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  <p:sldMasterId id="2147483674" r:id="rId2"/>
    <p:sldMasterId id="2147483687" r:id="rId3"/>
    <p:sldMasterId id="2147483700" r:id="rId4"/>
    <p:sldMasterId id="2147483713" r:id="rId5"/>
    <p:sldMasterId id="2147483726" r:id="rId6"/>
    <p:sldMasterId id="2147483739" r:id="rId7"/>
  </p:sldMasterIdLst>
  <p:notesMasterIdLst>
    <p:notesMasterId r:id="rId63"/>
  </p:notesMasterIdLst>
  <p:sldIdLst>
    <p:sldId id="1166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14" r:id="rId58"/>
    <p:sldId id="316" r:id="rId59"/>
    <p:sldId id="317" r:id="rId60"/>
    <p:sldId id="318" r:id="rId61"/>
    <p:sldId id="319" r:id="rId62"/>
  </p:sldIdLst>
  <p:sldSz cx="9144000" cy="6858000" type="screen4x3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685" autoAdjust="0"/>
    <p:restoredTop sz="94694"/>
  </p:normalViewPr>
  <p:slideViewPr>
    <p:cSldViewPr snapToGrid="0">
      <p:cViewPr varScale="1">
        <p:scale>
          <a:sx n="117" d="100"/>
          <a:sy n="117" d="100"/>
        </p:scale>
        <p:origin x="10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9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63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slide" Target="slides/slide46.xml"/><Relationship Id="rId58" Type="http://schemas.openxmlformats.org/officeDocument/2006/relationships/slide" Target="slides/slide51.xml"/><Relationship Id="rId66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4.xml"/><Relationship Id="rId19" Type="http://schemas.openxmlformats.org/officeDocument/2006/relationships/slide" Target="slides/slide1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slide" Target="slides/slide49.xml"/><Relationship Id="rId64" Type="http://schemas.openxmlformats.org/officeDocument/2006/relationships/presProps" Target="presProps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slide" Target="slides/slide52.xml"/><Relationship Id="rId67" Type="http://schemas.openxmlformats.org/officeDocument/2006/relationships/tableStyles" Target="tableStyles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62" Type="http://schemas.openxmlformats.org/officeDocument/2006/relationships/slide" Target="slides/slide55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slide" Target="slides/slide50.xml"/><Relationship Id="rId10" Type="http://schemas.openxmlformats.org/officeDocument/2006/relationships/slide" Target="slides/slide3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slide" Target="slides/slide53.xml"/><Relationship Id="rId65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9" Type="http://schemas.openxmlformats.org/officeDocument/2006/relationships/slide" Target="slides/slide3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27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27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280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281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282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E4A336D8-C922-4397-8249-55D560BC098B}" type="slidenum">
              <a:rPr lang="en-US" sz="1400" b="0" strike="noStrike" spc="-1">
                <a:latin typeface="Times New Roman"/>
              </a:rPr>
              <a:t>‹N°›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ostathandbook.com/hypothesistesting.html#null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ostathandbook.com/hypothesistesting.html#null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Q%E2%80%93Q_plot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370013" y="763588"/>
            <a:ext cx="5030787" cy="37719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813CDFF-FD0B-401A-8365-69EE43F9A11B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30223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prstGeom prst="rect">
            <a:avLst/>
          </a:prstGeom>
        </p:spPr>
      </p:sp>
      <p:sp>
        <p:nvSpPr>
          <p:cNvPr id="56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42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Data is normal , p value </a:t>
            </a:r>
            <a:r>
              <a:rPr lang="en-US" sz="2000" b="1" strike="noStrike" spc="-1">
                <a:latin typeface="Arial"/>
              </a:rPr>
              <a:t>above</a:t>
            </a:r>
            <a:r>
              <a:rPr lang="en-US" sz="2000" b="0" strike="noStrike" spc="-1">
                <a:latin typeface="Arial"/>
              </a:rPr>
              <a:t> 5%</a:t>
            </a:r>
          </a:p>
          <a:p>
            <a:pPr marL="216000" indent="-21420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October 2020: Hiding this slide from the course. In practice, statistics teachers do </a:t>
            </a:r>
            <a:r>
              <a:rPr lang="en-US" sz="2000" b="1" strike="noStrike" spc="-1">
                <a:latin typeface="Arial"/>
              </a:rPr>
              <a:t>not </a:t>
            </a:r>
            <a:r>
              <a:rPr lang="en-US" sz="2000" b="0" strike="noStrike" spc="-1">
                <a:latin typeface="Arial"/>
              </a:rPr>
              <a:t>recommend the Shapiro-Wilk normality test to check assumptions. QQ plot is better. </a:t>
            </a:r>
          </a:p>
          <a:p>
            <a:pPr marL="216000" indent="-21420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Histogram is problematic as well, but at least students can easily see how it is quite un-informative for our own particular data sets, and most are not tempted much to draw their conclusions regarding normality based on the histograms. (Leonore)</a:t>
            </a:r>
          </a:p>
        </p:txBody>
      </p:sp>
      <p:sp>
        <p:nvSpPr>
          <p:cNvPr id="570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prstGeom prst="rect">
            <a:avLst/>
          </a:prstGeom>
        </p:spPr>
      </p:sp>
      <p:sp>
        <p:nvSpPr>
          <p:cNvPr id="57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573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prstGeom prst="rect">
            <a:avLst/>
          </a:prstGeom>
        </p:spPr>
      </p:sp>
      <p:sp>
        <p:nvSpPr>
          <p:cNvPr id="57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42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Include this slide when teaching Shapiro-Wilk test.</a:t>
            </a:r>
          </a:p>
          <a:p>
            <a:pPr marL="216000" indent="-2142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Hide this slide when leaving out Shapiro-Wilk test. (Leonore)</a:t>
            </a:r>
          </a:p>
        </p:txBody>
      </p:sp>
      <p:sp>
        <p:nvSpPr>
          <p:cNvPr id="576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prstGeom prst="rect">
            <a:avLst/>
          </a:prstGeom>
        </p:spPr>
      </p:sp>
      <p:sp>
        <p:nvSpPr>
          <p:cNvPr id="57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579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prstGeom prst="rect">
            <a:avLst/>
          </a:prstGeom>
        </p:spPr>
      </p:sp>
      <p:sp>
        <p:nvSpPr>
          <p:cNvPr id="58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420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This test is one of the most widely used tests. However, it can be used only if the background assumptions are satisfied.</a:t>
            </a:r>
            <a:endParaRPr lang="en-US" sz="12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+mn-lt"/>
                <a:ea typeface="+mn-ea"/>
              </a:rPr>
              <a:t>• The populations from which the samples have been drawn should be  normal</a:t>
            </a: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. One needs to note that the normality assumption has to be tested individually and separately for the two samples.</a:t>
            </a:r>
            <a:endParaRPr lang="en-US" sz="12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• </a:t>
            </a:r>
            <a:r>
              <a:rPr lang="en-US" sz="1200" b="1" strike="noStrike" spc="-1">
                <a:solidFill>
                  <a:srgbClr val="000000"/>
                </a:solidFill>
                <a:latin typeface="+mn-lt"/>
                <a:ea typeface="+mn-ea"/>
              </a:rPr>
              <a:t>The standard deviation of the populations should be equal </a:t>
            </a: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i.e. </a:t>
            </a:r>
            <a:endParaRPr lang="en-US" sz="12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σX2 = σY2 = σ2, where σ2 is unknown. This assumption can be tested by the </a:t>
            </a:r>
            <a:endParaRPr lang="en-US" sz="12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F-test.</a:t>
            </a:r>
            <a:endParaRPr lang="en-US" sz="12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• </a:t>
            </a:r>
            <a:r>
              <a:rPr lang="en-US" sz="1200" b="1" strike="noStrike" spc="-1">
                <a:solidFill>
                  <a:srgbClr val="000000"/>
                </a:solidFill>
                <a:latin typeface="+mn-lt"/>
                <a:ea typeface="+mn-ea"/>
              </a:rPr>
              <a:t>Samples have to be randomly drawn independent of each other</a:t>
            </a: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. There is however no requirement that the </a:t>
            </a:r>
            <a:endParaRPr lang="en-US" sz="12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two samples should be of equal size - often times they would be unequal though the odd case of equal size </a:t>
            </a:r>
            <a:endParaRPr lang="en-US" sz="12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cannot be ruled out</a:t>
            </a:r>
            <a:endParaRPr lang="en-US" sz="12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lang="en-US" sz="12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The Welch t-test (a slightly modified version of the t-test) takes into account different sample variances.</a:t>
            </a:r>
            <a:endParaRPr lang="en-US" sz="12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If the variances are actually the same, it provides the same results as the standard Student t-test.</a:t>
            </a:r>
            <a:endParaRPr lang="en-US" sz="12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lang="en-US" sz="12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lang="en-US" sz="12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lang="en-US" sz="12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lang="en-US" sz="12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lang="en-US" sz="12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lang="en-US" sz="1200" b="0" strike="noStrike" spc="-1">
              <a:latin typeface="Arial"/>
            </a:endParaRPr>
          </a:p>
        </p:txBody>
      </p:sp>
      <p:sp>
        <p:nvSpPr>
          <p:cNvPr id="582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prstGeom prst="rect">
            <a:avLst/>
          </a:prstGeom>
        </p:spPr>
      </p:sp>
      <p:sp>
        <p:nvSpPr>
          <p:cNvPr id="58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585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prstGeom prst="rect">
            <a:avLst/>
          </a:prstGeom>
        </p:spPr>
      </p:sp>
      <p:sp>
        <p:nvSpPr>
          <p:cNvPr id="58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456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stripchart produces one dimensional scatter plots (or dot plots) of the given data. These plots are a good alternative to </a:t>
            </a:r>
            <a:r>
              <a:rPr lang="en-US" sz="1200" b="0" u="sng" strike="noStrike" spc="-1">
                <a:solidFill>
                  <a:srgbClr val="000000"/>
                </a:solidFill>
                <a:uFillTx/>
                <a:latin typeface="+mn-lt"/>
                <a:ea typeface="+mn-ea"/>
              </a:rPr>
              <a:t>boxplots when sample sizes are small.</a:t>
            </a:r>
            <a:endParaRPr lang="en-US" sz="12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endParaRPr lang="en-US" sz="12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+mn-lt"/>
                <a:ea typeface="+mn-ea"/>
              </a:rPr>
              <a:t>Leonore, Oct 2020</a:t>
            </a:r>
            <a:endParaRPr lang="en-US" sz="12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+mn-lt"/>
                <a:ea typeface="+mn-ea"/>
              </a:rPr>
              <a:t>Use interaction plot to draw a stripchart with connecting lines. This code does not require a for loop (which has not been covered in the course). </a:t>
            </a:r>
            <a:endParaRPr lang="en-US" sz="12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+mn-lt"/>
                <a:ea typeface="+mn-ea"/>
              </a:rPr>
              <a:t>https://www.zoology.ubc.ca/~schluter/R/Display.html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588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prstGeom prst="rect">
            <a:avLst/>
          </a:prstGeom>
        </p:spPr>
      </p:sp>
      <p:sp>
        <p:nvSpPr>
          <p:cNvPr id="59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591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prstGeom prst="rect">
            <a:avLst/>
          </a:prstGeom>
        </p:spPr>
      </p:sp>
      <p:sp>
        <p:nvSpPr>
          <p:cNvPr id="59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456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stripchart produces one dimensional scatter plots (or dot plots) of the given data. These plots are a good alternative to </a:t>
            </a:r>
            <a:r>
              <a:rPr lang="en-US" sz="1200" b="0" u="sng" strike="noStrike" spc="-1">
                <a:solidFill>
                  <a:srgbClr val="000000"/>
                </a:solidFill>
                <a:uFillTx/>
                <a:latin typeface="+mn-lt"/>
                <a:ea typeface="+mn-ea"/>
              </a:rPr>
              <a:t>boxplots when sample sizes are small.</a:t>
            </a:r>
            <a:endParaRPr lang="en-US" sz="12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endParaRPr lang="en-US" sz="12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+mn-lt"/>
                <a:ea typeface="+mn-ea"/>
              </a:rPr>
              <a:t>if true </a:t>
            </a:r>
            <a:r>
              <a:rPr lang="en-US" sz="1200" b="1" i="1" strike="noStrike" spc="-1">
                <a:solidFill>
                  <a:srgbClr val="000000"/>
                </a:solidFill>
                <a:latin typeface="+mn-lt"/>
                <a:ea typeface="+mn-ea"/>
              </a:rPr>
              <a:t>add</a:t>
            </a:r>
            <a:r>
              <a:rPr lang="en-US" sz="1200" b="1" strike="noStrike" spc="-1">
                <a:solidFill>
                  <a:srgbClr val="000000"/>
                </a:solidFill>
                <a:latin typeface="+mn-lt"/>
                <a:ea typeface="+mn-ea"/>
              </a:rPr>
              <a:t> the chart to the current plot.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594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prstGeom prst="rect">
            <a:avLst/>
          </a:prstGeom>
        </p:spPr>
      </p:sp>
      <p:sp>
        <p:nvSpPr>
          <p:cNvPr id="59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456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stripchart produces one dimensional scatter plots (or dot plots) of the given data. These plots are a good alternative to </a:t>
            </a:r>
            <a:r>
              <a:rPr lang="en-US" sz="1200" b="0" u="sng" strike="noStrike" spc="-1">
                <a:solidFill>
                  <a:srgbClr val="000000"/>
                </a:solidFill>
                <a:uFillTx/>
                <a:latin typeface="+mn-lt"/>
                <a:ea typeface="+mn-ea"/>
              </a:rPr>
              <a:t>boxplots when sample sizes are small.</a:t>
            </a:r>
            <a:endParaRPr lang="en-US" sz="12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endParaRPr lang="en-US" sz="12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+mn-lt"/>
                <a:ea typeface="+mn-ea"/>
              </a:rPr>
              <a:t>if true </a:t>
            </a:r>
            <a:r>
              <a:rPr lang="en-US" sz="1200" b="1" i="1" strike="noStrike" spc="-1">
                <a:solidFill>
                  <a:srgbClr val="000000"/>
                </a:solidFill>
                <a:latin typeface="+mn-lt"/>
                <a:ea typeface="+mn-ea"/>
              </a:rPr>
              <a:t>add</a:t>
            </a:r>
            <a:r>
              <a:rPr lang="en-US" sz="1200" b="1" strike="noStrike" spc="-1">
                <a:solidFill>
                  <a:srgbClr val="000000"/>
                </a:solidFill>
                <a:latin typeface="+mn-lt"/>
                <a:ea typeface="+mn-ea"/>
              </a:rPr>
              <a:t> the chart to the current plot.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597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prstGeom prst="rect">
            <a:avLst/>
          </a:prstGeom>
        </p:spPr>
      </p:sp>
      <p:sp>
        <p:nvSpPr>
          <p:cNvPr id="54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546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prstGeom prst="rect">
            <a:avLst/>
          </a:prstGeom>
        </p:spPr>
      </p:sp>
      <p:sp>
        <p:nvSpPr>
          <p:cNvPr id="59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600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prstGeom prst="rect">
            <a:avLst/>
          </a:prstGeom>
        </p:spPr>
      </p:sp>
      <p:sp>
        <p:nvSpPr>
          <p:cNvPr id="60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603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prstGeom prst="rect">
            <a:avLst/>
          </a:prstGeom>
        </p:spPr>
      </p:sp>
      <p:sp>
        <p:nvSpPr>
          <p:cNvPr id="60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606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0038" cy="3081338"/>
          </a:xfrm>
          <a:prstGeom prst="rect">
            <a:avLst/>
          </a:prstGeom>
        </p:spPr>
      </p:sp>
      <p:sp>
        <p:nvSpPr>
          <p:cNvPr id="60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360" cy="359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609" name="CustomShape 3"/>
          <p:cNvSpPr/>
          <p:nvPr/>
        </p:nvSpPr>
        <p:spPr>
          <a:xfrm>
            <a:off x="3884760" y="8685360"/>
            <a:ext cx="2966760" cy="45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prstGeom prst="rect">
            <a:avLst/>
          </a:prstGeom>
        </p:spPr>
      </p:sp>
      <p:sp>
        <p:nvSpPr>
          <p:cNvPr id="61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42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Single factor (or one-way) analysis of variance</a:t>
            </a:r>
          </a:p>
          <a:p>
            <a:pPr marL="216000" indent="-2142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Parametric ( ANOVA)</a:t>
            </a:r>
          </a:p>
          <a:p>
            <a:pPr marL="216000" indent="-2142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Non parametric (</a:t>
            </a:r>
          </a:p>
          <a:p>
            <a:pPr marL="216000" indent="-2142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kal-Wallis)</a:t>
            </a:r>
          </a:p>
          <a:p>
            <a:pPr marL="216000" indent="-2142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Wilcox: t-test for non normal distributions (using ranks instead of values) . Use the Wilcoxon signed-rank test when you'd like to use the paired </a:t>
            </a:r>
            <a:r>
              <a:rPr lang="en-US" sz="2000" b="0" i="1" strike="noStrike" spc="-1">
                <a:latin typeface="Arial"/>
              </a:rPr>
              <a:t>t</a:t>
            </a:r>
            <a:r>
              <a:rPr lang="en-US" sz="2000" b="0" strike="noStrike" spc="-1">
                <a:latin typeface="Arial"/>
              </a:rPr>
              <a:t>–test, but the differences are severely non-normally distributed.</a:t>
            </a:r>
          </a:p>
          <a:p>
            <a:pPr marL="216000" indent="-21420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Kolmogorov-smirnov test (x,y) : a two-sample test of the null hypothesis that x and y were drawn from the same </a:t>
            </a:r>
            <a:r>
              <a:rPr lang="en-US" sz="1200" b="0" i="1" strike="noStrike" spc="-1">
                <a:solidFill>
                  <a:srgbClr val="000000"/>
                </a:solidFill>
                <a:latin typeface="+mn-lt"/>
                <a:ea typeface="+mn-ea"/>
              </a:rPr>
              <a:t>continuous</a:t>
            </a: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 distribution is performed.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612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prstGeom prst="rect">
            <a:avLst/>
          </a:prstGeom>
        </p:spPr>
      </p:sp>
      <p:sp>
        <p:nvSpPr>
          <p:cNvPr id="61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4200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+mn-lt"/>
                <a:ea typeface="+mn-ea"/>
              </a:rPr>
              <a:t>does not distinguish between independent and dependent variables</a:t>
            </a:r>
            <a:endParaRPr lang="en-US" sz="12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lang="en-US" sz="12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The closer  r is to –1 or 1, the more tightly the points on the scatterplot are clustered around a line</a:t>
            </a:r>
            <a:endParaRPr lang="en-US" sz="12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•The sign of r(+ or -) is the same as the sign of the slope of the line</a:t>
            </a:r>
            <a:endParaRPr lang="en-US" sz="12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•When r= 0, the points are not LINEARLY ASSOCIATED–this does NOT mean there is NO ASSOCIATION</a:t>
            </a:r>
            <a:endParaRPr lang="en-US" sz="12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lang="en-US" sz="12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Pearson's correlation only assess whether there is a linear correlation in the data.</a:t>
            </a:r>
            <a:endParaRPr lang="en-US" sz="12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Other types of correlation (robust methods) are available: most commonly, the Spearman and Kendall correlations</a:t>
            </a:r>
            <a:endParaRPr lang="en-US" sz="12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lang="en-US" sz="1200" b="0" strike="noStrike" spc="-1">
              <a:latin typeface="Arial"/>
            </a:endParaRPr>
          </a:p>
        </p:txBody>
      </p:sp>
      <p:sp>
        <p:nvSpPr>
          <p:cNvPr id="615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prstGeom prst="rect">
            <a:avLst/>
          </a:prstGeom>
        </p:spPr>
      </p:sp>
      <p:sp>
        <p:nvSpPr>
          <p:cNvPr id="61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618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prstGeom prst="rect">
            <a:avLst/>
          </a:prstGeom>
        </p:spPr>
      </p:sp>
      <p:sp>
        <p:nvSpPr>
          <p:cNvPr id="62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420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The closer  r is to –1 or 1, the more tightly the points on the scatterplot are clustered around a line</a:t>
            </a:r>
            <a:endParaRPr lang="en-US" sz="12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•The sign of r(+ or -) is the same as the sign of the slope of the line</a:t>
            </a:r>
            <a:endParaRPr lang="en-US" sz="12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•When r= 0, the points are not LINEARLY ASSOCIATED–this does NOT mean there is NO ASSOCIATION</a:t>
            </a:r>
            <a:endParaRPr lang="en-US" sz="12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lang="en-US" sz="12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Pearson's correlation only assess whether there is a linear correlation in the data.</a:t>
            </a:r>
            <a:endParaRPr lang="en-US" sz="12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Other types of correlation (robust methods) are available: most commonly, the Spearman and Kendall correlations</a:t>
            </a:r>
            <a:endParaRPr lang="en-US" sz="12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lang="en-US" sz="12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Note, October 2020:</a:t>
            </a:r>
            <a:endParaRPr lang="en-US" sz="12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Hiding this slide – show fewer plots in next slide to not overwhelm beginners.</a:t>
            </a:r>
            <a:endParaRPr lang="en-US" sz="12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lang="en-US" sz="12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lang="en-US" sz="12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lang="en-US" sz="1200" b="0" strike="noStrike" spc="-1">
              <a:latin typeface="Arial"/>
            </a:endParaRPr>
          </a:p>
        </p:txBody>
      </p:sp>
      <p:sp>
        <p:nvSpPr>
          <p:cNvPr id="621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prstGeom prst="rect">
            <a:avLst/>
          </a:prstGeom>
        </p:spPr>
      </p:sp>
      <p:sp>
        <p:nvSpPr>
          <p:cNvPr id="62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624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prstGeom prst="rect">
            <a:avLst/>
          </a:prstGeom>
        </p:spPr>
      </p:sp>
      <p:sp>
        <p:nvSpPr>
          <p:cNvPr id="62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456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Null hypo: no correlation . Here we can reject the null hypo that there is no correlation</a:t>
            </a:r>
          </a:p>
          <a:p>
            <a:pPr marL="216000" indent="-21456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(TODO:</a:t>
            </a:r>
          </a:p>
          <a:p>
            <a:pPr marL="216000" indent="-21456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- legend could be added, as in the original slide from women data set</a:t>
            </a:r>
          </a:p>
          <a:p>
            <a:pPr marL="216000" indent="-21456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- Pearson correlation coefficient could be written into the plot using text)</a:t>
            </a:r>
          </a:p>
          <a:p>
            <a:pPr marL="216000" indent="-21456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Leonore Oct 2020</a:t>
            </a:r>
          </a:p>
        </p:txBody>
      </p:sp>
      <p:sp>
        <p:nvSpPr>
          <p:cNvPr id="627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prstGeom prst="rect">
            <a:avLst/>
          </a:prstGeom>
        </p:spPr>
      </p:sp>
      <p:sp>
        <p:nvSpPr>
          <p:cNvPr id="54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42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Statistical analyses may </a:t>
            </a:r>
            <a:r>
              <a:rPr lang="en-US" sz="1200" b="0" strike="noStrike" spc="-1">
                <a:latin typeface="Arial"/>
              </a:rPr>
              <a:t>be unreliable if assumptions are violated, so check them!</a:t>
            </a:r>
          </a:p>
          <a:p>
            <a:pPr marL="216000" indent="-2142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In the next slides, we will see some examples of question and types of variables and translate some of them in R</a:t>
            </a:r>
          </a:p>
          <a:p>
            <a:pPr marL="216000" indent="-21420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549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prstGeom prst="rect">
            <a:avLst/>
          </a:prstGeom>
        </p:spPr>
      </p:sp>
      <p:sp>
        <p:nvSpPr>
          <p:cNvPr id="62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42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Null hypo: no correlation . Here we can reject the null hypo that there is no correlation</a:t>
            </a:r>
          </a:p>
        </p:txBody>
      </p:sp>
      <p:sp>
        <p:nvSpPr>
          <p:cNvPr id="630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0038" cy="3082925"/>
          </a:xfrm>
          <a:prstGeom prst="rect">
            <a:avLst/>
          </a:prstGeom>
        </p:spPr>
      </p:sp>
      <p:sp>
        <p:nvSpPr>
          <p:cNvPr id="63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720" cy="359568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168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The </a:t>
            </a:r>
            <a:r>
              <a:rPr lang="en-US" sz="2000" b="0" u="sng" strike="noStrike" spc="-1">
                <a:solidFill>
                  <a:srgbClr val="000000"/>
                </a:solidFill>
                <a:uFillTx/>
                <a:latin typeface="Arial"/>
                <a:hlinkClick r:id="rId3"/>
              </a:rPr>
              <a:t>null hypothesis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 of correlation/linear regression is that the slope of the best-fit line is equal to zero; in other words, as the </a:t>
            </a:r>
            <a:r>
              <a:rPr lang="en-US" sz="2000" b="0" i="1" strike="noStrike" spc="-1">
                <a:solidFill>
                  <a:srgbClr val="000000"/>
                </a:solidFill>
                <a:latin typeface="Arial"/>
              </a:rPr>
              <a:t>X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 variable gets larger, the associated </a:t>
            </a:r>
            <a:r>
              <a:rPr lang="en-US" sz="2000" b="0" i="1" strike="noStrike" spc="-1">
                <a:solidFill>
                  <a:srgbClr val="000000"/>
                </a:solidFill>
                <a:latin typeface="Arial"/>
              </a:rPr>
              <a:t>Y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 variable gets neither higher nor lower.</a:t>
            </a:r>
            <a:endParaRPr lang="en-US" sz="2000" b="0" strike="noStrike" spc="-1">
              <a:latin typeface="Arial"/>
            </a:endParaRPr>
          </a:p>
          <a:p>
            <a:pPr marL="216000" indent="-21168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Also, how strongly related to the DV is the beta coefficient for each IV?</a:t>
            </a:r>
            <a:endParaRPr lang="en-US" sz="1200" b="0" strike="noStrike" spc="-1">
              <a:latin typeface="Arial"/>
            </a:endParaRPr>
          </a:p>
          <a:p>
            <a:pPr marL="216000" indent="-211680">
              <a:lnSpc>
                <a:spcPct val="100000"/>
              </a:lnSpc>
            </a:pPr>
            <a:endParaRPr lang="en-US" sz="1200" b="0" strike="noStrike" spc="-1">
              <a:latin typeface="Arial"/>
            </a:endParaRPr>
          </a:p>
          <a:p>
            <a:pPr marL="216000" indent="-21168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Assumptions: </a:t>
            </a:r>
            <a:endParaRPr lang="en-US" sz="1200" b="0" strike="noStrike" spc="-1">
              <a:latin typeface="Arial"/>
            </a:endParaRPr>
          </a:p>
          <a:p>
            <a:pPr marL="216000" indent="-21168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-normality and homoscedasticity of the variables (otherwise log transforme the data or use ranks)</a:t>
            </a:r>
            <a:endParaRPr lang="en-US" sz="1200" b="0" strike="noStrike" spc="-1">
              <a:latin typeface="Arial"/>
            </a:endParaRPr>
          </a:p>
          <a:p>
            <a:pPr marL="216000" indent="-21168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-linearity (data fit a straight line) and independence of  the observations</a:t>
            </a:r>
            <a:endParaRPr lang="en-US" sz="1200" b="0" strike="noStrike" spc="-1">
              <a:latin typeface="Arial"/>
            </a:endParaRPr>
          </a:p>
          <a:p>
            <a:pPr marL="216000" indent="-211680">
              <a:lnSpc>
                <a:spcPct val="100000"/>
              </a:lnSpc>
            </a:pPr>
            <a:endParaRPr lang="en-US" sz="1200" b="0" strike="noStrike" spc="-1">
              <a:latin typeface="Arial"/>
            </a:endParaRPr>
          </a:p>
          <a:p>
            <a:pPr marL="216000" indent="-21168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+mn-lt"/>
                <a:ea typeface="+mn-ea"/>
              </a:rPr>
              <a:t>Fortunately, numerous simulation studies have shown that regression and correlation are quite robust to deviations from normality; 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633" name="CustomShape 3"/>
          <p:cNvSpPr/>
          <p:nvPr/>
        </p:nvSpPr>
        <p:spPr>
          <a:xfrm>
            <a:off x="3884760" y="8685360"/>
            <a:ext cx="2967120" cy="45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0038" cy="3082925"/>
          </a:xfrm>
          <a:prstGeom prst="rect">
            <a:avLst/>
          </a:prstGeom>
        </p:spPr>
      </p:sp>
      <p:sp>
        <p:nvSpPr>
          <p:cNvPr id="63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720" cy="359568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168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The </a:t>
            </a:r>
            <a:r>
              <a:rPr lang="en-US" sz="2000" b="0" u="sng" strike="noStrike" spc="-1">
                <a:solidFill>
                  <a:srgbClr val="000000"/>
                </a:solidFill>
                <a:uFillTx/>
                <a:latin typeface="Arial"/>
                <a:hlinkClick r:id="rId3"/>
              </a:rPr>
              <a:t>null hypothesis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 of correlation/linear regression is that the slope of the best-fit line is equal to zero; in other words, as the </a:t>
            </a:r>
            <a:r>
              <a:rPr lang="en-US" sz="2000" b="0" i="1" strike="noStrike" spc="-1">
                <a:solidFill>
                  <a:srgbClr val="000000"/>
                </a:solidFill>
                <a:latin typeface="Arial"/>
              </a:rPr>
              <a:t>X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 variable gets larger, the associated </a:t>
            </a:r>
            <a:r>
              <a:rPr lang="en-US" sz="2000" b="0" i="1" strike="noStrike" spc="-1">
                <a:solidFill>
                  <a:srgbClr val="000000"/>
                </a:solidFill>
                <a:latin typeface="Arial"/>
              </a:rPr>
              <a:t>Y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 variable gets neither higher nor lower.</a:t>
            </a:r>
            <a:endParaRPr lang="en-US" sz="2000" b="0" strike="noStrike" spc="-1">
              <a:latin typeface="Arial"/>
            </a:endParaRPr>
          </a:p>
          <a:p>
            <a:pPr marL="216000" indent="-21168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Also, how strongly related to the DV is the beta coefficient for each IV?</a:t>
            </a:r>
            <a:endParaRPr lang="en-US" sz="1200" b="0" strike="noStrike" spc="-1">
              <a:latin typeface="Arial"/>
            </a:endParaRPr>
          </a:p>
          <a:p>
            <a:pPr marL="216000" indent="-211680">
              <a:lnSpc>
                <a:spcPct val="100000"/>
              </a:lnSpc>
            </a:pPr>
            <a:endParaRPr lang="en-US" sz="1200" b="0" strike="noStrike" spc="-1">
              <a:latin typeface="Arial"/>
            </a:endParaRPr>
          </a:p>
          <a:p>
            <a:pPr marL="216000" indent="-21168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Assumptions:</a:t>
            </a:r>
            <a:endParaRPr lang="en-US" sz="1200" b="0" strike="noStrike" spc="-1">
              <a:latin typeface="Arial"/>
            </a:endParaRPr>
          </a:p>
          <a:p>
            <a:pPr marL="216000" indent="-21168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Linear model assumes normality of the residuals.</a:t>
            </a:r>
            <a:endParaRPr lang="en-US" sz="1200" b="0" strike="noStrike" spc="-1">
              <a:latin typeface="Arial"/>
            </a:endParaRPr>
          </a:p>
          <a:p>
            <a:pPr marL="216000" indent="-21168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It does NOT assume normality of the data.</a:t>
            </a:r>
            <a:endParaRPr lang="en-US" sz="1200" b="0" strike="noStrike" spc="-1">
              <a:latin typeface="Arial"/>
            </a:endParaRPr>
          </a:p>
          <a:p>
            <a:pPr marL="216000" indent="-21168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This cannot be checked BEFORE we use lm. Check it afterwards.</a:t>
            </a:r>
            <a:endParaRPr lang="en-US" sz="1200" b="0" strike="noStrike" spc="-1">
              <a:latin typeface="Arial"/>
            </a:endParaRPr>
          </a:p>
          <a:p>
            <a:pPr marL="216000" indent="-211680">
              <a:lnSpc>
                <a:spcPct val="100000"/>
              </a:lnSpc>
            </a:pPr>
            <a:endParaRPr lang="en-US" sz="1200" b="0" strike="noStrike" spc="-1">
              <a:latin typeface="Arial"/>
            </a:endParaRPr>
          </a:p>
          <a:p>
            <a:pPr marL="216000" indent="-21168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+mn-lt"/>
                <a:ea typeface="+mn-ea"/>
              </a:rPr>
              <a:t>Fortunately, numerous simulation studies have shown that regression and correlation are quite robust to deviations from normality; 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636" name="CustomShape 3"/>
          <p:cNvSpPr/>
          <p:nvPr/>
        </p:nvSpPr>
        <p:spPr>
          <a:xfrm>
            <a:off x="3884760" y="8685360"/>
            <a:ext cx="2967120" cy="45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prstGeom prst="rect">
            <a:avLst/>
          </a:prstGeom>
        </p:spPr>
      </p:sp>
      <p:sp>
        <p:nvSpPr>
          <p:cNvPr id="63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42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Hide slide. </a:t>
            </a:r>
          </a:p>
          <a:p>
            <a:pPr marL="216000" indent="-2142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Leonore October 2020</a:t>
            </a:r>
          </a:p>
        </p:txBody>
      </p:sp>
      <p:sp>
        <p:nvSpPr>
          <p:cNvPr id="639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prstGeom prst="rect">
            <a:avLst/>
          </a:prstGeom>
        </p:spPr>
      </p:sp>
      <p:sp>
        <p:nvSpPr>
          <p:cNvPr id="64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420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642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prstGeom prst="rect">
            <a:avLst/>
          </a:prstGeom>
        </p:spPr>
      </p:sp>
      <p:sp>
        <p:nvSpPr>
          <p:cNvPr id="64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645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prstGeom prst="rect">
            <a:avLst/>
          </a:prstGeom>
        </p:spPr>
      </p:sp>
      <p:sp>
        <p:nvSpPr>
          <p:cNvPr id="64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648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prstGeom prst="rect">
            <a:avLst/>
          </a:prstGeom>
        </p:spPr>
      </p:sp>
      <p:sp>
        <p:nvSpPr>
          <p:cNvPr id="65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42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1 st example continuous variable as a function of a continuous variable</a:t>
            </a:r>
          </a:p>
        </p:txBody>
      </p:sp>
      <p:sp>
        <p:nvSpPr>
          <p:cNvPr id="651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prstGeom prst="rect">
            <a:avLst/>
          </a:prstGeom>
        </p:spPr>
      </p:sp>
      <p:sp>
        <p:nvSpPr>
          <p:cNvPr id="65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42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1 st example continuous variable as a function of a continuous variable</a:t>
            </a:r>
          </a:p>
        </p:txBody>
      </p:sp>
      <p:sp>
        <p:nvSpPr>
          <p:cNvPr id="654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0038" cy="3082925"/>
          </a:xfrm>
          <a:prstGeom prst="rect">
            <a:avLst/>
          </a:prstGeom>
        </p:spPr>
      </p:sp>
      <p:sp>
        <p:nvSpPr>
          <p:cNvPr id="65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720" cy="3595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657" name="CustomShape 3"/>
          <p:cNvSpPr/>
          <p:nvPr/>
        </p:nvSpPr>
        <p:spPr>
          <a:xfrm>
            <a:off x="3884760" y="8685360"/>
            <a:ext cx="2967120" cy="45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prstGeom prst="rect">
            <a:avLst/>
          </a:prstGeom>
        </p:spPr>
      </p:sp>
      <p:sp>
        <p:nvSpPr>
          <p:cNvPr id="55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552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0038" cy="3082925"/>
          </a:xfrm>
          <a:prstGeom prst="rect">
            <a:avLst/>
          </a:prstGeom>
        </p:spPr>
      </p:sp>
      <p:sp>
        <p:nvSpPr>
          <p:cNvPr id="65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720" cy="3595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660" name="CustomShape 3"/>
          <p:cNvSpPr/>
          <p:nvPr/>
        </p:nvSpPr>
        <p:spPr>
          <a:xfrm>
            <a:off x="3884760" y="8685360"/>
            <a:ext cx="2967120" cy="45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0038" cy="3082925"/>
          </a:xfrm>
          <a:prstGeom prst="rect">
            <a:avLst/>
          </a:prstGeom>
        </p:spPr>
      </p:sp>
      <p:sp>
        <p:nvSpPr>
          <p:cNvPr id="66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720" cy="3595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663" name="CustomShape 3"/>
          <p:cNvSpPr/>
          <p:nvPr/>
        </p:nvSpPr>
        <p:spPr>
          <a:xfrm>
            <a:off x="3884760" y="8685360"/>
            <a:ext cx="2967120" cy="45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prstGeom prst="rect">
            <a:avLst/>
          </a:prstGeom>
        </p:spPr>
      </p:sp>
      <p:sp>
        <p:nvSpPr>
          <p:cNvPr id="66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666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prstGeom prst="rect">
            <a:avLst/>
          </a:prstGeom>
        </p:spPr>
      </p:sp>
      <p:sp>
        <p:nvSpPr>
          <p:cNvPr id="66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669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prstGeom prst="rect">
            <a:avLst/>
          </a:prstGeom>
        </p:spPr>
      </p:sp>
      <p:sp>
        <p:nvSpPr>
          <p:cNvPr id="67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672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prstGeom prst="rect">
            <a:avLst/>
          </a:prstGeom>
        </p:spPr>
      </p:sp>
      <p:sp>
        <p:nvSpPr>
          <p:cNvPr id="67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42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The  method makes that the  sum and mean of resiudals are 0. Can be seen with a boxplot. </a:t>
            </a:r>
            <a:r>
              <a:rPr lang="en-US" sz="2000" b="1" strike="noStrike" spc="-1">
                <a:latin typeface="Arial"/>
              </a:rPr>
              <a:t>We assume the residuals are normally distributed around 0 with equal variance</a:t>
            </a:r>
            <a:endParaRPr lang="en-US" sz="20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The residual standard error is the standard deviation of the residuals (which we would usually like to be small). </a:t>
            </a:r>
            <a:r>
              <a:rPr lang="en-US" sz="2000" b="0" strike="noStrike" spc="-1">
                <a:solidFill>
                  <a:srgbClr val="000000"/>
                </a:solidFill>
                <a:latin typeface="+mn-lt"/>
                <a:ea typeface="+mn-ea"/>
              </a:rPr>
              <a:t>The numbers of degrees of freedom indicates the  number of independent pieces of data that ara available to estimate the error (= # ob obsevations - # of parameters to estimate)</a:t>
            </a:r>
            <a:endParaRPr lang="en-US" sz="20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R2= r (correlation coeff) ^2 when it is a simple linear regression</a:t>
            </a:r>
            <a:endParaRPr lang="en-US" sz="12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+mn-lt"/>
                <a:ea typeface="+mn-ea"/>
              </a:rPr>
              <a:t>Adj R2 takes into account the number of variable in the model</a:t>
            </a:r>
            <a:endParaRPr lang="en-US" sz="20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+mn-lt"/>
                <a:ea typeface="+mn-ea"/>
              </a:rPr>
              <a:t>In the case of a simple regression, the F-test is eq to a t.test (same p-value)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675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prstGeom prst="rect">
            <a:avLst/>
          </a:prstGeom>
        </p:spPr>
      </p:sp>
      <p:sp>
        <p:nvSpPr>
          <p:cNvPr id="69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4560">
              <a:lnSpc>
                <a:spcPct val="100000"/>
              </a:lnSpc>
            </a:pPr>
            <a:r>
              <a:rPr lang="en-US" sz="2000" b="0" strike="noStrike" spc="-1">
                <a:solidFill>
                  <a:srgbClr val="4F81BD"/>
                </a:solidFill>
                <a:latin typeface="Arial"/>
              </a:rPr>
              <a:t>Next steps: multiple regressions, analysis of variance between a continuous variable and one or more continuous or categorical variables.</a:t>
            </a:r>
            <a:endParaRPr lang="en-US" sz="20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696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prstGeom prst="rect">
            <a:avLst/>
          </a:prstGeom>
        </p:spPr>
      </p:sp>
      <p:sp>
        <p:nvSpPr>
          <p:cNvPr id="70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42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-specify your question very clearly. </a:t>
            </a:r>
          </a:p>
          <a:p>
            <a:pPr marL="216000" indent="-2142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Your Question, what hypothesis you're making, what data you will collect, coming from different type of experiment ( simulation study, field study, lab study, measurement machine ) – this will be your dataset(s)</a:t>
            </a:r>
          </a:p>
          <a:p>
            <a:pPr marL="216000" indent="-2142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Statistics to confirm your answer</a:t>
            </a:r>
          </a:p>
          <a:p>
            <a:pPr marL="216000" indent="-2142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-design your experiment  very well</a:t>
            </a:r>
          </a:p>
          <a:p>
            <a:pPr marL="216000" indent="-2142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-format your dataset nicely</a:t>
            </a:r>
          </a:p>
          <a:p>
            <a:pPr marL="216000" indent="-21420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Tidy step: checking some variables are of the correct type, manipulating the structure of the data</a:t>
            </a:r>
          </a:p>
          <a:p>
            <a:pPr marL="216000" indent="-2142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Explore in terms of graph, table, summary stats to get an idea of the answer or the answer</a:t>
            </a:r>
          </a:p>
          <a:p>
            <a:pPr marL="216000" indent="-21420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Stats will give you a reliable Answer to confirm the question, confirming that the graphs gave you a reliable answer</a:t>
            </a:r>
          </a:p>
          <a:p>
            <a:pPr marL="216000" indent="-21420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Communicate answer, data, graphs to colleages, boss: report, publication , summary – reproducible research and it is essential otherwise the previous steps were meaningless</a:t>
            </a:r>
          </a:p>
          <a:p>
            <a:pPr marL="216000" indent="-21420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702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prstGeom prst="rect">
            <a:avLst/>
          </a:prstGeom>
        </p:spPr>
      </p:sp>
      <p:sp>
        <p:nvSpPr>
          <p:cNvPr id="70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42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Learning R is an ongoing process, there is always more to explore !</a:t>
            </a:r>
          </a:p>
        </p:txBody>
      </p:sp>
      <p:sp>
        <p:nvSpPr>
          <p:cNvPr id="705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prstGeom prst="rect">
            <a:avLst/>
          </a:prstGeom>
        </p:spPr>
      </p:sp>
      <p:sp>
        <p:nvSpPr>
          <p:cNvPr id="70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708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prstGeom prst="rect">
            <a:avLst/>
          </a:prstGeom>
        </p:spPr>
      </p:sp>
      <p:sp>
        <p:nvSpPr>
          <p:cNvPr id="55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42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Intro on this very vast subject </a:t>
            </a:r>
          </a:p>
        </p:txBody>
      </p:sp>
      <p:sp>
        <p:nvSpPr>
          <p:cNvPr id="555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0038" cy="3081338"/>
          </a:xfrm>
          <a:prstGeom prst="rect">
            <a:avLst/>
          </a:prstGeom>
        </p:spPr>
      </p:sp>
      <p:sp>
        <p:nvSpPr>
          <p:cNvPr id="71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360" cy="359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711" name="CustomShape 3"/>
          <p:cNvSpPr/>
          <p:nvPr/>
        </p:nvSpPr>
        <p:spPr>
          <a:xfrm>
            <a:off x="3884760" y="8685360"/>
            <a:ext cx="2966760" cy="45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prstGeom prst="rect">
            <a:avLst/>
          </a:prstGeom>
        </p:spPr>
      </p:sp>
      <p:sp>
        <p:nvSpPr>
          <p:cNvPr id="55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420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There are many ways to « analyze data », depending on the type of experiment and the questions asked</a:t>
            </a:r>
            <a:endParaRPr lang="en-US" sz="12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The questions are usually framed in the context of hypothesis testing, and often summarised by The question:</a:t>
            </a:r>
            <a:endParaRPr lang="en-US" sz="12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«Which test should I use ?</a:t>
            </a:r>
            <a:endParaRPr lang="en-US" sz="12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lang="en-US" sz="12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+mn-lt"/>
                <a:ea typeface="+mn-ea"/>
              </a:rPr>
              <a:t>P-value = result of an hypothesis test</a:t>
            </a:r>
            <a:endParaRPr lang="en-US" sz="12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For those in the know, this is Frequentist statistics, inherited from (but kind of despite) Fisher.</a:t>
            </a:r>
            <a:endParaRPr lang="en-US" sz="12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lang="en-US" sz="12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lang="en-US" sz="1200" b="0" strike="noStrike" spc="-1">
              <a:latin typeface="Arial"/>
            </a:endParaRPr>
          </a:p>
        </p:txBody>
      </p:sp>
      <p:sp>
        <p:nvSpPr>
          <p:cNvPr id="558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prstGeom prst="rect">
            <a:avLst/>
          </a:prstGeom>
        </p:spPr>
      </p:sp>
      <p:sp>
        <p:nvSpPr>
          <p:cNvPr id="56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420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P-value thresholds should be decided upon before running the test. Changing the threshold based on the test’s results is a mild form of p-hacking.</a:t>
            </a:r>
            <a:endParaRPr lang="en-US" sz="12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+mn-lt"/>
                <a:ea typeface="+mn-ea"/>
              </a:rPr>
              <a:t>P-value = result of an hypothesis test , </a:t>
            </a:r>
            <a:r>
              <a:rPr lang="en-US" sz="1200" b="1" strike="noStrike" spc="-1">
                <a:solidFill>
                  <a:srgbClr val="C0504D"/>
                </a:solidFill>
                <a:latin typeface="+mn-lt"/>
                <a:ea typeface="+mn-ea"/>
              </a:rPr>
              <a:t>is a probability that is used to assess the significance of a test.</a:t>
            </a:r>
            <a:endParaRPr lang="en-US" sz="12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lang="en-US" sz="12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lang="en-US" sz="1200" b="0" strike="noStrike" spc="-1">
                <a:solidFill>
                  <a:srgbClr val="C0504D"/>
                </a:solidFill>
                <a:latin typeface="+mn-lt"/>
                <a:ea typeface="+mn-ea"/>
              </a:rPr>
              <a:t>The p-value </a:t>
            </a: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is the probability of getting a result that is as or </a:t>
            </a:r>
            <a:r>
              <a:rPr lang="en-US" sz="1200" b="0" u="sng" strike="noStrike" spc="-1">
                <a:solidFill>
                  <a:srgbClr val="000000"/>
                </a:solidFill>
                <a:uFillTx/>
                <a:latin typeface="+mn-lt"/>
                <a:ea typeface="+mn-ea"/>
              </a:rPr>
              <a:t>more extreme </a:t>
            </a: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than the observed result, </a:t>
            </a:r>
            <a:r>
              <a:rPr lang="en-US" sz="1200" b="0" strike="noStrike" spc="-1">
                <a:solidFill>
                  <a:srgbClr val="C0504D"/>
                </a:solidFill>
                <a:latin typeface="+mn-lt"/>
                <a:ea typeface="+mn-ea"/>
              </a:rPr>
              <a:t>assuming that the null hypothesis is true.</a:t>
            </a:r>
            <a:endParaRPr lang="en-US" sz="12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lang="en-US" sz="12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+mn-lt"/>
                <a:ea typeface="+mn-ea"/>
              </a:rPr>
              <a:t>Infer conclusions based on p-value: if the probability of observing such an extreme or more extreme test statistic assuming H0 is true is very low, infer that H0 wasn’t true to begin with.</a:t>
            </a:r>
            <a:endParaRPr lang="en-US" sz="20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+mn-lt"/>
                <a:ea typeface="+mn-ea"/>
              </a:rPr>
              <a:t>Biological significance can be present in the absence of statistical significance - typically in underpowered studies. </a:t>
            </a:r>
            <a:br/>
            <a:r>
              <a:rPr lang="en-US" sz="2000" b="0" strike="noStrike" spc="-1">
                <a:solidFill>
                  <a:srgbClr val="000000"/>
                </a:solidFill>
                <a:latin typeface="+mn-lt"/>
                <a:ea typeface="+mn-ea"/>
              </a:rPr>
              <a:t>Pvalue=x= Probabilité x de rejeter par erreur l'hypothèse nulle=there is a probability of x that you will mistakenly reject the null</a:t>
            </a:r>
            <a:endParaRPr lang="en-US" sz="20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561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prstGeom prst="rect">
            <a:avLst/>
          </a:prstGeom>
        </p:spPr>
      </p:sp>
      <p:sp>
        <p:nvSpPr>
          <p:cNvPr id="56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564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prstGeom prst="rect">
            <a:avLst/>
          </a:prstGeom>
        </p:spPr>
      </p:sp>
      <p:sp>
        <p:nvSpPr>
          <p:cNvPr id="56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4200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+mn-lt"/>
                <a:ea typeface="+mn-ea"/>
              </a:rPr>
              <a:t>Sleep data in datasets package. Datasets package not availabe in  R version 3.5.1 , use datasets.load package instead</a:t>
            </a:r>
            <a:endParaRPr lang="en-US" sz="12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lang="en-US" sz="12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+mn-lt"/>
                <a:ea typeface="+mn-ea"/>
              </a:rPr>
              <a:t>Shapiro test :  si p value élevée, on ne rejette pas H0 donc data normale</a:t>
            </a:r>
            <a:endParaRPr lang="en-US" sz="12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Si p value basse, on rejette H0 donc data non normale</a:t>
            </a:r>
            <a:endParaRPr lang="en-US" sz="12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H0: normal </a:t>
            </a:r>
            <a:endParaRPr lang="en-US" sz="12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H1: non  normal</a:t>
            </a:r>
            <a:endParaRPr lang="en-US" sz="12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+mn-lt"/>
                <a:ea typeface="+mn-ea"/>
              </a:rPr>
              <a:t>However, since the test is biased by sample size,the test may be statistically significant from a normal distribution in any large samples. Thus a </a:t>
            </a:r>
            <a:r>
              <a:rPr lang="en-US" sz="2000" b="0" u="sng" strike="noStrike" spc="-1">
                <a:solidFill>
                  <a:srgbClr val="000000"/>
                </a:solidFill>
                <a:uFillTx/>
                <a:latin typeface="+mn-lt"/>
                <a:ea typeface="+mn-ea"/>
                <a:hlinkClick r:id="rId3"/>
              </a:rPr>
              <a:t>Q–Q plot</a:t>
            </a:r>
            <a:r>
              <a:rPr lang="en-US" sz="2000" b="0" strike="noStrike" spc="-1">
                <a:solidFill>
                  <a:srgbClr val="000000"/>
                </a:solidFill>
                <a:latin typeface="+mn-lt"/>
                <a:ea typeface="+mn-ea"/>
              </a:rPr>
              <a:t> is required for verification in addition to the test.</a:t>
            </a:r>
            <a:endParaRPr lang="en-US" sz="20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+mn-lt"/>
                <a:ea typeface="+mn-ea"/>
              </a:rPr>
              <a:t>The Q-Q plot, or quantile-quantile plot, is a graphical tool to help us assess if a set of data plausibly came from some theoretical distribution such as a Normal </a:t>
            </a:r>
            <a:r>
              <a:rPr lang="en-US" sz="2000" b="0" strike="noStrike" spc="-1">
                <a:solidFill>
                  <a:srgbClr val="000000"/>
                </a:solidFill>
                <a:latin typeface="+mn-lt"/>
                <a:ea typeface="+mn-ea"/>
              </a:rPr>
              <a:t>or exponential. For example, if we run a statistical analysis that assumes our dependent variable is Normally distributed, we can use a Normal Q-Q plot to check that assumption. A Q-Q plot is a scatterplot created by plotting two sets of quantiles (percentiles= points in your data below which a certain proportion of your data fall). against one another. If both sets of quantiles came from the same distribution, we should see the points forming a line that’s roughly straight. Here’s an example of a Normal Q-Q plot when both sets of quantiles truly come from Normal distributions. </a:t>
            </a:r>
            <a:endParaRPr lang="en-US" sz="20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567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1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7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8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9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2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3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5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6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504000" y="4129200"/>
            <a:ext cx="8100000" cy="468000"/>
          </a:xfrm>
        </p:spPr>
        <p:txBody>
          <a:bodyPr lIns="0" tIns="0" rIns="0" bIns="0">
            <a:normAutofit/>
          </a:bodyPr>
          <a:lstStyle>
            <a:lvl1pPr algn="l">
              <a:defRPr sz="4000" b="1" cap="none" baseline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504000" y="4964400"/>
            <a:ext cx="8100000" cy="785818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280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/>
              <a:t>Sub-title</a:t>
            </a:r>
          </a:p>
        </p:txBody>
      </p:sp>
      <p:pic>
        <p:nvPicPr>
          <p:cNvPr id="4" name="Image 4" descr="ELIXIR_SWITZERLAND_white_background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2000" y="6285205"/>
            <a:ext cx="795750" cy="384155"/>
          </a:xfrm>
          <a:prstGeom prst="rect">
            <a:avLst/>
          </a:prstGeom>
        </p:spPr>
      </p:pic>
      <p:pic>
        <p:nvPicPr>
          <p:cNvPr id="5" name="Picture 10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449"/>
          <a:stretch/>
        </p:blipFill>
        <p:spPr>
          <a:xfrm>
            <a:off x="1214414" y="6154025"/>
            <a:ext cx="6259851" cy="634667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7500958" y="6485841"/>
            <a:ext cx="1486494" cy="311337"/>
          </a:xfrm>
          <a:prstGeom prst="rect">
            <a:avLst/>
          </a:prstGeom>
        </p:spPr>
        <p:txBody>
          <a:bodyPr wrap="square" lIns="91919" tIns="45959" rIns="91919" bIns="45959">
            <a:spAutoFit/>
          </a:bodyPr>
          <a:lstStyle/>
          <a:p>
            <a:pPr defTabSz="919131"/>
            <a:r>
              <a:rPr lang="fr-CH" sz="1420" b="1" dirty="0">
                <a:solidFill>
                  <a:schemeClr val="tx1"/>
                </a:solidFill>
              </a:rPr>
              <a:t>www.sib.swiss</a:t>
            </a:r>
            <a:endParaRPr lang="en-US" sz="142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6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co-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504000" y="4129200"/>
            <a:ext cx="8100000" cy="468000"/>
          </a:xfrm>
        </p:spPr>
        <p:txBody>
          <a:bodyPr lIns="0" tIns="0" rIns="0" bIns="0">
            <a:normAutofit/>
          </a:bodyPr>
          <a:lstStyle>
            <a:lvl1pPr algn="l">
              <a:defRPr sz="4000" b="1" cap="none" baseline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noProof="0"/>
              <a:t>Title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504000" y="4964400"/>
            <a:ext cx="8100000" cy="785818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280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Sub-title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7500958" y="6485841"/>
            <a:ext cx="1486494" cy="311337"/>
          </a:xfrm>
          <a:prstGeom prst="rect">
            <a:avLst/>
          </a:prstGeom>
        </p:spPr>
        <p:txBody>
          <a:bodyPr wrap="square" lIns="91919" tIns="45959" rIns="91919" bIns="45959">
            <a:spAutoFit/>
          </a:bodyPr>
          <a:lstStyle/>
          <a:p>
            <a:pPr defTabSz="919131"/>
            <a:r>
              <a:rPr lang="fr-CH" sz="1420" b="1" dirty="0">
                <a:solidFill>
                  <a:schemeClr val="tx1"/>
                </a:solidFill>
              </a:rPr>
              <a:t>www.sib.swiss</a:t>
            </a:r>
            <a:endParaRPr lang="en-US" sz="142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8850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pour une image  17" descr="profile-cover-2017.jpg"/>
          <p:cNvPicPr>
            <a:picLocks noChangeAspect="1"/>
          </p:cNvPicPr>
          <p:nvPr userDrawn="1"/>
        </p:nvPicPr>
        <p:blipFill>
          <a:blip r:embed="rId2"/>
          <a:srcRect l="1464" r="1464" b="78647"/>
          <a:stretch>
            <a:fillRect/>
          </a:stretch>
        </p:blipFill>
        <p:spPr>
          <a:xfrm>
            <a:off x="0" y="975600"/>
            <a:ext cx="9144000" cy="839665"/>
          </a:xfrm>
          <a:prstGeom prst="rect">
            <a:avLst/>
          </a:prstGeom>
        </p:spPr>
      </p:pic>
      <p:sp>
        <p:nvSpPr>
          <p:cNvPr id="13" name="Espace réservé du texte 12"/>
          <p:cNvSpPr>
            <a:spLocks noGrp="1"/>
          </p:cNvSpPr>
          <p:nvPr>
            <p:ph type="body" sz="quarter" idx="10" hasCustomPrompt="1"/>
          </p:nvPr>
        </p:nvSpPr>
        <p:spPr>
          <a:xfrm>
            <a:off x="2628000" y="2988000"/>
            <a:ext cx="5760000" cy="720000"/>
          </a:xfrm>
        </p:spPr>
        <p:txBody>
          <a:bodyPr anchor="ctr" anchorCtr="0"/>
          <a:lstStyle>
            <a:lvl1pPr>
              <a:defRPr sz="2000" b="1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Section title</a:t>
            </a:r>
          </a:p>
        </p:txBody>
      </p:sp>
      <p:sp>
        <p:nvSpPr>
          <p:cNvPr id="14" name="Espace réservé du texte 12"/>
          <p:cNvSpPr>
            <a:spLocks noGrp="1"/>
          </p:cNvSpPr>
          <p:nvPr>
            <p:ph type="body" sz="quarter" idx="11" hasCustomPrompt="1"/>
          </p:nvPr>
        </p:nvSpPr>
        <p:spPr>
          <a:xfrm>
            <a:off x="2628000" y="3888000"/>
            <a:ext cx="5760000" cy="720000"/>
          </a:xfrm>
        </p:spPr>
        <p:txBody>
          <a:bodyPr anchor="ctr" anchorCtr="0"/>
          <a:lstStyle>
            <a:lvl1pPr>
              <a:defRPr sz="2000" b="1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Section title</a:t>
            </a:r>
          </a:p>
        </p:txBody>
      </p:sp>
      <p:sp>
        <p:nvSpPr>
          <p:cNvPr id="15" name="Espace réservé du texte 12"/>
          <p:cNvSpPr>
            <a:spLocks noGrp="1"/>
          </p:cNvSpPr>
          <p:nvPr>
            <p:ph type="body" sz="quarter" idx="12" hasCustomPrompt="1"/>
          </p:nvPr>
        </p:nvSpPr>
        <p:spPr>
          <a:xfrm>
            <a:off x="2628000" y="4786322"/>
            <a:ext cx="5760000" cy="720000"/>
          </a:xfrm>
        </p:spPr>
        <p:txBody>
          <a:bodyPr anchor="ctr" anchorCtr="0"/>
          <a:lstStyle>
            <a:lvl1pPr>
              <a:defRPr sz="2000" b="1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Section title</a:t>
            </a:r>
          </a:p>
        </p:txBody>
      </p:sp>
      <p:sp>
        <p:nvSpPr>
          <p:cNvPr id="16" name="Espace réservé du texte 12"/>
          <p:cNvSpPr>
            <a:spLocks noGrp="1"/>
          </p:cNvSpPr>
          <p:nvPr>
            <p:ph type="body" sz="quarter" idx="13" hasCustomPrompt="1"/>
          </p:nvPr>
        </p:nvSpPr>
        <p:spPr>
          <a:xfrm>
            <a:off x="2628000" y="5688000"/>
            <a:ext cx="5760000" cy="720000"/>
          </a:xfrm>
        </p:spPr>
        <p:txBody>
          <a:bodyPr anchor="ctr" anchorCtr="0"/>
          <a:lstStyle>
            <a:lvl1pPr>
              <a:defRPr sz="2000" b="1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Section title</a:t>
            </a:r>
          </a:p>
        </p:txBody>
      </p:sp>
      <p:sp>
        <p:nvSpPr>
          <p:cNvPr id="17" name="Espace réservé du texte 12"/>
          <p:cNvSpPr>
            <a:spLocks noGrp="1"/>
          </p:cNvSpPr>
          <p:nvPr>
            <p:ph type="body" sz="quarter" idx="14" hasCustomPrompt="1"/>
          </p:nvPr>
        </p:nvSpPr>
        <p:spPr>
          <a:xfrm>
            <a:off x="2628000" y="2088000"/>
            <a:ext cx="5760000" cy="720000"/>
          </a:xfrm>
        </p:spPr>
        <p:txBody>
          <a:bodyPr anchor="ctr" anchorCtr="0"/>
          <a:lstStyle>
            <a:lvl1pPr>
              <a:defRPr sz="2000" b="1">
                <a:solidFill>
                  <a:srgbClr val="E30613"/>
                </a:solidFill>
              </a:defRPr>
            </a:lvl1pPr>
          </a:lstStyle>
          <a:p>
            <a:pPr lvl="0"/>
            <a:r>
              <a:rPr lang="en-US" noProof="0" dirty="0"/>
              <a:t>Section title</a:t>
            </a:r>
          </a:p>
        </p:txBody>
      </p:sp>
      <p:cxnSp>
        <p:nvCxnSpPr>
          <p:cNvPr id="10" name="Connecteur droit 9"/>
          <p:cNvCxnSpPr/>
          <p:nvPr userDrawn="1"/>
        </p:nvCxnSpPr>
        <p:spPr>
          <a:xfrm>
            <a:off x="0" y="975600"/>
            <a:ext cx="9144000" cy="1588"/>
          </a:xfrm>
          <a:prstGeom prst="line">
            <a:avLst/>
          </a:prstGeom>
          <a:ln w="19050">
            <a:solidFill>
              <a:srgbClr val="E30613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 userDrawn="1"/>
        </p:nvCxnSpPr>
        <p:spPr>
          <a:xfrm>
            <a:off x="0" y="1818000"/>
            <a:ext cx="9144000" cy="1588"/>
          </a:xfrm>
          <a:prstGeom prst="line">
            <a:avLst/>
          </a:prstGeom>
          <a:ln w="19050">
            <a:solidFill>
              <a:srgbClr val="E30613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Titre 1"/>
          <p:cNvSpPr>
            <a:spLocks noGrp="1"/>
          </p:cNvSpPr>
          <p:nvPr>
            <p:ph type="title" hasCustomPrompt="1"/>
          </p:nvPr>
        </p:nvSpPr>
        <p:spPr>
          <a:xfrm>
            <a:off x="504000" y="404664"/>
            <a:ext cx="8100000" cy="480251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099994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-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22000" y="2204864"/>
            <a:ext cx="8100000" cy="3240360"/>
          </a:xfrm>
        </p:spPr>
        <p:txBody>
          <a:bodyPr>
            <a:normAutofit/>
          </a:bodyPr>
          <a:lstStyle>
            <a:lvl1pPr algn="ctr">
              <a:defRPr sz="3600"/>
            </a:lvl1pPr>
          </a:lstStyle>
          <a:p>
            <a:r>
              <a:rPr lang="en-GB" noProof="0" dirty="0"/>
              <a:t>Sub-section title</a:t>
            </a:r>
          </a:p>
        </p:txBody>
      </p:sp>
      <p:pic>
        <p:nvPicPr>
          <p:cNvPr id="3" name="Espace réservé pour une image  17" descr="profile-cover-2017.jpg"/>
          <p:cNvPicPr>
            <a:picLocks noChangeAspect="1"/>
          </p:cNvPicPr>
          <p:nvPr userDrawn="1"/>
        </p:nvPicPr>
        <p:blipFill>
          <a:blip r:embed="rId2"/>
          <a:srcRect l="1464" r="1464" b="78647"/>
          <a:stretch>
            <a:fillRect/>
          </a:stretch>
        </p:blipFill>
        <p:spPr>
          <a:xfrm>
            <a:off x="0" y="975600"/>
            <a:ext cx="9144000" cy="839665"/>
          </a:xfrm>
          <a:prstGeom prst="rect">
            <a:avLst/>
          </a:prstGeom>
        </p:spPr>
      </p:pic>
      <p:cxnSp>
        <p:nvCxnSpPr>
          <p:cNvPr id="4" name="Connecteur droit 9"/>
          <p:cNvCxnSpPr/>
          <p:nvPr userDrawn="1"/>
        </p:nvCxnSpPr>
        <p:spPr>
          <a:xfrm>
            <a:off x="0" y="975600"/>
            <a:ext cx="9144000" cy="1588"/>
          </a:xfrm>
          <a:prstGeom prst="line">
            <a:avLst/>
          </a:prstGeom>
          <a:ln w="19050">
            <a:solidFill>
              <a:srgbClr val="E30613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" name="Connecteur droit 10"/>
          <p:cNvCxnSpPr/>
          <p:nvPr userDrawn="1"/>
        </p:nvCxnSpPr>
        <p:spPr>
          <a:xfrm>
            <a:off x="0" y="1818000"/>
            <a:ext cx="9144000" cy="1588"/>
          </a:xfrm>
          <a:prstGeom prst="line">
            <a:avLst/>
          </a:prstGeom>
          <a:ln w="19050">
            <a:solidFill>
              <a:srgbClr val="E30613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5388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504000" y="404664"/>
            <a:ext cx="8100000" cy="480251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04000" y="1440000"/>
            <a:ext cx="8100000" cy="4896000"/>
          </a:xfrm>
        </p:spPr>
        <p:txBody>
          <a:bodyPr>
            <a:noAutofit/>
          </a:bodyPr>
          <a:lstStyle>
            <a:lvl1pPr>
              <a:defRPr sz="2400" baseline="0"/>
            </a:lvl1pPr>
            <a:lvl2pPr marL="360000" indent="-360000">
              <a:spcBef>
                <a:spcPts val="2400"/>
              </a:spcBef>
              <a:buSzPct val="110000"/>
              <a:defRPr sz="2400"/>
            </a:lvl2pPr>
            <a:lvl3pPr marL="360000">
              <a:defRPr sz="2400"/>
            </a:lvl3pPr>
            <a:lvl5pPr>
              <a:defRPr/>
            </a:lvl5pPr>
          </a:lstStyle>
          <a:p>
            <a:pPr lvl="1"/>
            <a:r>
              <a:rPr lang="en-GB" noProof="0" dirty="0"/>
              <a:t>Text </a:t>
            </a:r>
          </a:p>
          <a:p>
            <a:pPr lvl="2"/>
            <a:r>
              <a:rPr lang="en-GB" noProof="0" dirty="0"/>
              <a:t>Text </a:t>
            </a:r>
          </a:p>
        </p:txBody>
      </p:sp>
      <p:cxnSp>
        <p:nvCxnSpPr>
          <p:cNvPr id="7" name="Connecteur droit 6"/>
          <p:cNvCxnSpPr/>
          <p:nvPr userDrawn="1"/>
        </p:nvCxnSpPr>
        <p:spPr>
          <a:xfrm>
            <a:off x="0" y="975600"/>
            <a:ext cx="9144000" cy="1588"/>
          </a:xfrm>
          <a:prstGeom prst="line">
            <a:avLst/>
          </a:prstGeom>
          <a:ln w="19050">
            <a:solidFill>
              <a:srgbClr val="E30613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 userDrawn="1"/>
        </p:nvCxnSpPr>
        <p:spPr>
          <a:xfrm>
            <a:off x="0" y="6856413"/>
            <a:ext cx="9144000" cy="1588"/>
          </a:xfrm>
          <a:prstGeom prst="line">
            <a:avLst/>
          </a:prstGeom>
          <a:ln w="19050">
            <a:solidFill>
              <a:srgbClr val="E30613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1380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mess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04000" y="540000"/>
            <a:ext cx="8100000" cy="5760000"/>
          </a:xfrm>
        </p:spPr>
        <p:txBody>
          <a:bodyPr anchor="ctr" anchorCtr="0">
            <a:noAutofit/>
          </a:bodyPr>
          <a:lstStyle>
            <a:lvl1pPr algn="ctr">
              <a:defRPr sz="6000" cap="none" baseline="0">
                <a:effectLst>
                  <a:outerShdw blurRad="38100" dist="12700" dir="2700000" algn="tl">
                    <a:srgbClr val="000000">
                      <a:alpha val="50000"/>
                    </a:srgbClr>
                  </a:outerShdw>
                </a:effectLst>
              </a:defRPr>
            </a:lvl1pPr>
            <a:lvl5pPr>
              <a:defRPr/>
            </a:lvl5pPr>
          </a:lstStyle>
          <a:p>
            <a:r>
              <a:rPr lang="en-GB" noProof="0" dirty="0"/>
              <a:t>Add your key </a:t>
            </a:r>
            <a:br>
              <a:rPr lang="en-GB" noProof="0" dirty="0"/>
            </a:br>
            <a:r>
              <a:rPr lang="en-GB" noProof="0" dirty="0"/>
              <a:t>message here</a:t>
            </a:r>
          </a:p>
        </p:txBody>
      </p:sp>
      <p:cxnSp>
        <p:nvCxnSpPr>
          <p:cNvPr id="9" name="Connecteur droit 8"/>
          <p:cNvCxnSpPr/>
          <p:nvPr userDrawn="1"/>
        </p:nvCxnSpPr>
        <p:spPr>
          <a:xfrm>
            <a:off x="0" y="5364000"/>
            <a:ext cx="9144000" cy="1588"/>
          </a:xfrm>
          <a:prstGeom prst="line">
            <a:avLst/>
          </a:prstGeom>
          <a:ln w="19050">
            <a:solidFill>
              <a:srgbClr val="E30613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Connecteur droit 8"/>
          <p:cNvCxnSpPr/>
          <p:nvPr userDrawn="1"/>
        </p:nvCxnSpPr>
        <p:spPr>
          <a:xfrm>
            <a:off x="0" y="1494000"/>
            <a:ext cx="9144000" cy="1588"/>
          </a:xfrm>
          <a:prstGeom prst="line">
            <a:avLst/>
          </a:prstGeom>
          <a:ln w="19050">
            <a:solidFill>
              <a:srgbClr val="E30613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8260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04000" y="1440000"/>
            <a:ext cx="8100000" cy="4896000"/>
          </a:xfrm>
        </p:spPr>
        <p:txBody>
          <a:bodyPr>
            <a:noAutofit/>
          </a:bodyPr>
          <a:lstStyle>
            <a:lvl1pPr>
              <a:defRPr sz="2400"/>
            </a:lvl1pPr>
            <a:lvl2pPr marL="360000" indent="-360000">
              <a:spcBef>
                <a:spcPts val="2400"/>
              </a:spcBef>
              <a:buSzPct val="110000"/>
              <a:defRPr sz="2400"/>
            </a:lvl2pPr>
            <a:lvl3pPr marL="360000">
              <a:defRPr sz="2400"/>
            </a:lvl3pPr>
            <a:lvl5pPr>
              <a:defRPr/>
            </a:lvl5pPr>
          </a:lstStyle>
          <a:p>
            <a:pPr lvl="0"/>
            <a:r>
              <a:rPr lang="en-GB" noProof="0" dirty="0"/>
              <a:t>Add your figure/ table/ image/ plain text here</a:t>
            </a:r>
          </a:p>
        </p:txBody>
      </p:sp>
      <p:cxnSp>
        <p:nvCxnSpPr>
          <p:cNvPr id="7" name="Connecteur droit 6"/>
          <p:cNvCxnSpPr/>
          <p:nvPr userDrawn="1"/>
        </p:nvCxnSpPr>
        <p:spPr>
          <a:xfrm>
            <a:off x="0" y="975600"/>
            <a:ext cx="9144000" cy="1588"/>
          </a:xfrm>
          <a:prstGeom prst="line">
            <a:avLst/>
          </a:prstGeom>
          <a:ln w="19050">
            <a:solidFill>
              <a:srgbClr val="E30613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 userDrawn="1"/>
        </p:nvCxnSpPr>
        <p:spPr>
          <a:xfrm>
            <a:off x="0" y="6856413"/>
            <a:ext cx="9144000" cy="1588"/>
          </a:xfrm>
          <a:prstGeom prst="line">
            <a:avLst/>
          </a:prstGeom>
          <a:ln w="19050">
            <a:solidFill>
              <a:srgbClr val="E30613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Titre 1"/>
          <p:cNvSpPr>
            <a:spLocks noGrp="1"/>
          </p:cNvSpPr>
          <p:nvPr>
            <p:ph type="title" hasCustomPrompt="1"/>
          </p:nvPr>
        </p:nvSpPr>
        <p:spPr>
          <a:xfrm>
            <a:off x="504000" y="404664"/>
            <a:ext cx="8100000" cy="480251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45448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cteur droit 6"/>
          <p:cNvCxnSpPr/>
          <p:nvPr userDrawn="1"/>
        </p:nvCxnSpPr>
        <p:spPr>
          <a:xfrm>
            <a:off x="0" y="975600"/>
            <a:ext cx="9144000" cy="1588"/>
          </a:xfrm>
          <a:prstGeom prst="line">
            <a:avLst/>
          </a:prstGeom>
          <a:ln w="19050">
            <a:solidFill>
              <a:srgbClr val="E30613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 userDrawn="1"/>
        </p:nvCxnSpPr>
        <p:spPr>
          <a:xfrm>
            <a:off x="0" y="6856413"/>
            <a:ext cx="9144000" cy="1588"/>
          </a:xfrm>
          <a:prstGeom prst="line">
            <a:avLst/>
          </a:prstGeom>
          <a:ln w="19050">
            <a:solidFill>
              <a:srgbClr val="E30613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Espace réservé du texte 16"/>
          <p:cNvSpPr>
            <a:spLocks noGrp="1"/>
          </p:cNvSpPr>
          <p:nvPr>
            <p:ph type="body" sz="quarter" idx="10" hasCustomPrompt="1"/>
          </p:nvPr>
        </p:nvSpPr>
        <p:spPr>
          <a:xfrm>
            <a:off x="4752000" y="1656000"/>
            <a:ext cx="3600000" cy="2052000"/>
          </a:xfrm>
          <a:solidFill>
            <a:schemeClr val="bg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0"/>
          <a:lstStyle>
            <a:lvl1pPr algn="ctr"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Add your key</a:t>
            </a:r>
            <a:br>
              <a:rPr lang="en-GB" noProof="0"/>
            </a:br>
            <a:r>
              <a:rPr lang="en-GB" noProof="0"/>
              <a:t>figure here</a:t>
            </a:r>
          </a:p>
        </p:txBody>
      </p:sp>
      <p:sp>
        <p:nvSpPr>
          <p:cNvPr id="18" name="Espace réservé du texte 16"/>
          <p:cNvSpPr>
            <a:spLocks noGrp="1"/>
          </p:cNvSpPr>
          <p:nvPr>
            <p:ph type="body" sz="quarter" idx="11" hasCustomPrompt="1"/>
          </p:nvPr>
        </p:nvSpPr>
        <p:spPr>
          <a:xfrm>
            <a:off x="792000" y="4104000"/>
            <a:ext cx="3600000" cy="2052000"/>
          </a:xfrm>
          <a:solidFill>
            <a:schemeClr val="bg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0"/>
          <a:lstStyle>
            <a:lvl1pPr algn="ctr"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Add your key</a:t>
            </a:r>
            <a:br>
              <a:rPr lang="en-GB" noProof="0"/>
            </a:br>
            <a:r>
              <a:rPr lang="en-GB" noProof="0"/>
              <a:t>figure here</a:t>
            </a:r>
          </a:p>
        </p:txBody>
      </p:sp>
      <p:sp>
        <p:nvSpPr>
          <p:cNvPr id="19" name="Espace réservé du texte 16"/>
          <p:cNvSpPr>
            <a:spLocks noGrp="1"/>
          </p:cNvSpPr>
          <p:nvPr>
            <p:ph type="body" sz="quarter" idx="12" hasCustomPrompt="1"/>
          </p:nvPr>
        </p:nvSpPr>
        <p:spPr>
          <a:xfrm>
            <a:off x="4752000" y="4104000"/>
            <a:ext cx="3600000" cy="2052000"/>
          </a:xfr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0"/>
          <a:lstStyle>
            <a:lvl1pPr algn="ctr"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Add your key</a:t>
            </a:r>
            <a:br>
              <a:rPr lang="en-GB" noProof="0"/>
            </a:br>
            <a:r>
              <a:rPr lang="en-GB" noProof="0"/>
              <a:t>figure here</a:t>
            </a:r>
          </a:p>
        </p:txBody>
      </p:sp>
      <p:sp>
        <p:nvSpPr>
          <p:cNvPr id="20" name="Espace réservé du texte 16"/>
          <p:cNvSpPr>
            <a:spLocks noGrp="1"/>
          </p:cNvSpPr>
          <p:nvPr>
            <p:ph type="body" sz="quarter" idx="13" hasCustomPrompt="1"/>
          </p:nvPr>
        </p:nvSpPr>
        <p:spPr>
          <a:xfrm>
            <a:off x="792000" y="1656000"/>
            <a:ext cx="3600000" cy="2052000"/>
          </a:xfr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0"/>
          <a:lstStyle>
            <a:lvl1pPr algn="ctr"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Add your key</a:t>
            </a:r>
            <a:br>
              <a:rPr lang="en-GB" noProof="0" dirty="0"/>
            </a:br>
            <a:r>
              <a:rPr lang="en-GB" noProof="0" dirty="0"/>
              <a:t>figure here</a:t>
            </a:r>
          </a:p>
        </p:txBody>
      </p:sp>
      <p:sp>
        <p:nvSpPr>
          <p:cNvPr id="10" name="Titre 1"/>
          <p:cNvSpPr>
            <a:spLocks noGrp="1"/>
          </p:cNvSpPr>
          <p:nvPr>
            <p:ph type="title" hasCustomPrompt="1"/>
          </p:nvPr>
        </p:nvSpPr>
        <p:spPr>
          <a:xfrm>
            <a:off x="504000" y="404664"/>
            <a:ext cx="8100000" cy="480251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74228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 slide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cteur droit 6"/>
          <p:cNvCxnSpPr/>
          <p:nvPr userDrawn="1"/>
        </p:nvCxnSpPr>
        <p:spPr>
          <a:xfrm>
            <a:off x="0" y="975600"/>
            <a:ext cx="9144000" cy="1588"/>
          </a:xfrm>
          <a:prstGeom prst="line">
            <a:avLst/>
          </a:prstGeom>
          <a:ln w="19050">
            <a:solidFill>
              <a:srgbClr val="E30613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 userDrawn="1"/>
        </p:nvCxnSpPr>
        <p:spPr>
          <a:xfrm>
            <a:off x="0" y="6856413"/>
            <a:ext cx="9144000" cy="1588"/>
          </a:xfrm>
          <a:prstGeom prst="line">
            <a:avLst/>
          </a:prstGeom>
          <a:ln w="19050">
            <a:solidFill>
              <a:srgbClr val="E30613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Espace réservé du texte 16"/>
          <p:cNvSpPr>
            <a:spLocks noGrp="1"/>
          </p:cNvSpPr>
          <p:nvPr>
            <p:ph type="body" sz="quarter" idx="10" hasCustomPrompt="1"/>
          </p:nvPr>
        </p:nvSpPr>
        <p:spPr>
          <a:xfrm>
            <a:off x="4752000" y="1656000"/>
            <a:ext cx="3600000" cy="2052000"/>
          </a:xfrm>
          <a:solidFill>
            <a:schemeClr val="accent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0"/>
          <a:lstStyle>
            <a:lvl1pPr algn="ctr"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Add your key</a:t>
            </a:r>
            <a:br>
              <a:rPr lang="en-GB" noProof="0" dirty="0"/>
            </a:br>
            <a:r>
              <a:rPr lang="en-GB" noProof="0" dirty="0"/>
              <a:t>figure here</a:t>
            </a:r>
          </a:p>
        </p:txBody>
      </p:sp>
      <p:sp>
        <p:nvSpPr>
          <p:cNvPr id="18" name="Espace réservé du texte 16"/>
          <p:cNvSpPr>
            <a:spLocks noGrp="1"/>
          </p:cNvSpPr>
          <p:nvPr>
            <p:ph type="body" sz="quarter" idx="11" hasCustomPrompt="1"/>
          </p:nvPr>
        </p:nvSpPr>
        <p:spPr>
          <a:xfrm>
            <a:off x="792000" y="4104000"/>
            <a:ext cx="3600000" cy="2052000"/>
          </a:xfrm>
          <a:solidFill>
            <a:schemeClr val="accent3"/>
          </a:solidFill>
          <a:ln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0"/>
          <a:lstStyle>
            <a:lvl1pPr algn="ctr"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Add your key</a:t>
            </a:r>
            <a:br>
              <a:rPr lang="en-GB" noProof="0"/>
            </a:br>
            <a:r>
              <a:rPr lang="en-GB" noProof="0"/>
              <a:t>figure here</a:t>
            </a:r>
          </a:p>
        </p:txBody>
      </p:sp>
      <p:sp>
        <p:nvSpPr>
          <p:cNvPr id="19" name="Espace réservé du texte 16"/>
          <p:cNvSpPr>
            <a:spLocks noGrp="1"/>
          </p:cNvSpPr>
          <p:nvPr>
            <p:ph type="body" sz="quarter" idx="12" hasCustomPrompt="1"/>
          </p:nvPr>
        </p:nvSpPr>
        <p:spPr>
          <a:xfrm>
            <a:off x="4752000" y="4104000"/>
            <a:ext cx="3600000" cy="2052000"/>
          </a:xfr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0"/>
          <a:lstStyle>
            <a:lvl1pPr algn="ctr"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Add your key</a:t>
            </a:r>
            <a:br>
              <a:rPr lang="en-GB" noProof="0"/>
            </a:br>
            <a:r>
              <a:rPr lang="en-GB" noProof="0"/>
              <a:t>figure here</a:t>
            </a:r>
          </a:p>
        </p:txBody>
      </p:sp>
      <p:sp>
        <p:nvSpPr>
          <p:cNvPr id="20" name="Espace réservé du texte 16"/>
          <p:cNvSpPr>
            <a:spLocks noGrp="1"/>
          </p:cNvSpPr>
          <p:nvPr>
            <p:ph type="body" sz="quarter" idx="13" hasCustomPrompt="1"/>
          </p:nvPr>
        </p:nvSpPr>
        <p:spPr>
          <a:xfrm>
            <a:off x="792000" y="1656000"/>
            <a:ext cx="3600000" cy="2052000"/>
          </a:xfr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0"/>
          <a:lstStyle>
            <a:lvl1pPr algn="ctr"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Add your key</a:t>
            </a:r>
            <a:br>
              <a:rPr lang="en-GB" noProof="0"/>
            </a:br>
            <a:r>
              <a:rPr lang="en-GB" noProof="0"/>
              <a:t>figure here</a:t>
            </a:r>
          </a:p>
        </p:txBody>
      </p:sp>
      <p:sp>
        <p:nvSpPr>
          <p:cNvPr id="10" name="Titre 1"/>
          <p:cNvSpPr>
            <a:spLocks noGrp="1"/>
          </p:cNvSpPr>
          <p:nvPr>
            <p:ph type="title" hasCustomPrompt="1"/>
          </p:nvPr>
        </p:nvSpPr>
        <p:spPr>
          <a:xfrm>
            <a:off x="504000" y="404664"/>
            <a:ext cx="8100000" cy="480251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265664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 slid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cteur droit 6"/>
          <p:cNvCxnSpPr/>
          <p:nvPr userDrawn="1"/>
        </p:nvCxnSpPr>
        <p:spPr>
          <a:xfrm>
            <a:off x="0" y="975600"/>
            <a:ext cx="9144000" cy="1588"/>
          </a:xfrm>
          <a:prstGeom prst="line">
            <a:avLst/>
          </a:prstGeom>
          <a:ln w="19050">
            <a:solidFill>
              <a:srgbClr val="E30613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 userDrawn="1"/>
        </p:nvCxnSpPr>
        <p:spPr>
          <a:xfrm>
            <a:off x="0" y="6856413"/>
            <a:ext cx="9144000" cy="1588"/>
          </a:xfrm>
          <a:prstGeom prst="line">
            <a:avLst/>
          </a:prstGeom>
          <a:ln w="19050">
            <a:solidFill>
              <a:srgbClr val="E30613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Espace réservé du texte 16"/>
          <p:cNvSpPr>
            <a:spLocks noGrp="1"/>
          </p:cNvSpPr>
          <p:nvPr>
            <p:ph type="body" sz="quarter" idx="10" hasCustomPrompt="1"/>
          </p:nvPr>
        </p:nvSpPr>
        <p:spPr>
          <a:xfrm>
            <a:off x="4752000" y="1656000"/>
            <a:ext cx="3600000" cy="2052000"/>
          </a:xfrm>
          <a:solidFill>
            <a:schemeClr val="accent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0"/>
          <a:lstStyle>
            <a:lvl1pPr algn="ctr"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Add your key</a:t>
            </a:r>
            <a:br>
              <a:rPr lang="en-GB" noProof="0"/>
            </a:br>
            <a:r>
              <a:rPr lang="en-GB" noProof="0"/>
              <a:t>figure here</a:t>
            </a:r>
          </a:p>
        </p:txBody>
      </p:sp>
      <p:sp>
        <p:nvSpPr>
          <p:cNvPr id="18" name="Espace réservé du texte 16"/>
          <p:cNvSpPr>
            <a:spLocks noGrp="1"/>
          </p:cNvSpPr>
          <p:nvPr>
            <p:ph type="body" sz="quarter" idx="11" hasCustomPrompt="1"/>
          </p:nvPr>
        </p:nvSpPr>
        <p:spPr>
          <a:xfrm>
            <a:off x="792000" y="4104000"/>
            <a:ext cx="3600000" cy="2052000"/>
          </a:xfrm>
          <a:solidFill>
            <a:srgbClr val="2E2C7E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0"/>
          <a:lstStyle>
            <a:lvl1pPr algn="ctr"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Add your key</a:t>
            </a:r>
            <a:br>
              <a:rPr lang="en-GB" noProof="0"/>
            </a:br>
            <a:r>
              <a:rPr lang="en-GB" noProof="0"/>
              <a:t>figure here</a:t>
            </a:r>
          </a:p>
        </p:txBody>
      </p:sp>
      <p:sp>
        <p:nvSpPr>
          <p:cNvPr id="19" name="Espace réservé du texte 16"/>
          <p:cNvSpPr>
            <a:spLocks noGrp="1"/>
          </p:cNvSpPr>
          <p:nvPr>
            <p:ph type="body" sz="quarter" idx="12" hasCustomPrompt="1"/>
          </p:nvPr>
        </p:nvSpPr>
        <p:spPr>
          <a:xfrm>
            <a:off x="4752000" y="4104000"/>
            <a:ext cx="3600000" cy="2052000"/>
          </a:xfr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0"/>
          <a:lstStyle>
            <a:lvl1pPr algn="ctr"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Add your key</a:t>
            </a:r>
            <a:br>
              <a:rPr lang="en-GB" noProof="0"/>
            </a:br>
            <a:r>
              <a:rPr lang="en-GB" noProof="0"/>
              <a:t>figure here</a:t>
            </a:r>
          </a:p>
        </p:txBody>
      </p:sp>
      <p:sp>
        <p:nvSpPr>
          <p:cNvPr id="20" name="Espace réservé du texte 16"/>
          <p:cNvSpPr>
            <a:spLocks noGrp="1"/>
          </p:cNvSpPr>
          <p:nvPr>
            <p:ph type="body" sz="quarter" idx="13" hasCustomPrompt="1"/>
          </p:nvPr>
        </p:nvSpPr>
        <p:spPr>
          <a:xfrm>
            <a:off x="792000" y="1656000"/>
            <a:ext cx="3600000" cy="2052000"/>
          </a:xfr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0"/>
          <a:lstStyle>
            <a:lvl1pPr algn="ctr"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Add your key</a:t>
            </a:r>
            <a:br>
              <a:rPr lang="en-GB" noProof="0"/>
            </a:br>
            <a:r>
              <a:rPr lang="en-GB" noProof="0"/>
              <a:t>figure here</a:t>
            </a:r>
          </a:p>
        </p:txBody>
      </p:sp>
      <p:sp>
        <p:nvSpPr>
          <p:cNvPr id="10" name="Titre 1"/>
          <p:cNvSpPr>
            <a:spLocks noGrp="1"/>
          </p:cNvSpPr>
          <p:nvPr>
            <p:ph type="title" hasCustomPrompt="1"/>
          </p:nvPr>
        </p:nvSpPr>
        <p:spPr>
          <a:xfrm>
            <a:off x="504000" y="404664"/>
            <a:ext cx="8100000" cy="480251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530465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cteur droit 6"/>
          <p:cNvCxnSpPr/>
          <p:nvPr userDrawn="1"/>
        </p:nvCxnSpPr>
        <p:spPr>
          <a:xfrm>
            <a:off x="0" y="975600"/>
            <a:ext cx="9144000" cy="1588"/>
          </a:xfrm>
          <a:prstGeom prst="line">
            <a:avLst/>
          </a:prstGeom>
          <a:ln w="19050">
            <a:solidFill>
              <a:srgbClr val="E30613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 userDrawn="1"/>
        </p:nvCxnSpPr>
        <p:spPr>
          <a:xfrm>
            <a:off x="0" y="6856413"/>
            <a:ext cx="9144000" cy="1588"/>
          </a:xfrm>
          <a:prstGeom prst="line">
            <a:avLst/>
          </a:prstGeom>
          <a:ln w="19050">
            <a:solidFill>
              <a:srgbClr val="E30613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Espace réservé pour une image  10" descr="&#10;"/>
          <p:cNvSpPr>
            <a:spLocks noGrp="1"/>
          </p:cNvSpPr>
          <p:nvPr>
            <p:ph type="pic" sz="quarter" idx="10"/>
          </p:nvPr>
        </p:nvSpPr>
        <p:spPr>
          <a:xfrm>
            <a:off x="720000" y="3528000"/>
            <a:ext cx="3600000" cy="2232000"/>
          </a:xfr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0"/>
          <a:lstStyle>
            <a:lvl1pPr algn="ctr">
              <a:defRPr/>
            </a:lvl1pPr>
          </a:lstStyle>
          <a:p>
            <a:endParaRPr lang="en-GB" noProof="0" dirty="0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1" hasCustomPrompt="1"/>
          </p:nvPr>
        </p:nvSpPr>
        <p:spPr>
          <a:xfrm>
            <a:off x="720000" y="2015999"/>
            <a:ext cx="3600000" cy="864000"/>
          </a:xfrm>
        </p:spPr>
        <p:txBody>
          <a:bodyPr anchor="ctr" anchorCtr="0"/>
          <a:lstStyle>
            <a:lvl1pPr algn="ctr">
              <a:defRPr/>
            </a:lvl1pPr>
          </a:lstStyle>
          <a:p>
            <a:pPr lvl="0"/>
            <a:r>
              <a:rPr lang="en-GB" noProof="0" dirty="0"/>
              <a:t>Type your comment</a:t>
            </a:r>
          </a:p>
        </p:txBody>
      </p:sp>
      <p:sp>
        <p:nvSpPr>
          <p:cNvPr id="16" name="Espace réservé pour une image  10"/>
          <p:cNvSpPr>
            <a:spLocks noGrp="1"/>
          </p:cNvSpPr>
          <p:nvPr>
            <p:ph type="pic" sz="quarter" idx="12"/>
          </p:nvPr>
        </p:nvSpPr>
        <p:spPr>
          <a:xfrm>
            <a:off x="4860000" y="3528000"/>
            <a:ext cx="3600000" cy="2232000"/>
          </a:xfr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0"/>
          <a:lstStyle>
            <a:lvl1pPr algn="ctr">
              <a:defRPr/>
            </a:lvl1pPr>
          </a:lstStyle>
          <a:p>
            <a:endParaRPr lang="en-GB" noProof="0" dirty="0"/>
          </a:p>
        </p:txBody>
      </p:sp>
      <p:sp>
        <p:nvSpPr>
          <p:cNvPr id="21" name="Espace réservé du texte 12"/>
          <p:cNvSpPr>
            <a:spLocks noGrp="1"/>
          </p:cNvSpPr>
          <p:nvPr>
            <p:ph type="body" sz="quarter" idx="13" hasCustomPrompt="1"/>
          </p:nvPr>
        </p:nvSpPr>
        <p:spPr>
          <a:xfrm>
            <a:off x="4860000" y="2016000"/>
            <a:ext cx="3600000" cy="864000"/>
          </a:xfrm>
        </p:spPr>
        <p:txBody>
          <a:bodyPr anchor="ctr" anchorCtr="0"/>
          <a:lstStyle>
            <a:lvl1pPr algn="ctr">
              <a:defRPr/>
            </a:lvl1pPr>
          </a:lstStyle>
          <a:p>
            <a:pPr lvl="0"/>
            <a:r>
              <a:rPr lang="en-GB" noProof="0"/>
              <a:t>Type your comment</a:t>
            </a:r>
          </a:p>
        </p:txBody>
      </p:sp>
      <p:sp>
        <p:nvSpPr>
          <p:cNvPr id="10" name="Titre 1"/>
          <p:cNvSpPr>
            <a:spLocks noGrp="1"/>
          </p:cNvSpPr>
          <p:nvPr>
            <p:ph type="title" hasCustomPrompt="1"/>
          </p:nvPr>
        </p:nvSpPr>
        <p:spPr>
          <a:xfrm>
            <a:off x="504000" y="404664"/>
            <a:ext cx="8100000" cy="480251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575066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504000" y="4429132"/>
            <a:ext cx="8100000" cy="1546876"/>
          </a:xfrm>
        </p:spPr>
        <p:txBody>
          <a:bodyPr lIns="0" tIns="0" rIns="0" bIns="0">
            <a:normAutofit/>
          </a:bodyPr>
          <a:lstStyle>
            <a:lvl1pPr algn="ctr">
              <a:defRPr sz="4000" b="1" cap="none" baseline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noProof="0" dirty="0"/>
              <a:t>Insert thank you text</a:t>
            </a:r>
          </a:p>
        </p:txBody>
      </p:sp>
      <p:pic>
        <p:nvPicPr>
          <p:cNvPr id="4" name="Image 4" descr="ELIXIR_SWITZERLAND_white_background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2000" y="6285205"/>
            <a:ext cx="795750" cy="384155"/>
          </a:xfrm>
          <a:prstGeom prst="rect">
            <a:avLst/>
          </a:prstGeom>
        </p:spPr>
      </p:pic>
      <p:pic>
        <p:nvPicPr>
          <p:cNvPr id="5" name="Picture 10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449"/>
          <a:stretch/>
        </p:blipFill>
        <p:spPr>
          <a:xfrm>
            <a:off x="1214414" y="6154025"/>
            <a:ext cx="6259851" cy="634667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7500958" y="6485841"/>
            <a:ext cx="1486494" cy="311337"/>
          </a:xfrm>
          <a:prstGeom prst="rect">
            <a:avLst/>
          </a:prstGeom>
        </p:spPr>
        <p:txBody>
          <a:bodyPr wrap="square" lIns="91919" tIns="45959" rIns="91919" bIns="45959">
            <a:spAutoFit/>
          </a:bodyPr>
          <a:lstStyle/>
          <a:p>
            <a:pPr defTabSz="919131"/>
            <a:r>
              <a:rPr lang="fr-CH" sz="1420" b="1" dirty="0">
                <a:solidFill>
                  <a:schemeClr val="tx1"/>
                </a:solidFill>
              </a:rPr>
              <a:t>www.sib.swiss</a:t>
            </a:r>
            <a:endParaRPr lang="en-US" sz="142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846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8371800" y="6725520"/>
            <a:ext cx="645840" cy="12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8371800" y="6725520"/>
            <a:ext cx="645840" cy="12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1" name="Espace réservé pour une image  17"/>
          <p:cNvPicPr/>
          <p:nvPr/>
        </p:nvPicPr>
        <p:blipFill>
          <a:blip r:embed="rId14"/>
          <a:srcRect l="1467" r="1467" b="78646"/>
          <a:stretch/>
        </p:blipFill>
        <p:spPr>
          <a:xfrm>
            <a:off x="0" y="975600"/>
            <a:ext cx="9141840" cy="837360"/>
          </a:xfrm>
          <a:prstGeom prst="rect">
            <a:avLst/>
          </a:prstGeom>
          <a:ln>
            <a:noFill/>
          </a:ln>
        </p:spPr>
      </p:pic>
      <p:sp>
        <p:nvSpPr>
          <p:cNvPr id="82" name="Line 2"/>
          <p:cNvSpPr/>
          <p:nvPr/>
        </p:nvSpPr>
        <p:spPr>
          <a:xfrm>
            <a:off x="0" y="975600"/>
            <a:ext cx="9144000" cy="1440"/>
          </a:xfrm>
          <a:prstGeom prst="line">
            <a:avLst/>
          </a:prstGeom>
          <a:ln w="19080">
            <a:solidFill>
              <a:srgbClr val="E30613"/>
            </a:solidFill>
            <a:round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83" name="Line 3"/>
          <p:cNvSpPr/>
          <p:nvPr/>
        </p:nvSpPr>
        <p:spPr>
          <a:xfrm>
            <a:off x="0" y="1818000"/>
            <a:ext cx="9144000" cy="1440"/>
          </a:xfrm>
          <a:prstGeom prst="line">
            <a:avLst/>
          </a:prstGeom>
          <a:ln w="19080">
            <a:solidFill>
              <a:srgbClr val="E30613"/>
            </a:solidFill>
            <a:round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84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8371800" y="6725520"/>
            <a:ext cx="645840" cy="12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0CEC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8371800" y="6725520"/>
            <a:ext cx="645840" cy="12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0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0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8371800" y="6725520"/>
            <a:ext cx="645840" cy="12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9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40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504000" y="71438"/>
            <a:ext cx="8100000" cy="8640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GB" noProof="0" dirty="0" err="1"/>
              <a:t>Cliquez</a:t>
            </a:r>
            <a:r>
              <a:rPr lang="en-GB" noProof="0" dirty="0"/>
              <a:t>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04000" y="1296000"/>
            <a:ext cx="8100000" cy="504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 dirty="0" err="1"/>
              <a:t>Cliquez</a:t>
            </a:r>
            <a:r>
              <a:rPr lang="en-GB" noProof="0" dirty="0"/>
              <a:t> pour modifier les styles du </a:t>
            </a:r>
            <a:r>
              <a:rPr lang="en-GB" noProof="0" dirty="0" err="1"/>
              <a:t>texte</a:t>
            </a:r>
            <a:r>
              <a:rPr lang="en-GB" noProof="0" dirty="0"/>
              <a:t> du masque</a:t>
            </a:r>
          </a:p>
          <a:p>
            <a:pPr lvl="1"/>
            <a:r>
              <a:rPr lang="en-GB" noProof="0" dirty="0" err="1"/>
              <a:t>Deuxième</a:t>
            </a:r>
            <a:r>
              <a:rPr lang="en-GB" noProof="0" dirty="0"/>
              <a:t> </a:t>
            </a:r>
            <a:r>
              <a:rPr lang="en-GB" noProof="0" dirty="0" err="1"/>
              <a:t>niveau</a:t>
            </a:r>
            <a:endParaRPr lang="en-GB" noProof="0" dirty="0"/>
          </a:p>
          <a:p>
            <a:pPr lvl="2"/>
            <a:r>
              <a:rPr lang="en-GB" noProof="0" dirty="0" err="1"/>
              <a:t>Troisième</a:t>
            </a:r>
            <a:r>
              <a:rPr lang="en-GB" noProof="0" dirty="0"/>
              <a:t> </a:t>
            </a:r>
            <a:r>
              <a:rPr lang="en-GB" noProof="0" dirty="0" err="1"/>
              <a:t>niveau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081792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effectLst>
            <a:outerShdw blurRad="38100" dist="12700" dir="2700000" algn="ctr" rotWithShape="0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</p:titleStyle>
    <p:bodyStyle>
      <a:lvl1pPr marL="0" indent="0" algn="l" defTabSz="914400" rtl="0" eaLnBrk="1" latinLnBrk="0" hangingPunct="1">
        <a:spcBef>
          <a:spcPts val="1200"/>
        </a:spcBef>
        <a:buFont typeface="Arial" pitchFamily="34" charset="0"/>
        <a:buNone/>
        <a:defRPr sz="2400" kern="1200">
          <a:solidFill>
            <a:schemeClr val="tx1"/>
          </a:solidFill>
          <a:effectLst>
            <a:outerShdw blurRad="38100" dist="12700" dir="2700000" algn="ctr" rotWithShape="0">
              <a:srgbClr val="000000">
                <a:alpha val="43137"/>
              </a:srgbClr>
            </a:outerShdw>
          </a:effectLst>
          <a:latin typeface="Arial" pitchFamily="34" charset="0"/>
          <a:ea typeface="+mn-ea"/>
          <a:cs typeface="Arial" pitchFamily="34" charset="0"/>
        </a:defRPr>
      </a:lvl1pPr>
      <a:lvl2pPr marL="360000" indent="-360000" algn="l" defTabSz="914400" rtl="0" eaLnBrk="1" latinLnBrk="0" hangingPunct="1">
        <a:spcBef>
          <a:spcPts val="2400"/>
        </a:spcBef>
        <a:buSzPct val="110000"/>
        <a:buFontTx/>
        <a:buBlip>
          <a:blip r:embed="rId14"/>
        </a:buBlip>
        <a:defRPr sz="2400" b="1" kern="1200">
          <a:solidFill>
            <a:schemeClr val="tx1"/>
          </a:solidFill>
          <a:effectLst>
            <a:outerShdw blurRad="38100" dist="12700" dir="2700000" algn="ctr" rotWithShape="0">
              <a:srgbClr val="000000">
                <a:alpha val="43137"/>
              </a:srgbClr>
            </a:outerShdw>
          </a:effectLst>
          <a:latin typeface="Arial" pitchFamily="34" charset="0"/>
          <a:ea typeface="+mn-ea"/>
          <a:cs typeface="Arial" pitchFamily="34" charset="0"/>
        </a:defRPr>
      </a:lvl2pPr>
      <a:lvl3pPr marL="360000" indent="0" algn="l" defTabSz="914400" rtl="0" eaLnBrk="1" latinLnBrk="0" hangingPunct="1">
        <a:spcBef>
          <a:spcPts val="0"/>
        </a:spcBef>
        <a:buFontTx/>
        <a:buNone/>
        <a:defRPr lang="fr-FR" sz="2400" kern="1200" dirty="0" smtClean="0">
          <a:solidFill>
            <a:schemeClr val="tx1"/>
          </a:solidFill>
          <a:effectLst>
            <a:outerShdw blurRad="38100" dist="12700" dir="2700000" algn="ctr" rotWithShape="0">
              <a:srgbClr val="000000">
                <a:alpha val="43137"/>
              </a:srgbClr>
            </a:outerShdw>
          </a:effectLst>
          <a:latin typeface="Arial" pitchFamily="34" charset="0"/>
          <a:ea typeface="+mn-ea"/>
          <a:cs typeface="Arial" pitchFamily="34" charset="0"/>
        </a:defRPr>
      </a:lvl3pPr>
      <a:lvl4pPr marL="360000" indent="0" algn="l" defTabSz="914400" rtl="0" eaLnBrk="1" latinLnBrk="0" hangingPunct="1">
        <a:spcBef>
          <a:spcPts val="0"/>
        </a:spcBef>
        <a:buFontTx/>
        <a:buNone/>
        <a:defRPr sz="2400" b="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360000" indent="0" algn="l" defTabSz="914400" rtl="0" eaLnBrk="1" latinLnBrk="0" hangingPunct="1">
        <a:spcBef>
          <a:spcPts val="0"/>
        </a:spcBef>
        <a:buFont typeface="Arial" pitchFamily="34" charset="0"/>
        <a:buNone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360000" indent="0" algn="l" defTabSz="914400" rtl="0" eaLnBrk="1" latinLnBrk="0" hangingPunct="1">
        <a:spcBef>
          <a:spcPct val="20000"/>
        </a:spcBef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3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cran.r-project.org/manuals.html" TargetMode="External"/><Relationship Id="rId7" Type="http://schemas.openxmlformats.org/officeDocument/2006/relationships/hyperlink" Target="http://www.rseek.org/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tackoverflow.com/tags/r/info" TargetMode="External"/><Relationship Id="rId5" Type="http://schemas.openxmlformats.org/officeDocument/2006/relationships/hyperlink" Target="http://www.sthda.com/english/" TargetMode="External"/><Relationship Id="rId4" Type="http://schemas.openxmlformats.org/officeDocument/2006/relationships/hyperlink" Target="https://www.datacamp.com/courses/free-introduction-to-r" TargetMode="Externa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ib.swiss/training" TargetMode="Externa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training@sib.swiss" TargetMode="Externa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14790" y="4017688"/>
            <a:ext cx="8100000" cy="670846"/>
          </a:xfrm>
        </p:spPr>
        <p:txBody>
          <a:bodyPr>
            <a:normAutofit fontScale="90000"/>
          </a:bodyPr>
          <a:lstStyle/>
          <a:p>
            <a:r>
              <a:rPr lang="en-GB" dirty="0"/>
              <a:t>First steps with R in Life Sciences:</a:t>
            </a:r>
            <a:br>
              <a:rPr lang="en-GB" dirty="0"/>
            </a:br>
            <a:r>
              <a:rPr lang="en-GB" dirty="0"/>
              <a:t>Statistics</a:t>
            </a:r>
          </a:p>
        </p:txBody>
      </p:sp>
      <p:pic>
        <p:nvPicPr>
          <p:cNvPr id="9" name="Espace réservé pour une image  17" descr="profile-cover-2017.jpg"/>
          <p:cNvPicPr>
            <a:picLocks noChangeAspect="1"/>
          </p:cNvPicPr>
          <p:nvPr/>
        </p:nvPicPr>
        <p:blipFill>
          <a:blip r:embed="rId3"/>
          <a:srcRect l="1464" r="1464" b="12798"/>
          <a:stretch>
            <a:fillRect/>
          </a:stretch>
        </p:blipFill>
        <p:spPr>
          <a:xfrm>
            <a:off x="0" y="2"/>
            <a:ext cx="9144000" cy="3428998"/>
          </a:xfrm>
          <a:prstGeom prst="rect">
            <a:avLst/>
          </a:prstGeom>
        </p:spPr>
      </p:pic>
      <p:pic>
        <p:nvPicPr>
          <p:cNvPr id="11" name="Picture 7" descr="sib_logo_trans_background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354" y="3423412"/>
            <a:ext cx="781031" cy="423058"/>
          </a:xfrm>
          <a:prstGeom prst="rect">
            <a:avLst/>
          </a:prstGeom>
        </p:spPr>
      </p:pic>
      <p:cxnSp>
        <p:nvCxnSpPr>
          <p:cNvPr id="12" name="Connecteur droit 11"/>
          <p:cNvCxnSpPr/>
          <p:nvPr/>
        </p:nvCxnSpPr>
        <p:spPr>
          <a:xfrm>
            <a:off x="0" y="-1587"/>
            <a:ext cx="9144000" cy="1588"/>
          </a:xfrm>
          <a:prstGeom prst="line">
            <a:avLst/>
          </a:prstGeom>
          <a:ln w="19050">
            <a:solidFill>
              <a:srgbClr val="E30613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" name="Sous-titre 4">
            <a:extLst>
              <a:ext uri="{FF2B5EF4-FFF2-40B4-BE49-F238E27FC236}">
                <a16:creationId xmlns:a16="http://schemas.microsoft.com/office/drawing/2014/main" id="{E4771ABD-7814-720B-7D87-917A5A0895CB}"/>
              </a:ext>
            </a:extLst>
          </p:cNvPr>
          <p:cNvSpPr txBox="1">
            <a:spLocks/>
          </p:cNvSpPr>
          <p:nvPr/>
        </p:nvSpPr>
        <p:spPr>
          <a:xfrm>
            <a:off x="504000" y="5297400"/>
            <a:ext cx="8100000" cy="866130"/>
          </a:xfrm>
          <a:prstGeom prst="rect">
            <a:avLst/>
          </a:prstGeom>
        </p:spPr>
        <p:txBody>
          <a:bodyPr vert="horz" lIns="0" tIns="0" rIns="0" bIns="0" rtlCol="0" anchor="t">
            <a:normAutofit fontScale="70000" lnSpcReduction="20000"/>
          </a:bodyPr>
          <a:lstStyle>
            <a:lvl1pPr marL="0" indent="0" algn="l" defTabSz="914400" rtl="0" eaLnBrk="1" latinLnBrk="0" hangingPunct="1">
              <a:spcBef>
                <a:spcPts val="1200"/>
              </a:spcBef>
              <a:buFont typeface="Arial" pitchFamily="34" charset="0"/>
              <a:buNone/>
              <a:defRPr sz="2800" kern="1200">
                <a:solidFill>
                  <a:schemeClr val="accent1"/>
                </a:solidFill>
                <a:effectLst>
                  <a:outerShdw blurRad="38100" dist="12700" dir="2700000" algn="ctr" rotWithShape="0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 defTabSz="914400" rtl="0" eaLnBrk="1" latinLnBrk="0" hangingPunct="1">
              <a:spcBef>
                <a:spcPts val="2400"/>
              </a:spcBef>
              <a:buSzPct val="110000"/>
              <a:buFontTx/>
              <a:buNone/>
              <a:defRPr sz="2400" b="1" kern="1200">
                <a:solidFill>
                  <a:schemeClr val="tx1">
                    <a:tint val="75000"/>
                  </a:schemeClr>
                </a:solidFill>
                <a:effectLst>
                  <a:outerShdw blurRad="38100" dist="12700" dir="2700000" algn="ctr" rotWithShape="0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n-ea"/>
                <a:cs typeface="Arial" pitchFamily="34" charset="0"/>
              </a:defRPr>
            </a:lvl2pPr>
            <a:lvl3pPr marL="914400" indent="0" algn="ctr" defTabSz="914400" rtl="0" eaLnBrk="1" latinLnBrk="0" hangingPunct="1">
              <a:spcBef>
                <a:spcPts val="0"/>
              </a:spcBef>
              <a:buFontTx/>
              <a:buNone/>
              <a:defRPr lang="fr-FR" sz="2400" kern="1200">
                <a:solidFill>
                  <a:schemeClr val="tx1">
                    <a:tint val="75000"/>
                  </a:schemeClr>
                </a:solidFill>
                <a:effectLst>
                  <a:outerShdw blurRad="38100" dist="12700" dir="2700000" algn="ctr" rotWithShape="0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n-ea"/>
                <a:cs typeface="Arial" pitchFamily="34" charset="0"/>
              </a:defRPr>
            </a:lvl3pPr>
            <a:lvl4pPr marL="1371600" indent="0" algn="ctr" defTabSz="914400" rtl="0" eaLnBrk="1" latinLnBrk="0" hangingPunct="1">
              <a:spcBef>
                <a:spcPts val="0"/>
              </a:spcBef>
              <a:buFontTx/>
              <a:buNone/>
              <a:defRPr sz="2400" b="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indent="0" algn="ctr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latin typeface="Arial"/>
                <a:cs typeface="Arial"/>
              </a:rPr>
              <a:t>Diana Marek &amp; Thomas </a:t>
            </a:r>
            <a:r>
              <a:rPr lang="fr-FR" dirty="0" err="1">
                <a:latin typeface="Arial"/>
                <a:cs typeface="Arial"/>
              </a:rPr>
              <a:t>Junier</a:t>
            </a:r>
            <a:endParaRPr lang="en-US" dirty="0">
              <a:latin typeface="Arial"/>
              <a:cs typeface="Arial"/>
            </a:endParaRPr>
          </a:p>
          <a:p>
            <a:r>
              <a:rPr lang="en-GB" dirty="0">
                <a:latin typeface="Arial"/>
                <a:cs typeface="Arial"/>
              </a:rPr>
              <a:t> -- with slides from </a:t>
            </a:r>
            <a:r>
              <a:rPr lang="en-GB" dirty="0" err="1">
                <a:latin typeface="Arial"/>
                <a:cs typeface="Arial"/>
              </a:rPr>
              <a:t>Wandrille</a:t>
            </a:r>
            <a:r>
              <a:rPr lang="en-GB" dirty="0">
                <a:latin typeface="Arial"/>
                <a:cs typeface="Arial"/>
              </a:rPr>
              <a:t> </a:t>
            </a:r>
            <a:r>
              <a:rPr lang="en-GB" dirty="0" err="1">
                <a:latin typeface="Arial"/>
                <a:cs typeface="Arial"/>
              </a:rPr>
              <a:t>Duchemin</a:t>
            </a:r>
            <a:r>
              <a:rPr lang="en-GB" dirty="0">
                <a:latin typeface="Arial"/>
                <a:cs typeface="Arial"/>
              </a:rPr>
              <a:t>, </a:t>
            </a:r>
            <a:r>
              <a:rPr lang="en-GB" dirty="0" err="1">
                <a:latin typeface="Arial"/>
                <a:cs typeface="Arial"/>
              </a:rPr>
              <a:t>Leonore</a:t>
            </a:r>
            <a:r>
              <a:rPr lang="en-GB" dirty="0">
                <a:latin typeface="Arial"/>
                <a:cs typeface="Arial"/>
              </a:rPr>
              <a:t> Wigger, Diana Marek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569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CustomShape 1"/>
          <p:cNvSpPr/>
          <p:nvPr/>
        </p:nvSpPr>
        <p:spPr>
          <a:xfrm>
            <a:off x="258480" y="902520"/>
            <a:ext cx="8354880" cy="499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Student's sleep data: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shows the effect of two soporific drugs on 10 patients: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hours of sleep gained with the drug compared to control condition without drug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600" b="0" strike="noStrike" spc="-1">
                <a:solidFill>
                  <a:srgbClr val="4F81BD"/>
                </a:solidFill>
                <a:latin typeface="Lucida Console"/>
                <a:ea typeface="DejaVu Sans"/>
              </a:rPr>
              <a:t>&gt;data(sleep)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600" b="0" strike="noStrike" spc="-1">
                <a:solidFill>
                  <a:srgbClr val="4F81BD"/>
                </a:solidFill>
                <a:latin typeface="Lucida Console"/>
                <a:ea typeface="DejaVu Sans"/>
              </a:rPr>
              <a:t>&gt;head(sleep)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Lucida Console"/>
                <a:ea typeface="DejaVu Sans"/>
              </a:rPr>
              <a:t> extra group ID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Lucida Console"/>
                <a:ea typeface="DejaVu Sans"/>
              </a:rPr>
              <a:t>1   0.7     1  1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Lucida Console"/>
                <a:ea typeface="DejaVu Sans"/>
              </a:rPr>
              <a:t>2  -1.6     1  2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Lucida Console"/>
                <a:ea typeface="DejaVu Sans"/>
              </a:rPr>
              <a:t>3  -0.2     1  3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Lucida Console"/>
                <a:ea typeface="DejaVu Sans"/>
              </a:rPr>
              <a:t>4  -1.2     1  4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Lucida Console"/>
                <a:ea typeface="DejaVu Sans"/>
              </a:rPr>
              <a:t>5  -0.1     1  5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Lucida Console"/>
                <a:ea typeface="DejaVu Sans"/>
              </a:rPr>
              <a:t>6   3.4     1  6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4E81BD"/>
                </a:solidFill>
                <a:latin typeface="Lucida Console"/>
                <a:ea typeface="DejaVu Sans"/>
              </a:rPr>
              <a:t>&gt;summary(sleep)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500" b="0" strike="noStrike" spc="-1">
                <a:solidFill>
                  <a:srgbClr val="000000"/>
                </a:solidFill>
                <a:latin typeface="Lucida Console"/>
                <a:ea typeface="DejaVu Sans"/>
              </a:rPr>
              <a:t>extra        group        ID   </a:t>
            </a:r>
            <a:endParaRPr lang="en-US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500" b="0" strike="noStrike" spc="-1">
                <a:solidFill>
                  <a:srgbClr val="000000"/>
                </a:solidFill>
                <a:latin typeface="Lucida Console"/>
                <a:ea typeface="DejaVu Sans"/>
              </a:rPr>
              <a:t> Min.   :-1.600   1:10   1      :2  </a:t>
            </a:r>
            <a:endParaRPr lang="en-US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500" b="0" strike="noStrike" spc="-1">
                <a:solidFill>
                  <a:srgbClr val="000000"/>
                </a:solidFill>
                <a:latin typeface="Lucida Console"/>
                <a:ea typeface="DejaVu Sans"/>
              </a:rPr>
              <a:t> 1st Qu.:-0.025   2:10   2      :2  </a:t>
            </a:r>
            <a:endParaRPr lang="en-US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500" b="0" strike="noStrike" spc="-1">
                <a:solidFill>
                  <a:srgbClr val="000000"/>
                </a:solidFill>
                <a:latin typeface="Lucida Console"/>
                <a:ea typeface="DejaVu Sans"/>
              </a:rPr>
              <a:t> Median : 0.950          3      :2  </a:t>
            </a:r>
            <a:endParaRPr lang="en-US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500" b="0" strike="noStrike" spc="-1">
                <a:solidFill>
                  <a:srgbClr val="000000"/>
                </a:solidFill>
                <a:latin typeface="Lucida Console"/>
                <a:ea typeface="DejaVu Sans"/>
              </a:rPr>
              <a:t> Mean   : 1.540          4      :2  </a:t>
            </a:r>
            <a:endParaRPr lang="en-US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500" b="0" strike="noStrike" spc="-1">
                <a:solidFill>
                  <a:srgbClr val="000000"/>
                </a:solidFill>
                <a:latin typeface="Lucida Console"/>
                <a:ea typeface="DejaVu Sans"/>
              </a:rPr>
              <a:t> 3rd Qu.: 3.400          5      :2  </a:t>
            </a:r>
            <a:endParaRPr lang="en-US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500" b="0" strike="noStrike" spc="-1">
                <a:solidFill>
                  <a:srgbClr val="000000"/>
                </a:solidFill>
                <a:latin typeface="Lucida Console"/>
                <a:ea typeface="DejaVu Sans"/>
              </a:rPr>
              <a:t> Max.   : 5.500          6      :2  </a:t>
            </a:r>
            <a:endParaRPr lang="en-US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500" b="0" strike="noStrike" spc="-1">
                <a:solidFill>
                  <a:srgbClr val="000000"/>
                </a:solidFill>
                <a:latin typeface="Lucida Console"/>
                <a:ea typeface="DejaVu Sans"/>
              </a:rPr>
              <a:t>                         (Other):8</a:t>
            </a:r>
            <a:endParaRPr lang="en-US" sz="15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15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15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1500" b="0" strike="noStrike" spc="-1">
              <a:latin typeface="Arial"/>
            </a:endParaRPr>
          </a:p>
        </p:txBody>
      </p:sp>
      <p:sp>
        <p:nvSpPr>
          <p:cNvPr id="334" name="CustomShape 2"/>
          <p:cNvSpPr/>
          <p:nvPr/>
        </p:nvSpPr>
        <p:spPr>
          <a:xfrm>
            <a:off x="258480" y="233640"/>
            <a:ext cx="7927200" cy="49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0" rIns="0" bIns="0" anchor="b"/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4F81BD"/>
                </a:solidFill>
                <a:latin typeface="Calibri"/>
                <a:ea typeface="DejaVu Sans"/>
              </a:rPr>
              <a:t>Example data set: sleep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335" name="CustomShape 3"/>
          <p:cNvSpPr/>
          <p:nvPr/>
        </p:nvSpPr>
        <p:spPr>
          <a:xfrm>
            <a:off x="4754880" y="2476080"/>
            <a:ext cx="4170240" cy="1792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Cushny, A. R. and Peebles, A. R. (1905) The action of optical isomers: II hyoscines. The Journal of Physiology 32, 501–510.   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Student (1908) The probable error of the mean. Biometrika, 6, 20.</a:t>
            </a:r>
            <a:endParaRPr lang="en-US" sz="1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CustomShape 1"/>
          <p:cNvSpPr/>
          <p:nvPr/>
        </p:nvSpPr>
        <p:spPr>
          <a:xfrm>
            <a:off x="393480" y="1010160"/>
            <a:ext cx="8354880" cy="584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en-US" sz="2200" b="0" strike="noStrike" spc="-1">
                <a:solidFill>
                  <a:srgbClr val="4F81BD"/>
                </a:solidFill>
                <a:latin typeface="Calibri"/>
                <a:ea typeface="DejaVu Sans"/>
              </a:rPr>
              <a:t>&gt;data(sleep) </a:t>
            </a:r>
            <a:r>
              <a:rPr lang="en-US" sz="2200" b="0" strike="noStrike" spc="-1">
                <a:solidFill>
                  <a:srgbClr val="4F6228"/>
                </a:solidFill>
                <a:latin typeface="Calibri"/>
                <a:ea typeface="DejaVu Sans"/>
              </a:rPr>
              <a:t># Data which shows the effect of two soporific drugs (increase in hours of sleep compared to control) on patients. 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en-US" sz="2200" b="0" strike="noStrike" spc="-1">
                <a:solidFill>
                  <a:srgbClr val="000000"/>
                </a:solidFill>
                <a:latin typeface="Calibri"/>
                <a:ea typeface="DejaVu Sans"/>
              </a:rPr>
              <a:t>Using histograms (</a:t>
            </a:r>
            <a:r>
              <a:rPr lang="en-US" sz="2200" b="0" strike="noStrike" spc="-1">
                <a:solidFill>
                  <a:srgbClr val="4E81BD"/>
                </a:solidFill>
                <a:latin typeface="Calibri"/>
                <a:ea typeface="DejaVu Sans"/>
              </a:rPr>
              <a:t>hist() </a:t>
            </a:r>
            <a:r>
              <a:rPr lang="en-US" sz="2200" b="0" strike="noStrike" spc="-1">
                <a:solidFill>
                  <a:srgbClr val="000000"/>
                </a:solidFill>
                <a:latin typeface="Calibri"/>
                <a:ea typeface="DejaVu Sans"/>
              </a:rPr>
              <a:t>) and QQ-Plots (</a:t>
            </a:r>
            <a:r>
              <a:rPr lang="en-US" sz="2200" b="0" strike="noStrike" spc="-1">
                <a:solidFill>
                  <a:srgbClr val="4E81BD"/>
                </a:solidFill>
                <a:latin typeface="Calibri"/>
                <a:ea typeface="DejaVu Sans"/>
              </a:rPr>
              <a:t>qqnorm(), qqline()</a:t>
            </a:r>
            <a:r>
              <a:rPr lang="en-US" sz="2200" b="0" strike="noStrike" spc="-1">
                <a:solidFill>
                  <a:srgbClr val="000000"/>
                </a:solidFill>
                <a:latin typeface="Calibri"/>
                <a:ea typeface="DejaVu Sans"/>
              </a:rPr>
              <a:t>),</a:t>
            </a:r>
            <a:r>
              <a:rPr lang="en-US" sz="2200" b="0" strike="noStrike" spc="-1">
                <a:solidFill>
                  <a:srgbClr val="4E81BD"/>
                </a:solidFill>
                <a:latin typeface="Calibri"/>
                <a:ea typeface="DejaVu Sans"/>
              </a:rPr>
              <a:t> </a:t>
            </a:r>
            <a:r>
              <a:rPr lang="en-US" sz="2200" b="0" strike="noStrike" spc="-1">
                <a:solidFill>
                  <a:srgbClr val="000000"/>
                </a:solidFill>
                <a:latin typeface="Calibri"/>
                <a:ea typeface="DejaVu Sans"/>
              </a:rPr>
              <a:t>we can visually assess the normality of the data.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337" name="CustomShape 2"/>
          <p:cNvSpPr/>
          <p:nvPr/>
        </p:nvSpPr>
        <p:spPr>
          <a:xfrm>
            <a:off x="78480" y="305640"/>
            <a:ext cx="8975160" cy="49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0" rIns="0" bIns="0" anchor="b"/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4F81BD"/>
                </a:solidFill>
                <a:latin typeface="Calibri"/>
                <a:ea typeface="DejaVu Sans"/>
              </a:rPr>
              <a:t>Check normality of the data with plots</a:t>
            </a:r>
            <a:endParaRPr lang="en-US" sz="3600" b="0" strike="noStrike" spc="-1">
              <a:latin typeface="Arial"/>
            </a:endParaRPr>
          </a:p>
        </p:txBody>
      </p:sp>
      <p:pic>
        <p:nvPicPr>
          <p:cNvPr id="338" name="Image 3"/>
          <p:cNvPicPr/>
          <p:nvPr/>
        </p:nvPicPr>
        <p:blipFill>
          <a:blip r:embed="rId3"/>
          <a:stretch/>
        </p:blipFill>
        <p:spPr>
          <a:xfrm>
            <a:off x="5136120" y="2722320"/>
            <a:ext cx="3814560" cy="3814560"/>
          </a:xfrm>
          <a:prstGeom prst="rect">
            <a:avLst/>
          </a:prstGeom>
          <a:ln>
            <a:noFill/>
          </a:ln>
        </p:spPr>
      </p:pic>
      <p:sp>
        <p:nvSpPr>
          <p:cNvPr id="339" name="CustomShape 3"/>
          <p:cNvSpPr/>
          <p:nvPr/>
        </p:nvSpPr>
        <p:spPr>
          <a:xfrm>
            <a:off x="307440" y="2971800"/>
            <a:ext cx="4826520" cy="300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4F81BD"/>
                </a:solidFill>
                <a:latin typeface="Lucida Console"/>
                <a:ea typeface="Courier New"/>
              </a:rPr>
              <a:t>&gt;par(</a:t>
            </a:r>
            <a:r>
              <a:rPr lang="en-US" sz="1600" b="0" strike="noStrike" spc="-1" dirty="0" err="1">
                <a:solidFill>
                  <a:srgbClr val="4F81BD"/>
                </a:solidFill>
                <a:latin typeface="Lucida Console"/>
                <a:ea typeface="Courier New"/>
              </a:rPr>
              <a:t>mfrow</a:t>
            </a:r>
            <a:r>
              <a:rPr lang="en-US" sz="1600" b="0" strike="noStrike" spc="-1" dirty="0">
                <a:solidFill>
                  <a:srgbClr val="4F81BD"/>
                </a:solidFill>
                <a:latin typeface="Lucida Console"/>
                <a:ea typeface="Courier New"/>
              </a:rPr>
              <a:t>=c(2,2))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4F81BD"/>
                </a:solidFill>
                <a:latin typeface="Lucida Console"/>
                <a:ea typeface="Courier New"/>
              </a:rPr>
              <a:t>&gt;hist(</a:t>
            </a:r>
            <a:r>
              <a:rPr lang="en-US" sz="1600" b="0" strike="noStrike" spc="-1" dirty="0" err="1">
                <a:solidFill>
                  <a:srgbClr val="4F81BD"/>
                </a:solidFill>
                <a:latin typeface="Lucida Console"/>
                <a:ea typeface="Courier New"/>
              </a:rPr>
              <a:t>sleep$extra</a:t>
            </a:r>
            <a:r>
              <a:rPr lang="en-US" sz="1600" b="0" strike="noStrike" spc="-1" dirty="0">
                <a:solidFill>
                  <a:srgbClr val="4F81BD"/>
                </a:solidFill>
                <a:latin typeface="Lucida Console"/>
                <a:ea typeface="Courier New"/>
              </a:rPr>
              <a:t>[</a:t>
            </a:r>
            <a:r>
              <a:rPr lang="en-US" sz="1600" b="0" strike="noStrike" spc="-1" dirty="0" err="1">
                <a:solidFill>
                  <a:srgbClr val="4F81BD"/>
                </a:solidFill>
                <a:latin typeface="Lucida Console"/>
                <a:ea typeface="Courier New"/>
              </a:rPr>
              <a:t>sleep$group</a:t>
            </a:r>
            <a:r>
              <a:rPr lang="en-US" sz="1600" b="0" strike="noStrike" spc="-1" dirty="0">
                <a:solidFill>
                  <a:srgbClr val="4F81BD"/>
                </a:solidFill>
                <a:latin typeface="Lucida Console"/>
                <a:ea typeface="Courier New"/>
              </a:rPr>
              <a:t>==1],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 err="1">
                <a:solidFill>
                  <a:srgbClr val="4F81BD"/>
                </a:solidFill>
                <a:latin typeface="Lucida Console"/>
                <a:ea typeface="Courier New"/>
              </a:rPr>
              <a:t>freq</a:t>
            </a:r>
            <a:r>
              <a:rPr lang="en-US" sz="1600" b="0" strike="noStrike" spc="-1" dirty="0">
                <a:solidFill>
                  <a:srgbClr val="4F81BD"/>
                </a:solidFill>
                <a:latin typeface="Lucida Console"/>
                <a:ea typeface="Courier New"/>
              </a:rPr>
              <a:t>=FALSE, </a:t>
            </a:r>
            <a:r>
              <a:rPr lang="en-US" sz="1600" b="0" strike="noStrike" spc="-1" dirty="0" err="1">
                <a:solidFill>
                  <a:srgbClr val="4F81BD"/>
                </a:solidFill>
                <a:latin typeface="Lucida Console"/>
                <a:ea typeface="Courier New"/>
              </a:rPr>
              <a:t>xlab</a:t>
            </a:r>
            <a:r>
              <a:rPr lang="en-US" sz="1600" b="0" strike="noStrike" spc="-1" dirty="0">
                <a:solidFill>
                  <a:srgbClr val="4F81BD"/>
                </a:solidFill>
                <a:latin typeface="Lucida Console"/>
                <a:ea typeface="Courier New"/>
              </a:rPr>
              <a:t>="Drug 1", 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4F81BD"/>
                </a:solidFill>
                <a:latin typeface="Lucida Console"/>
                <a:ea typeface="Courier New"/>
              </a:rPr>
              <a:t>main=" Extra sleep on drug 1")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4F81BD"/>
                </a:solidFill>
                <a:latin typeface="Lucida Console"/>
                <a:ea typeface="Courier New"/>
              </a:rPr>
              <a:t>&gt;</a:t>
            </a:r>
            <a:r>
              <a:rPr lang="en-US" sz="1600" b="0" strike="noStrike" spc="-1" dirty="0" err="1">
                <a:solidFill>
                  <a:srgbClr val="4F81BD"/>
                </a:solidFill>
                <a:latin typeface="Lucida Console"/>
                <a:ea typeface="Courier New"/>
              </a:rPr>
              <a:t>qqnorm</a:t>
            </a:r>
            <a:r>
              <a:rPr lang="en-US" sz="1600" b="0" strike="noStrike" spc="-1" dirty="0">
                <a:solidFill>
                  <a:srgbClr val="4F81BD"/>
                </a:solidFill>
                <a:latin typeface="Lucida Console"/>
                <a:ea typeface="Courier New"/>
              </a:rPr>
              <a:t>(</a:t>
            </a:r>
            <a:r>
              <a:rPr lang="en-US" sz="1600" b="0" strike="noStrike" spc="-1" dirty="0" err="1">
                <a:solidFill>
                  <a:srgbClr val="4F81BD"/>
                </a:solidFill>
                <a:latin typeface="Lucida Console"/>
                <a:ea typeface="Courier New"/>
              </a:rPr>
              <a:t>sleep$extra</a:t>
            </a:r>
            <a:r>
              <a:rPr lang="en-US" sz="1600" b="0" strike="noStrike" spc="-1" dirty="0">
                <a:solidFill>
                  <a:srgbClr val="4F81BD"/>
                </a:solidFill>
                <a:latin typeface="Lucida Console"/>
                <a:ea typeface="Courier New"/>
              </a:rPr>
              <a:t>[</a:t>
            </a:r>
            <a:r>
              <a:rPr lang="en-US" sz="1600" b="0" strike="noStrike" spc="-1" dirty="0" err="1">
                <a:solidFill>
                  <a:srgbClr val="4F81BD"/>
                </a:solidFill>
                <a:latin typeface="Lucida Console"/>
                <a:ea typeface="Courier New"/>
              </a:rPr>
              <a:t>sleep$group</a:t>
            </a:r>
            <a:r>
              <a:rPr lang="en-US" sz="1600" b="0" strike="noStrike" spc="-1" dirty="0">
                <a:solidFill>
                  <a:srgbClr val="4F81BD"/>
                </a:solidFill>
                <a:latin typeface="Lucida Console"/>
                <a:ea typeface="Courier New"/>
              </a:rPr>
              <a:t>==1])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4F81BD"/>
                </a:solidFill>
                <a:latin typeface="Lucida Console"/>
                <a:ea typeface="Courier New"/>
              </a:rPr>
              <a:t>&gt;</a:t>
            </a:r>
            <a:r>
              <a:rPr lang="en-US" sz="1600" b="0" strike="noStrike" spc="-1" dirty="0" err="1">
                <a:solidFill>
                  <a:srgbClr val="4F81BD"/>
                </a:solidFill>
                <a:latin typeface="Lucida Console"/>
                <a:ea typeface="Courier New"/>
              </a:rPr>
              <a:t>qqline</a:t>
            </a:r>
            <a:r>
              <a:rPr lang="en-US" sz="1600" b="0" strike="noStrike" spc="-1" dirty="0">
                <a:solidFill>
                  <a:srgbClr val="4F81BD"/>
                </a:solidFill>
                <a:latin typeface="Lucida Console"/>
                <a:ea typeface="Courier New"/>
              </a:rPr>
              <a:t>(</a:t>
            </a:r>
            <a:r>
              <a:rPr lang="en-US" sz="1600" b="0" strike="noStrike" spc="-1" dirty="0" err="1">
                <a:solidFill>
                  <a:srgbClr val="4F81BD"/>
                </a:solidFill>
                <a:latin typeface="Lucida Console"/>
                <a:ea typeface="Courier New"/>
              </a:rPr>
              <a:t>sleep$extra</a:t>
            </a:r>
            <a:r>
              <a:rPr lang="en-US" sz="1600" b="0" strike="noStrike" spc="-1" dirty="0">
                <a:solidFill>
                  <a:srgbClr val="4F81BD"/>
                </a:solidFill>
                <a:latin typeface="Lucida Console"/>
                <a:ea typeface="Courier New"/>
              </a:rPr>
              <a:t>[</a:t>
            </a:r>
            <a:r>
              <a:rPr lang="en-US" sz="1600" b="0" strike="noStrike" spc="-1" dirty="0" err="1">
                <a:solidFill>
                  <a:srgbClr val="4F81BD"/>
                </a:solidFill>
                <a:latin typeface="Lucida Console"/>
                <a:ea typeface="Courier New"/>
              </a:rPr>
              <a:t>sleep$group</a:t>
            </a:r>
            <a:r>
              <a:rPr lang="en-US" sz="1600" b="0" strike="noStrike" spc="-1" dirty="0">
                <a:solidFill>
                  <a:srgbClr val="4F81BD"/>
                </a:solidFill>
                <a:latin typeface="Lucida Console"/>
                <a:ea typeface="Courier New"/>
              </a:rPr>
              <a:t>==1])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4F81BD"/>
                </a:solidFill>
                <a:latin typeface="Lucida Console"/>
                <a:ea typeface="Courier New"/>
              </a:rPr>
              <a:t>&gt;hist(</a:t>
            </a:r>
            <a:r>
              <a:rPr lang="en-US" sz="1600" b="0" strike="noStrike" spc="-1" dirty="0" err="1">
                <a:solidFill>
                  <a:srgbClr val="4F81BD"/>
                </a:solidFill>
                <a:latin typeface="Lucida Console"/>
                <a:ea typeface="Courier New"/>
              </a:rPr>
              <a:t>sleep$extra</a:t>
            </a:r>
            <a:r>
              <a:rPr lang="en-US" sz="1600" b="0" strike="noStrike" spc="-1" dirty="0">
                <a:solidFill>
                  <a:srgbClr val="4F81BD"/>
                </a:solidFill>
                <a:latin typeface="Lucida Console"/>
                <a:ea typeface="Courier New"/>
              </a:rPr>
              <a:t>[</a:t>
            </a:r>
            <a:r>
              <a:rPr lang="en-US" sz="1600" b="0" strike="noStrike" spc="-1" dirty="0" err="1">
                <a:solidFill>
                  <a:srgbClr val="4F81BD"/>
                </a:solidFill>
                <a:latin typeface="Lucida Console"/>
                <a:ea typeface="Courier New"/>
              </a:rPr>
              <a:t>sleep$group</a:t>
            </a:r>
            <a:r>
              <a:rPr lang="en-US" sz="1600" b="0" strike="noStrike" spc="-1" dirty="0">
                <a:solidFill>
                  <a:srgbClr val="4F81BD"/>
                </a:solidFill>
                <a:latin typeface="Lucida Console"/>
                <a:ea typeface="Courier New"/>
              </a:rPr>
              <a:t>==2],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 err="1">
                <a:solidFill>
                  <a:srgbClr val="4F81BD"/>
                </a:solidFill>
                <a:latin typeface="Lucida Console"/>
                <a:ea typeface="Courier New"/>
              </a:rPr>
              <a:t>freq</a:t>
            </a:r>
            <a:r>
              <a:rPr lang="en-US" sz="1600" b="0" strike="noStrike" spc="-1" dirty="0">
                <a:solidFill>
                  <a:srgbClr val="4F81BD"/>
                </a:solidFill>
                <a:latin typeface="Lucida Console"/>
                <a:ea typeface="Courier New"/>
              </a:rPr>
              <a:t>=FALSE, </a:t>
            </a:r>
            <a:r>
              <a:rPr lang="en-US" sz="1600" b="0" strike="noStrike" spc="-1" dirty="0" err="1">
                <a:solidFill>
                  <a:srgbClr val="4F81BD"/>
                </a:solidFill>
                <a:latin typeface="Lucida Console"/>
                <a:ea typeface="Courier New"/>
              </a:rPr>
              <a:t>xlab</a:t>
            </a:r>
            <a:r>
              <a:rPr lang="en-US" sz="1600" b="0" strike="noStrike" spc="-1" dirty="0">
                <a:solidFill>
                  <a:srgbClr val="4F81BD"/>
                </a:solidFill>
                <a:latin typeface="Lucida Console"/>
                <a:ea typeface="Courier New"/>
              </a:rPr>
              <a:t>="Drug 2", 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4F81BD"/>
                </a:solidFill>
                <a:latin typeface="Lucida Console"/>
                <a:ea typeface="Courier New"/>
              </a:rPr>
              <a:t>main=" Extra sleep on drug 2")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4F81BD"/>
                </a:solidFill>
                <a:latin typeface="Lucida Console"/>
                <a:ea typeface="Courier New"/>
              </a:rPr>
              <a:t>&gt;</a:t>
            </a:r>
            <a:r>
              <a:rPr lang="en-US" sz="1600" b="0" strike="noStrike" spc="-1" dirty="0" err="1">
                <a:solidFill>
                  <a:srgbClr val="4F81BD"/>
                </a:solidFill>
                <a:latin typeface="Lucida Console"/>
                <a:ea typeface="Courier New"/>
              </a:rPr>
              <a:t>qqnorm</a:t>
            </a:r>
            <a:r>
              <a:rPr lang="en-US" sz="1600" b="0" strike="noStrike" spc="-1" dirty="0">
                <a:solidFill>
                  <a:srgbClr val="4F81BD"/>
                </a:solidFill>
                <a:latin typeface="Lucida Console"/>
                <a:ea typeface="Courier New"/>
              </a:rPr>
              <a:t>(</a:t>
            </a:r>
            <a:r>
              <a:rPr lang="en-US" sz="1600" b="0" strike="noStrike" spc="-1" dirty="0" err="1">
                <a:solidFill>
                  <a:srgbClr val="4F81BD"/>
                </a:solidFill>
                <a:latin typeface="Lucida Console"/>
                <a:ea typeface="Courier New"/>
              </a:rPr>
              <a:t>sleep$extra</a:t>
            </a:r>
            <a:r>
              <a:rPr lang="en-US" sz="1600" b="0" strike="noStrike" spc="-1" dirty="0">
                <a:solidFill>
                  <a:srgbClr val="4F81BD"/>
                </a:solidFill>
                <a:latin typeface="Lucida Console"/>
                <a:ea typeface="Courier New"/>
              </a:rPr>
              <a:t>[</a:t>
            </a:r>
            <a:r>
              <a:rPr lang="en-US" sz="1600" b="0" strike="noStrike" spc="-1" dirty="0" err="1">
                <a:solidFill>
                  <a:srgbClr val="4F81BD"/>
                </a:solidFill>
                <a:latin typeface="Lucida Console"/>
                <a:ea typeface="Courier New"/>
              </a:rPr>
              <a:t>sleep$group</a:t>
            </a:r>
            <a:r>
              <a:rPr lang="en-US" sz="1600" b="0" strike="noStrike" spc="-1" dirty="0">
                <a:solidFill>
                  <a:srgbClr val="4F81BD"/>
                </a:solidFill>
                <a:latin typeface="Lucida Console"/>
                <a:ea typeface="Courier New"/>
              </a:rPr>
              <a:t>==2])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4F81BD"/>
                </a:solidFill>
                <a:latin typeface="Lucida Console"/>
                <a:ea typeface="Courier New"/>
              </a:rPr>
              <a:t>&gt;</a:t>
            </a:r>
            <a:r>
              <a:rPr lang="en-US" sz="1600" b="0" strike="noStrike" spc="-1" dirty="0" err="1">
                <a:solidFill>
                  <a:srgbClr val="4F81BD"/>
                </a:solidFill>
                <a:latin typeface="Lucida Console"/>
                <a:ea typeface="Courier New"/>
              </a:rPr>
              <a:t>qqline</a:t>
            </a:r>
            <a:r>
              <a:rPr lang="en-US" sz="1600" b="0" strike="noStrike" spc="-1" dirty="0">
                <a:solidFill>
                  <a:srgbClr val="4F81BD"/>
                </a:solidFill>
                <a:latin typeface="Lucida Console"/>
                <a:ea typeface="Courier New"/>
              </a:rPr>
              <a:t>(</a:t>
            </a:r>
            <a:r>
              <a:rPr lang="en-US" sz="1600" b="0" strike="noStrike" spc="-1" dirty="0" err="1">
                <a:solidFill>
                  <a:srgbClr val="4F81BD"/>
                </a:solidFill>
                <a:latin typeface="Lucida Console"/>
                <a:ea typeface="Courier New"/>
              </a:rPr>
              <a:t>sleep$extra</a:t>
            </a:r>
            <a:r>
              <a:rPr lang="en-US" sz="1600" b="0" strike="noStrike" spc="-1" dirty="0">
                <a:solidFill>
                  <a:srgbClr val="4F81BD"/>
                </a:solidFill>
                <a:latin typeface="Lucida Console"/>
                <a:ea typeface="Courier New"/>
              </a:rPr>
              <a:t>[</a:t>
            </a:r>
            <a:r>
              <a:rPr lang="en-US" sz="1600" b="0" strike="noStrike" spc="-1" dirty="0" err="1">
                <a:solidFill>
                  <a:srgbClr val="4F81BD"/>
                </a:solidFill>
                <a:latin typeface="Lucida Console"/>
                <a:ea typeface="Courier New"/>
              </a:rPr>
              <a:t>sleep$group</a:t>
            </a:r>
            <a:r>
              <a:rPr lang="en-US" sz="1600" b="0" strike="noStrike" spc="-1" dirty="0">
                <a:solidFill>
                  <a:srgbClr val="4F81BD"/>
                </a:solidFill>
                <a:latin typeface="Lucida Console"/>
                <a:ea typeface="Courier New"/>
              </a:rPr>
              <a:t>==2])</a:t>
            </a:r>
            <a:endParaRPr lang="en-US" sz="16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CustomShape 1"/>
          <p:cNvSpPr/>
          <p:nvPr/>
        </p:nvSpPr>
        <p:spPr>
          <a:xfrm>
            <a:off x="393480" y="1218960"/>
            <a:ext cx="8354880" cy="5429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In addition, we can run a statistical test to assess normality of the data: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Shapiro-Wilk test.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H0: Data is normally distributed. H1: Data deviates significantly from normality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lang="en-US" sz="1600" b="0" strike="noStrike" spc="-1">
                <a:solidFill>
                  <a:srgbClr val="4F81BD"/>
                </a:solidFill>
                <a:latin typeface="Lucida Console"/>
                <a:ea typeface="Courier New"/>
              </a:rPr>
              <a:t>&gt;shapiro.test(sleep$extra[sleep$group==1])</a:t>
            </a:r>
            <a:r>
              <a:rPr lang="en-US" sz="2600" b="0" strike="noStrike" spc="-1">
                <a:solidFill>
                  <a:srgbClr val="262626"/>
                </a:solidFill>
                <a:latin typeface="Calibri"/>
                <a:ea typeface="Courier New"/>
              </a:rPr>
              <a:t> </a:t>
            </a:r>
            <a:r>
              <a:rPr lang="en-US" sz="1600" b="0" strike="noStrike" spc="-1">
                <a:solidFill>
                  <a:srgbClr val="4F6228"/>
                </a:solidFill>
                <a:latin typeface="Lucida Console"/>
                <a:ea typeface="Courier New"/>
              </a:rPr>
              <a:t># data normal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br/>
            <a:r>
              <a:rPr lang="en-US" sz="1600" b="0" strike="noStrike" spc="-1">
                <a:solidFill>
                  <a:srgbClr val="000000"/>
                </a:solidFill>
                <a:latin typeface="Lucida Console"/>
                <a:ea typeface="Courier New"/>
              </a:rPr>
              <a:t>Shapiro-Wilk normality test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600" b="0" strike="noStrike" spc="-1">
                <a:solidFill>
                  <a:srgbClr val="000000"/>
                </a:solidFill>
                <a:latin typeface="Lucida Console"/>
                <a:ea typeface="Courier New"/>
              </a:rPr>
              <a:t>data:  sleep$extra[sleep$group == 1]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600" b="0" strike="noStrike" spc="-1">
                <a:solidFill>
                  <a:srgbClr val="000000"/>
                </a:solidFill>
                <a:latin typeface="Lucida Console"/>
                <a:ea typeface="Courier New"/>
              </a:rPr>
              <a:t>W = 0.92581, p-value = 0.4079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600" b="0" strike="noStrike" spc="-1">
                <a:solidFill>
                  <a:srgbClr val="4F81BD"/>
                </a:solidFill>
                <a:latin typeface="Lucida Console"/>
                <a:ea typeface="Courier New"/>
              </a:rPr>
              <a:t>&gt;shapiro.test(sleep$extra[sleep$group==2]) </a:t>
            </a:r>
            <a:r>
              <a:rPr lang="en-US" sz="1600" b="0" strike="noStrike" spc="-1">
                <a:solidFill>
                  <a:srgbClr val="4F6228"/>
                </a:solidFill>
                <a:latin typeface="Lucida Console"/>
                <a:ea typeface="Courier New"/>
              </a:rPr>
              <a:t># data normal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lang="en-US" sz="1600" b="0" strike="noStrike" spc="-1">
                <a:solidFill>
                  <a:srgbClr val="4F6228"/>
                </a:solidFill>
                <a:latin typeface="Lucida Console"/>
                <a:ea typeface="Courier New"/>
              </a:rPr>
              <a:t>	</a:t>
            </a:r>
            <a:br/>
            <a:r>
              <a:rPr lang="en-US" sz="2600" b="0" strike="noStrike" spc="-1">
                <a:solidFill>
                  <a:srgbClr val="262626"/>
                </a:solidFill>
                <a:latin typeface="Calibri"/>
                <a:ea typeface="Courier New"/>
              </a:rPr>
              <a:t> </a:t>
            </a:r>
            <a:r>
              <a:rPr lang="en-US" sz="1600" b="0" strike="noStrike" spc="-1">
                <a:solidFill>
                  <a:srgbClr val="000000"/>
                </a:solidFill>
                <a:latin typeface="Lucida Console"/>
                <a:ea typeface="Courier New"/>
              </a:rPr>
              <a:t>Shapiro-Wilk normality test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600" b="0" strike="noStrike" spc="-1">
                <a:solidFill>
                  <a:srgbClr val="000000"/>
                </a:solidFill>
                <a:latin typeface="Lucida Console"/>
                <a:ea typeface="Courier New"/>
              </a:rPr>
              <a:t>data:  sleep$extra[sleep$group == 2]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600" b="0" strike="noStrike" spc="-1">
                <a:solidFill>
                  <a:srgbClr val="000000"/>
                </a:solidFill>
                <a:latin typeface="Lucida Console"/>
                <a:ea typeface="Courier New"/>
              </a:rPr>
              <a:t>W = 0.9193, p-value = 0.3511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US" sz="1600" b="0" strike="noStrike" spc="-1">
              <a:latin typeface="Arial"/>
            </a:endParaRPr>
          </a:p>
        </p:txBody>
      </p:sp>
      <p:sp>
        <p:nvSpPr>
          <p:cNvPr id="341" name="CustomShape 2"/>
          <p:cNvSpPr/>
          <p:nvPr/>
        </p:nvSpPr>
        <p:spPr>
          <a:xfrm>
            <a:off x="240840" y="546480"/>
            <a:ext cx="865980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0" rIns="0" bIns="0" anchor="b"/>
          <a:lstStyle/>
          <a:p>
            <a:pPr>
              <a:lnSpc>
                <a:spcPct val="90000"/>
              </a:lnSpc>
            </a:pPr>
            <a:r>
              <a:rPr lang="en-US" sz="2800" b="0" strike="noStrike" spc="-1">
                <a:solidFill>
                  <a:srgbClr val="4F81BD"/>
                </a:solidFill>
                <a:latin typeface="Calibri"/>
                <a:ea typeface="DejaVu Sans"/>
              </a:rPr>
              <a:t>Check normality of the data with a test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CustomShape 1"/>
          <p:cNvSpPr/>
          <p:nvPr/>
        </p:nvSpPr>
        <p:spPr>
          <a:xfrm>
            <a:off x="393480" y="1218960"/>
            <a:ext cx="8354880" cy="5429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T-test is somewhat robust to non-normal data. No need to be too strict about normality requirement.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b="0" strike="noStrike" spc="-1">
                <a:solidFill>
                  <a:srgbClr val="4E81BD"/>
                </a:solidFill>
                <a:latin typeface="Calibri"/>
                <a:ea typeface="DejaVu Sans"/>
              </a:rPr>
              <a:t>	QQ-Plot: 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If you only do one type of assessment, use this!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b="0" strike="noStrike" spc="-1">
                <a:solidFill>
                  <a:srgbClr val="4E81BD"/>
                </a:solidFill>
                <a:latin typeface="Calibri"/>
                <a:ea typeface="DejaVu Sans"/>
              </a:rPr>
              <a:t>	Histograms: 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Better for larger data sets. </a:t>
            </a:r>
            <a:r>
              <a:rPr lang="en-US" sz="2000" b="0" strike="noStrike" spc="-1">
                <a:solidFill>
                  <a:srgbClr val="262626"/>
                </a:solidFill>
                <a:latin typeface="Calibri"/>
                <a:ea typeface="DejaVu Sans"/>
              </a:rPr>
              <a:t>Distributions hard to asses for 	small data sets. 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43" name="CustomShape 2"/>
          <p:cNvSpPr/>
          <p:nvPr/>
        </p:nvSpPr>
        <p:spPr>
          <a:xfrm>
            <a:off x="240840" y="546480"/>
            <a:ext cx="865980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0" rIns="0" bIns="0" anchor="b"/>
          <a:lstStyle/>
          <a:p>
            <a:pPr>
              <a:lnSpc>
                <a:spcPct val="90000"/>
              </a:lnSpc>
            </a:pPr>
            <a:r>
              <a:rPr lang="en-US" sz="2800" b="0" strike="noStrike" spc="-1">
                <a:solidFill>
                  <a:srgbClr val="4F81BD"/>
                </a:solidFill>
                <a:latin typeface="Calibri"/>
                <a:ea typeface="DejaVu Sans"/>
              </a:rPr>
              <a:t>Recommendations for assessing normality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CustomShape 1"/>
          <p:cNvSpPr/>
          <p:nvPr/>
        </p:nvSpPr>
        <p:spPr>
          <a:xfrm>
            <a:off x="393480" y="1218960"/>
            <a:ext cx="8354880" cy="5429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T-test is somewhat robust to non-normal data. No need to be too strict about normality requirement.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b="0" strike="noStrike" spc="-1">
                <a:solidFill>
                  <a:srgbClr val="4E81BD"/>
                </a:solidFill>
                <a:latin typeface="Calibri"/>
                <a:ea typeface="DejaVu Sans"/>
              </a:rPr>
              <a:t>	QQ-Plot: 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If you only do one type of assessment, use this!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b="0" strike="noStrike" spc="-1">
                <a:solidFill>
                  <a:srgbClr val="4E81BD"/>
                </a:solidFill>
                <a:latin typeface="Calibri"/>
                <a:ea typeface="DejaVu Sans"/>
              </a:rPr>
              <a:t>	Histograms: 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Better for larger data sets. </a:t>
            </a:r>
            <a:r>
              <a:rPr lang="en-US" sz="2000" b="0" strike="noStrike" spc="-1">
                <a:solidFill>
                  <a:srgbClr val="262626"/>
                </a:solidFill>
                <a:latin typeface="Calibri"/>
                <a:ea typeface="DejaVu Sans"/>
              </a:rPr>
              <a:t>Distributions hard to asses for 	small data sets.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b="0" strike="noStrike" spc="-1">
                <a:solidFill>
                  <a:srgbClr val="4E81BD"/>
                </a:solidFill>
                <a:latin typeface="Calibri"/>
                <a:ea typeface="DejaVu Sans"/>
              </a:rPr>
              <a:t>	Shapiro-Wilk normality test: </a:t>
            </a:r>
            <a:r>
              <a:rPr lang="en-US" sz="2000" b="0" strike="noStrike" spc="-1">
                <a:solidFill>
                  <a:srgbClr val="262626"/>
                </a:solidFill>
                <a:latin typeface="Calibri"/>
                <a:ea typeface="DejaVu Sans"/>
              </a:rPr>
              <a:t>Better for smaller data sets.</a:t>
            </a:r>
            <a:r>
              <a:rPr lang="en-US" sz="2000" b="0" strike="noStrike" spc="-1">
                <a:solidFill>
                  <a:srgbClr val="4E81BD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>
                <a:solidFill>
                  <a:srgbClr val="262626"/>
                </a:solidFill>
                <a:latin typeface="Calibri"/>
                <a:ea typeface="DejaVu Sans"/>
              </a:rPr>
              <a:t>Its usefulness 	is somewhat controversial, don't use it by itself to assess normality. 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45" name="CustomShape 2"/>
          <p:cNvSpPr/>
          <p:nvPr/>
        </p:nvSpPr>
        <p:spPr>
          <a:xfrm>
            <a:off x="240840" y="435600"/>
            <a:ext cx="8659800" cy="49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0" rIns="0" bIns="0" anchor="b"/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4F81BD"/>
                </a:solidFill>
                <a:latin typeface="Calibri"/>
                <a:ea typeface="DejaVu Sans"/>
              </a:rPr>
              <a:t>Recommendations for assessing normality</a:t>
            </a:r>
            <a:endParaRPr lang="en-US" sz="3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CustomShape 1"/>
          <p:cNvSpPr/>
          <p:nvPr/>
        </p:nvSpPr>
        <p:spPr>
          <a:xfrm>
            <a:off x="4982400" y="5860080"/>
            <a:ext cx="3908520" cy="7783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  <a:spcBef>
                <a:spcPts val="479"/>
              </a:spcBef>
            </a:pPr>
            <a:r>
              <a:rPr lang="en-US" sz="2400" b="0" strike="noStrike" spc="-1">
                <a:solidFill>
                  <a:srgbClr val="FFFFFF"/>
                </a:solidFill>
                <a:latin typeface="Comic Sans MS"/>
                <a:ea typeface="DejaVu Sans"/>
              </a:rPr>
              <a:t>Are the two means significantly different?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347" name="CustomShape 2"/>
          <p:cNvSpPr/>
          <p:nvPr/>
        </p:nvSpPr>
        <p:spPr>
          <a:xfrm>
            <a:off x="404640" y="1135080"/>
            <a:ext cx="8560080" cy="91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4F81BD"/>
                </a:solidFill>
                <a:latin typeface="Lucida Console"/>
                <a:ea typeface="Courier New"/>
              </a:rPr>
              <a:t>&gt;boxplot(extra ~ group, data=sleep, col=c("orange", "pink"), ylab="Extra sleep", xlab="Drug received")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4F81BD"/>
                </a:solidFill>
                <a:latin typeface="Lucida Console"/>
                <a:ea typeface="Courier New"/>
              </a:rPr>
              <a:t>&gt;points(extra ~ group, data = sleep, col="black",pch = 19)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48" name="CustomShape 3"/>
          <p:cNvSpPr/>
          <p:nvPr/>
        </p:nvSpPr>
        <p:spPr>
          <a:xfrm>
            <a:off x="230760" y="613080"/>
            <a:ext cx="8659800" cy="49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0" rIns="0" bIns="0" anchor="b"/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4F81BD"/>
                </a:solidFill>
                <a:latin typeface="Calibri"/>
                <a:ea typeface="DejaVu Sans"/>
              </a:rPr>
              <a:t>Visualize group differences with boxplot()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349" name="CustomShape 4"/>
          <p:cNvSpPr/>
          <p:nvPr/>
        </p:nvSpPr>
        <p:spPr>
          <a:xfrm>
            <a:off x="63360" y="-136440"/>
            <a:ext cx="302760" cy="302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50" name="Picture 3"/>
          <p:cNvPicPr/>
          <p:nvPr/>
        </p:nvPicPr>
        <p:blipFill>
          <a:blip r:embed="rId3"/>
          <a:srcRect t="7349"/>
          <a:stretch/>
        </p:blipFill>
        <p:spPr>
          <a:xfrm>
            <a:off x="434880" y="2173680"/>
            <a:ext cx="4224960" cy="4386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CustomShape 1"/>
          <p:cNvSpPr/>
          <p:nvPr/>
        </p:nvSpPr>
        <p:spPr>
          <a:xfrm>
            <a:off x="450720" y="819720"/>
            <a:ext cx="8425800" cy="593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4F81BD"/>
                </a:solidFill>
                <a:latin typeface="Lucida Console"/>
                <a:ea typeface="Courier New"/>
              </a:rPr>
              <a:t>&gt;t.test(sleep$extra[sleep$group==1],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4F81BD"/>
                </a:solidFill>
                <a:latin typeface="Lucida Console"/>
                <a:ea typeface="Courier New"/>
              </a:rPr>
              <a:t>        sleep$extra[sleep$group==2])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4F81BD"/>
                </a:solidFill>
                <a:latin typeface="Lucida Console"/>
                <a:ea typeface="Courier New"/>
              </a:rPr>
              <a:t>&gt;t.test(extra ~ group, data=sleep) </a:t>
            </a:r>
            <a:r>
              <a:rPr lang="en-US" sz="1800" b="0" strike="noStrike" spc="-1">
                <a:solidFill>
                  <a:srgbClr val="4F6228"/>
                </a:solidFill>
                <a:latin typeface="Lucida Console"/>
                <a:ea typeface="Courier New"/>
              </a:rPr>
              <a:t>#equivalent to the above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4F6228"/>
                </a:solidFill>
                <a:latin typeface="Lucida Console"/>
                <a:ea typeface="Courier New"/>
              </a:rPr>
              <a:t># Two-sided </a:t>
            </a:r>
            <a:r>
              <a:rPr lang="en-US" sz="1800" b="1" strike="noStrike" spc="-1">
                <a:solidFill>
                  <a:srgbClr val="4F6228"/>
                </a:solidFill>
                <a:latin typeface="Lucida Console"/>
                <a:ea typeface="Courier New"/>
              </a:rPr>
              <a:t>Welch two-sample t-test </a:t>
            </a:r>
            <a:r>
              <a:rPr lang="en-US" sz="1800" b="0" strike="noStrike" spc="-1">
                <a:solidFill>
                  <a:srgbClr val="4F6228"/>
                </a:solidFill>
                <a:latin typeface="Lucida Console"/>
                <a:ea typeface="Courier New"/>
              </a:rPr>
              <a:t>(modified t-test, does not assume equal sample variances)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262626"/>
                </a:solidFill>
                <a:latin typeface="Lucida Console"/>
                <a:ea typeface="Courier New"/>
              </a:rPr>
              <a:t>Welch Two Sample t-test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262626"/>
                </a:solidFill>
                <a:latin typeface="Lucida Console"/>
                <a:ea typeface="Courier New"/>
              </a:rPr>
              <a:t>data:  extra by group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262626"/>
                </a:solidFill>
                <a:latin typeface="Lucida Console"/>
                <a:ea typeface="Courier New"/>
              </a:rPr>
              <a:t>t = -1.8608, df = 17.776, p-value = </a:t>
            </a:r>
            <a:r>
              <a:rPr lang="en-US" sz="1800" b="1" strike="noStrike" spc="-1">
                <a:solidFill>
                  <a:srgbClr val="262626"/>
                </a:solidFill>
                <a:latin typeface="Lucida Console"/>
                <a:ea typeface="Courier New"/>
              </a:rPr>
              <a:t>0.07939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262626"/>
                </a:solidFill>
                <a:latin typeface="Lucida Console"/>
                <a:ea typeface="Courier New"/>
              </a:rPr>
              <a:t>alternative hypothesis: true difference in means is not equal to 0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262626"/>
                </a:solidFill>
                <a:latin typeface="Lucida Console"/>
                <a:ea typeface="Courier New"/>
              </a:rPr>
              <a:t>95 percent confidence interval: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262626"/>
                </a:solidFill>
                <a:latin typeface="Lucida Console"/>
                <a:ea typeface="Courier New"/>
              </a:rPr>
              <a:t> -3.3654832  0.2054832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262626"/>
                </a:solidFill>
                <a:latin typeface="Lucida Console"/>
                <a:ea typeface="Courier New"/>
              </a:rPr>
              <a:t>sample estimates: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262626"/>
                </a:solidFill>
                <a:latin typeface="Lucida Console"/>
                <a:ea typeface="Courier New"/>
              </a:rPr>
              <a:t>mean in group 1 mean in group 2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262626"/>
                </a:solidFill>
                <a:latin typeface="Lucida Console"/>
                <a:ea typeface="Courier New"/>
              </a:rPr>
              <a:t>           0.75            2.33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52" name="CustomShape 2"/>
          <p:cNvSpPr/>
          <p:nvPr/>
        </p:nvSpPr>
        <p:spPr>
          <a:xfrm>
            <a:off x="258480" y="233640"/>
            <a:ext cx="7927200" cy="49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0" rIns="0" bIns="0" anchor="b"/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4F81BD"/>
                </a:solidFill>
                <a:latin typeface="Calibri"/>
                <a:ea typeface="DejaVu Sans"/>
              </a:rPr>
              <a:t>Function t.test()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353" name="CustomShape 3"/>
          <p:cNvSpPr/>
          <p:nvPr/>
        </p:nvSpPr>
        <p:spPr>
          <a:xfrm>
            <a:off x="5013000" y="4885920"/>
            <a:ext cx="3742920" cy="11977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  <a:spcBef>
                <a:spcPts val="479"/>
              </a:spcBef>
            </a:pPr>
            <a:r>
              <a:rPr lang="en-US" sz="2400" b="0" strike="noStrike" spc="-1">
                <a:solidFill>
                  <a:srgbClr val="FFFFFF"/>
                </a:solidFill>
                <a:latin typeface="Comic Sans MS"/>
                <a:ea typeface="DejaVu Sans"/>
              </a:rPr>
              <a:t>No significant difference between group means 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</a:pPr>
            <a:r>
              <a:rPr lang="en-US" sz="2400" b="0" strike="noStrike" spc="-1">
                <a:solidFill>
                  <a:srgbClr val="FFFFFF"/>
                </a:solidFill>
                <a:latin typeface="Comic Sans MS"/>
                <a:ea typeface="DejaVu Sans"/>
              </a:rPr>
              <a:t>at alpha level 0.05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CustomShape 1"/>
          <p:cNvSpPr/>
          <p:nvPr/>
        </p:nvSpPr>
        <p:spPr>
          <a:xfrm>
            <a:off x="478080" y="732240"/>
            <a:ext cx="8262720" cy="5694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3080" indent="-340920">
              <a:lnSpc>
                <a:spcPct val="100000"/>
              </a:lnSpc>
              <a:buClr>
                <a:srgbClr val="262626"/>
              </a:buClr>
              <a:buFont typeface="Arial"/>
              <a:buChar char="•"/>
            </a:pPr>
            <a:r>
              <a:rPr lang="en-US" sz="2200" b="0" strike="noStrike" spc="-1">
                <a:solidFill>
                  <a:srgbClr val="000000"/>
                </a:solidFill>
                <a:latin typeface="Calibri"/>
                <a:ea typeface="DejaVu Sans"/>
              </a:rPr>
              <a:t>t.test() and other tests return an R object that can be assigned to a variable. This object is a </a:t>
            </a:r>
            <a:r>
              <a:rPr lang="en-US" sz="2200" b="0" strike="noStrike" spc="-1">
                <a:solidFill>
                  <a:srgbClr val="4F81BD"/>
                </a:solidFill>
                <a:latin typeface="Calibri"/>
                <a:ea typeface="DejaVu Sans"/>
              </a:rPr>
              <a:t>list</a:t>
            </a:r>
            <a:r>
              <a:rPr lang="en-US" sz="2200" b="0" strike="noStrike" spc="-1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lang="en-US" sz="2200" b="0" strike="noStrike" spc="-1">
              <a:latin typeface="Arial"/>
            </a:endParaRPr>
          </a:p>
          <a:p>
            <a:pPr marL="343080" indent="-340920">
              <a:lnSpc>
                <a:spcPct val="100000"/>
              </a:lnSpc>
              <a:buClr>
                <a:srgbClr val="262626"/>
              </a:buClr>
              <a:buFont typeface="Arial"/>
              <a:buChar char="•"/>
            </a:pPr>
            <a:r>
              <a:rPr lang="en-US" sz="2200" b="0" strike="noStrike" spc="-1">
                <a:solidFill>
                  <a:srgbClr val="000000"/>
                </a:solidFill>
                <a:latin typeface="Calibri"/>
                <a:ea typeface="DejaVu Sans"/>
              </a:rPr>
              <a:t>View the names of the list’s slots using </a:t>
            </a:r>
            <a:r>
              <a:rPr lang="en-US" sz="2200" b="0" strike="noStrike" spc="-1">
                <a:solidFill>
                  <a:srgbClr val="4F81BD"/>
                </a:solidFill>
                <a:latin typeface="Calibri"/>
                <a:ea typeface="DejaVu Sans"/>
              </a:rPr>
              <a:t>names()</a:t>
            </a:r>
            <a:r>
              <a:rPr lang="en-US" sz="2200" b="0" strike="noStrike" spc="-1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lang="en-US" sz="2200" b="0" strike="noStrike" spc="-1">
              <a:latin typeface="Arial"/>
            </a:endParaRPr>
          </a:p>
          <a:p>
            <a:pPr marL="343080" indent="-340920">
              <a:lnSpc>
                <a:spcPct val="100000"/>
              </a:lnSpc>
              <a:buClr>
                <a:srgbClr val="262626"/>
              </a:buClr>
              <a:buFont typeface="Arial"/>
              <a:buChar char="•"/>
            </a:pPr>
            <a:r>
              <a:rPr lang="en-US" sz="2200" b="0" strike="noStrike" spc="-1">
                <a:solidFill>
                  <a:srgbClr val="000000"/>
                </a:solidFill>
                <a:latin typeface="Calibri"/>
                <a:ea typeface="DejaVu Sans"/>
              </a:rPr>
              <a:t>Access the elements of a list using the </a:t>
            </a:r>
            <a:r>
              <a:rPr lang="en-US" sz="2200" b="0" strike="noStrike" spc="-1">
                <a:solidFill>
                  <a:srgbClr val="4F81BD"/>
                </a:solidFill>
                <a:latin typeface="Calibri"/>
                <a:ea typeface="DejaVu Sans"/>
              </a:rPr>
              <a:t>$</a:t>
            </a:r>
            <a:r>
              <a:rPr lang="en-US" sz="2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or the </a:t>
            </a:r>
            <a:r>
              <a:rPr lang="en-US" sz="2200" b="0" strike="noStrike" spc="-1">
                <a:solidFill>
                  <a:srgbClr val="4F81BD"/>
                </a:solidFill>
                <a:latin typeface="Calibri"/>
                <a:ea typeface="DejaVu Sans"/>
              </a:rPr>
              <a:t>[[ ]]</a:t>
            </a:r>
            <a:r>
              <a:rPr lang="en-US" sz="2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operators.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4F81BD"/>
                </a:solidFill>
                <a:latin typeface="Lucida Console"/>
                <a:ea typeface="Courier New"/>
              </a:rPr>
              <a:t>&gt; test.res &lt;- t.test(sleep$extra[sleep$group==1],</a:t>
            </a:r>
            <a:br/>
            <a:r>
              <a:rPr lang="en-US" sz="1600" b="0" strike="noStrike" spc="-1">
                <a:solidFill>
                  <a:srgbClr val="4F81BD"/>
                </a:solidFill>
                <a:latin typeface="Lucida Console"/>
                <a:ea typeface="Courier New"/>
              </a:rPr>
              <a:t>                     sleep$extra[sleep$group==2])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4F81BD"/>
                </a:solidFill>
                <a:latin typeface="Lucida Console"/>
                <a:ea typeface="Courier New"/>
              </a:rPr>
              <a:t>&gt; names(test.res) </a:t>
            </a:r>
            <a:br/>
            <a:r>
              <a:rPr lang="en-US" sz="1600" b="0" strike="noStrike" spc="-1">
                <a:solidFill>
                  <a:srgbClr val="000000"/>
                </a:solidFill>
                <a:latin typeface="Lucida Console"/>
                <a:ea typeface="Courier New"/>
              </a:rPr>
              <a:t>[1] "statistic"   "parameter"   "p.value"     "conf.int"</a:t>
            </a:r>
            <a:br/>
            <a:r>
              <a:rPr lang="en-US" sz="1600" b="0" strike="noStrike" spc="-1">
                <a:solidFill>
                  <a:srgbClr val="000000"/>
                </a:solidFill>
                <a:latin typeface="Lucida Console"/>
                <a:ea typeface="Courier New"/>
              </a:rPr>
              <a:t>[5] "estimate"    "null.value"  "alternative" "method" </a:t>
            </a:r>
            <a:br/>
            <a:r>
              <a:rPr lang="en-US" sz="1600" b="0" strike="noStrike" spc="-1">
                <a:solidFill>
                  <a:srgbClr val="000000"/>
                </a:solidFill>
                <a:latin typeface="Lucida Console"/>
                <a:ea typeface="Courier New"/>
              </a:rPr>
              <a:t>[9] "data.name" 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600" b="0" strike="noStrike" spc="-1">
                <a:solidFill>
                  <a:srgbClr val="4F81BD"/>
                </a:solidFill>
                <a:latin typeface="Lucida Console"/>
                <a:ea typeface="Courier New"/>
              </a:rPr>
              <a:t>&gt; test.res[["statistic"]]   </a:t>
            </a:r>
            <a:r>
              <a:rPr lang="en-US" sz="1600" b="0" strike="noStrike" spc="-1">
                <a:solidFill>
                  <a:srgbClr val="4F6228"/>
                </a:solidFill>
                <a:latin typeface="Lucida Console"/>
                <a:ea typeface="Courier New"/>
              </a:rPr>
              <a:t>#or: test.res$statistic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600" b="0" strike="noStrike" spc="-1">
                <a:solidFill>
                  <a:srgbClr val="000000"/>
                </a:solidFill>
                <a:latin typeface="Lucida Console"/>
                <a:ea typeface="Courier New"/>
              </a:rPr>
              <a:t> t 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600" b="0" strike="noStrike" spc="-1">
                <a:solidFill>
                  <a:srgbClr val="000000"/>
                </a:solidFill>
                <a:latin typeface="Lucida Console"/>
                <a:ea typeface="Courier New"/>
              </a:rPr>
              <a:t>-1.860813 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600" b="0" strike="noStrike" spc="-1">
                <a:solidFill>
                  <a:srgbClr val="4F81BD"/>
                </a:solidFill>
                <a:latin typeface="Lucida Console"/>
                <a:ea typeface="Courier New"/>
              </a:rPr>
              <a:t>&gt; test.res[["p.value"]]     </a:t>
            </a:r>
            <a:r>
              <a:rPr lang="en-US" sz="1600" b="0" strike="noStrike" spc="-1">
                <a:solidFill>
                  <a:srgbClr val="4F6228"/>
                </a:solidFill>
                <a:latin typeface="Lucida Console"/>
                <a:ea typeface="Courier New"/>
              </a:rPr>
              <a:t>#or: test.res$p.value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600" b="0" strike="noStrike" spc="-1">
                <a:solidFill>
                  <a:srgbClr val="000000"/>
                </a:solidFill>
                <a:latin typeface="Lucida Console"/>
                <a:ea typeface="Courier New"/>
              </a:rPr>
              <a:t>[1] </a:t>
            </a:r>
            <a:r>
              <a:rPr lang="en-US" sz="1600" b="0" strike="noStrike" spc="-1">
                <a:solidFill>
                  <a:srgbClr val="262626"/>
                </a:solidFill>
                <a:latin typeface="Lucida Console"/>
                <a:ea typeface="Courier New"/>
              </a:rPr>
              <a:t>0.07939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/>
            </a:endParaRPr>
          </a:p>
        </p:txBody>
      </p:sp>
      <p:sp>
        <p:nvSpPr>
          <p:cNvPr id="355" name="CustomShape 2"/>
          <p:cNvSpPr/>
          <p:nvPr/>
        </p:nvSpPr>
        <p:spPr>
          <a:xfrm>
            <a:off x="258480" y="233640"/>
            <a:ext cx="7927200" cy="49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0" rIns="0" bIns="0" anchor="b"/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4F81BD"/>
                </a:solidFill>
                <a:latin typeface="Calibri"/>
                <a:ea typeface="DejaVu Sans"/>
              </a:rPr>
              <a:t>T-test object</a:t>
            </a:r>
            <a:endParaRPr lang="en-US" sz="3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CustomShape 1"/>
          <p:cNvSpPr/>
          <p:nvPr/>
        </p:nvSpPr>
        <p:spPr>
          <a:xfrm>
            <a:off x="393480" y="1010160"/>
            <a:ext cx="8354880" cy="499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  <a:spcBef>
                <a:spcPts val="561"/>
              </a:spcBef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Sleep data set has </a:t>
            </a:r>
            <a:r>
              <a:rPr lang="en-US" sz="2800" b="0" strike="noStrike" spc="-1" dirty="0">
                <a:solidFill>
                  <a:srgbClr val="4E81BD"/>
                </a:solidFill>
                <a:latin typeface="Calibri"/>
                <a:ea typeface="DejaVu Sans"/>
              </a:rPr>
              <a:t>two measurements per person (ID): 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one for each drug. </a:t>
            </a:r>
            <a:endParaRPr lang="en-U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A </a:t>
            </a:r>
            <a:r>
              <a:rPr lang="en-US" sz="2800" b="0" strike="noStrike" spc="-1" dirty="0">
                <a:solidFill>
                  <a:srgbClr val="4E81BD"/>
                </a:solidFill>
                <a:latin typeface="Calibri"/>
                <a:ea typeface="DejaVu Sans"/>
              </a:rPr>
              <a:t>paired t-test 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would be more appropriate than an unpaired t-test.</a:t>
            </a:r>
            <a:endParaRPr lang="en-U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lang="en-US" sz="28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Normality assumption: </a:t>
            </a:r>
            <a:endParaRPr lang="en-US" sz="2800" b="0" strike="noStrike" spc="-1" dirty="0">
              <a:latin typeface="Arial"/>
            </a:endParaRPr>
          </a:p>
          <a:p>
            <a:pPr marL="449280" lvl="1" indent="-180360">
              <a:lnSpc>
                <a:spcPct val="100000"/>
              </a:lnSpc>
              <a:spcBef>
                <a:spcPts val="479"/>
              </a:spcBef>
              <a:buClr>
                <a:srgbClr val="262626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4E81BD"/>
                </a:solidFill>
                <a:latin typeface="Calibri"/>
                <a:ea typeface="DejaVu Sans"/>
              </a:rPr>
              <a:t>The </a:t>
            </a:r>
            <a:r>
              <a:rPr lang="en-US" sz="2400" b="1" strike="noStrike" spc="-1" dirty="0">
                <a:solidFill>
                  <a:srgbClr val="4E81BD"/>
                </a:solidFill>
                <a:latin typeface="Calibri"/>
                <a:ea typeface="DejaVu Sans"/>
              </a:rPr>
              <a:t>differences</a:t>
            </a:r>
            <a:r>
              <a:rPr lang="en-US" sz="2400" b="0" strike="noStrike" spc="-1" dirty="0">
                <a:solidFill>
                  <a:srgbClr val="4E81BD"/>
                </a:solidFill>
                <a:latin typeface="Calibri"/>
                <a:ea typeface="DejaVu Sans"/>
              </a:rPr>
              <a:t> between pairs 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are normally distributed. 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357" name="CustomShape 2"/>
          <p:cNvSpPr/>
          <p:nvPr/>
        </p:nvSpPr>
        <p:spPr>
          <a:xfrm>
            <a:off x="258480" y="233640"/>
            <a:ext cx="7940880" cy="49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0" rIns="0" bIns="0" anchor="b"/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4F81BD"/>
                </a:solidFill>
                <a:latin typeface="Calibri"/>
                <a:ea typeface="DejaVu Sans"/>
              </a:rPr>
              <a:t>Paired data</a:t>
            </a:r>
            <a:endParaRPr lang="en-US" sz="3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CustomShape 1"/>
          <p:cNvSpPr/>
          <p:nvPr/>
        </p:nvSpPr>
        <p:spPr>
          <a:xfrm>
            <a:off x="258480" y="233640"/>
            <a:ext cx="7927200" cy="49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0" rIns="0" bIns="0" anchor="b"/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4F81BD"/>
                </a:solidFill>
                <a:latin typeface="Calibri"/>
                <a:ea typeface="DejaVu Sans"/>
              </a:rPr>
              <a:t>Paired data representation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359" name="CustomShape 2"/>
          <p:cNvSpPr/>
          <p:nvPr/>
        </p:nvSpPr>
        <p:spPr>
          <a:xfrm>
            <a:off x="333000" y="6240240"/>
            <a:ext cx="8482320" cy="4330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  <a:spcBef>
                <a:spcPts val="479"/>
              </a:spcBef>
            </a:pPr>
            <a:r>
              <a:rPr lang="en-US" sz="2200" b="0" strike="noStrike" spc="-1">
                <a:solidFill>
                  <a:srgbClr val="FFFFFF"/>
                </a:solidFill>
                <a:latin typeface="Comic Sans MS"/>
                <a:ea typeface="DejaVu Sans"/>
              </a:rPr>
              <a:t>Is the difference between the two treatments significant?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360" name="CustomShape 3"/>
          <p:cNvSpPr/>
          <p:nvPr/>
        </p:nvSpPr>
        <p:spPr>
          <a:xfrm>
            <a:off x="258480" y="732240"/>
            <a:ext cx="8752680" cy="91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4E81BD"/>
                </a:solidFill>
                <a:latin typeface="Lucida Console"/>
                <a:ea typeface="DejaVu Sans"/>
              </a:rPr>
              <a:t>&gt;interaction.plot(response=sleep$extra, x.factor=sleep$group,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4E81BD"/>
                </a:solidFill>
                <a:latin typeface="Lucida Console"/>
                <a:ea typeface="DejaVu Sans"/>
              </a:rPr>
              <a:t> trace.factor=sleep$ID, legend=FALSE, type="b", lty=1, pch=16,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4E81BD"/>
                </a:solidFill>
                <a:latin typeface="Lucida Console"/>
                <a:ea typeface="DejaVu Sans"/>
              </a:rPr>
              <a:t> xlab="Drug received", ylab="Extra sleep")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361" name="Picture 6"/>
          <p:cNvPicPr/>
          <p:nvPr/>
        </p:nvPicPr>
        <p:blipFill>
          <a:blip r:embed="rId3"/>
          <a:srcRect t="8806"/>
          <a:stretch/>
        </p:blipFill>
        <p:spPr>
          <a:xfrm>
            <a:off x="1919160" y="1843920"/>
            <a:ext cx="5045040" cy="4205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CustomShape 1"/>
          <p:cNvSpPr/>
          <p:nvPr/>
        </p:nvSpPr>
        <p:spPr>
          <a:xfrm>
            <a:off x="952920" y="3474720"/>
            <a:ext cx="8097840" cy="50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ctr">
              <a:lnSpc>
                <a:spcPct val="100000"/>
              </a:lnSpc>
            </a:pPr>
            <a:br/>
            <a:r>
              <a:rPr lang="en-US" sz="3600" b="0" strike="noStrike" spc="-1">
                <a:solidFill>
                  <a:srgbClr val="000000"/>
                </a:solidFill>
                <a:latin typeface="Calibri"/>
                <a:ea typeface="DejaVu Sans"/>
              </a:rPr>
              <a:t>Starting with statistics in R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320" name="CustomShape 2"/>
          <p:cNvSpPr/>
          <p:nvPr/>
        </p:nvSpPr>
        <p:spPr>
          <a:xfrm>
            <a:off x="1281960" y="3366720"/>
            <a:ext cx="573840" cy="573840"/>
          </a:xfrm>
          <a:prstGeom prst="roundRect">
            <a:avLst>
              <a:gd name="adj" fmla="val 16667"/>
            </a:avLst>
          </a:prstGeom>
          <a:solidFill>
            <a:srgbClr val="575757"/>
          </a:solidFill>
          <a:ln w="76320">
            <a:solidFill>
              <a:schemeClr val="bg1"/>
            </a:solidFill>
            <a:round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FFFFFF"/>
                </a:solidFill>
                <a:latin typeface="Arial"/>
                <a:ea typeface="DejaVu Sans"/>
              </a:rPr>
              <a:t>07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CustomShape 1"/>
          <p:cNvSpPr/>
          <p:nvPr/>
        </p:nvSpPr>
        <p:spPr>
          <a:xfrm>
            <a:off x="239760" y="409680"/>
            <a:ext cx="869688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0" rIns="0" bIns="0" anchor="b"/>
          <a:lstStyle/>
          <a:p>
            <a:pPr>
              <a:lnSpc>
                <a:spcPct val="90000"/>
              </a:lnSpc>
            </a:pPr>
            <a:r>
              <a:rPr lang="en-US" sz="2800" b="0" strike="noStrike" spc="-1">
                <a:solidFill>
                  <a:srgbClr val="4F81BD"/>
                </a:solidFill>
                <a:latin typeface="Calibri"/>
                <a:ea typeface="DejaVu Sans"/>
              </a:rPr>
              <a:t>Check normality of the differences between pairs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363" name="CustomShape 2"/>
          <p:cNvSpPr/>
          <p:nvPr/>
        </p:nvSpPr>
        <p:spPr>
          <a:xfrm>
            <a:off x="486720" y="966960"/>
            <a:ext cx="8570880" cy="203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4F81BD"/>
                </a:solidFill>
                <a:latin typeface="Lucida Console"/>
                <a:ea typeface="Courier New"/>
              </a:rPr>
              <a:t>&gt;difference = </a:t>
            </a:r>
            <a:r>
              <a:rPr lang="en-US" sz="1600" b="0" strike="noStrike" spc="-1" dirty="0" err="1">
                <a:solidFill>
                  <a:srgbClr val="4F81BD"/>
                </a:solidFill>
                <a:latin typeface="Lucida Console"/>
                <a:ea typeface="Courier New"/>
              </a:rPr>
              <a:t>sleep$extra</a:t>
            </a:r>
            <a:r>
              <a:rPr lang="en-US" sz="1600" b="0" strike="noStrike" spc="-1" dirty="0">
                <a:solidFill>
                  <a:srgbClr val="4F81BD"/>
                </a:solidFill>
                <a:latin typeface="Lucida Console"/>
                <a:ea typeface="Courier New"/>
              </a:rPr>
              <a:t>[</a:t>
            </a:r>
            <a:r>
              <a:rPr lang="en-US" sz="1600" b="0" strike="noStrike" spc="-1" dirty="0" err="1">
                <a:solidFill>
                  <a:srgbClr val="4F81BD"/>
                </a:solidFill>
                <a:latin typeface="Lucida Console"/>
                <a:ea typeface="Courier New"/>
              </a:rPr>
              <a:t>sleep$group</a:t>
            </a:r>
            <a:r>
              <a:rPr lang="en-US" sz="1600" b="0" strike="noStrike" spc="-1" dirty="0">
                <a:solidFill>
                  <a:srgbClr val="4F81BD"/>
                </a:solidFill>
                <a:latin typeface="Lucida Console"/>
                <a:ea typeface="Courier New"/>
              </a:rPr>
              <a:t>==</a:t>
            </a:r>
            <a:r>
              <a:rPr lang="en-US" sz="1600" spc="-1" dirty="0">
                <a:solidFill>
                  <a:srgbClr val="4F81BD"/>
                </a:solidFill>
                <a:latin typeface="Lucida Console"/>
                <a:ea typeface="Courier New"/>
              </a:rPr>
              <a:t>2</a:t>
            </a:r>
            <a:r>
              <a:rPr lang="en-US" sz="1600" b="0" strike="noStrike" spc="-1" dirty="0">
                <a:solidFill>
                  <a:srgbClr val="4F81BD"/>
                </a:solidFill>
                <a:latin typeface="Lucida Console"/>
                <a:ea typeface="Courier New"/>
              </a:rPr>
              <a:t>]-</a:t>
            </a:r>
            <a:r>
              <a:rPr lang="en-US" sz="1600" b="0" strike="noStrike" spc="-1" dirty="0" err="1">
                <a:solidFill>
                  <a:srgbClr val="4F81BD"/>
                </a:solidFill>
                <a:latin typeface="Lucida Console"/>
                <a:ea typeface="Courier New"/>
              </a:rPr>
              <a:t>sleep$extra</a:t>
            </a:r>
            <a:r>
              <a:rPr lang="en-US" sz="1600" b="0" strike="noStrike" spc="-1" dirty="0">
                <a:solidFill>
                  <a:srgbClr val="4F81BD"/>
                </a:solidFill>
                <a:latin typeface="Lucida Console"/>
                <a:ea typeface="Courier New"/>
              </a:rPr>
              <a:t>[</a:t>
            </a:r>
            <a:r>
              <a:rPr lang="en-US" sz="1600" b="0" strike="noStrike" spc="-1" dirty="0" err="1">
                <a:solidFill>
                  <a:srgbClr val="4F81BD"/>
                </a:solidFill>
                <a:latin typeface="Lucida Console"/>
                <a:ea typeface="Courier New"/>
              </a:rPr>
              <a:t>sleep$group</a:t>
            </a:r>
            <a:r>
              <a:rPr lang="en-US" sz="1600" b="0" strike="noStrike" spc="-1" dirty="0">
                <a:solidFill>
                  <a:srgbClr val="4F81BD"/>
                </a:solidFill>
                <a:latin typeface="Lucida Console"/>
                <a:ea typeface="Courier New"/>
              </a:rPr>
              <a:t>==</a:t>
            </a:r>
            <a:r>
              <a:rPr lang="en-US" sz="1600" spc="-1" dirty="0">
                <a:solidFill>
                  <a:srgbClr val="4F81BD"/>
                </a:solidFill>
                <a:latin typeface="Lucida Console"/>
                <a:ea typeface="Courier New"/>
              </a:rPr>
              <a:t>1</a:t>
            </a:r>
            <a:r>
              <a:rPr lang="en-US" sz="1600" b="0" strike="noStrike" spc="-1" dirty="0">
                <a:solidFill>
                  <a:srgbClr val="4F81BD"/>
                </a:solidFill>
                <a:latin typeface="Lucida Console"/>
                <a:ea typeface="Courier New"/>
              </a:rPr>
              <a:t>]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4F81BD"/>
                </a:solidFill>
                <a:latin typeface="Lucida Console"/>
                <a:ea typeface="Courier New"/>
              </a:rPr>
              <a:t>&gt;hist(difference, </a:t>
            </a:r>
            <a:r>
              <a:rPr lang="en-US" sz="1600" b="0" strike="noStrike" spc="-1" dirty="0" err="1">
                <a:solidFill>
                  <a:srgbClr val="4F81BD"/>
                </a:solidFill>
                <a:latin typeface="Lucida Console"/>
                <a:ea typeface="Courier New"/>
              </a:rPr>
              <a:t>freq</a:t>
            </a:r>
            <a:r>
              <a:rPr lang="en-US" sz="1600" b="0" strike="noStrike" spc="-1" dirty="0">
                <a:solidFill>
                  <a:srgbClr val="4F81BD"/>
                </a:solidFill>
                <a:latin typeface="Lucida Console"/>
                <a:ea typeface="Courier New"/>
              </a:rPr>
              <a:t>=FALSE, </a:t>
            </a:r>
            <a:r>
              <a:rPr lang="en-US" sz="1600" b="0" strike="noStrike" spc="-1" dirty="0" err="1">
                <a:solidFill>
                  <a:srgbClr val="4F81BD"/>
                </a:solidFill>
                <a:latin typeface="Lucida Console"/>
                <a:ea typeface="Courier New"/>
              </a:rPr>
              <a:t>xlab</a:t>
            </a:r>
            <a:r>
              <a:rPr lang="en-US" sz="1600" b="0" strike="noStrike" spc="-1" dirty="0">
                <a:solidFill>
                  <a:srgbClr val="4F81BD"/>
                </a:solidFill>
                <a:latin typeface="Lucida Console"/>
                <a:ea typeface="Courier New"/>
              </a:rPr>
              <a:t>="Difference Drug 2 - Drug 1", main="Difference in extra sleep", col="white")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4F81BD"/>
                </a:solidFill>
                <a:latin typeface="Lucida Console"/>
                <a:ea typeface="Courier New"/>
              </a:rPr>
              <a:t>&gt;</a:t>
            </a:r>
            <a:r>
              <a:rPr lang="en-US" sz="1600" b="0" strike="noStrike" spc="-1" dirty="0" err="1">
                <a:solidFill>
                  <a:srgbClr val="4F81BD"/>
                </a:solidFill>
                <a:latin typeface="Lucida Console"/>
                <a:ea typeface="Courier New"/>
              </a:rPr>
              <a:t>qqnorm</a:t>
            </a:r>
            <a:r>
              <a:rPr lang="en-US" sz="1600" b="0" strike="noStrike" spc="-1" dirty="0">
                <a:solidFill>
                  <a:srgbClr val="4F81BD"/>
                </a:solidFill>
                <a:latin typeface="Lucida Console"/>
                <a:ea typeface="Courier New"/>
              </a:rPr>
              <a:t>(difference)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4F81BD"/>
                </a:solidFill>
                <a:latin typeface="Lucida Console"/>
                <a:ea typeface="Courier New"/>
              </a:rPr>
              <a:t>&gt;</a:t>
            </a:r>
            <a:r>
              <a:rPr lang="en-US" sz="1600" b="0" strike="noStrike" spc="-1" dirty="0" err="1">
                <a:solidFill>
                  <a:srgbClr val="4F81BD"/>
                </a:solidFill>
                <a:latin typeface="Lucida Console"/>
                <a:ea typeface="Courier New"/>
              </a:rPr>
              <a:t>qqline</a:t>
            </a:r>
            <a:r>
              <a:rPr lang="en-US" sz="1600" b="0" strike="noStrike" spc="-1" dirty="0">
                <a:solidFill>
                  <a:srgbClr val="4F81BD"/>
                </a:solidFill>
                <a:latin typeface="Lucida Console"/>
                <a:ea typeface="Courier New"/>
              </a:rPr>
              <a:t>(difference)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364" name="CustomShape 3"/>
          <p:cNvSpPr/>
          <p:nvPr/>
        </p:nvSpPr>
        <p:spPr>
          <a:xfrm>
            <a:off x="6708600" y="3029040"/>
            <a:ext cx="2349000" cy="19069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  <a:spcBef>
                <a:spcPts val="479"/>
              </a:spcBef>
            </a:pPr>
            <a:r>
              <a:rPr lang="en-US" sz="2400" b="0" strike="noStrike" spc="-1">
                <a:solidFill>
                  <a:srgbClr val="FFFFFF"/>
                </a:solidFill>
                <a:latin typeface="Comic Sans MS"/>
                <a:ea typeface="DejaVu Sans"/>
              </a:rPr>
              <a:t>Most points are close to the qqline but there is an outlier</a:t>
            </a:r>
            <a:endParaRPr lang="en-US" sz="2400" b="0" strike="noStrike" spc="-1">
              <a:latin typeface="Arial"/>
            </a:endParaRPr>
          </a:p>
        </p:txBody>
      </p:sp>
      <p:pic>
        <p:nvPicPr>
          <p:cNvPr id="365" name="Picture 7"/>
          <p:cNvPicPr/>
          <p:nvPr/>
        </p:nvPicPr>
        <p:blipFill>
          <a:blip r:embed="rId3"/>
          <a:srcRect t="3340"/>
          <a:stretch/>
        </p:blipFill>
        <p:spPr>
          <a:xfrm>
            <a:off x="361800" y="3029040"/>
            <a:ext cx="6251400" cy="3608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CustomShape 1"/>
          <p:cNvSpPr/>
          <p:nvPr/>
        </p:nvSpPr>
        <p:spPr>
          <a:xfrm>
            <a:off x="258480" y="344520"/>
            <a:ext cx="792720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0" rIns="0" bIns="0" anchor="b"/>
          <a:lstStyle/>
          <a:p>
            <a:pPr>
              <a:lnSpc>
                <a:spcPct val="90000"/>
              </a:lnSpc>
            </a:pPr>
            <a:r>
              <a:rPr lang="en-US" sz="2800" b="0" strike="noStrike" spc="-1">
                <a:solidFill>
                  <a:srgbClr val="4F81BD"/>
                </a:solidFill>
                <a:latin typeface="Calibri"/>
                <a:ea typeface="DejaVu Sans"/>
              </a:rPr>
              <a:t>Paired data representation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367" name="CustomShape 2"/>
          <p:cNvSpPr/>
          <p:nvPr/>
        </p:nvSpPr>
        <p:spPr>
          <a:xfrm>
            <a:off x="327600" y="6130440"/>
            <a:ext cx="7584840" cy="3639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  <a:spcBef>
                <a:spcPts val="479"/>
              </a:spcBef>
            </a:pPr>
            <a:r>
              <a:rPr lang="en-US" sz="2400" b="0" strike="noStrike" spc="-1">
                <a:solidFill>
                  <a:srgbClr val="FFFFFF"/>
                </a:solidFill>
                <a:latin typeface="Comic Sans MS"/>
                <a:ea typeface="DejaVu Sans"/>
              </a:rPr>
              <a:t>Are the two means significantly different?</a:t>
            </a:r>
            <a:endParaRPr lang="en-US" sz="2400" b="0" strike="noStrike" spc="-1">
              <a:latin typeface="Arial"/>
            </a:endParaRPr>
          </a:p>
        </p:txBody>
      </p:sp>
      <p:pic>
        <p:nvPicPr>
          <p:cNvPr id="368" name="Image 5"/>
          <p:cNvPicPr/>
          <p:nvPr/>
        </p:nvPicPr>
        <p:blipFill>
          <a:blip r:embed="rId3"/>
          <a:srcRect t="10319" b="3014"/>
          <a:stretch/>
        </p:blipFill>
        <p:spPr>
          <a:xfrm>
            <a:off x="1379520" y="947520"/>
            <a:ext cx="5481000" cy="4749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CustomShape 1"/>
          <p:cNvSpPr/>
          <p:nvPr/>
        </p:nvSpPr>
        <p:spPr>
          <a:xfrm>
            <a:off x="393480" y="1010160"/>
            <a:ext cx="8636400" cy="568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4F81BD"/>
                </a:solidFill>
                <a:latin typeface="Lucida Console"/>
                <a:ea typeface="Courier New"/>
              </a:rPr>
              <a:t>&gt;par(mfrow=c(1,2))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4F81BD"/>
                </a:solidFill>
                <a:latin typeface="Lucida Console"/>
                <a:ea typeface="Courier New"/>
              </a:rPr>
              <a:t>&gt;boxplot(extra ~ group, data=sleep, ylab="Extra sleep",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4F81BD"/>
                </a:solidFill>
                <a:latin typeface="Lucida Console"/>
                <a:ea typeface="Courier New"/>
              </a:rPr>
              <a:t>         xlab="Drug received")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4F81BD"/>
                </a:solidFill>
                <a:latin typeface="Lucida Console"/>
                <a:ea typeface="Courier New"/>
              </a:rPr>
              <a:t>&gt;points(extra ~ group,  data=sleep, col="grey",pch=19)</a:t>
            </a:r>
            <a:r>
              <a:rPr lang="en-US" sz="1800" b="0" strike="noStrike" spc="-1">
                <a:solidFill>
                  <a:srgbClr val="4F6228"/>
                </a:solidFill>
                <a:latin typeface="Lucida Console"/>
                <a:ea typeface="Courier New"/>
              </a:rPr>
              <a:t># adds on top of boxplot the scatter plot of the data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4F81BD"/>
                </a:solidFill>
                <a:latin typeface="Lucida Console"/>
                <a:ea typeface="Courier New"/>
              </a:rPr>
              <a:t>&gt;for(ID in split(sleep, sleep$ID))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4F81BD"/>
                </a:solidFill>
                <a:latin typeface="Lucida Console"/>
                <a:ea typeface="Courier New"/>
              </a:rPr>
              <a:t>  lines(extra ~ group, ID) </a:t>
            </a:r>
            <a:r>
              <a:rPr lang="en-US" sz="1800" b="0" strike="noStrike" spc="-1">
                <a:solidFill>
                  <a:srgbClr val="4F6228"/>
                </a:solidFill>
                <a:latin typeface="Lucida Console"/>
                <a:ea typeface="Courier New"/>
              </a:rPr>
              <a:t># for each patient id, connects the paired values by a line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4F81BD"/>
                </a:solidFill>
                <a:latin typeface="Lucida Console"/>
                <a:ea typeface="Courier New"/>
              </a:rPr>
              <a:t>&gt;stripchart(extra ~ group, data = sleep, pch=19, col="grey", add = FALSE, vertical=TRUE, ylab="Extra sleep", xlab="Drug received")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4F6228"/>
                </a:solidFill>
                <a:latin typeface="Lucida Console"/>
                <a:ea typeface="Courier New"/>
              </a:rPr>
              <a:t># scatter plot of the data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4F81BD"/>
                </a:solidFill>
                <a:latin typeface="Lucida Console"/>
                <a:ea typeface="Courier New"/>
              </a:rPr>
              <a:t>&gt;for(ID in split(sleep, sleep$ID)) )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4F81BD"/>
                </a:solidFill>
                <a:latin typeface="Lucida Console"/>
                <a:ea typeface="Courier New"/>
              </a:rPr>
              <a:t>   lines(extra ~ group, ID)</a:t>
            </a:r>
            <a:r>
              <a:rPr lang="en-US" sz="1800" b="0" strike="noStrike" spc="-1">
                <a:solidFill>
                  <a:srgbClr val="4F6228"/>
                </a:solidFill>
                <a:latin typeface="Lucida Console"/>
                <a:ea typeface="Courier New"/>
              </a:rPr>
              <a:t> # for each patient id, connects the paired values by a line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370" name="CustomShape 2"/>
          <p:cNvSpPr/>
          <p:nvPr/>
        </p:nvSpPr>
        <p:spPr>
          <a:xfrm>
            <a:off x="258480" y="111600"/>
            <a:ext cx="7927200" cy="618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0" rIns="0" bIns="0" anchor="b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4F81BD"/>
                </a:solidFill>
                <a:latin typeface="Calibri"/>
                <a:ea typeface="DejaVu Sans"/>
              </a:rPr>
              <a:t>Paired data representation</a:t>
            </a: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CustomShape 1"/>
          <p:cNvSpPr/>
          <p:nvPr/>
        </p:nvSpPr>
        <p:spPr>
          <a:xfrm>
            <a:off x="291960" y="1010160"/>
            <a:ext cx="8717760" cy="5510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285840" indent="-283680">
              <a:lnSpc>
                <a:spcPct val="100000"/>
              </a:lnSpc>
              <a:spcBef>
                <a:spcPts val="400"/>
              </a:spcBef>
              <a:buClr>
                <a:srgbClr val="26262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Use a </a:t>
            </a:r>
            <a:r>
              <a:rPr lang="en-US" sz="2000" b="0" strike="noStrike" spc="-1">
                <a:solidFill>
                  <a:srgbClr val="4E81BD"/>
                </a:solidFill>
                <a:latin typeface="Calibri"/>
                <a:ea typeface="DejaVu Sans"/>
              </a:rPr>
              <a:t>paired t-test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 when the data contains two measures for the same subject/entity.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4F81BD"/>
                </a:solidFill>
                <a:latin typeface="Lucida Console"/>
                <a:ea typeface="Courier New"/>
              </a:rPr>
              <a:t>&gt;t.test(sleep$extra[sleep$group==1],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4F81BD"/>
                </a:solidFill>
                <a:latin typeface="Lucida Console"/>
                <a:ea typeface="Courier New"/>
              </a:rPr>
              <a:t>        sleep$extra[sleep$group==2], </a:t>
            </a:r>
            <a:r>
              <a:rPr lang="en-US" sz="1800" b="1" strike="noStrike" spc="-1">
                <a:solidFill>
                  <a:srgbClr val="4F81BD"/>
                </a:solidFill>
                <a:latin typeface="Lucida Console"/>
                <a:ea typeface="Courier New"/>
              </a:rPr>
              <a:t>paired=TRUE</a:t>
            </a:r>
            <a:r>
              <a:rPr lang="en-US" sz="1800" b="0" strike="noStrike" spc="-1">
                <a:solidFill>
                  <a:srgbClr val="4F81BD"/>
                </a:solidFill>
                <a:latin typeface="Lucida Console"/>
                <a:ea typeface="Courier New"/>
              </a:rPr>
              <a:t>)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4F6228"/>
                </a:solidFill>
                <a:latin typeface="Lucida Console"/>
                <a:ea typeface="Courier New"/>
              </a:rPr>
              <a:t># paired values must be at the same position in the two vectors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4F6228"/>
                </a:solidFill>
                <a:latin typeface="Lucida Console"/>
                <a:ea typeface="Courier New"/>
              </a:rPr>
              <a:t># do not use formula notation (extra~sleep) for paired t-test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262626"/>
                </a:solidFill>
                <a:latin typeface="Lucida Console"/>
                <a:ea typeface="Courier New"/>
              </a:rPr>
              <a:t>	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72" name="CustomShape 2"/>
          <p:cNvSpPr/>
          <p:nvPr/>
        </p:nvSpPr>
        <p:spPr>
          <a:xfrm>
            <a:off x="258480" y="233640"/>
            <a:ext cx="7927200" cy="49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0" rIns="0" bIns="0" anchor="b"/>
          <a:lstStyle/>
          <a:p>
            <a:pPr>
              <a:lnSpc>
                <a:spcPct val="90000"/>
              </a:lnSpc>
            </a:pPr>
            <a:r>
              <a:rPr lang="en-US" sz="3600" b="0" strike="noStrike" spc="-1" dirty="0">
                <a:solidFill>
                  <a:srgbClr val="4F81BD"/>
                </a:solidFill>
                <a:latin typeface="Calibri"/>
                <a:ea typeface="DejaVu Sans"/>
              </a:rPr>
              <a:t>Paired t-test</a:t>
            </a:r>
            <a:endParaRPr lang="en-US" sz="2800" b="1" strike="noStrike" spc="-1" dirty="0">
              <a:solidFill>
                <a:srgbClr val="CE181E"/>
              </a:solidFill>
              <a:latin typeface="Calibri"/>
            </a:endParaRPr>
          </a:p>
        </p:txBody>
      </p:sp>
      <p:sp>
        <p:nvSpPr>
          <p:cNvPr id="373" name="CustomShape 3"/>
          <p:cNvSpPr/>
          <p:nvPr/>
        </p:nvSpPr>
        <p:spPr>
          <a:xfrm>
            <a:off x="291960" y="3107160"/>
            <a:ext cx="7048800" cy="365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Lucida Console"/>
                <a:ea typeface="DejaVu Sans"/>
              </a:rPr>
              <a:t>Paired t-test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Lucida Console"/>
                <a:ea typeface="DejaVu Sans"/>
              </a:rPr>
              <a:t>data:  sleep$extra[sleep$group == 1] and sleep$extra[sleep$group == 2]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Lucida Console"/>
                <a:ea typeface="DejaVu Sans"/>
              </a:rPr>
              <a:t>t = -4.0621, df = 9, p-value = 0.002833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Lucida Console"/>
                <a:ea typeface="DejaVu Sans"/>
              </a:rPr>
              <a:t>alternative hypothesis: true difference in means is not equal to 0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Lucida Console"/>
                <a:ea typeface="DejaVu Sans"/>
              </a:rPr>
              <a:t>95 percent confidence interval: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Lucida Console"/>
                <a:ea typeface="DejaVu Sans"/>
              </a:rPr>
              <a:t> -2.4598858 -0.7001142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Lucida Console"/>
                <a:ea typeface="DejaVu Sans"/>
              </a:rPr>
              <a:t>sample estimates: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Lucida Console"/>
                <a:ea typeface="DejaVu Sans"/>
              </a:rPr>
              <a:t>mean of the differences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Lucida Console"/>
                <a:ea typeface="DejaVu Sans"/>
              </a:rPr>
              <a:t>                  -1.58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374" name="CustomShape 4"/>
          <p:cNvSpPr/>
          <p:nvPr/>
        </p:nvSpPr>
        <p:spPr>
          <a:xfrm>
            <a:off x="4651920" y="5385600"/>
            <a:ext cx="4166280" cy="1470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  <a:spcBef>
                <a:spcPts val="479"/>
              </a:spcBef>
            </a:pPr>
            <a:r>
              <a:rPr lang="en-US" sz="2400" b="0" strike="noStrike" spc="-1">
                <a:solidFill>
                  <a:srgbClr val="FFFFFF"/>
                </a:solidFill>
                <a:latin typeface="Comic Sans MS"/>
                <a:ea typeface="DejaVu Sans"/>
              </a:rPr>
              <a:t>The  difference between the two treatments is significant at alpha level 0.05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CustomShape 1"/>
          <p:cNvSpPr/>
          <p:nvPr/>
        </p:nvSpPr>
        <p:spPr>
          <a:xfrm>
            <a:off x="393480" y="1238760"/>
            <a:ext cx="8354880" cy="1278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3080" indent="-340920">
              <a:lnSpc>
                <a:spcPct val="100000"/>
              </a:lnSpc>
              <a:spcBef>
                <a:spcPts val="400"/>
              </a:spcBef>
              <a:buClr>
                <a:srgbClr val="26262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262626"/>
                </a:solidFill>
                <a:latin typeface="Calibri"/>
                <a:ea typeface="DejaVu Sans"/>
              </a:rPr>
              <a:t>When the data deviates strongly from normality, a non-parametric test can be used in place of a t-test. </a:t>
            </a:r>
            <a:endParaRPr lang="en-US" sz="2000" b="0" strike="noStrike" spc="-1">
              <a:latin typeface="Arial"/>
            </a:endParaRPr>
          </a:p>
          <a:p>
            <a:pPr marL="343080" indent="-340920">
              <a:lnSpc>
                <a:spcPct val="100000"/>
              </a:lnSpc>
              <a:spcBef>
                <a:spcPts val="400"/>
              </a:spcBef>
              <a:buClr>
                <a:srgbClr val="26262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262626"/>
                </a:solidFill>
                <a:latin typeface="Calibri"/>
                <a:ea typeface="DejaVu Sans"/>
              </a:rPr>
              <a:t>Non-parametric tests </a:t>
            </a:r>
            <a:r>
              <a:rPr lang="en-US" sz="2000" b="0" strike="noStrike" spc="-1">
                <a:solidFill>
                  <a:srgbClr val="4E81BD"/>
                </a:solidFill>
                <a:latin typeface="Calibri"/>
                <a:ea typeface="DejaVu Sans"/>
              </a:rPr>
              <a:t>do not assume any particular distribution of the data</a:t>
            </a:r>
            <a:r>
              <a:rPr lang="en-US" sz="2000" b="0" strike="noStrike" spc="-1">
                <a:solidFill>
                  <a:srgbClr val="262626"/>
                </a:solidFill>
                <a:latin typeface="Calibri"/>
                <a:ea typeface="DejaVu Sans"/>
              </a:rPr>
              <a:t>.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76" name="CustomShape 2"/>
          <p:cNvSpPr/>
          <p:nvPr/>
        </p:nvSpPr>
        <p:spPr>
          <a:xfrm>
            <a:off x="326160" y="548640"/>
            <a:ext cx="8371080" cy="49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0" rIns="0" bIns="0" anchor="b"/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4F81BD"/>
                </a:solidFill>
                <a:latin typeface="Calibri"/>
                <a:ea typeface="DejaVu Sans"/>
              </a:rPr>
              <a:t>Non-parametric alternatives to the t-test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377" name="CustomShape 3"/>
          <p:cNvSpPr/>
          <p:nvPr/>
        </p:nvSpPr>
        <p:spPr>
          <a:xfrm>
            <a:off x="393480" y="2723400"/>
            <a:ext cx="849636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Instead of t-test (without pairing), use </a:t>
            </a:r>
            <a:r>
              <a:rPr lang="en-US" sz="1800" b="1" strike="noStrike" spc="-1">
                <a:solidFill>
                  <a:srgbClr val="4E81BD"/>
                </a:solidFill>
                <a:latin typeface="Calibri"/>
                <a:ea typeface="DejaVu Sans"/>
              </a:rPr>
              <a:t>Mann-Whitney U test</a:t>
            </a: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78" name="CustomShape 4"/>
          <p:cNvSpPr/>
          <p:nvPr/>
        </p:nvSpPr>
        <p:spPr>
          <a:xfrm>
            <a:off x="444600" y="4740120"/>
            <a:ext cx="782496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Instead of paired t-test, use </a:t>
            </a:r>
            <a:r>
              <a:rPr lang="en-US" sz="1800" b="1" strike="noStrike" spc="-1">
                <a:solidFill>
                  <a:srgbClr val="4E81BD"/>
                </a:solidFill>
                <a:latin typeface="Calibri"/>
                <a:ea typeface="DejaVu Sans"/>
              </a:rPr>
              <a:t>Wilcoxon Signed Rank test</a:t>
            </a: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79" name="CustomShape 5"/>
          <p:cNvSpPr/>
          <p:nvPr/>
        </p:nvSpPr>
        <p:spPr>
          <a:xfrm>
            <a:off x="444600" y="6093360"/>
            <a:ext cx="8560080" cy="63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C00000"/>
                </a:solidFill>
                <a:latin typeface="Calibri"/>
                <a:ea typeface="DejaVu Sans"/>
              </a:rPr>
              <a:t>These two tests have different names but are both implemented in the R function wilcox.test.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80" name="CustomShape 6"/>
          <p:cNvSpPr/>
          <p:nvPr/>
        </p:nvSpPr>
        <p:spPr>
          <a:xfrm>
            <a:off x="299880" y="4122000"/>
            <a:ext cx="682560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4E81BD"/>
                </a:solidFill>
                <a:latin typeface="Lucida Console"/>
                <a:ea typeface="DejaVu Sans"/>
              </a:rPr>
              <a:t>&gt;wilcox.test(extra~group, data=sleep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)  </a:t>
            </a:r>
            <a:r>
              <a:rPr lang="en-US" sz="1800" b="0" strike="noStrike" spc="-1">
                <a:solidFill>
                  <a:srgbClr val="4F6228"/>
                </a:solidFill>
                <a:latin typeface="Calibri"/>
                <a:ea typeface="DejaVu Sans"/>
              </a:rPr>
              <a:t># equivalent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81" name="CustomShape 7"/>
          <p:cNvSpPr/>
          <p:nvPr/>
        </p:nvSpPr>
        <p:spPr>
          <a:xfrm>
            <a:off x="502560" y="5202000"/>
            <a:ext cx="6900120" cy="63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4E81BD"/>
                </a:solidFill>
                <a:latin typeface="Lucida Console"/>
                <a:ea typeface="DejaVu Sans"/>
              </a:rPr>
              <a:t>&gt;</a:t>
            </a:r>
            <a:r>
              <a:rPr lang="en-US" sz="1800" b="0" strike="noStrike" spc="-1">
                <a:solidFill>
                  <a:srgbClr val="4F81BD"/>
                </a:solidFill>
                <a:latin typeface="Lucida Console"/>
                <a:ea typeface="Courier New"/>
              </a:rPr>
              <a:t>wilcox.test(sleep$extra[sleep$group==1],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4F81BD"/>
                </a:solidFill>
                <a:latin typeface="Lucida Console"/>
                <a:ea typeface="Courier New"/>
              </a:rPr>
              <a:t>        sleep$extra[sleep$group==2], paired=TRUE)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82" name="CustomShape 8"/>
          <p:cNvSpPr/>
          <p:nvPr/>
        </p:nvSpPr>
        <p:spPr>
          <a:xfrm>
            <a:off x="393480" y="3373920"/>
            <a:ext cx="8303760" cy="63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4F81BD"/>
                </a:solidFill>
                <a:latin typeface="Lucida Console"/>
                <a:ea typeface="Courier New"/>
              </a:rPr>
              <a:t>&gt;wilcox.test(sleep$extra[sleep$group==1],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4F81BD"/>
                </a:solidFill>
                <a:latin typeface="Lucida Console"/>
                <a:ea typeface="Courier New"/>
              </a:rPr>
              <a:t>        sleep$extra[sleep$group==2])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Courier New"/>
              </a:rPr>
              <a:t> 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CustomShape 1"/>
          <p:cNvSpPr/>
          <p:nvPr/>
        </p:nvSpPr>
        <p:spPr>
          <a:xfrm>
            <a:off x="347760" y="1146240"/>
            <a:ext cx="8354880" cy="50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b="0" strike="noStrike" spc="-1">
                <a:solidFill>
                  <a:srgbClr val="262626"/>
                </a:solidFill>
                <a:latin typeface="Calibri"/>
                <a:ea typeface="DejaVu Sans"/>
              </a:rPr>
              <a:t>For the sleep data, a paired test is appropriate.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84" name="CustomShape 2"/>
          <p:cNvSpPr/>
          <p:nvPr/>
        </p:nvSpPr>
        <p:spPr>
          <a:xfrm>
            <a:off x="234720" y="331560"/>
            <a:ext cx="8748360" cy="49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0" rIns="0" bIns="0" anchor="b"/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4F81BD"/>
                </a:solidFill>
                <a:latin typeface="Calibri"/>
                <a:ea typeface="DejaVu Sans"/>
              </a:rPr>
              <a:t>Function wilcox.test()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385" name="CustomShape 3"/>
          <p:cNvSpPr/>
          <p:nvPr/>
        </p:nvSpPr>
        <p:spPr>
          <a:xfrm>
            <a:off x="304920" y="1719000"/>
            <a:ext cx="7585920" cy="63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4E81BD"/>
                </a:solidFill>
                <a:latin typeface="Lucida Console"/>
                <a:ea typeface="DejaVu Sans"/>
              </a:rPr>
              <a:t>&gt;</a:t>
            </a:r>
            <a:r>
              <a:rPr lang="en-US" sz="1800" b="0" strike="noStrike" spc="-1">
                <a:solidFill>
                  <a:srgbClr val="4F81BD"/>
                </a:solidFill>
                <a:latin typeface="Lucida Console"/>
                <a:ea typeface="Courier New"/>
              </a:rPr>
              <a:t>wilcox.test(sleep$extra[sleep$group==1],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4F81BD"/>
                </a:solidFill>
                <a:latin typeface="Lucida Console"/>
                <a:ea typeface="Courier New"/>
              </a:rPr>
              <a:t>             sleep$extra[sleep$group==2], </a:t>
            </a:r>
            <a:r>
              <a:rPr lang="en-US" sz="1800" b="1" strike="noStrike" spc="-1">
                <a:solidFill>
                  <a:srgbClr val="4F81BD"/>
                </a:solidFill>
                <a:latin typeface="Lucida Console"/>
                <a:ea typeface="Courier New"/>
              </a:rPr>
              <a:t>paired=TRUE</a:t>
            </a:r>
            <a:r>
              <a:rPr lang="en-US" sz="1800" b="0" strike="noStrike" spc="-1">
                <a:solidFill>
                  <a:srgbClr val="4F81BD"/>
                </a:solidFill>
                <a:latin typeface="Lucida Console"/>
                <a:ea typeface="Courier New"/>
              </a:rPr>
              <a:t>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86" name="CustomShape 4"/>
          <p:cNvSpPr/>
          <p:nvPr/>
        </p:nvSpPr>
        <p:spPr>
          <a:xfrm>
            <a:off x="347760" y="2636640"/>
            <a:ext cx="8635320" cy="200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lang="en-US" sz="1800" b="0" strike="noStrike" spc="-1">
                <a:solidFill>
                  <a:srgbClr val="000000"/>
                </a:solidFill>
                <a:latin typeface="Lucida Console"/>
                <a:ea typeface="DejaVu Sans"/>
              </a:rPr>
              <a:t>Wilcoxon signed rank test with continuity correction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Lucida Console"/>
                <a:ea typeface="DejaVu Sans"/>
              </a:rPr>
              <a:t>data:  sleep$extra[sleep$group == 1] and sleep$extra[sleep$group == 2]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Lucida Console"/>
                <a:ea typeface="DejaVu Sans"/>
              </a:rPr>
              <a:t>V = 0, p-value = </a:t>
            </a:r>
            <a:r>
              <a:rPr lang="en-US" sz="1800" b="1" strike="noStrike" spc="-1">
                <a:solidFill>
                  <a:srgbClr val="000000"/>
                </a:solidFill>
                <a:latin typeface="Lucida Console"/>
                <a:ea typeface="DejaVu Sans"/>
              </a:rPr>
              <a:t>0.009091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Lucida Console"/>
                <a:ea typeface="DejaVu Sans"/>
              </a:rPr>
              <a:t>alternative hypothesis: true location shift is not equal to 0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387" name="CustomShape 5"/>
          <p:cNvSpPr/>
          <p:nvPr/>
        </p:nvSpPr>
        <p:spPr>
          <a:xfrm>
            <a:off x="4526280" y="4678920"/>
            <a:ext cx="4166280" cy="14457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  <a:spcBef>
                <a:spcPts val="479"/>
              </a:spcBef>
            </a:pPr>
            <a:r>
              <a:rPr lang="en-US" sz="2400" b="0" strike="noStrike" spc="-1">
                <a:solidFill>
                  <a:srgbClr val="FFFFFF"/>
                </a:solidFill>
                <a:latin typeface="Comic Sans MS"/>
                <a:ea typeface="DejaVu Sans"/>
              </a:rPr>
              <a:t>The  difference between the two treatments is significant at alpha level 0.05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388" name="CustomShape 6"/>
          <p:cNvSpPr/>
          <p:nvPr/>
        </p:nvSpPr>
        <p:spPr>
          <a:xfrm>
            <a:off x="239040" y="4647240"/>
            <a:ext cx="4148280" cy="1460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36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The conclusion is the same as it was for the paired t-test.</a:t>
            </a:r>
            <a:endParaRPr lang="en-US" sz="1800" b="0" strike="noStrike" spc="-1">
              <a:latin typeface="Arial"/>
            </a:endParaRPr>
          </a:p>
          <a:p>
            <a:pPr marL="285840" indent="-2836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The p-value is a little higher wilcox.test: 0.009091</a:t>
            </a:r>
            <a:endParaRPr lang="en-US" sz="1800" b="0" strike="noStrike" spc="-1">
              <a:latin typeface="Arial"/>
            </a:endParaRPr>
          </a:p>
          <a:p>
            <a:pPr marL="285840" indent="-2836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t.test: 0.002833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CustomShape 1"/>
          <p:cNvSpPr/>
          <p:nvPr/>
        </p:nvSpPr>
        <p:spPr>
          <a:xfrm>
            <a:off x="392760" y="4805280"/>
            <a:ext cx="8354880" cy="75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b="0" strike="noStrike" spc="-1">
                <a:solidFill>
                  <a:srgbClr val="262626"/>
                </a:solidFill>
                <a:latin typeface="Calibri"/>
                <a:ea typeface="DejaVu Sans"/>
              </a:rPr>
              <a:t>If </a:t>
            </a:r>
            <a:r>
              <a:rPr lang="en-US" sz="2000" b="0" strike="noStrike" spc="-1">
                <a:solidFill>
                  <a:srgbClr val="4E81BD"/>
                </a:solidFill>
                <a:latin typeface="Calibri"/>
                <a:ea typeface="DejaVu Sans"/>
              </a:rPr>
              <a:t>warning messages </a:t>
            </a:r>
            <a:r>
              <a:rPr lang="en-US" sz="2000" b="0" strike="noStrike" spc="-1">
                <a:solidFill>
                  <a:srgbClr val="262626"/>
                </a:solidFill>
                <a:latin typeface="Calibri"/>
                <a:ea typeface="DejaVu Sans"/>
              </a:rPr>
              <a:t>saying "</a:t>
            </a:r>
            <a:r>
              <a:rPr lang="en-US" sz="2000" b="0" strike="noStrike" spc="-1">
                <a:solidFill>
                  <a:srgbClr val="C00000"/>
                </a:solidFill>
                <a:latin typeface="Calibri"/>
                <a:ea typeface="DejaVu Sans"/>
              </a:rPr>
              <a:t>cannot compute exact p-value</a:t>
            </a:r>
            <a:r>
              <a:rPr lang="en-US" sz="2000" b="0" strike="noStrike" spc="-1">
                <a:solidFill>
                  <a:srgbClr val="262626"/>
                </a:solidFill>
                <a:latin typeface="Calibri"/>
                <a:ea typeface="DejaVu Sans"/>
              </a:rPr>
              <a:t>" are displayed, then computation of exact p-value failed and a normal approximation was performed.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90" name="CustomShape 2"/>
          <p:cNvSpPr/>
          <p:nvPr/>
        </p:nvSpPr>
        <p:spPr>
          <a:xfrm>
            <a:off x="241200" y="190440"/>
            <a:ext cx="8748360" cy="1478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0" rIns="0" bIns="0" anchor="b"/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4F81BD"/>
                </a:solidFill>
                <a:latin typeface="Calibri"/>
                <a:ea typeface="DejaVu Sans"/>
              </a:rPr>
              <a:t>Function wilcox.test(): warning messages about p-value computation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391" name="CustomShape 3"/>
          <p:cNvSpPr/>
          <p:nvPr/>
        </p:nvSpPr>
        <p:spPr>
          <a:xfrm>
            <a:off x="437760" y="2044800"/>
            <a:ext cx="8354880" cy="191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36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wilcox.test() implements two ways to compute p-values: exact and by approximation</a:t>
            </a:r>
            <a:endParaRPr lang="en-US" sz="2000" b="0" strike="noStrike" spc="-1">
              <a:latin typeface="Arial"/>
            </a:endParaRPr>
          </a:p>
          <a:p>
            <a:pPr marL="285840" indent="-2836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The method can be selected with parameter </a:t>
            </a:r>
            <a:r>
              <a:rPr lang="en-US" sz="2000" b="1" strike="noStrike" spc="-1">
                <a:solidFill>
                  <a:srgbClr val="000000"/>
                </a:solidFill>
                <a:latin typeface="Calibri"/>
                <a:ea typeface="DejaVu Sans"/>
              </a:rPr>
              <a:t>exact=TRUE 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or</a:t>
            </a:r>
            <a:r>
              <a:rPr lang="en-US" sz="2000" b="1" strike="noStrike" spc="-1">
                <a:solidFill>
                  <a:srgbClr val="000000"/>
                </a:solidFill>
                <a:latin typeface="Calibri"/>
                <a:ea typeface="DejaVu Sans"/>
              </a:rPr>
              <a:t> exact=FALSE</a:t>
            </a:r>
            <a:endParaRPr lang="en-US" sz="2000" b="0" strike="noStrike" spc="-1">
              <a:latin typeface="Arial"/>
            </a:endParaRPr>
          </a:p>
          <a:p>
            <a:pPr marL="285840" indent="-2836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The default is "exact" if sample size &lt; 50 </a:t>
            </a:r>
            <a:r>
              <a:rPr lang="en-US" sz="20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and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 there are no ties in the data. Otherwise it is by normal approximation. 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CustomShape 1"/>
          <p:cNvSpPr/>
          <p:nvPr/>
        </p:nvSpPr>
        <p:spPr>
          <a:xfrm>
            <a:off x="392760" y="3293280"/>
            <a:ext cx="8354880" cy="75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1800" b="0" strike="noStrike" spc="-1">
                <a:solidFill>
                  <a:srgbClr val="262626"/>
                </a:solidFill>
                <a:latin typeface="Calibri"/>
                <a:ea typeface="DejaVu Sans"/>
              </a:rPr>
              <a:t>If </a:t>
            </a:r>
            <a:r>
              <a:rPr lang="en-US" sz="1800" b="0" strike="noStrike" spc="-1">
                <a:solidFill>
                  <a:srgbClr val="4E81BD"/>
                </a:solidFill>
                <a:latin typeface="Calibri"/>
                <a:ea typeface="DejaVu Sans"/>
              </a:rPr>
              <a:t>warning messages </a:t>
            </a:r>
            <a:r>
              <a:rPr lang="en-US" sz="1800" b="0" strike="noStrike" spc="-1">
                <a:solidFill>
                  <a:srgbClr val="262626"/>
                </a:solidFill>
                <a:latin typeface="Calibri"/>
                <a:ea typeface="DejaVu Sans"/>
              </a:rPr>
              <a:t>saying "</a:t>
            </a:r>
            <a:r>
              <a:rPr lang="en-US" sz="1800" b="0" strike="noStrike" spc="-1">
                <a:solidFill>
                  <a:srgbClr val="C00000"/>
                </a:solidFill>
                <a:latin typeface="Calibri"/>
                <a:ea typeface="DejaVu Sans"/>
              </a:rPr>
              <a:t>cannot compute exact p-value</a:t>
            </a:r>
            <a:r>
              <a:rPr lang="en-US" sz="1800" b="0" strike="noStrike" spc="-1">
                <a:solidFill>
                  <a:srgbClr val="262626"/>
                </a:solidFill>
                <a:latin typeface="Calibri"/>
                <a:ea typeface="DejaVu Sans"/>
              </a:rPr>
              <a:t>" are displayed, then computation of exact p-value failed and a normal approximation was performed.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93" name="CustomShape 2"/>
          <p:cNvSpPr/>
          <p:nvPr/>
        </p:nvSpPr>
        <p:spPr>
          <a:xfrm>
            <a:off x="241200" y="4196160"/>
            <a:ext cx="8794080" cy="1701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500" b="0" strike="noStrike" spc="-1">
                <a:solidFill>
                  <a:srgbClr val="C00000"/>
                </a:solidFill>
                <a:latin typeface="Lucida Console"/>
                <a:ea typeface="DejaVu Sans"/>
              </a:rPr>
              <a:t>Warning messages</a:t>
            </a:r>
            <a:r>
              <a:rPr lang="en-US" sz="1600" b="0" strike="noStrike" spc="-1">
                <a:solidFill>
                  <a:srgbClr val="C00000"/>
                </a:solidFill>
                <a:latin typeface="Lucida Console"/>
                <a:ea typeface="DejaVu Sans"/>
              </a:rPr>
              <a:t>: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500" b="0" strike="noStrike" spc="-1">
                <a:solidFill>
                  <a:srgbClr val="C00000"/>
                </a:solidFill>
                <a:latin typeface="Lucida Console"/>
                <a:ea typeface="DejaVu Sans"/>
              </a:rPr>
              <a:t>1: In wilcox.test.default(sleep$extra[sleep$group == 1], sleep$extra[sleep$group ==  :</a:t>
            </a:r>
            <a:endParaRPr lang="en-US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500" b="0" strike="noStrike" spc="-1">
                <a:solidFill>
                  <a:srgbClr val="C00000"/>
                </a:solidFill>
                <a:latin typeface="Lucida Console"/>
                <a:ea typeface="DejaVu Sans"/>
              </a:rPr>
              <a:t>  </a:t>
            </a:r>
            <a:r>
              <a:rPr lang="en-US" sz="1500" b="1" strike="noStrike" spc="-1">
                <a:solidFill>
                  <a:srgbClr val="C00000"/>
                </a:solidFill>
                <a:latin typeface="Lucida Console"/>
                <a:ea typeface="DejaVu Sans"/>
              </a:rPr>
              <a:t>cannot compute exact p-value </a:t>
            </a:r>
            <a:r>
              <a:rPr lang="en-US" sz="1500" b="0" strike="noStrike" spc="-1">
                <a:solidFill>
                  <a:srgbClr val="C00000"/>
                </a:solidFill>
                <a:latin typeface="Lucida Console"/>
                <a:ea typeface="DejaVu Sans"/>
              </a:rPr>
              <a:t>with ties</a:t>
            </a:r>
            <a:endParaRPr lang="en-US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500" b="0" strike="noStrike" spc="-1">
                <a:solidFill>
                  <a:srgbClr val="C00000"/>
                </a:solidFill>
                <a:latin typeface="Lucida Console"/>
                <a:ea typeface="DejaVu Sans"/>
              </a:rPr>
              <a:t>2: In wilcox.test.default(sleep$extra[sleep$group == 1], sleep$extra[sleep$group ==  :</a:t>
            </a:r>
            <a:endParaRPr lang="en-US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500" b="0" strike="noStrike" spc="-1">
                <a:solidFill>
                  <a:srgbClr val="C00000"/>
                </a:solidFill>
                <a:latin typeface="Lucida Console"/>
                <a:ea typeface="DejaVu Sans"/>
              </a:rPr>
              <a:t>  </a:t>
            </a:r>
            <a:r>
              <a:rPr lang="en-US" sz="1500" b="1" strike="noStrike" spc="-1">
                <a:solidFill>
                  <a:srgbClr val="C00000"/>
                </a:solidFill>
                <a:latin typeface="Lucida Console"/>
                <a:ea typeface="DejaVu Sans"/>
              </a:rPr>
              <a:t>cannot compute exact p-value </a:t>
            </a:r>
            <a:r>
              <a:rPr lang="en-US" sz="1500" b="0" strike="noStrike" spc="-1">
                <a:solidFill>
                  <a:srgbClr val="C00000"/>
                </a:solidFill>
                <a:latin typeface="Lucida Console"/>
                <a:ea typeface="DejaVu Sans"/>
              </a:rPr>
              <a:t>with zeroes</a:t>
            </a:r>
            <a:endParaRPr lang="en-US" sz="1500" b="0" strike="noStrike" spc="-1">
              <a:latin typeface="Arial"/>
            </a:endParaRPr>
          </a:p>
        </p:txBody>
      </p:sp>
      <p:sp>
        <p:nvSpPr>
          <p:cNvPr id="394" name="CustomShape 3"/>
          <p:cNvSpPr/>
          <p:nvPr/>
        </p:nvSpPr>
        <p:spPr>
          <a:xfrm>
            <a:off x="241200" y="359280"/>
            <a:ext cx="8992440" cy="98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0" rIns="0" bIns="0" anchor="b"/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4F81BD"/>
                </a:solidFill>
                <a:latin typeface="Calibri"/>
                <a:ea typeface="DejaVu Sans"/>
              </a:rPr>
              <a:t>Function wilcox.test(): warning messages about p-value computation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395" name="CustomShape 4"/>
          <p:cNvSpPr/>
          <p:nvPr/>
        </p:nvSpPr>
        <p:spPr>
          <a:xfrm>
            <a:off x="437760" y="1432800"/>
            <a:ext cx="8354880" cy="173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36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wilcox.test() implements two ways to compute p-values: exact and by approximation</a:t>
            </a:r>
            <a:endParaRPr lang="en-US" sz="1800" b="0" strike="noStrike" spc="-1">
              <a:latin typeface="Arial"/>
            </a:endParaRPr>
          </a:p>
          <a:p>
            <a:pPr marL="285840" indent="-2836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The method can be selected with parameter </a:t>
            </a: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exact=TRUE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or</a:t>
            </a: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 exact=FALSE</a:t>
            </a:r>
            <a:endParaRPr lang="en-US" sz="1800" b="0" strike="noStrike" spc="-1">
              <a:latin typeface="Arial"/>
            </a:endParaRPr>
          </a:p>
          <a:p>
            <a:pPr marL="285840" indent="-2836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The default is "exact" if sample size &lt; 50 </a:t>
            </a:r>
            <a:r>
              <a:rPr lang="en-US" sz="18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and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there are no ties in the data. Otherwise it is by normal approximation.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96" name="CustomShape 5"/>
          <p:cNvSpPr/>
          <p:nvPr/>
        </p:nvSpPr>
        <p:spPr>
          <a:xfrm>
            <a:off x="241200" y="5955840"/>
            <a:ext cx="8535240" cy="637200"/>
          </a:xfrm>
          <a:prstGeom prst="rect">
            <a:avLst/>
          </a:prstGeom>
          <a:noFill/>
          <a:ln w="19080">
            <a:solidFill>
              <a:srgbClr val="4E81B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These warnings don't mean that there is an error in the result. An (approximated) p-value is still provided and can be reported.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D9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CustomShape 1"/>
          <p:cNvSpPr/>
          <p:nvPr/>
        </p:nvSpPr>
        <p:spPr>
          <a:xfrm>
            <a:off x="274320" y="905040"/>
            <a:ext cx="8682120" cy="599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  <a:spcBef>
                <a:spcPts val="1349"/>
              </a:spcBef>
              <a:spcAft>
                <a:spcPts val="850"/>
              </a:spcAft>
            </a:pPr>
            <a:r>
              <a:rPr lang="en-US" sz="2000" b="0" strike="noStrike" spc="-1">
                <a:solidFill>
                  <a:srgbClr val="262626"/>
                </a:solidFill>
                <a:latin typeface="Calibri"/>
                <a:ea typeface="DejaVu Sans"/>
              </a:rPr>
              <a:t>Come back to the mice data-set stored in the "mice_data" data frame.</a:t>
            </a:r>
            <a:endParaRPr lang="en-US" sz="2000" b="0" strike="noStrike" spc="-1">
              <a:latin typeface="Arial"/>
            </a:endParaRPr>
          </a:p>
          <a:p>
            <a:pPr marL="216000" indent="-212760">
              <a:lnSpc>
                <a:spcPct val="100000"/>
              </a:lnSpc>
              <a:spcBef>
                <a:spcPts val="1417"/>
              </a:spcBef>
              <a:spcAft>
                <a:spcPts val="850"/>
              </a:spcAft>
              <a:buClr>
                <a:srgbClr val="262626"/>
              </a:buClr>
              <a:buFont typeface="StarSymbol"/>
              <a:buAutoNum type="arabicParenR"/>
            </a:pPr>
            <a:r>
              <a:rPr lang="en-US" sz="2000" b="0" strike="noStrike" spc="-1">
                <a:solidFill>
                  <a:srgbClr val="262626"/>
                </a:solidFill>
                <a:latin typeface="Calibri"/>
                <a:ea typeface="DejaVu Sans"/>
              </a:rPr>
              <a:t> Considering WT mice weight and KO mice weight separately, check the assumption of normality graphically. </a:t>
            </a:r>
            <a:endParaRPr lang="en-US" sz="2000" b="0" strike="noStrike" spc="-1">
              <a:latin typeface="Arial"/>
            </a:endParaRPr>
          </a:p>
          <a:p>
            <a:pPr marL="216000" indent="-212760">
              <a:lnSpc>
                <a:spcPct val="100000"/>
              </a:lnSpc>
              <a:spcBef>
                <a:spcPts val="1417"/>
              </a:spcBef>
              <a:spcAft>
                <a:spcPts val="850"/>
              </a:spcAft>
              <a:buClr>
                <a:srgbClr val="000000"/>
              </a:buClr>
              <a:buFont typeface="StarSymbol"/>
              <a:buAutoNum type="arabicParenR"/>
            </a:pPr>
            <a:r>
              <a:rPr lang="en-US" sz="2000" b="0" strike="noStrike" spc="-1">
                <a:solidFill>
                  <a:srgbClr val="262626"/>
                </a:solidFill>
                <a:latin typeface="Calibri"/>
                <a:ea typeface="DejaVu Sans"/>
              </a:rPr>
              <a:t> Make an appropriate plot to visualize the mouse weights grouped by genotype.</a:t>
            </a:r>
            <a:endParaRPr lang="en-US" sz="2000" b="0" strike="noStrike" spc="-1">
              <a:latin typeface="Arial"/>
            </a:endParaRPr>
          </a:p>
          <a:p>
            <a:pPr marL="216000" indent="-212760">
              <a:lnSpc>
                <a:spcPct val="100000"/>
              </a:lnSpc>
              <a:spcBef>
                <a:spcPts val="1417"/>
              </a:spcBef>
              <a:spcAft>
                <a:spcPts val="850"/>
              </a:spcAft>
              <a:buClr>
                <a:srgbClr val="000000"/>
              </a:buClr>
              <a:buFont typeface="StarSymbol"/>
              <a:buAutoNum type="arabicParenR"/>
            </a:pPr>
            <a:r>
              <a:rPr lang="en-US" sz="2000" b="0" strike="noStrike" spc="-1">
                <a:solidFill>
                  <a:srgbClr val="262626"/>
                </a:solidFill>
                <a:latin typeface="Calibri"/>
                <a:ea typeface="DejaVu Sans"/>
              </a:rPr>
              <a:t> Perform a test to see whether the mouse weight is different between the two genotypes.</a:t>
            </a:r>
            <a:endParaRPr lang="en-US" sz="2000" b="0" strike="noStrike" spc="-1">
              <a:latin typeface="Arial"/>
            </a:endParaRPr>
          </a:p>
          <a:p>
            <a:pPr marL="216000" indent="-212760">
              <a:lnSpc>
                <a:spcPct val="100000"/>
              </a:lnSpc>
              <a:spcBef>
                <a:spcPts val="1417"/>
              </a:spcBef>
              <a:spcAft>
                <a:spcPts val="850"/>
              </a:spcAft>
              <a:buClr>
                <a:srgbClr val="000000"/>
              </a:buClr>
              <a:buFont typeface="StarSymbol"/>
              <a:buAutoNum type="arabicParenR"/>
            </a:pPr>
            <a:r>
              <a:rPr lang="en-US" sz="2000" b="0" i="1" strike="noStrike" spc="-1">
                <a:solidFill>
                  <a:srgbClr val="262626"/>
                </a:solidFill>
                <a:latin typeface="Calibri"/>
                <a:ea typeface="DejaVu Sans"/>
              </a:rPr>
              <a:t> Repeat step </a:t>
            </a:r>
            <a:r>
              <a:rPr lang="en-US" sz="2000" b="1" i="1" strike="noStrike" spc="-1">
                <a:solidFill>
                  <a:srgbClr val="262626"/>
                </a:solidFill>
                <a:latin typeface="Calibri"/>
                <a:ea typeface="DejaVu Sans"/>
              </a:rPr>
              <a:t>1</a:t>
            </a:r>
            <a:r>
              <a:rPr lang="en-US" sz="2000" b="0" i="1" strike="noStrike" spc="-1">
                <a:solidFill>
                  <a:srgbClr val="262626"/>
                </a:solidFill>
                <a:latin typeface="Calibri"/>
                <a:ea typeface="DejaVu Sans"/>
              </a:rPr>
              <a:t> to </a:t>
            </a:r>
            <a:r>
              <a:rPr lang="en-US" sz="2000" b="1" i="1" strike="noStrike" spc="-1">
                <a:solidFill>
                  <a:srgbClr val="262626"/>
                </a:solidFill>
                <a:latin typeface="Calibri"/>
                <a:ea typeface="DejaVu Sans"/>
              </a:rPr>
              <a:t>3</a:t>
            </a:r>
            <a:r>
              <a:rPr lang="en-US" sz="2000" b="0" i="1" strike="noStrike" spc="-1">
                <a:solidFill>
                  <a:srgbClr val="262626"/>
                </a:solidFill>
                <a:latin typeface="Calibri"/>
                <a:ea typeface="DejaVu Sans"/>
              </a:rPr>
              <a:t> for the diet variable.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851"/>
              </a:spcBef>
              <a:spcAft>
                <a:spcPts val="850"/>
              </a:spcAft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398" name="CustomShape 2"/>
          <p:cNvSpPr/>
          <p:nvPr/>
        </p:nvSpPr>
        <p:spPr>
          <a:xfrm>
            <a:off x="0" y="122760"/>
            <a:ext cx="7938000" cy="60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0" rIns="0" bIns="0" anchor="b"/>
          <a:lstStyle/>
          <a:p>
            <a:pPr>
              <a:lnSpc>
                <a:spcPct val="90000"/>
              </a:lnSpc>
            </a:pPr>
            <a:r>
              <a:rPr lang="en-US" sz="4000" b="0" strike="noStrike" spc="-1" dirty="0">
                <a:solidFill>
                  <a:srgbClr val="4472C4"/>
                </a:solidFill>
                <a:latin typeface="Calibri Light"/>
                <a:ea typeface="DejaVu Sans"/>
              </a:rPr>
              <a:t>Let’s practice - 9</a:t>
            </a:r>
            <a:endParaRPr lang="en-US" sz="40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1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CustomShape 1"/>
          <p:cNvSpPr/>
          <p:nvPr/>
        </p:nvSpPr>
        <p:spPr>
          <a:xfrm>
            <a:off x="393480" y="1010160"/>
            <a:ext cx="8458920" cy="536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266760" indent="-264600">
              <a:lnSpc>
                <a:spcPct val="100000"/>
              </a:lnSpc>
              <a:spcBef>
                <a:spcPts val="479"/>
              </a:spcBef>
              <a:buClr>
                <a:srgbClr val="262626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4F81BD"/>
                </a:solidFill>
                <a:latin typeface="Calibri"/>
                <a:ea typeface="DejaVu Sans"/>
              </a:rPr>
              <a:t>R</a:t>
            </a:r>
            <a:r>
              <a:rPr lang="en-US" sz="2400" b="0" strike="noStrike" spc="-1">
                <a:solidFill>
                  <a:srgbClr val="262626"/>
                </a:solidFill>
                <a:latin typeface="Calibri"/>
                <a:ea typeface="DejaVu Sans"/>
              </a:rPr>
              <a:t> can help you to make a </a:t>
            </a:r>
            <a:r>
              <a:rPr lang="en-US" sz="2400" b="0" strike="noStrike" spc="-1">
                <a:solidFill>
                  <a:srgbClr val="4F81BD"/>
                </a:solidFill>
                <a:latin typeface="Calibri"/>
                <a:ea typeface="DejaVu Sans"/>
              </a:rPr>
              <a:t>graphical representation </a:t>
            </a:r>
            <a:r>
              <a:rPr lang="en-US" sz="2400" b="0" strike="noStrike" spc="-1">
                <a:solidFill>
                  <a:srgbClr val="262626"/>
                </a:solidFill>
                <a:latin typeface="Calibri"/>
                <a:ea typeface="DejaVu Sans"/>
              </a:rPr>
              <a:t>of your </a:t>
            </a:r>
            <a:r>
              <a:rPr lang="en-US" sz="2400" b="0" strike="noStrike" spc="-1">
                <a:solidFill>
                  <a:srgbClr val="4F81BD"/>
                </a:solidFill>
                <a:latin typeface="Calibri"/>
                <a:ea typeface="DejaVu Sans"/>
              </a:rPr>
              <a:t>hypothesis</a:t>
            </a:r>
            <a:r>
              <a:rPr lang="en-US" sz="2400" b="0" strike="noStrike" spc="-1">
                <a:solidFill>
                  <a:srgbClr val="262626"/>
                </a:solidFill>
                <a:latin typeface="Calibri"/>
                <a:ea typeface="DejaVu Sans"/>
              </a:rPr>
              <a:t> and to </a:t>
            </a:r>
            <a:r>
              <a:rPr lang="en-US" sz="2400" b="0" strike="noStrike" spc="-1">
                <a:solidFill>
                  <a:srgbClr val="4F81BD"/>
                </a:solidFill>
                <a:latin typeface="Calibri"/>
                <a:ea typeface="DejaVu Sans"/>
              </a:rPr>
              <a:t>test it </a:t>
            </a:r>
            <a:r>
              <a:rPr lang="en-US" sz="2400" b="0" strike="noStrike" spc="-1">
                <a:solidFill>
                  <a:srgbClr val="262626"/>
                </a:solidFill>
                <a:latin typeface="Calibri"/>
                <a:ea typeface="DejaVu Sans"/>
              </a:rPr>
              <a:t>using the </a:t>
            </a:r>
            <a:r>
              <a:rPr lang="en-US" sz="2400" b="0" strike="noStrike" spc="-1">
                <a:solidFill>
                  <a:srgbClr val="4F81BD"/>
                </a:solidFill>
                <a:latin typeface="Calibri"/>
                <a:ea typeface="DejaVu Sans"/>
              </a:rPr>
              <a:t>right model </a:t>
            </a:r>
            <a:r>
              <a:rPr lang="en-US" sz="2400" b="0" strike="noStrike" spc="-1">
                <a:solidFill>
                  <a:srgbClr val="262626"/>
                </a:solidFill>
                <a:latin typeface="Calibri"/>
                <a:ea typeface="DejaVu Sans"/>
              </a:rPr>
              <a:t>based on your </a:t>
            </a:r>
            <a:r>
              <a:rPr lang="en-US" sz="2400" b="0" strike="noStrike" spc="-1">
                <a:solidFill>
                  <a:srgbClr val="4F81BD"/>
                </a:solidFill>
                <a:latin typeface="Calibri"/>
                <a:ea typeface="DejaVu Sans"/>
              </a:rPr>
              <a:t>data</a:t>
            </a:r>
            <a:r>
              <a:rPr lang="en-US" sz="2400" b="0" strike="noStrike" spc="-1">
                <a:solidFill>
                  <a:srgbClr val="262626"/>
                </a:solidFill>
                <a:latin typeface="Calibri"/>
                <a:ea typeface="DejaVu Sans"/>
              </a:rPr>
              <a:t> (check the assumptions). </a:t>
            </a:r>
            <a:endParaRPr lang="en-US" sz="2400" b="0" strike="noStrike" spc="-1">
              <a:latin typeface="Arial"/>
            </a:endParaRPr>
          </a:p>
          <a:p>
            <a:pPr marL="266760" indent="-264600">
              <a:lnSpc>
                <a:spcPct val="100000"/>
              </a:lnSpc>
              <a:spcBef>
                <a:spcPts val="479"/>
              </a:spcBef>
              <a:buClr>
                <a:srgbClr val="262626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262626"/>
                </a:solidFill>
                <a:latin typeface="Calibri"/>
                <a:ea typeface="DejaVu Sans"/>
              </a:rPr>
              <a:t>R offers a wide range of functions for </a:t>
            </a:r>
            <a:r>
              <a:rPr lang="en-US" sz="2400" b="0" strike="noStrike" spc="-1">
                <a:solidFill>
                  <a:srgbClr val="4F81BD"/>
                </a:solidFill>
                <a:latin typeface="Calibri"/>
                <a:ea typeface="DejaVu Sans"/>
              </a:rPr>
              <a:t>simple hypotheses testing</a:t>
            </a:r>
            <a:r>
              <a:rPr lang="en-US" sz="2400" b="0" strike="noStrike" spc="-1">
                <a:solidFill>
                  <a:srgbClr val="262626"/>
                </a:solidFill>
                <a:latin typeface="Calibri"/>
                <a:ea typeface="DejaVu Sans"/>
              </a:rPr>
              <a:t> such as:</a:t>
            </a:r>
            <a:endParaRPr lang="en-US" sz="2400" b="0" strike="noStrike" spc="-1">
              <a:latin typeface="Arial"/>
            </a:endParaRPr>
          </a:p>
          <a:p>
            <a:pPr marL="449280" lvl="1" indent="-180360">
              <a:lnSpc>
                <a:spcPct val="100000"/>
              </a:lnSpc>
              <a:spcBef>
                <a:spcPts val="479"/>
              </a:spcBef>
              <a:buClr>
                <a:srgbClr val="262626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4F81BD"/>
                </a:solidFill>
                <a:latin typeface="Calibri"/>
                <a:ea typeface="DejaVu Sans"/>
              </a:rPr>
              <a:t>t.test():  Student's t-test</a:t>
            </a:r>
            <a:endParaRPr lang="en-US" sz="2400" b="0" strike="noStrike" spc="-1">
              <a:latin typeface="Arial"/>
            </a:endParaRPr>
          </a:p>
          <a:p>
            <a:pPr marL="449280" lvl="1" indent="-180360">
              <a:lnSpc>
                <a:spcPct val="100000"/>
              </a:lnSpc>
              <a:spcBef>
                <a:spcPts val="479"/>
              </a:spcBef>
              <a:buClr>
                <a:srgbClr val="262626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4E81BD"/>
                </a:solidFill>
                <a:latin typeface="Calibri"/>
                <a:ea typeface="DejaVu Sans"/>
              </a:rPr>
              <a:t>wilcox.test(): Whitney Mann U  and Wilcoxon Signed Rank tests (non-parametric)</a:t>
            </a:r>
            <a:endParaRPr lang="en-US" sz="2400" b="0" strike="noStrike" spc="-1">
              <a:latin typeface="Arial"/>
            </a:endParaRPr>
          </a:p>
          <a:p>
            <a:pPr marL="266760">
              <a:lnSpc>
                <a:spcPct val="100000"/>
              </a:lnSpc>
              <a:spcBef>
                <a:spcPts val="1199"/>
              </a:spcBef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Further examples not covered in this course:</a:t>
            </a:r>
            <a:endParaRPr lang="en-US" sz="2400" b="0" strike="noStrike" spc="-1">
              <a:latin typeface="Arial"/>
            </a:endParaRPr>
          </a:p>
          <a:p>
            <a:pPr marL="449280" lvl="1" indent="-180360">
              <a:lnSpc>
                <a:spcPct val="100000"/>
              </a:lnSpc>
              <a:spcBef>
                <a:spcPts val="400"/>
              </a:spcBef>
              <a:buClr>
                <a:srgbClr val="26262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var.test() : F test for equality of variances</a:t>
            </a:r>
            <a:endParaRPr lang="en-US" sz="2000" b="0" strike="noStrike" spc="-1">
              <a:latin typeface="Arial"/>
            </a:endParaRPr>
          </a:p>
          <a:p>
            <a:pPr marL="449280" lvl="1" indent="-180360">
              <a:lnSpc>
                <a:spcPct val="100000"/>
              </a:lnSpc>
              <a:spcBef>
                <a:spcPts val="400"/>
              </a:spcBef>
              <a:buClr>
                <a:srgbClr val="26262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fisher.test() : Fisher's exact test </a:t>
            </a:r>
            <a:endParaRPr lang="en-US" sz="2000" b="0" strike="noStrike" spc="-1">
              <a:latin typeface="Arial"/>
            </a:endParaRPr>
          </a:p>
          <a:p>
            <a:pPr marL="449280" lvl="1" indent="-180360">
              <a:lnSpc>
                <a:spcPct val="100000"/>
              </a:lnSpc>
              <a:spcBef>
                <a:spcPts val="400"/>
              </a:spcBef>
              <a:buClr>
                <a:srgbClr val="26262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262626"/>
                </a:solidFill>
                <a:latin typeface="Calibri"/>
                <a:ea typeface="DejaVu Sans"/>
              </a:rPr>
              <a:t>chisq.test() : Chi-squared contingency tables tests and goodness-of-fit tests</a:t>
            </a:r>
            <a:endParaRPr lang="en-US" sz="2000" b="0" strike="noStrike" spc="-1">
              <a:latin typeface="Arial"/>
            </a:endParaRPr>
          </a:p>
          <a:p>
            <a:pPr marL="449280" lvl="1" indent="-180360">
              <a:lnSpc>
                <a:spcPct val="100000"/>
              </a:lnSpc>
              <a:spcBef>
                <a:spcPts val="400"/>
              </a:spcBef>
              <a:buClr>
                <a:srgbClr val="26262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262626"/>
                </a:solidFill>
                <a:latin typeface="Calibri"/>
                <a:ea typeface="DejaVu Sans"/>
              </a:rPr>
              <a:t>ks.test() : Kolmogorov-Smirnov test (non parametric)</a:t>
            </a:r>
            <a:endParaRPr lang="en-US" sz="2000" b="0" strike="noStrike" spc="-1">
              <a:latin typeface="Arial"/>
            </a:endParaRPr>
          </a:p>
          <a:p>
            <a:pPr marL="449280" lvl="1" indent="-180360">
              <a:lnSpc>
                <a:spcPct val="100000"/>
              </a:lnSpc>
              <a:spcBef>
                <a:spcPts val="400"/>
              </a:spcBef>
              <a:buClr>
                <a:srgbClr val="26262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…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400" name="CustomShape 2"/>
          <p:cNvSpPr/>
          <p:nvPr/>
        </p:nvSpPr>
        <p:spPr>
          <a:xfrm>
            <a:off x="258480" y="111600"/>
            <a:ext cx="7940880" cy="618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0" rIns="0" bIns="0" anchor="b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4F81BD"/>
                </a:solidFill>
                <a:latin typeface="Calibri"/>
                <a:ea typeface="DejaVu Sans"/>
              </a:rPr>
              <a:t>In a nutshell</a:t>
            </a: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CustomShape 1"/>
          <p:cNvSpPr/>
          <p:nvPr/>
        </p:nvSpPr>
        <p:spPr>
          <a:xfrm>
            <a:off x="393480" y="1010160"/>
            <a:ext cx="8354880" cy="567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en-US" sz="2400" b="0" strike="noStrike" spc="-1">
                <a:solidFill>
                  <a:srgbClr val="262626"/>
                </a:solidFill>
                <a:latin typeface="Calibri"/>
                <a:ea typeface="DejaVu Sans"/>
              </a:rPr>
              <a:t>From the data you have collected, you will have </a:t>
            </a:r>
            <a:r>
              <a:rPr lang="en-US" sz="2400" b="0" strike="noStrike" spc="-1">
                <a:solidFill>
                  <a:srgbClr val="4F81BD"/>
                </a:solidFill>
                <a:latin typeface="Calibri"/>
                <a:ea typeface="DejaVu Sans"/>
              </a:rPr>
              <a:t>one or more question(s) (hypotheses to test).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n-US" sz="2400" b="0" strike="noStrike" spc="-1">
              <a:latin typeface="Arial"/>
            </a:endParaRPr>
          </a:p>
          <a:p>
            <a:pPr marL="266760" indent="-264600">
              <a:lnSpc>
                <a:spcPct val="100000"/>
              </a:lnSpc>
              <a:spcBef>
                <a:spcPts val="479"/>
              </a:spcBef>
              <a:buClr>
                <a:srgbClr val="262626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262626"/>
                </a:solidFill>
                <a:latin typeface="Calibri"/>
                <a:ea typeface="DejaVu Sans"/>
              </a:rPr>
              <a:t>Make </a:t>
            </a:r>
            <a:r>
              <a:rPr lang="en-US" sz="2400" b="0" strike="noStrike" spc="-1">
                <a:solidFill>
                  <a:srgbClr val="4F81BD"/>
                </a:solidFill>
                <a:latin typeface="Calibri"/>
                <a:ea typeface="DejaVu Sans"/>
              </a:rPr>
              <a:t>informative pictures</a:t>
            </a:r>
            <a:r>
              <a:rPr lang="en-US" sz="2400" b="0" strike="noStrike" spc="-1">
                <a:solidFill>
                  <a:srgbClr val="262626"/>
                </a:solidFill>
                <a:latin typeface="Calibri"/>
                <a:ea typeface="DejaVu Sans"/>
              </a:rPr>
              <a:t> to reveal </a:t>
            </a:r>
            <a:r>
              <a:rPr lang="en-US" sz="2400" b="0" strike="noStrike" spc="-1">
                <a:solidFill>
                  <a:srgbClr val="4F81BD"/>
                </a:solidFill>
                <a:latin typeface="Calibri"/>
                <a:ea typeface="DejaVu Sans"/>
              </a:rPr>
              <a:t>relationships between variables.</a:t>
            </a:r>
            <a:r>
              <a:rPr lang="en-US" sz="2400" b="0" strike="noStrike" spc="-1">
                <a:solidFill>
                  <a:srgbClr val="262626"/>
                </a:solidFill>
                <a:latin typeface="Calibri"/>
                <a:ea typeface="DejaVu Sans"/>
              </a:rPr>
              <a:t> </a:t>
            </a:r>
            <a:endParaRPr lang="en-US" sz="2400" b="0" strike="noStrike" spc="-1">
              <a:latin typeface="Arial"/>
            </a:endParaRPr>
          </a:p>
          <a:p>
            <a:pPr marL="266760" indent="-264600">
              <a:lnSpc>
                <a:spcPct val="100000"/>
              </a:lnSpc>
              <a:spcBef>
                <a:spcPts val="479"/>
              </a:spcBef>
              <a:buClr>
                <a:srgbClr val="262626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262626"/>
                </a:solidFill>
                <a:latin typeface="Calibri"/>
                <a:ea typeface="DejaVu Sans"/>
              </a:rPr>
              <a:t>Decide on </a:t>
            </a:r>
            <a:r>
              <a:rPr lang="en-US" sz="2400" b="0" strike="noStrike" spc="-1">
                <a:solidFill>
                  <a:srgbClr val="4E81BD"/>
                </a:solidFill>
                <a:latin typeface="Calibri"/>
                <a:ea typeface="DejaVu Sans"/>
              </a:rPr>
              <a:t>statistical model.</a:t>
            </a:r>
            <a:endParaRPr lang="en-US" sz="2400" b="0" strike="noStrike" spc="-1">
              <a:latin typeface="Arial"/>
            </a:endParaRPr>
          </a:p>
          <a:p>
            <a:pPr marL="266760" indent="-264600">
              <a:lnSpc>
                <a:spcPct val="100000"/>
              </a:lnSpc>
              <a:spcBef>
                <a:spcPts val="479"/>
              </a:spcBef>
              <a:buClr>
                <a:srgbClr val="262626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4F81BD"/>
                </a:solidFill>
                <a:latin typeface="Calibri"/>
                <a:ea typeface="DejaVu Sans"/>
              </a:rPr>
              <a:t>Assess the assumptions</a:t>
            </a:r>
            <a:r>
              <a:rPr lang="en-US" sz="2400" b="0" strike="noStrike" spc="-1">
                <a:solidFill>
                  <a:srgbClr val="262626"/>
                </a:solidFill>
                <a:latin typeface="Calibri"/>
                <a:ea typeface="DejaVu Sans"/>
              </a:rPr>
              <a:t> underlying your modelling before final decision (results might be unreliable if assumptions are violated).</a:t>
            </a:r>
            <a:endParaRPr lang="en-US" sz="2400" b="0" strike="noStrike" spc="-1">
              <a:latin typeface="Arial"/>
            </a:endParaRPr>
          </a:p>
          <a:p>
            <a:pPr marL="266760" indent="-264600">
              <a:lnSpc>
                <a:spcPct val="100000"/>
              </a:lnSpc>
              <a:spcBef>
                <a:spcPts val="479"/>
              </a:spcBef>
              <a:buClr>
                <a:srgbClr val="262626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262626"/>
                </a:solidFill>
                <a:latin typeface="Calibri"/>
                <a:ea typeface="DejaVu Sans"/>
              </a:rPr>
              <a:t>Translate statistical model into </a:t>
            </a:r>
            <a:r>
              <a:rPr lang="en-US" sz="2400" b="0" strike="noStrike" spc="-1">
                <a:solidFill>
                  <a:srgbClr val="4E81BD"/>
                </a:solidFill>
                <a:latin typeface="Calibri"/>
                <a:ea typeface="DejaVu Sans"/>
              </a:rPr>
              <a:t>R language</a:t>
            </a:r>
            <a:r>
              <a:rPr lang="en-US" sz="2400" b="0" strike="noStrike" spc="-1">
                <a:solidFill>
                  <a:srgbClr val="262626"/>
                </a:solidFill>
                <a:latin typeface="Calibri"/>
                <a:ea typeface="DejaVu Sans"/>
              </a:rPr>
              <a:t>, run statistical test</a:t>
            </a:r>
            <a:endParaRPr lang="en-US" sz="2400" b="0" strike="noStrike" spc="-1">
              <a:latin typeface="Arial"/>
            </a:endParaRPr>
          </a:p>
          <a:p>
            <a:pPr marL="266760">
              <a:lnSpc>
                <a:spcPct val="100000"/>
              </a:lnSpc>
              <a:spcBef>
                <a:spcPts val="400"/>
              </a:spcBef>
            </a:pPr>
            <a:endParaRPr lang="en-US" sz="2400" b="0" strike="noStrike" spc="-1">
              <a:latin typeface="Arial"/>
            </a:endParaRPr>
          </a:p>
          <a:p>
            <a:pPr marL="266760">
              <a:lnSpc>
                <a:spcPct val="100000"/>
              </a:lnSpc>
              <a:spcBef>
                <a:spcPts val="479"/>
              </a:spcBef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322" name="CustomShape 2"/>
          <p:cNvSpPr/>
          <p:nvPr/>
        </p:nvSpPr>
        <p:spPr>
          <a:xfrm>
            <a:off x="258480" y="344520"/>
            <a:ext cx="794088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0" rIns="0" bIns="0" anchor="b"/>
          <a:lstStyle/>
          <a:p>
            <a:pPr>
              <a:lnSpc>
                <a:spcPct val="90000"/>
              </a:lnSpc>
            </a:pPr>
            <a:r>
              <a:rPr lang="en-US" sz="2800" b="0" strike="noStrike" spc="-1">
                <a:solidFill>
                  <a:srgbClr val="4F81BD"/>
                </a:solidFill>
                <a:latin typeface="Calibri"/>
                <a:ea typeface="DejaVu Sans"/>
              </a:rPr>
              <a:t>Getting started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CustomShape 1"/>
          <p:cNvSpPr/>
          <p:nvPr/>
        </p:nvSpPr>
        <p:spPr>
          <a:xfrm>
            <a:off x="393480" y="1409040"/>
            <a:ext cx="8354880" cy="50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3080" indent="-340920">
              <a:lnSpc>
                <a:spcPct val="100000"/>
              </a:lnSpc>
              <a:spcBef>
                <a:spcPts val="479"/>
              </a:spcBef>
              <a:buClr>
                <a:srgbClr val="262626"/>
              </a:buClr>
              <a:buFont typeface="Arial"/>
              <a:buChar char="•"/>
            </a:pPr>
            <a:r>
              <a:rPr lang="en-US" sz="2400" b="1" strike="noStrike" spc="-1">
                <a:solidFill>
                  <a:srgbClr val="262626"/>
                </a:solidFill>
                <a:latin typeface="Calibri"/>
                <a:ea typeface="DejaVu Sans"/>
              </a:rPr>
              <a:t>Goal: Quantify the strength of a linear correlation between two continuous variables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n-US" sz="2400" b="0" strike="noStrike" spc="-1">
              <a:latin typeface="Arial"/>
            </a:endParaRPr>
          </a:p>
          <a:p>
            <a:pPr marL="343080" indent="-340920">
              <a:lnSpc>
                <a:spcPct val="100000"/>
              </a:lnSpc>
              <a:spcBef>
                <a:spcPts val="479"/>
              </a:spcBef>
              <a:buClr>
                <a:srgbClr val="262626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4F81BD"/>
                </a:solidFill>
                <a:latin typeface="Calibri"/>
                <a:ea typeface="DejaVu Sans"/>
              </a:rPr>
              <a:t>cor() </a:t>
            </a:r>
            <a:r>
              <a:rPr lang="en-US" sz="2400" b="0" strike="noStrike" spc="-1">
                <a:solidFill>
                  <a:srgbClr val="262626"/>
                </a:solidFill>
                <a:latin typeface="Calibri"/>
                <a:ea typeface="DejaVu Sans"/>
              </a:rPr>
              <a:t>computes </a:t>
            </a:r>
            <a:r>
              <a:rPr lang="en-US" sz="2400" b="0" strike="noStrike" spc="-1">
                <a:solidFill>
                  <a:srgbClr val="4F81BD"/>
                </a:solidFill>
                <a:latin typeface="Calibri"/>
                <a:ea typeface="DejaVu Sans"/>
              </a:rPr>
              <a:t>a correlation between two variables</a:t>
            </a:r>
            <a:r>
              <a:rPr lang="en-US" sz="2400" b="0" strike="noStrike" spc="-1">
                <a:solidFill>
                  <a:srgbClr val="262626"/>
                </a:solidFill>
                <a:latin typeface="Calibri"/>
                <a:ea typeface="DejaVu Sans"/>
              </a:rPr>
              <a:t>. </a:t>
            </a:r>
            <a:endParaRPr lang="en-US" sz="2400" b="0" strike="noStrike" spc="-1">
              <a:latin typeface="Arial"/>
            </a:endParaRPr>
          </a:p>
          <a:p>
            <a:pPr marL="266760">
              <a:lnSpc>
                <a:spcPct val="100000"/>
              </a:lnSpc>
              <a:spcBef>
                <a:spcPts val="400"/>
              </a:spcBef>
            </a:pPr>
            <a:r>
              <a:rPr lang="en-US" sz="2000" b="0" strike="noStrike" spc="-1">
                <a:solidFill>
                  <a:srgbClr val="262626"/>
                </a:solidFill>
                <a:latin typeface="Calibri"/>
                <a:ea typeface="DejaVu Sans"/>
              </a:rPr>
              <a:t>	</a:t>
            </a:r>
            <a:r>
              <a:rPr lang="en-US" sz="2000" b="1" strike="noStrike" spc="-1">
                <a:solidFill>
                  <a:srgbClr val="262626"/>
                </a:solidFill>
                <a:latin typeface="Calibri"/>
                <a:ea typeface="DejaVu Sans"/>
              </a:rPr>
              <a:t>Default:</a:t>
            </a:r>
            <a:r>
              <a:rPr lang="en-US" sz="2000" b="0" strike="noStrike" spc="-1">
                <a:solidFill>
                  <a:srgbClr val="262626"/>
                </a:solidFill>
                <a:latin typeface="Calibri"/>
                <a:ea typeface="DejaVu Sans"/>
              </a:rPr>
              <a:t> </a:t>
            </a:r>
            <a:r>
              <a:rPr lang="en-US" sz="2000" b="1" strike="noStrike" spc="-1">
                <a:solidFill>
                  <a:srgbClr val="262626"/>
                </a:solidFill>
                <a:latin typeface="Calibri"/>
                <a:ea typeface="DejaVu Sans"/>
              </a:rPr>
              <a:t>method="pearson" </a:t>
            </a:r>
            <a:r>
              <a:rPr lang="en-US" sz="2000" b="0" strike="noStrike" spc="-1">
                <a:solidFill>
                  <a:srgbClr val="262626"/>
                </a:solidFill>
                <a:latin typeface="Calibri"/>
                <a:ea typeface="DejaVu Sans"/>
              </a:rPr>
              <a:t>(linear correlation)</a:t>
            </a:r>
            <a:endParaRPr lang="en-US" sz="2000" b="0" strike="noStrike" spc="-1">
              <a:latin typeface="Arial"/>
            </a:endParaRPr>
          </a:p>
          <a:p>
            <a:pPr marL="266760">
              <a:lnSpc>
                <a:spcPct val="100000"/>
              </a:lnSpc>
              <a:spcBef>
                <a:spcPts val="400"/>
              </a:spcBef>
            </a:pPr>
            <a:r>
              <a:rPr lang="en-US" sz="2000" b="0" strike="noStrike" spc="-1">
                <a:solidFill>
                  <a:srgbClr val="262626"/>
                </a:solidFill>
                <a:latin typeface="Calibri"/>
                <a:ea typeface="DejaVu Sans"/>
              </a:rPr>
              <a:t>	</a:t>
            </a:r>
            <a:r>
              <a:rPr lang="en-US" sz="2000" b="1" strike="noStrike" spc="-1">
                <a:solidFill>
                  <a:srgbClr val="262626"/>
                </a:solidFill>
                <a:latin typeface="Calibri"/>
                <a:ea typeface="DejaVu Sans"/>
              </a:rPr>
              <a:t>Other options: method="spearman",  method="kendall"</a:t>
            </a:r>
            <a:endParaRPr lang="en-US" sz="2000" b="0" strike="noStrike" spc="-1">
              <a:latin typeface="Arial"/>
            </a:endParaRPr>
          </a:p>
          <a:p>
            <a:pPr marL="266760">
              <a:lnSpc>
                <a:spcPct val="100000"/>
              </a:lnSpc>
              <a:spcBef>
                <a:spcPts val="400"/>
              </a:spcBef>
            </a:pPr>
            <a:r>
              <a:rPr lang="en-US" sz="2000" b="0" strike="noStrike" spc="-1">
                <a:solidFill>
                  <a:srgbClr val="262626"/>
                </a:solidFill>
                <a:latin typeface="Calibri"/>
                <a:ea typeface="DejaVu Sans"/>
              </a:rPr>
              <a:t>			(rank-based correlations) </a:t>
            </a:r>
            <a:endParaRPr lang="en-US" sz="2000" b="0" strike="noStrike" spc="-1">
              <a:latin typeface="Arial"/>
            </a:endParaRPr>
          </a:p>
          <a:p>
            <a:pPr marL="266760">
              <a:lnSpc>
                <a:spcPct val="100000"/>
              </a:lnSpc>
              <a:spcBef>
                <a:spcPts val="479"/>
              </a:spcBef>
            </a:pPr>
            <a:endParaRPr lang="en-US" sz="2000" b="0" strike="noStrike" spc="-1">
              <a:latin typeface="Arial"/>
            </a:endParaRPr>
          </a:p>
          <a:p>
            <a:pPr marL="343080" indent="-340920">
              <a:lnSpc>
                <a:spcPct val="100000"/>
              </a:lnSpc>
              <a:spcBef>
                <a:spcPts val="479"/>
              </a:spcBef>
              <a:buClr>
                <a:srgbClr val="262626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4F81BD"/>
                </a:solidFill>
                <a:latin typeface="Calibri"/>
                <a:ea typeface="DejaVu Sans"/>
              </a:rPr>
              <a:t>cor.test() </a:t>
            </a:r>
            <a:r>
              <a:rPr lang="en-US" sz="2400" b="0" strike="noStrike" spc="-1">
                <a:solidFill>
                  <a:srgbClr val="262626"/>
                </a:solidFill>
                <a:latin typeface="Calibri"/>
                <a:ea typeface="DejaVu Sans"/>
              </a:rPr>
              <a:t>computes a </a:t>
            </a:r>
            <a:r>
              <a:rPr lang="en-US" sz="2400" b="0" strike="noStrike" spc="-1">
                <a:solidFill>
                  <a:srgbClr val="4E81BD"/>
                </a:solidFill>
                <a:latin typeface="Calibri"/>
                <a:ea typeface="DejaVu Sans"/>
              </a:rPr>
              <a:t>correlation</a:t>
            </a:r>
            <a:r>
              <a:rPr lang="en-US" sz="2400" b="0" strike="noStrike" spc="-1">
                <a:solidFill>
                  <a:srgbClr val="262626"/>
                </a:solidFill>
                <a:latin typeface="Calibri"/>
                <a:ea typeface="DejaVu Sans"/>
              </a:rPr>
              <a:t> and performs a corresponding statistical test to obtain a </a:t>
            </a:r>
            <a:r>
              <a:rPr lang="en-US" sz="2400" b="0" strike="noStrike" spc="-1">
                <a:solidFill>
                  <a:srgbClr val="4E81BD"/>
                </a:solidFill>
                <a:latin typeface="Calibri"/>
                <a:ea typeface="DejaVu Sans"/>
              </a:rPr>
              <a:t>p-value</a:t>
            </a:r>
            <a:r>
              <a:rPr lang="en-US" sz="2400" b="0" strike="noStrike" spc="-1">
                <a:solidFill>
                  <a:srgbClr val="262626"/>
                </a:solidFill>
                <a:latin typeface="Calibri"/>
                <a:ea typeface="DejaVu Sans"/>
              </a:rPr>
              <a:t> (for Pearson correlation: p-value from linear regression, same as lm() )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402" name="CustomShape 2"/>
          <p:cNvSpPr/>
          <p:nvPr/>
        </p:nvSpPr>
        <p:spPr>
          <a:xfrm>
            <a:off x="327960" y="576360"/>
            <a:ext cx="8420400" cy="49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0" rIns="0" bIns="0" anchor="b"/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4F81BD"/>
                </a:solidFill>
                <a:latin typeface="Calibri"/>
                <a:ea typeface="DejaVu Sans"/>
              </a:rPr>
              <a:t>Bivariate linear correlation</a:t>
            </a:r>
            <a:endParaRPr lang="en-US" sz="3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CustomShape 1"/>
          <p:cNvSpPr/>
          <p:nvPr/>
        </p:nvSpPr>
        <p:spPr>
          <a:xfrm>
            <a:off x="371520" y="711720"/>
            <a:ext cx="8398800" cy="49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0" rIns="0" bIns="0" anchor="b"/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4F81BD"/>
                </a:solidFill>
                <a:latin typeface="Calibri"/>
                <a:ea typeface="DejaVu Sans"/>
              </a:rPr>
              <a:t>Scatter plots and correlation strength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404" name="CustomShape 2"/>
          <p:cNvSpPr/>
          <p:nvPr/>
        </p:nvSpPr>
        <p:spPr>
          <a:xfrm>
            <a:off x="688320" y="5518800"/>
            <a:ext cx="2644200" cy="1185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Strong linear  correlation: points are close to a straight line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05" name="CustomShape 3"/>
          <p:cNvSpPr/>
          <p:nvPr/>
        </p:nvSpPr>
        <p:spPr>
          <a:xfrm>
            <a:off x="3561840" y="5518800"/>
            <a:ext cx="2721240" cy="1185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Medium-strong linear correlation: points more or less follow a straight line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06" name="CustomShape 4"/>
          <p:cNvSpPr/>
          <p:nvPr/>
        </p:nvSpPr>
        <p:spPr>
          <a:xfrm>
            <a:off x="6512040" y="5529600"/>
            <a:ext cx="2416680" cy="910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No correlation: Points have random pattern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407" name="Picture 406"/>
          <p:cNvPicPr/>
          <p:nvPr/>
        </p:nvPicPr>
        <p:blipFill>
          <a:blip r:embed="rId3"/>
          <a:stretch/>
        </p:blipFill>
        <p:spPr>
          <a:xfrm>
            <a:off x="7200" y="2276280"/>
            <a:ext cx="9143640" cy="3035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8" name="Picture 4"/>
          <p:cNvPicPr/>
          <p:nvPr/>
        </p:nvPicPr>
        <p:blipFill>
          <a:blip r:embed="rId3"/>
          <a:stretch/>
        </p:blipFill>
        <p:spPr>
          <a:xfrm>
            <a:off x="153000" y="127080"/>
            <a:ext cx="8785440" cy="40096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409" name="CustomShape 1"/>
          <p:cNvSpPr/>
          <p:nvPr/>
        </p:nvSpPr>
        <p:spPr>
          <a:xfrm>
            <a:off x="153000" y="4331520"/>
            <a:ext cx="8785440" cy="2332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Several sets of (</a:t>
            </a:r>
            <a:r>
              <a:rPr lang="en-US" sz="18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x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, </a:t>
            </a:r>
            <a:r>
              <a:rPr lang="en-US" sz="18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y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) points, with the Pearson correlation coefficient of </a:t>
            </a:r>
            <a:r>
              <a:rPr lang="en-US" sz="18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x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and </a:t>
            </a:r>
            <a:r>
              <a:rPr lang="en-US" sz="18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y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for each set. Note that the correlation reflects the noisiness and direction of a linear relationship (top row), but not the slope of that relationship (middle), nor many aspects of nonlinear relationships (bottom).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500" b="0" strike="noStrike" spc="-1">
                <a:solidFill>
                  <a:srgbClr val="000000"/>
                </a:solidFill>
                <a:latin typeface="Arial"/>
                <a:ea typeface="DejaVu Sans"/>
              </a:rPr>
              <a:t>Image credit: wikipedia user DenisBoigelot, under the CC0 1.0 license</a:t>
            </a:r>
            <a:r>
              <a:rPr lang="en-US" sz="1500" b="0" strike="noStrike" spc="-1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lang="en-US" sz="15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CustomShape 1"/>
          <p:cNvSpPr/>
          <p:nvPr/>
        </p:nvSpPr>
        <p:spPr>
          <a:xfrm>
            <a:off x="6363360" y="3474720"/>
            <a:ext cx="2644200" cy="1220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sz="2000" b="0" strike="noStrike" spc="-1">
                <a:solidFill>
                  <a:srgbClr val="FFFFFF"/>
                </a:solidFill>
                <a:latin typeface="Comic Sans MS"/>
                <a:ea typeface="DejaVu Sans"/>
              </a:rPr>
              <a:t>Does a significant linear correlation exist between sepal length and width? </a:t>
            </a:r>
            <a:endParaRPr lang="en-US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sz="2000" b="0" strike="noStrike" spc="-1">
                <a:solidFill>
                  <a:srgbClr val="FFFFFF"/>
                </a:solidFill>
                <a:latin typeface="Comic Sans MS"/>
                <a:ea typeface="DejaVu Sans"/>
              </a:rPr>
              <a:t> </a:t>
            </a:r>
            <a:endParaRPr lang="en-US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411" name="CustomShape 2"/>
          <p:cNvSpPr/>
          <p:nvPr/>
        </p:nvSpPr>
        <p:spPr>
          <a:xfrm>
            <a:off x="368280" y="814680"/>
            <a:ext cx="8773560" cy="100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4F81BD"/>
                </a:solidFill>
                <a:latin typeface="Courier New"/>
                <a:ea typeface="Courier New"/>
              </a:rPr>
              <a:t>&gt; plot(iris$Petal.Length, iris$Petal.Width,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4F81BD"/>
                </a:solidFill>
                <a:latin typeface="Courier New"/>
                <a:ea typeface="Courier New"/>
              </a:rPr>
              <a:t>       col="red", pch=20,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4F81BD"/>
                </a:solidFill>
                <a:latin typeface="Courier New"/>
                <a:ea typeface="Courier New"/>
              </a:rPr>
              <a:t>       xlab="Petal Length", ylab="Petal Width")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12" name="CustomShape 3"/>
          <p:cNvSpPr/>
          <p:nvPr/>
        </p:nvSpPr>
        <p:spPr>
          <a:xfrm>
            <a:off x="63360" y="-136440"/>
            <a:ext cx="302760" cy="302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3" name="CustomShape 4"/>
          <p:cNvSpPr/>
          <p:nvPr/>
        </p:nvSpPr>
        <p:spPr>
          <a:xfrm>
            <a:off x="368280" y="316080"/>
            <a:ext cx="8398800" cy="49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0" rIns="0" bIns="0" anchor="b"/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4F81BD"/>
                </a:solidFill>
                <a:latin typeface="Calibri"/>
                <a:ea typeface="DejaVu Sans"/>
              </a:rPr>
              <a:t>Scatter plot</a:t>
            </a:r>
            <a:endParaRPr lang="en-US" sz="3600" b="0" strike="noStrike" spc="-1">
              <a:latin typeface="Arial"/>
            </a:endParaRPr>
          </a:p>
        </p:txBody>
      </p:sp>
      <p:pic>
        <p:nvPicPr>
          <p:cNvPr id="414" name="Picture 8"/>
          <p:cNvPicPr/>
          <p:nvPr/>
        </p:nvPicPr>
        <p:blipFill>
          <a:blip r:embed="rId3"/>
          <a:srcRect t="13451" r="4347" b="2975"/>
          <a:stretch/>
        </p:blipFill>
        <p:spPr>
          <a:xfrm>
            <a:off x="368280" y="2329560"/>
            <a:ext cx="5675400" cy="4301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CustomShape 1"/>
          <p:cNvSpPr/>
          <p:nvPr/>
        </p:nvSpPr>
        <p:spPr>
          <a:xfrm>
            <a:off x="6363360" y="3474720"/>
            <a:ext cx="2644200" cy="1220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sz="2000" b="0" strike="noStrike" spc="-1">
                <a:solidFill>
                  <a:srgbClr val="FFFFFF"/>
                </a:solidFill>
                <a:latin typeface="Comic Sans MS"/>
                <a:ea typeface="DejaVu Sans"/>
              </a:rPr>
              <a:t>Does a significant linear correlation exist between sepal length and width? </a:t>
            </a:r>
            <a:endParaRPr lang="en-US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sz="2000" b="0" strike="noStrike" spc="-1">
                <a:solidFill>
                  <a:srgbClr val="FFFFFF"/>
                </a:solidFill>
                <a:latin typeface="Comic Sans MS"/>
                <a:ea typeface="DejaVu Sans"/>
              </a:rPr>
              <a:t> </a:t>
            </a:r>
            <a:endParaRPr lang="en-US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416" name="CustomShape 2"/>
          <p:cNvSpPr/>
          <p:nvPr/>
        </p:nvSpPr>
        <p:spPr>
          <a:xfrm>
            <a:off x="368280" y="814680"/>
            <a:ext cx="8638920" cy="161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4F81BD"/>
                </a:solidFill>
                <a:latin typeface="Courier New"/>
                <a:ea typeface="Courier New"/>
              </a:rPr>
              <a:t>&gt; plot(iris$Petal.Length, iris$Petal.Width,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4F81BD"/>
                </a:solidFill>
                <a:latin typeface="Courier New"/>
                <a:ea typeface="Courier New"/>
              </a:rPr>
              <a:t>       col="red", pch=20,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4F81BD"/>
                </a:solidFill>
                <a:latin typeface="Courier New"/>
                <a:ea typeface="Courier New"/>
              </a:rPr>
              <a:t>       xlab="Petal Length", ylab="Petal Width")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4F81BD"/>
                </a:solidFill>
                <a:latin typeface="Courier New"/>
                <a:ea typeface="Courier New"/>
              </a:rPr>
              <a:t>&gt; </a:t>
            </a:r>
            <a:r>
              <a:rPr lang="en-US" sz="2000" b="1" strike="noStrike" spc="-1">
                <a:solidFill>
                  <a:srgbClr val="4F81BD"/>
                </a:solidFill>
                <a:latin typeface="Courier New"/>
                <a:ea typeface="Courier New"/>
              </a:rPr>
              <a:t>abline(lm(iris$Petal.Width~iris$Petal.Length),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4F81BD"/>
                </a:solidFill>
                <a:latin typeface="Courier New"/>
                <a:ea typeface="Courier New"/>
              </a:rPr>
              <a:t>       col="black", lwd=2)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17" name="CustomShape 3"/>
          <p:cNvSpPr/>
          <p:nvPr/>
        </p:nvSpPr>
        <p:spPr>
          <a:xfrm>
            <a:off x="63360" y="-136440"/>
            <a:ext cx="302760" cy="302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8" name="CustomShape 4"/>
          <p:cNvSpPr/>
          <p:nvPr/>
        </p:nvSpPr>
        <p:spPr>
          <a:xfrm>
            <a:off x="368280" y="316080"/>
            <a:ext cx="8398800" cy="49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0" rIns="0" bIns="0" anchor="b"/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4F81BD"/>
                </a:solidFill>
                <a:latin typeface="Calibri"/>
                <a:ea typeface="DejaVu Sans"/>
              </a:rPr>
              <a:t>Scatter plot</a:t>
            </a:r>
            <a:endParaRPr lang="en-US" sz="3600" b="0" strike="noStrike" spc="-1">
              <a:latin typeface="Arial"/>
            </a:endParaRPr>
          </a:p>
        </p:txBody>
      </p:sp>
      <p:pic>
        <p:nvPicPr>
          <p:cNvPr id="419" name="Picture 3"/>
          <p:cNvPicPr/>
          <p:nvPr/>
        </p:nvPicPr>
        <p:blipFill>
          <a:blip r:embed="rId3"/>
          <a:srcRect t="13343" r="4553" b="2975"/>
          <a:stretch/>
        </p:blipFill>
        <p:spPr>
          <a:xfrm>
            <a:off x="368280" y="2329560"/>
            <a:ext cx="5599080" cy="4257720"/>
          </a:xfrm>
          <a:prstGeom prst="rect">
            <a:avLst/>
          </a:prstGeom>
          <a:ln>
            <a:noFill/>
          </a:ln>
        </p:spPr>
      </p:pic>
      <p:sp>
        <p:nvSpPr>
          <p:cNvPr id="420" name="CustomShape 5"/>
          <p:cNvSpPr/>
          <p:nvPr/>
        </p:nvSpPr>
        <p:spPr>
          <a:xfrm>
            <a:off x="6363360" y="5114880"/>
            <a:ext cx="2644200" cy="1220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sz="2000" b="0" strike="noStrike" spc="-1">
                <a:solidFill>
                  <a:srgbClr val="FFFFFF"/>
                </a:solidFill>
                <a:latin typeface="Comic Sans MS"/>
                <a:ea typeface="DejaVu Sans"/>
              </a:rPr>
              <a:t>Visual assessment: Points are close to trend line</a:t>
            </a:r>
            <a:endParaRPr lang="en-US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sz="2000" b="0" strike="noStrike" spc="-1">
                <a:solidFill>
                  <a:srgbClr val="FFFFFF"/>
                </a:solidFill>
                <a:latin typeface="Comic Sans MS"/>
                <a:ea typeface="DejaVu Sans"/>
              </a:rPr>
              <a:t> </a:t>
            </a:r>
            <a:endParaRPr lang="en-US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CustomShape 1"/>
          <p:cNvSpPr/>
          <p:nvPr/>
        </p:nvSpPr>
        <p:spPr>
          <a:xfrm>
            <a:off x="393480" y="1010160"/>
            <a:ext cx="8514000" cy="584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4F81BD"/>
                </a:solidFill>
                <a:latin typeface="Lucida Console"/>
                <a:ea typeface="Courier New"/>
              </a:rPr>
              <a:t>&gt;cor(iris$Petal.Length, iris$Petal.Width, method="pearson")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262626"/>
                </a:solidFill>
                <a:latin typeface="Lucida Console"/>
                <a:ea typeface="Courier New"/>
              </a:rPr>
              <a:t>[1] 0.9628654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4F81BD"/>
                </a:solidFill>
                <a:latin typeface="Lucida Console"/>
                <a:ea typeface="Courier New"/>
              </a:rPr>
              <a:t>&gt;cor.test(iris$Petal.Length, iris$Petal.Width,  			   method="pearson")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262626"/>
                </a:solidFill>
                <a:latin typeface="Lucida Console"/>
                <a:ea typeface="Courier New"/>
              </a:rPr>
              <a:t>	Pearson's product-moment correlation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262626"/>
                </a:solidFill>
                <a:latin typeface="Lucida Console"/>
                <a:ea typeface="Courier New"/>
              </a:rPr>
              <a:t>data:  iris$Petal.Length and iris$Petal.Width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262626"/>
                </a:solidFill>
                <a:latin typeface="Lucida Console"/>
                <a:ea typeface="Courier New"/>
              </a:rPr>
              <a:t>t = </a:t>
            </a:r>
            <a:r>
              <a:rPr lang="en-US" sz="1800" b="1" strike="noStrike" spc="-1">
                <a:solidFill>
                  <a:srgbClr val="262626"/>
                </a:solidFill>
                <a:latin typeface="Lucida Console"/>
                <a:ea typeface="Courier New"/>
              </a:rPr>
              <a:t>43.387</a:t>
            </a:r>
            <a:r>
              <a:rPr lang="en-US" sz="1800" b="0" strike="noStrike" spc="-1">
                <a:solidFill>
                  <a:srgbClr val="262626"/>
                </a:solidFill>
                <a:latin typeface="Lucida Console"/>
                <a:ea typeface="Courier New"/>
              </a:rPr>
              <a:t>, df = 148, p-value &lt; </a:t>
            </a:r>
            <a:r>
              <a:rPr lang="en-US" sz="1800" b="1" strike="noStrike" spc="-1">
                <a:solidFill>
                  <a:srgbClr val="262626"/>
                </a:solidFill>
                <a:latin typeface="Lucida Console"/>
                <a:ea typeface="Courier New"/>
              </a:rPr>
              <a:t>2.2e-16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262626"/>
                </a:solidFill>
                <a:latin typeface="Lucida Console"/>
                <a:ea typeface="Courier New"/>
              </a:rPr>
              <a:t>alternative hypothesis: true correlation is not equal to 0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262626"/>
                </a:solidFill>
                <a:latin typeface="Lucida Console"/>
                <a:ea typeface="Courier New"/>
              </a:rPr>
              <a:t>95 percent confidence interval: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262626"/>
                </a:solidFill>
                <a:latin typeface="Lucida Console"/>
                <a:ea typeface="Courier New"/>
              </a:rPr>
              <a:t> </a:t>
            </a:r>
            <a:r>
              <a:rPr lang="en-US" sz="1800" b="1" strike="noStrike" spc="-1">
                <a:solidFill>
                  <a:srgbClr val="000000"/>
                </a:solidFill>
                <a:latin typeface="Lucida Console"/>
                <a:ea typeface="Courier New"/>
              </a:rPr>
              <a:t>0.9490525 0.9729853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262626"/>
                </a:solidFill>
                <a:latin typeface="Lucida Console"/>
                <a:ea typeface="Courier New"/>
              </a:rPr>
              <a:t>sample estimates: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262626"/>
                </a:solidFill>
                <a:latin typeface="Lucida Console"/>
                <a:ea typeface="Courier New"/>
              </a:rPr>
              <a:t>      cor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1" strike="noStrike" spc="-1">
                <a:solidFill>
                  <a:srgbClr val="262626"/>
                </a:solidFill>
                <a:latin typeface="Lucida Console"/>
                <a:ea typeface="Courier New"/>
              </a:rPr>
              <a:t>0.9628654</a:t>
            </a:r>
            <a:r>
              <a:rPr lang="en-US" sz="1800" b="0" strike="noStrike" spc="-1">
                <a:solidFill>
                  <a:srgbClr val="262626"/>
                </a:solidFill>
                <a:latin typeface="Lucida Console"/>
                <a:ea typeface="Courier New"/>
              </a:rPr>
              <a:t>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22" name="CustomShape 2"/>
          <p:cNvSpPr/>
          <p:nvPr/>
        </p:nvSpPr>
        <p:spPr>
          <a:xfrm>
            <a:off x="258480" y="111600"/>
            <a:ext cx="7940880" cy="618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0" rIns="0" bIns="0" anchor="b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4F81BD"/>
                </a:solidFill>
                <a:latin typeface="Calibri"/>
                <a:ea typeface="DejaVu Sans"/>
              </a:rPr>
              <a:t>Linear correlation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423" name="CustomShape 3"/>
          <p:cNvSpPr/>
          <p:nvPr/>
        </p:nvSpPr>
        <p:spPr>
          <a:xfrm>
            <a:off x="5160960" y="5170680"/>
            <a:ext cx="3390120" cy="10522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sz="2000" b="0" strike="noStrike" spc="-1">
                <a:solidFill>
                  <a:srgbClr val="FFFFFF"/>
                </a:solidFill>
                <a:latin typeface="Comic Sans MS"/>
                <a:ea typeface="DejaVu Sans"/>
              </a:rPr>
              <a:t>We can reject the null hypothesis that there is no association</a:t>
            </a:r>
            <a:endParaRPr lang="en-US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</a:pPr>
            <a:r>
              <a:rPr lang="en-US" sz="1600" b="0" strike="noStrike" spc="-1">
                <a:solidFill>
                  <a:srgbClr val="FFFFFF"/>
                </a:solidFill>
                <a:latin typeface="Comic Sans MS"/>
                <a:ea typeface="DejaVu Sans"/>
              </a:rPr>
              <a:t> </a:t>
            </a:r>
            <a:endParaRPr lang="en-US" sz="16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</a:pPr>
            <a:endParaRPr lang="en-US" sz="1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5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CustomShape 1"/>
          <p:cNvSpPr/>
          <p:nvPr/>
        </p:nvSpPr>
        <p:spPr>
          <a:xfrm>
            <a:off x="239760" y="1169640"/>
            <a:ext cx="8865720" cy="568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200" b="1" strike="noStrike" spc="-1" dirty="0">
                <a:solidFill>
                  <a:srgbClr val="262626"/>
                </a:solidFill>
                <a:latin typeface="Calibri"/>
                <a:ea typeface="DejaVu Sans"/>
              </a:rPr>
              <a:t>Goal: </a:t>
            </a:r>
            <a:r>
              <a:rPr lang="en-US" sz="2200" b="0" strike="noStrike" spc="-1" dirty="0">
                <a:solidFill>
                  <a:srgbClr val="262626"/>
                </a:solidFill>
                <a:latin typeface="Calibri"/>
                <a:ea typeface="DejaVu Sans"/>
              </a:rPr>
              <a:t>Determine </a:t>
            </a:r>
            <a:r>
              <a:rPr lang="en-US" sz="2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the extent to which there is a </a:t>
            </a:r>
            <a:r>
              <a:rPr lang="en-US" sz="2200" b="0" strike="noStrike" spc="-1" dirty="0">
                <a:solidFill>
                  <a:srgbClr val="4E81BD"/>
                </a:solidFill>
                <a:latin typeface="Calibri"/>
                <a:ea typeface="DejaVu Sans"/>
              </a:rPr>
              <a:t>linear relationship </a:t>
            </a:r>
            <a:r>
              <a:rPr lang="en-US" sz="2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between an </a:t>
            </a:r>
            <a:r>
              <a:rPr lang="en-US" sz="2200" b="0" strike="noStrike" spc="-1" dirty="0">
                <a:solidFill>
                  <a:srgbClr val="4E81BD"/>
                </a:solidFill>
                <a:latin typeface="Calibri"/>
                <a:ea typeface="DejaVu Sans"/>
              </a:rPr>
              <a:t>"outcome" variable</a:t>
            </a:r>
            <a:r>
              <a:rPr lang="en-US" sz="2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(dependent variable) and one  more </a:t>
            </a:r>
            <a:r>
              <a:rPr lang="en-US" sz="2200" b="0" strike="noStrike" spc="-1" dirty="0">
                <a:solidFill>
                  <a:srgbClr val="4E81BD"/>
                </a:solidFill>
                <a:latin typeface="Calibri"/>
                <a:ea typeface="DejaVu Sans"/>
              </a:rPr>
              <a:t>"explanatory" variables </a:t>
            </a:r>
            <a:r>
              <a:rPr lang="en-US" sz="2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(independent variables, predictor variables).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Can a significant part of the variability in the outcome be predicted/explained by the independent variables?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	Outcome variable:  continuous (e.g. weight, heart rate, blood sugar)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	Explanatory variables: continuous or (with adaptations) categorical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200" b="0" strike="noStrike" spc="-1" dirty="0">
                <a:solidFill>
                  <a:srgbClr val="262626"/>
                </a:solidFill>
                <a:latin typeface="Calibri"/>
                <a:ea typeface="DejaVu Sans"/>
              </a:rPr>
              <a:t>In R, the linear regression model is specified by </a:t>
            </a:r>
            <a:r>
              <a:rPr lang="en-US" sz="2200" b="0" strike="noStrike" spc="-1" dirty="0">
                <a:solidFill>
                  <a:srgbClr val="4472C4"/>
                </a:solidFill>
                <a:latin typeface="Calibri"/>
                <a:ea typeface="DejaVu Sans"/>
              </a:rPr>
              <a:t>a model formula </a:t>
            </a:r>
            <a:r>
              <a:rPr lang="en-US" sz="2200" b="0" strike="noStrike" spc="-1" dirty="0">
                <a:solidFill>
                  <a:srgbClr val="262626"/>
                </a:solidFill>
                <a:latin typeface="Calibri"/>
                <a:ea typeface="DejaVu Sans"/>
              </a:rPr>
              <a:t>of the form:</a:t>
            </a:r>
            <a:endParaRPr lang="en-US" sz="22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-US" sz="2200" b="0" i="1" strike="noStrike" spc="-1" dirty="0">
                <a:solidFill>
                  <a:srgbClr val="4F81BD"/>
                </a:solidFill>
                <a:latin typeface="Calibri"/>
                <a:ea typeface="DejaVu Sans"/>
              </a:rPr>
              <a:t>outcome ~ explanatory variables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200" b="0" strike="noStrike" spc="-1" dirty="0">
              <a:latin typeface="Arial"/>
            </a:endParaRPr>
          </a:p>
        </p:txBody>
      </p:sp>
      <p:sp>
        <p:nvSpPr>
          <p:cNvPr id="425" name="CustomShape 2"/>
          <p:cNvSpPr/>
          <p:nvPr/>
        </p:nvSpPr>
        <p:spPr>
          <a:xfrm>
            <a:off x="239760" y="340920"/>
            <a:ext cx="5403240" cy="60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4F81BD"/>
                </a:solidFill>
                <a:latin typeface="Calibri"/>
                <a:ea typeface="DejaVu Sans"/>
              </a:rPr>
              <a:t>Linear regression</a:t>
            </a:r>
            <a:endParaRPr lang="en-US" sz="3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CustomShape 1"/>
          <p:cNvSpPr/>
          <p:nvPr/>
        </p:nvSpPr>
        <p:spPr>
          <a:xfrm>
            <a:off x="276480" y="1059120"/>
            <a:ext cx="8865720" cy="5181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266760" indent="-262080">
              <a:lnSpc>
                <a:spcPct val="90000"/>
              </a:lnSpc>
              <a:spcBef>
                <a:spcPts val="1001"/>
              </a:spcBef>
              <a:buClr>
                <a:srgbClr val="26262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262626"/>
                </a:solidFill>
                <a:latin typeface="Calibri"/>
                <a:ea typeface="DejaVu Sans"/>
              </a:rPr>
              <a:t>A simple regression model (one explanatory variable) is specified by </a:t>
            </a:r>
            <a:endParaRPr lang="en-US" sz="2000" b="0" strike="noStrike" spc="-1" dirty="0">
              <a:latin typeface="Arial"/>
            </a:endParaRPr>
          </a:p>
          <a:p>
            <a:pPr marL="2160000" indent="-2120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4F81BD"/>
                </a:solidFill>
                <a:latin typeface="Calibri"/>
                <a:ea typeface="DejaVu Sans"/>
              </a:rPr>
              <a:t>y = a + b*x+ err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15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a: Intercept</a:t>
            </a:r>
            <a:endParaRPr lang="en-US" sz="15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15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	b: coefficient of explanatory var., x: explanatory var.</a:t>
            </a:r>
            <a:endParaRPr lang="en-US" sz="15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15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	err: error term (=residuals)</a:t>
            </a:r>
            <a:endParaRPr lang="en-US" sz="15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000" b="1" strike="noStrike" spc="-1" dirty="0">
                <a:solidFill>
                  <a:srgbClr val="262626"/>
                </a:solidFill>
                <a:latin typeface="Calibri"/>
                <a:ea typeface="DejaVu Sans"/>
              </a:rPr>
              <a:t>Assumptions :</a:t>
            </a:r>
            <a:endParaRPr lang="en-US" sz="2000" b="0" strike="noStrike" spc="-1" dirty="0">
              <a:latin typeface="Arial"/>
            </a:endParaRPr>
          </a:p>
          <a:p>
            <a:pPr marL="432000" lvl="1" indent="-2120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4F81BD"/>
                </a:solidFill>
                <a:latin typeface="Calibri"/>
                <a:ea typeface="Noto Sans CJK SC"/>
              </a:rPr>
              <a:t>Homoscedasticity 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Noto Sans CJK SC"/>
              </a:rPr>
              <a:t>: 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independence between residual variance and variables</a:t>
            </a:r>
            <a:endParaRPr lang="en-US" sz="1800" b="0" strike="noStrike" spc="-1" dirty="0">
              <a:latin typeface="Arial"/>
            </a:endParaRPr>
          </a:p>
          <a:p>
            <a:pPr marL="432000" lvl="1" indent="-2120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4F81BD"/>
                </a:solidFill>
                <a:latin typeface="Calibri"/>
                <a:ea typeface="DejaVu Sans"/>
              </a:rPr>
              <a:t>Linearity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+ </a:t>
            </a:r>
            <a:r>
              <a:rPr lang="en-US" sz="2000" b="0" strike="noStrike" spc="-1" dirty="0">
                <a:solidFill>
                  <a:srgbClr val="4F81BD"/>
                </a:solidFill>
                <a:latin typeface="Calibri"/>
                <a:ea typeface="DejaVu Sans"/>
              </a:rPr>
              <a:t>absence of linear relationship between predictor variables</a:t>
            </a:r>
            <a:endParaRPr lang="en-US" sz="2000" b="0" strike="noStrike" spc="-1" dirty="0">
              <a:latin typeface="Arial"/>
            </a:endParaRPr>
          </a:p>
          <a:p>
            <a:pPr marL="432000" lvl="1" indent="-2120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4F81BD"/>
                </a:solidFill>
                <a:latin typeface="Calibri"/>
                <a:ea typeface="DejaVu Sans"/>
              </a:rPr>
              <a:t>independence 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of  the observations. </a:t>
            </a:r>
            <a:endParaRPr lang="en-US" sz="2000" b="0" strike="noStrike" spc="-1" dirty="0">
              <a:latin typeface="Arial"/>
            </a:endParaRPr>
          </a:p>
          <a:p>
            <a:pPr marL="432000" lvl="1" indent="-2120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Residuals centered around predicted value (mean=0)</a:t>
            </a:r>
            <a:endParaRPr lang="en-US" sz="2000" b="0" strike="noStrike" spc="-1" dirty="0">
              <a:latin typeface="Arial"/>
            </a:endParaRPr>
          </a:p>
          <a:p>
            <a:pPr marL="432000" lvl="1" indent="-2120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4F81BD"/>
                </a:solidFill>
                <a:latin typeface="Calibri"/>
                <a:ea typeface="DejaVu Sans"/>
              </a:rPr>
              <a:t>+ normality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of the </a:t>
            </a:r>
            <a:r>
              <a:rPr lang="en-US" sz="20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residual’s mean </a:t>
            </a:r>
            <a:endParaRPr lang="en-US" sz="2000" b="0" strike="noStrike" spc="-1" dirty="0">
              <a:latin typeface="Arial"/>
            </a:endParaRPr>
          </a:p>
          <a:p>
            <a:pPr marL="648000" lvl="2" indent="-214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→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only used to assess parameters confidence interval</a:t>
            </a:r>
            <a:endParaRPr lang="en-US" sz="2000" b="0" strike="noStrike" spc="-1" dirty="0">
              <a:latin typeface="Arial"/>
            </a:endParaRPr>
          </a:p>
          <a:p>
            <a:pPr marL="266760" indent="-262080">
              <a:lnSpc>
                <a:spcPct val="90000"/>
              </a:lnSpc>
              <a:spcBef>
                <a:spcPts val="1001"/>
              </a:spcBef>
              <a:buClr>
                <a:srgbClr val="262626"/>
              </a:buClr>
              <a:buFont typeface="Arial"/>
              <a:buChar char="•"/>
            </a:pPr>
            <a:r>
              <a:rPr lang="en-US" sz="1800" b="0" i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Otherwise : try log-transform (for heteroskedasticity) or non-parametric methods if the assumptions are not met.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1800" b="0" strike="noStrike" spc="-1" dirty="0">
              <a:latin typeface="Arial"/>
            </a:endParaRPr>
          </a:p>
        </p:txBody>
      </p:sp>
      <p:sp>
        <p:nvSpPr>
          <p:cNvPr id="427" name="CustomShape 2"/>
          <p:cNvSpPr/>
          <p:nvPr/>
        </p:nvSpPr>
        <p:spPr>
          <a:xfrm>
            <a:off x="276120" y="-186840"/>
            <a:ext cx="8865720" cy="889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0" rIns="0" bIns="0" anchor="b"/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4F81BD"/>
                </a:solidFill>
                <a:latin typeface="Calibri"/>
                <a:ea typeface="DejaVu Sans"/>
              </a:rPr>
              <a:t>Simple linear regression</a:t>
            </a:r>
            <a:endParaRPr lang="en-US" sz="3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8" name="Image 3"/>
          <p:cNvPicPr/>
          <p:nvPr/>
        </p:nvPicPr>
        <p:blipFill>
          <a:blip r:embed="rId3"/>
          <a:srcRect b="16872"/>
          <a:stretch/>
        </p:blipFill>
        <p:spPr>
          <a:xfrm>
            <a:off x="419040" y="1810800"/>
            <a:ext cx="8075160" cy="3470400"/>
          </a:xfrm>
          <a:prstGeom prst="rect">
            <a:avLst/>
          </a:prstGeom>
          <a:ln>
            <a:noFill/>
          </a:ln>
        </p:spPr>
      </p:pic>
      <p:sp>
        <p:nvSpPr>
          <p:cNvPr id="429" name="CustomShape 1"/>
          <p:cNvSpPr/>
          <p:nvPr/>
        </p:nvSpPr>
        <p:spPr>
          <a:xfrm>
            <a:off x="291960" y="540360"/>
            <a:ext cx="8710200" cy="819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333333"/>
                </a:solidFill>
                <a:latin typeface="Calibri"/>
                <a:ea typeface="DejaVu Sans"/>
              </a:rPr>
              <a:t>Some of the important symbols that can be used in the formula are : 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430" name="CustomShape 2"/>
          <p:cNvSpPr/>
          <p:nvPr/>
        </p:nvSpPr>
        <p:spPr>
          <a:xfrm>
            <a:off x="368280" y="5587920"/>
            <a:ext cx="8303760" cy="1085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  <a:spcBef>
                <a:spcPts val="360"/>
              </a:spcBef>
            </a:pPr>
            <a:r>
              <a:rPr lang="en-US" sz="1800" b="1" strike="noStrike" spc="-1">
                <a:solidFill>
                  <a:srgbClr val="FFFFFF"/>
                </a:solidFill>
                <a:latin typeface="Comic Sans MS"/>
                <a:ea typeface="DejaVu Sans"/>
              </a:rPr>
              <a:t>Note: by default, the intercept is always included in a model. To remove it, a -1 term should be added to the formula : y ~ -1 + x1 + x2.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CustomShape 1"/>
          <p:cNvSpPr/>
          <p:nvPr/>
        </p:nvSpPr>
        <p:spPr>
          <a:xfrm>
            <a:off x="393480" y="1010160"/>
            <a:ext cx="8632785" cy="535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/>
          <a:lstStyle/>
          <a:p>
            <a:pPr>
              <a:spcBef>
                <a:spcPts val="479"/>
              </a:spcBef>
            </a:pPr>
            <a:r>
              <a:rPr lang="en-US" sz="2400" b="0" strike="noStrike" spc="-1" dirty="0">
                <a:solidFill>
                  <a:srgbClr val="4F81BD"/>
                </a:solidFill>
                <a:latin typeface="Courier New"/>
                <a:ea typeface="Courier New"/>
              </a:rPr>
              <a:t>&gt;</a:t>
            </a:r>
            <a:r>
              <a:rPr lang="en-US" sz="2400" b="0" strike="noStrike" spc="-1" err="1">
                <a:solidFill>
                  <a:srgbClr val="4F81BD"/>
                </a:solidFill>
                <a:latin typeface="Courier New"/>
                <a:ea typeface="Courier New"/>
              </a:rPr>
              <a:t>class_data</a:t>
            </a:r>
            <a:r>
              <a:rPr lang="en-US" sz="2400" b="0" strike="noStrike" spc="-1" dirty="0">
                <a:solidFill>
                  <a:srgbClr val="4F81BD"/>
                </a:solidFill>
                <a:latin typeface="Courier New"/>
                <a:ea typeface="Courier New"/>
              </a:rPr>
              <a:t> &lt;- read.csv("class.csv")</a:t>
            </a:r>
            <a:r>
              <a:rPr lang="en-US" sz="2400" spc="-1" dirty="0">
                <a:solidFill>
                  <a:srgbClr val="4F6228"/>
                </a:solidFill>
                <a:latin typeface="Courier New"/>
                <a:ea typeface="Courier New"/>
              </a:rPr>
              <a:t> </a:t>
            </a:r>
            <a:endParaRPr lang="en-US" sz="2400" spc="-1" dirty="0">
              <a:solidFill>
                <a:srgbClr val="000000"/>
              </a:solidFill>
              <a:latin typeface="Arial"/>
              <a:ea typeface="Courier New"/>
            </a:endParaRPr>
          </a:p>
          <a:p>
            <a:pPr>
              <a:spcBef>
                <a:spcPts val="479"/>
              </a:spcBef>
            </a:pPr>
            <a:r>
              <a:rPr lang="en-US" sz="2400" spc="-1" dirty="0">
                <a:solidFill>
                  <a:srgbClr val="4F6228"/>
                </a:solidFill>
                <a:latin typeface="Courier New"/>
                <a:ea typeface="Courier New"/>
              </a:rPr>
              <a:t>&gt;</a:t>
            </a:r>
            <a:r>
              <a:rPr lang="en-US" sz="2400" spc="-1" dirty="0" err="1">
                <a:solidFill>
                  <a:srgbClr val="4F81BD"/>
                </a:solidFill>
                <a:latin typeface="Courier New"/>
                <a:ea typeface="Courier New"/>
                <a:cs typeface="Courier New"/>
              </a:rPr>
              <a:t>class_data$Gender</a:t>
            </a:r>
            <a:r>
              <a:rPr lang="en-US" sz="2400" spc="-1" dirty="0">
                <a:solidFill>
                  <a:srgbClr val="4F81BD"/>
                </a:solidFill>
                <a:latin typeface="Courier New"/>
                <a:ea typeface="Courier New"/>
                <a:cs typeface="Courier New"/>
              </a:rPr>
              <a:t>=</a:t>
            </a:r>
            <a:r>
              <a:rPr lang="en-US" sz="2400" spc="-1" dirty="0" err="1">
                <a:solidFill>
                  <a:srgbClr val="4F81BD"/>
                </a:solidFill>
                <a:latin typeface="Courier New"/>
                <a:ea typeface="Courier New"/>
                <a:cs typeface="Courier New"/>
              </a:rPr>
              <a:t>as.factor</a:t>
            </a:r>
            <a:r>
              <a:rPr lang="en-US" sz="2400" spc="-1" dirty="0">
                <a:solidFill>
                  <a:srgbClr val="4F81BD"/>
                </a:solidFill>
                <a:latin typeface="Courier New"/>
                <a:ea typeface="Courier New"/>
                <a:cs typeface="Courier New"/>
              </a:rPr>
              <a:t>(</a:t>
            </a:r>
            <a:r>
              <a:rPr lang="en-US" sz="2400" spc="-1" dirty="0" err="1">
                <a:solidFill>
                  <a:srgbClr val="4F81BD"/>
                </a:solidFill>
                <a:latin typeface="Courier New"/>
                <a:ea typeface="Courier New"/>
                <a:cs typeface="Courier New"/>
              </a:rPr>
              <a:t>class_data$Gender</a:t>
            </a:r>
            <a:r>
              <a:rPr lang="en-US" sz="2400" spc="-1" dirty="0">
                <a:solidFill>
                  <a:srgbClr val="4F81BD"/>
                </a:solidFill>
                <a:latin typeface="Courier New"/>
                <a:ea typeface="Courier New"/>
                <a:cs typeface="Courier New"/>
              </a:rPr>
              <a:t>) </a:t>
            </a:r>
            <a:endParaRPr lang="en-US" sz="2400" spc="-1" dirty="0">
              <a:solidFill>
                <a:srgbClr val="4F6228"/>
              </a:solidFill>
              <a:latin typeface="Courier New"/>
              <a:ea typeface="Courier New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en-US" sz="2400" b="0" strike="noStrike" spc="-1" dirty="0">
                <a:solidFill>
                  <a:srgbClr val="4F6228"/>
                </a:solidFill>
                <a:latin typeface="Courier New"/>
                <a:ea typeface="Courier New"/>
              </a:rPr>
              <a:t>#dataset* of 19 students' measurements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en-US" sz="2400" b="0" strike="noStrike" spc="-1" dirty="0">
                <a:solidFill>
                  <a:srgbClr val="4F81BD"/>
                </a:solidFill>
                <a:latin typeface="Courier New"/>
                <a:ea typeface="Courier New"/>
              </a:rPr>
              <a:t>&gt;summary(</a:t>
            </a:r>
            <a:r>
              <a:rPr lang="en-US" sz="2400" b="0" strike="noStrike" spc="-1" dirty="0" err="1">
                <a:solidFill>
                  <a:srgbClr val="4F81BD"/>
                </a:solidFill>
                <a:latin typeface="Courier New"/>
                <a:ea typeface="Courier New"/>
              </a:rPr>
              <a:t>class_data</a:t>
            </a:r>
            <a:r>
              <a:rPr lang="en-US" sz="2400" b="0" strike="noStrike" spc="-1" dirty="0">
                <a:solidFill>
                  <a:srgbClr val="4F81BD"/>
                </a:solidFill>
                <a:latin typeface="Courier New"/>
                <a:ea typeface="Courier New"/>
              </a:rPr>
              <a:t>)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432" name="CustomShape 2"/>
          <p:cNvSpPr/>
          <p:nvPr/>
        </p:nvSpPr>
        <p:spPr>
          <a:xfrm>
            <a:off x="258480" y="233640"/>
            <a:ext cx="7927200" cy="49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0" rIns="0" bIns="0" anchor="b"/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4F81BD"/>
                </a:solidFill>
                <a:latin typeface="Calibri"/>
                <a:ea typeface="DejaVu Sans"/>
              </a:rPr>
              <a:t>Summary of the data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433" name="CustomShape 3"/>
          <p:cNvSpPr/>
          <p:nvPr/>
        </p:nvSpPr>
        <p:spPr>
          <a:xfrm>
            <a:off x="694800" y="3229701"/>
            <a:ext cx="8003520" cy="200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Gender      Age            Height          Weight    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F: 9   Min.   :11.00   Min.   :130.3   Min.   :22.91 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M:10   1st Qu.:12.00   1st Qu.:148.0   1st Qu.:38.22 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    Median :13.00   Median :159.5   Median :45.13 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    Mean   :13.32   Mean   :158.3   Mean   :45.37 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    3rd Qu.:14.50   3rd Qu.:167.4   3rd Qu.:50.92 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    Max.   :16.00   Max.   :182.9   Max.   :68.04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34" name="CustomShape 4"/>
          <p:cNvSpPr/>
          <p:nvPr/>
        </p:nvSpPr>
        <p:spPr>
          <a:xfrm>
            <a:off x="583920" y="6362280"/>
            <a:ext cx="8333280" cy="78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*CLASS dataset, from the program SAS (names removed and units have been modified from imperial to metric)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CustomShape 1"/>
          <p:cNvSpPr/>
          <p:nvPr/>
        </p:nvSpPr>
        <p:spPr>
          <a:xfrm>
            <a:off x="393480" y="1010160"/>
            <a:ext cx="8354880" cy="499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  <a:spcBef>
                <a:spcPts val="561"/>
              </a:spcBef>
            </a:pPr>
            <a:r>
              <a:rPr lang="en-US" sz="2800" b="0" strike="noStrike" spc="-1">
                <a:solidFill>
                  <a:srgbClr val="262626"/>
                </a:solidFill>
                <a:latin typeface="Calibri"/>
                <a:ea typeface="DejaVu Sans"/>
              </a:rPr>
              <a:t>Covered in this lecture: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800" b="0" strike="noStrike" spc="-1">
              <a:latin typeface="Arial"/>
            </a:endParaRPr>
          </a:p>
          <a:p>
            <a:pPr marL="266760" indent="-264600">
              <a:lnSpc>
                <a:spcPct val="100000"/>
              </a:lnSpc>
              <a:spcBef>
                <a:spcPts val="561"/>
              </a:spcBef>
              <a:buClr>
                <a:srgbClr val="262626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262626"/>
                </a:solidFill>
                <a:latin typeface="Calibri"/>
                <a:ea typeface="DejaVu Sans"/>
              </a:rPr>
              <a:t>T-test</a:t>
            </a:r>
            <a:endParaRPr lang="en-US" sz="2800" b="0" strike="noStrike" spc="-1">
              <a:latin typeface="Arial"/>
            </a:endParaRPr>
          </a:p>
          <a:p>
            <a:pPr marL="266760" indent="-264600">
              <a:lnSpc>
                <a:spcPct val="100000"/>
              </a:lnSpc>
              <a:spcBef>
                <a:spcPts val="561"/>
              </a:spcBef>
              <a:buClr>
                <a:srgbClr val="262626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262626"/>
                </a:solidFill>
                <a:latin typeface="Calibri"/>
                <a:ea typeface="DejaVu Sans"/>
              </a:rPr>
              <a:t>Correlation</a:t>
            </a:r>
            <a:endParaRPr lang="en-US" sz="2800" b="0" strike="noStrike" spc="-1">
              <a:latin typeface="Arial"/>
            </a:endParaRPr>
          </a:p>
          <a:p>
            <a:pPr marL="266760" indent="-264600">
              <a:lnSpc>
                <a:spcPct val="100000"/>
              </a:lnSpc>
              <a:spcBef>
                <a:spcPts val="561"/>
              </a:spcBef>
              <a:buClr>
                <a:srgbClr val="262626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262626"/>
                </a:solidFill>
                <a:latin typeface="Calibri"/>
                <a:ea typeface="DejaVu Sans"/>
              </a:rPr>
              <a:t>Simple linear regression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CustomShape 1"/>
          <p:cNvSpPr/>
          <p:nvPr/>
        </p:nvSpPr>
        <p:spPr>
          <a:xfrm>
            <a:off x="393480" y="1010160"/>
            <a:ext cx="8354880" cy="499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  <a:spcBef>
                <a:spcPts val="561"/>
              </a:spcBef>
            </a:pPr>
            <a:r>
              <a:rPr lang="en-US" sz="2800" b="0" strike="noStrike" spc="-1">
                <a:solidFill>
                  <a:srgbClr val="4F81BD"/>
                </a:solidFill>
                <a:latin typeface="Courier New"/>
                <a:ea typeface="Courier New"/>
              </a:rPr>
              <a:t>&gt;pairs(class_data)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800" b="0" strike="noStrike" spc="-1">
              <a:latin typeface="Arial"/>
            </a:endParaRPr>
          </a:p>
        </p:txBody>
      </p:sp>
      <p:sp>
        <p:nvSpPr>
          <p:cNvPr id="436" name="CustomShape 2"/>
          <p:cNvSpPr/>
          <p:nvPr/>
        </p:nvSpPr>
        <p:spPr>
          <a:xfrm>
            <a:off x="258480" y="233640"/>
            <a:ext cx="7927200" cy="49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0" rIns="0" bIns="0" anchor="b"/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4F81BD"/>
                </a:solidFill>
                <a:latin typeface="Calibri"/>
                <a:ea typeface="DejaVu Sans"/>
              </a:rPr>
              <a:t>Representation of the data</a:t>
            </a:r>
            <a:endParaRPr lang="en-US" sz="3600" b="0" strike="noStrike" spc="-1">
              <a:latin typeface="Arial"/>
            </a:endParaRPr>
          </a:p>
        </p:txBody>
      </p:sp>
      <p:pic>
        <p:nvPicPr>
          <p:cNvPr id="437" name="Image 3"/>
          <p:cNvPicPr/>
          <p:nvPr/>
        </p:nvPicPr>
        <p:blipFill>
          <a:blip r:embed="rId3"/>
          <a:stretch/>
        </p:blipFill>
        <p:spPr>
          <a:xfrm>
            <a:off x="1367280" y="1670040"/>
            <a:ext cx="6207120" cy="4956120"/>
          </a:xfrm>
          <a:prstGeom prst="rect">
            <a:avLst/>
          </a:prstGeom>
          <a:ln>
            <a:noFill/>
          </a:ln>
        </p:spPr>
      </p:pic>
      <p:sp>
        <p:nvSpPr>
          <p:cNvPr id="438" name="CustomShape 3"/>
          <p:cNvSpPr/>
          <p:nvPr/>
        </p:nvSpPr>
        <p:spPr>
          <a:xfrm>
            <a:off x="3168000" y="4160880"/>
            <a:ext cx="1267920" cy="961560"/>
          </a:xfrm>
          <a:prstGeom prst="ellipse">
            <a:avLst/>
          </a:prstGeom>
          <a:noFill/>
          <a:ln w="28440">
            <a:solidFill>
              <a:srgbClr val="4A7EBB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39" name="CustomShape 4"/>
          <p:cNvSpPr/>
          <p:nvPr/>
        </p:nvSpPr>
        <p:spPr>
          <a:xfrm>
            <a:off x="4754880" y="985320"/>
            <a:ext cx="4386960" cy="45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Calibri"/>
                <a:ea typeface="DejaVu Sans"/>
              </a:rPr>
              <a:t>Height~a+b1*Age+ err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CustomShape 1"/>
          <p:cNvSpPr/>
          <p:nvPr/>
        </p:nvSpPr>
        <p:spPr>
          <a:xfrm>
            <a:off x="393480" y="1010160"/>
            <a:ext cx="8354880" cy="5499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266760" indent="-264600">
              <a:lnSpc>
                <a:spcPct val="90000"/>
              </a:lnSpc>
              <a:spcBef>
                <a:spcPts val="1001"/>
              </a:spcBef>
              <a:buClr>
                <a:srgbClr val="262626"/>
              </a:buClr>
              <a:buFont typeface="Arial"/>
              <a:buChar char="•"/>
            </a:pPr>
            <a:r>
              <a:rPr lang="en-US" sz="2200" b="1" strike="noStrike" spc="-1">
                <a:solidFill>
                  <a:srgbClr val="4F81BD"/>
                </a:solidFill>
                <a:latin typeface="Calibri"/>
                <a:ea typeface="DejaVu Sans"/>
              </a:rPr>
              <a:t>lm() </a:t>
            </a:r>
            <a:r>
              <a:rPr lang="en-US" sz="2200" b="0" strike="noStrike" spc="-1">
                <a:solidFill>
                  <a:srgbClr val="000000"/>
                </a:solidFill>
                <a:latin typeface="Calibri"/>
                <a:ea typeface="DejaVu Sans"/>
              </a:rPr>
              <a:t>: fitting</a:t>
            </a:r>
            <a:r>
              <a:rPr lang="en-US" sz="2200" b="0" strike="noStrike" spc="-1">
                <a:solidFill>
                  <a:srgbClr val="262626"/>
                </a:solidFill>
                <a:latin typeface="Calibri"/>
                <a:ea typeface="DejaVu Sans"/>
              </a:rPr>
              <a:t> a linear model. </a:t>
            </a:r>
            <a:endParaRPr lang="en-US" sz="2200" b="0" strike="noStrike" spc="-1">
              <a:latin typeface="Arial"/>
            </a:endParaRPr>
          </a:p>
          <a:p>
            <a:pPr marL="266760" indent="-262080">
              <a:lnSpc>
                <a:spcPct val="90000"/>
              </a:lnSpc>
              <a:spcBef>
                <a:spcPts val="1001"/>
              </a:spcBef>
              <a:buClr>
                <a:srgbClr val="262626"/>
              </a:buClr>
              <a:buFont typeface="Arial"/>
              <a:buChar char="•"/>
            </a:pPr>
            <a:r>
              <a:rPr lang="en-US" sz="2200" b="0" strike="noStrike" spc="-1">
                <a:solidFill>
                  <a:srgbClr val="262626"/>
                </a:solidFill>
                <a:latin typeface="Calibri"/>
                <a:ea typeface="DejaVu Sans"/>
              </a:rPr>
              <a:t>Creates an R object which contains </a:t>
            </a:r>
            <a:r>
              <a:rPr lang="en-US" sz="2200" b="0" strike="noStrike" spc="-1">
                <a:solidFill>
                  <a:srgbClr val="4F81BD"/>
                </a:solidFill>
                <a:latin typeface="Calibri"/>
                <a:ea typeface="DejaVu Sans"/>
              </a:rPr>
              <a:t>the regression result </a:t>
            </a:r>
            <a:r>
              <a:rPr lang="en-US" sz="2200" b="0" strike="noStrike" spc="-1">
                <a:solidFill>
                  <a:srgbClr val="000000"/>
                </a:solidFill>
                <a:latin typeface="Calibri"/>
                <a:ea typeface="DejaVu Sans"/>
              </a:rPr>
              <a:t>and can be </a:t>
            </a:r>
            <a:r>
              <a:rPr lang="en-US" sz="2200" b="0" strike="noStrike" spc="-1">
                <a:solidFill>
                  <a:srgbClr val="4F81BD"/>
                </a:solidFill>
                <a:latin typeface="Calibri"/>
                <a:ea typeface="DejaVu Sans"/>
              </a:rPr>
              <a:t>stored or printed</a:t>
            </a:r>
            <a:r>
              <a:rPr lang="en-US" sz="2200" b="0" strike="noStrike" spc="-1">
                <a:solidFill>
                  <a:srgbClr val="262626"/>
                </a:solidFill>
                <a:latin typeface="Calibri"/>
                <a:ea typeface="DejaVu Sans"/>
              </a:rPr>
              <a:t>. Just printing the result provides only the regression coefficients.</a:t>
            </a:r>
            <a:endParaRPr lang="en-US" sz="2200" b="0" strike="noStrike" spc="-1">
              <a:latin typeface="Arial"/>
            </a:endParaRPr>
          </a:p>
          <a:p>
            <a:pPr marL="266760" indent="-262080">
              <a:lnSpc>
                <a:spcPct val="90000"/>
              </a:lnSpc>
              <a:spcBef>
                <a:spcPts val="1001"/>
              </a:spcBef>
              <a:buClr>
                <a:srgbClr val="262626"/>
              </a:buClr>
              <a:buFont typeface="Arial"/>
              <a:buChar char="•"/>
            </a:pPr>
            <a:r>
              <a:rPr lang="en-US" sz="2200" b="0" strike="noStrike" spc="-1">
                <a:solidFill>
                  <a:srgbClr val="262626"/>
                </a:solidFill>
                <a:latin typeface="Calibri"/>
                <a:ea typeface="DejaVu Sans"/>
              </a:rPr>
              <a:t>The </a:t>
            </a:r>
            <a:r>
              <a:rPr lang="en-US" sz="2200" b="1" strike="noStrike" spc="-1">
                <a:solidFill>
                  <a:srgbClr val="4F81BD"/>
                </a:solidFill>
                <a:latin typeface="Calibri"/>
                <a:ea typeface="DejaVu Sans"/>
              </a:rPr>
              <a:t>summary() </a:t>
            </a:r>
            <a:r>
              <a:rPr lang="en-US" sz="2200" b="0" strike="noStrike" spc="-1">
                <a:solidFill>
                  <a:srgbClr val="262626"/>
                </a:solidFill>
                <a:latin typeface="Calibri"/>
                <a:ea typeface="DejaVu Sans"/>
              </a:rPr>
              <a:t>and </a:t>
            </a:r>
            <a:r>
              <a:rPr lang="en-US" sz="2200" b="1" strike="noStrike" spc="-1">
                <a:solidFill>
                  <a:srgbClr val="4F81BD"/>
                </a:solidFill>
                <a:latin typeface="Calibri"/>
                <a:ea typeface="DejaVu Sans"/>
              </a:rPr>
              <a:t>plot() </a:t>
            </a:r>
            <a:r>
              <a:rPr lang="en-US" sz="2200" b="0" strike="noStrike" spc="-1">
                <a:solidFill>
                  <a:srgbClr val="262626"/>
                </a:solidFill>
                <a:latin typeface="Calibri"/>
                <a:ea typeface="DejaVu Sans"/>
              </a:rPr>
              <a:t>functions can be used to provide more information, including diagnostic plots.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200" b="0" strike="noStrike" spc="-1">
              <a:latin typeface="Arial"/>
            </a:endParaRPr>
          </a:p>
          <a:p>
            <a:pPr marL="266760" indent="-264600">
              <a:lnSpc>
                <a:spcPct val="90000"/>
              </a:lnSpc>
              <a:spcBef>
                <a:spcPts val="1001"/>
              </a:spcBef>
              <a:buClr>
                <a:srgbClr val="262626"/>
              </a:buClr>
              <a:buFont typeface="Arial"/>
              <a:buChar char="•"/>
            </a:pPr>
            <a:r>
              <a:rPr lang="en-US" sz="2200" b="0" strike="noStrike" spc="-1">
                <a:solidFill>
                  <a:srgbClr val="262626"/>
                </a:solidFill>
                <a:latin typeface="Calibri"/>
                <a:ea typeface="DejaVu Sans"/>
              </a:rPr>
              <a:t>Many other functions can be applied to the regression objects:</a:t>
            </a:r>
            <a:endParaRPr lang="en-US" sz="2200" b="0" strike="noStrike" spc="-1">
              <a:latin typeface="Arial"/>
            </a:endParaRPr>
          </a:p>
          <a:p>
            <a:pPr marL="449280" lvl="1" indent="-177840">
              <a:lnSpc>
                <a:spcPct val="90000"/>
              </a:lnSpc>
              <a:spcBef>
                <a:spcPts val="499"/>
              </a:spcBef>
              <a:buClr>
                <a:srgbClr val="262626"/>
              </a:buClr>
              <a:buFont typeface="Arial"/>
              <a:buChar char="•"/>
            </a:pPr>
            <a:r>
              <a:rPr lang="en-US" sz="2200" b="1" strike="noStrike" spc="-1">
                <a:solidFill>
                  <a:srgbClr val="4F81BD"/>
                </a:solidFill>
                <a:latin typeface="Calibri"/>
                <a:ea typeface="DejaVu Sans"/>
              </a:rPr>
              <a:t>residuals() </a:t>
            </a:r>
            <a:r>
              <a:rPr lang="en-US" sz="2200" b="0" strike="noStrike" spc="-1">
                <a:solidFill>
                  <a:srgbClr val="262626"/>
                </a:solidFill>
                <a:latin typeface="Calibri"/>
                <a:ea typeface="DejaVu Sans"/>
              </a:rPr>
              <a:t>extracts a vector containing the residuals (error)</a:t>
            </a:r>
            <a:endParaRPr lang="en-US" sz="2200" b="0" strike="noStrike" spc="-1">
              <a:latin typeface="Arial"/>
            </a:endParaRPr>
          </a:p>
          <a:p>
            <a:pPr marL="449280" lvl="1" indent="-177840">
              <a:lnSpc>
                <a:spcPct val="90000"/>
              </a:lnSpc>
              <a:spcBef>
                <a:spcPts val="499"/>
              </a:spcBef>
              <a:buClr>
                <a:srgbClr val="262626"/>
              </a:buClr>
              <a:buFont typeface="Arial"/>
              <a:buChar char="•"/>
            </a:pPr>
            <a:r>
              <a:rPr lang="en-US" sz="2200" b="1" strike="noStrike" spc="-1">
                <a:solidFill>
                  <a:srgbClr val="4F81BD"/>
                </a:solidFill>
                <a:latin typeface="Calibri"/>
                <a:ea typeface="DejaVu Sans"/>
              </a:rPr>
              <a:t>coef() </a:t>
            </a:r>
            <a:r>
              <a:rPr lang="en-US" sz="2200" b="0" strike="noStrike" spc="-1">
                <a:solidFill>
                  <a:srgbClr val="262626"/>
                </a:solidFill>
                <a:latin typeface="Calibri"/>
                <a:ea typeface="DejaVu Sans"/>
              </a:rPr>
              <a:t>extracts the regression coefficients</a:t>
            </a:r>
            <a:endParaRPr lang="en-US" sz="2200" b="0" strike="noStrike" spc="-1">
              <a:latin typeface="Arial"/>
            </a:endParaRPr>
          </a:p>
          <a:p>
            <a:pPr marL="449280" lvl="1" indent="-177840">
              <a:lnSpc>
                <a:spcPct val="90000"/>
              </a:lnSpc>
              <a:spcBef>
                <a:spcPts val="499"/>
              </a:spcBef>
              <a:buClr>
                <a:srgbClr val="262626"/>
              </a:buClr>
              <a:buFont typeface="Arial"/>
              <a:buChar char="•"/>
            </a:pPr>
            <a:r>
              <a:rPr lang="en-US" sz="2200" b="1" strike="noStrike" spc="-1">
                <a:solidFill>
                  <a:srgbClr val="4F81BD"/>
                </a:solidFill>
                <a:latin typeface="Calibri"/>
                <a:ea typeface="DejaVu Sans"/>
              </a:rPr>
              <a:t>anova() </a:t>
            </a:r>
            <a:r>
              <a:rPr lang="en-US" sz="2200" b="0" strike="noStrike" spc="-1">
                <a:solidFill>
                  <a:srgbClr val="262626"/>
                </a:solidFill>
                <a:latin typeface="Calibri"/>
                <a:ea typeface="DejaVu Sans"/>
              </a:rPr>
              <a:t>produces the corresponding ANOVA table (not covered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200" b="0" strike="noStrike" spc="-1">
              <a:latin typeface="Arial"/>
            </a:endParaRPr>
          </a:p>
        </p:txBody>
      </p:sp>
      <p:sp>
        <p:nvSpPr>
          <p:cNvPr id="441" name="CustomShape 2"/>
          <p:cNvSpPr/>
          <p:nvPr/>
        </p:nvSpPr>
        <p:spPr>
          <a:xfrm>
            <a:off x="258480" y="233640"/>
            <a:ext cx="7940880" cy="49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0" rIns="0" bIns="0" anchor="b"/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4F81BD"/>
                </a:solidFill>
                <a:latin typeface="Calibri"/>
                <a:ea typeface="DejaVu Sans"/>
              </a:rPr>
              <a:t>The lm() Function</a:t>
            </a:r>
            <a:endParaRPr lang="en-US" sz="3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CustomShape 1"/>
          <p:cNvSpPr/>
          <p:nvPr/>
        </p:nvSpPr>
        <p:spPr>
          <a:xfrm>
            <a:off x="393480" y="1010160"/>
            <a:ext cx="8354880" cy="565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b="0" strike="noStrike" spc="-1">
                <a:solidFill>
                  <a:srgbClr val="4F81BD"/>
                </a:solidFill>
                <a:latin typeface="Lucida Console"/>
                <a:ea typeface="Courier New"/>
              </a:rPr>
              <a:t>&gt; model_height_age &lt;- lm(Height~Age, data=class_data)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b="0" strike="noStrike" spc="-1">
                <a:solidFill>
                  <a:srgbClr val="4F81BD"/>
                </a:solidFill>
                <a:latin typeface="Lucida Console"/>
                <a:ea typeface="Courier New"/>
              </a:rPr>
              <a:t>&gt; model_height_age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b="0" strike="noStrike" spc="-1">
                <a:solidFill>
                  <a:srgbClr val="262626"/>
                </a:solidFill>
                <a:latin typeface="Courier New"/>
                <a:ea typeface="Courier New"/>
              </a:rPr>
              <a:t>Call: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b="0" strike="noStrike" spc="-1">
                <a:solidFill>
                  <a:srgbClr val="262626"/>
                </a:solidFill>
                <a:latin typeface="Courier New"/>
                <a:ea typeface="Courier New"/>
              </a:rPr>
              <a:t>lm(formula = Height ~ Age, data = class_data)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b="0" strike="noStrike" spc="-1">
                <a:solidFill>
                  <a:srgbClr val="262626"/>
                </a:solidFill>
                <a:latin typeface="Courier New"/>
                <a:ea typeface="Courier New"/>
              </a:rPr>
              <a:t>Coefficients: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b="0" strike="noStrike" spc="-1">
                <a:solidFill>
                  <a:srgbClr val="262626"/>
                </a:solidFill>
                <a:latin typeface="Courier New"/>
                <a:ea typeface="Courier New"/>
              </a:rPr>
              <a:t>(Intercept)          Age 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b="0" strike="noStrike" spc="-1">
                <a:solidFill>
                  <a:srgbClr val="262626"/>
                </a:solidFill>
                <a:latin typeface="Courier New"/>
                <a:ea typeface="Courier New"/>
              </a:rPr>
              <a:t>     64.069        7.079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443" name="CustomShape 2"/>
          <p:cNvSpPr/>
          <p:nvPr/>
        </p:nvSpPr>
        <p:spPr>
          <a:xfrm>
            <a:off x="258480" y="233640"/>
            <a:ext cx="8489880" cy="49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0" rIns="0" bIns="0" anchor="b"/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4F81BD"/>
                </a:solidFill>
                <a:latin typeface="Calibri"/>
                <a:ea typeface="DejaVu Sans"/>
              </a:rPr>
              <a:t>Simple linear regression</a:t>
            </a:r>
            <a:endParaRPr lang="en-US" sz="3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CustomShape 1"/>
          <p:cNvSpPr/>
          <p:nvPr/>
        </p:nvSpPr>
        <p:spPr>
          <a:xfrm>
            <a:off x="393480" y="1010160"/>
            <a:ext cx="8354880" cy="565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b="0" strike="noStrike" spc="-1">
                <a:solidFill>
                  <a:srgbClr val="4F81BD"/>
                </a:solidFill>
                <a:latin typeface="Lucida Console"/>
                <a:ea typeface="Courier New"/>
              </a:rPr>
              <a:t>&gt; model_height_age&lt;-lm(Height~Age, data=class_data)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b="0" strike="noStrike" spc="-1">
                <a:solidFill>
                  <a:srgbClr val="4F81BD"/>
                </a:solidFill>
                <a:latin typeface="Lucida Console"/>
                <a:ea typeface="Courier New"/>
              </a:rPr>
              <a:t>&gt; model_height_age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b="0" strike="noStrike" spc="-1">
                <a:solidFill>
                  <a:srgbClr val="262626"/>
                </a:solidFill>
                <a:latin typeface="Courier New"/>
                <a:ea typeface="Courier New"/>
              </a:rPr>
              <a:t>Call: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b="0" strike="noStrike" spc="-1">
                <a:solidFill>
                  <a:srgbClr val="262626"/>
                </a:solidFill>
                <a:latin typeface="Courier New"/>
                <a:ea typeface="Courier New"/>
              </a:rPr>
              <a:t>lm(formula = Height ~ Age, data = class_data)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b="0" strike="noStrike" spc="-1">
                <a:solidFill>
                  <a:srgbClr val="262626"/>
                </a:solidFill>
                <a:latin typeface="Courier New"/>
                <a:ea typeface="Courier New"/>
              </a:rPr>
              <a:t>Coefficients: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b="0" strike="noStrike" spc="-1">
                <a:solidFill>
                  <a:srgbClr val="262626"/>
                </a:solidFill>
                <a:latin typeface="Courier New"/>
                <a:ea typeface="Courier New"/>
              </a:rPr>
              <a:t>(Intercept)          Age 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b="0" strike="noStrike" spc="-1">
                <a:solidFill>
                  <a:srgbClr val="262626"/>
                </a:solidFill>
                <a:latin typeface="Courier New"/>
                <a:ea typeface="Courier New"/>
              </a:rPr>
              <a:t>     64.069        7.079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lang="en-US" sz="2800" b="1" strike="noStrike" spc="-1">
                <a:solidFill>
                  <a:srgbClr val="262626"/>
                </a:solidFill>
                <a:latin typeface="Calibri"/>
                <a:ea typeface="Courier New"/>
              </a:rPr>
              <a:t>Model: Height = 64.07 + 7.08 x Age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445" name="CustomShape 2"/>
          <p:cNvSpPr/>
          <p:nvPr/>
        </p:nvSpPr>
        <p:spPr>
          <a:xfrm>
            <a:off x="258480" y="233640"/>
            <a:ext cx="8489880" cy="49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0" rIns="0" bIns="0" anchor="b"/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4F81BD"/>
                </a:solidFill>
                <a:latin typeface="Calibri"/>
                <a:ea typeface="DejaVu Sans"/>
              </a:rPr>
              <a:t>Simple linear regression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446" name="CustomShape 3"/>
          <p:cNvSpPr/>
          <p:nvPr/>
        </p:nvSpPr>
        <p:spPr>
          <a:xfrm>
            <a:off x="4663440" y="1705320"/>
            <a:ext cx="4204440" cy="45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Calibri"/>
                <a:ea typeface="DejaVu Sans"/>
              </a:rPr>
              <a:t>Height~a+b1*</a:t>
            </a:r>
            <a:r>
              <a:rPr lang="en-US" sz="2400" b="1" strike="noStrike" spc="-1">
                <a:solidFill>
                  <a:srgbClr val="4F81BD"/>
                </a:solidFill>
                <a:latin typeface="Calibri"/>
                <a:ea typeface="DejaVu Sans"/>
              </a:rPr>
              <a:t>Age</a:t>
            </a:r>
            <a:r>
              <a:rPr lang="en-US" sz="2400" b="1" strike="noStrike" spc="-1">
                <a:solidFill>
                  <a:srgbClr val="000000"/>
                </a:solidFill>
                <a:latin typeface="Calibri"/>
                <a:ea typeface="DejaVu Sans"/>
              </a:rPr>
              <a:t>+ err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447" name="CustomShape 4"/>
          <p:cNvSpPr/>
          <p:nvPr/>
        </p:nvSpPr>
        <p:spPr>
          <a:xfrm rot="1273200">
            <a:off x="4156560" y="1460160"/>
            <a:ext cx="745200" cy="279720"/>
          </a:xfrm>
          <a:custGeom>
            <a:avLst/>
            <a:gdLst/>
            <a:ahLst/>
            <a:cxnLst/>
            <a:rect l="l" t="t" r="r" b="b"/>
            <a:pathLst>
              <a:path w="3051" h="766">
                <a:moveTo>
                  <a:pt x="0" y="384"/>
                </a:moveTo>
                <a:lnTo>
                  <a:pt x="566" y="3"/>
                </a:lnTo>
                <a:lnTo>
                  <a:pt x="566" y="383"/>
                </a:lnTo>
                <a:lnTo>
                  <a:pt x="2482" y="381"/>
                </a:lnTo>
                <a:lnTo>
                  <a:pt x="2482" y="0"/>
                </a:lnTo>
                <a:lnTo>
                  <a:pt x="3050" y="380"/>
                </a:lnTo>
                <a:lnTo>
                  <a:pt x="2483" y="763"/>
                </a:lnTo>
                <a:lnTo>
                  <a:pt x="2482" y="381"/>
                </a:lnTo>
                <a:lnTo>
                  <a:pt x="566" y="383"/>
                </a:lnTo>
                <a:lnTo>
                  <a:pt x="567" y="765"/>
                </a:lnTo>
                <a:lnTo>
                  <a:pt x="0" y="384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CustomShape 1"/>
          <p:cNvSpPr/>
          <p:nvPr/>
        </p:nvSpPr>
        <p:spPr>
          <a:xfrm>
            <a:off x="221760" y="192600"/>
            <a:ext cx="8735400" cy="644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000" b="0" strike="noStrike" spc="-1">
                <a:solidFill>
                  <a:srgbClr val="262626"/>
                </a:solidFill>
                <a:latin typeface="Calibri"/>
                <a:ea typeface="DejaVu Sans"/>
              </a:rPr>
              <a:t>The output of lm() already contains some diagnostic plots: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400"/>
              </a:spcBef>
            </a:pPr>
            <a:r>
              <a:rPr lang="en-US" sz="1800" b="0" strike="noStrike" spc="-1">
                <a:solidFill>
                  <a:srgbClr val="4472C4"/>
                </a:solidFill>
                <a:latin typeface="Calibri"/>
                <a:ea typeface="DejaVu Sans"/>
              </a:rPr>
              <a:t>&gt; par(mfrow=c(1,2))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400"/>
              </a:spcBef>
            </a:pPr>
            <a:r>
              <a:rPr lang="en-US" sz="1800" b="0" strike="noStrike" spc="-1">
                <a:solidFill>
                  <a:srgbClr val="4F81BD"/>
                </a:solidFill>
                <a:latin typeface="Lucida Console"/>
                <a:ea typeface="Courier New"/>
              </a:rPr>
              <a:t>&gt; plot(model_height_age, which=1)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400"/>
              </a:spcBef>
            </a:pPr>
            <a:r>
              <a:rPr lang="en-US" sz="1800" b="0" strike="noStrike" spc="-1">
                <a:solidFill>
                  <a:srgbClr val="4F81BD"/>
                </a:solidFill>
                <a:latin typeface="Lucida Console"/>
                <a:ea typeface="Courier New"/>
              </a:rPr>
              <a:t>&gt; plot(model_height_age, which=2)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400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449" name="CustomShape 2"/>
          <p:cNvSpPr/>
          <p:nvPr/>
        </p:nvSpPr>
        <p:spPr>
          <a:xfrm>
            <a:off x="221760" y="117360"/>
            <a:ext cx="8957160" cy="115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4F81BD"/>
                </a:solidFill>
                <a:latin typeface="Calibri"/>
                <a:ea typeface="DejaVu Sans"/>
              </a:rPr>
              <a:t>Check model assumptions</a:t>
            </a:r>
            <a:endParaRPr lang="en-US" sz="3600" b="0" strike="noStrike" spc="-1">
              <a:latin typeface="Arial"/>
            </a:endParaRPr>
          </a:p>
        </p:txBody>
      </p:sp>
      <p:pic>
        <p:nvPicPr>
          <p:cNvPr id="450" name="Picture 449"/>
          <p:cNvPicPr/>
          <p:nvPr/>
        </p:nvPicPr>
        <p:blipFill>
          <a:blip r:embed="rId3"/>
          <a:stretch/>
        </p:blipFill>
        <p:spPr>
          <a:xfrm>
            <a:off x="7200" y="2273040"/>
            <a:ext cx="9142200" cy="4570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CustomShape 1"/>
          <p:cNvSpPr/>
          <p:nvPr/>
        </p:nvSpPr>
        <p:spPr>
          <a:xfrm>
            <a:off x="221760" y="192600"/>
            <a:ext cx="8735400" cy="644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000" b="1" strike="noStrike" spc="-1">
                <a:solidFill>
                  <a:srgbClr val="262626"/>
                </a:solidFill>
                <a:latin typeface="Calibri"/>
                <a:ea typeface="DejaVu Sans"/>
              </a:rPr>
              <a:t>Left plot :</a:t>
            </a:r>
            <a:r>
              <a:rPr lang="en-US" sz="2000" b="0" strike="noStrike" spc="-1">
                <a:solidFill>
                  <a:srgbClr val="262626"/>
                </a:solidFill>
                <a:latin typeface="Calibri"/>
                <a:ea typeface="DejaVu Sans"/>
              </a:rPr>
              <a:t> homoscedasticity (variance or residual equal along axis)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000" b="0" strike="noStrike" spc="-1">
                <a:solidFill>
                  <a:srgbClr val="262626"/>
                </a:solidFill>
                <a:latin typeface="Calibri"/>
                <a:ea typeface="DejaVu Sans"/>
              </a:rPr>
              <a:t>			+ mean of residuals at 0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000" b="1" strike="noStrike" spc="-1">
                <a:solidFill>
                  <a:srgbClr val="262626"/>
                </a:solidFill>
                <a:latin typeface="Calibri"/>
                <a:ea typeface="DejaVu Sans"/>
              </a:rPr>
              <a:t>Right plot : </a:t>
            </a:r>
            <a:r>
              <a:rPr lang="en-US" sz="2000" b="0" strike="noStrike" spc="-1">
                <a:solidFill>
                  <a:srgbClr val="262626"/>
                </a:solidFill>
                <a:latin typeface="Calibri"/>
                <a:ea typeface="DejaVu Sans"/>
              </a:rPr>
              <a:t>normality of residuals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400"/>
              </a:spcBef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452" name="CustomShape 2"/>
          <p:cNvSpPr/>
          <p:nvPr/>
        </p:nvSpPr>
        <p:spPr>
          <a:xfrm>
            <a:off x="221760" y="117360"/>
            <a:ext cx="8957160" cy="115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4F81BD"/>
                </a:solidFill>
                <a:latin typeface="Calibri"/>
                <a:ea typeface="DejaVu Sans"/>
              </a:rPr>
              <a:t>Check model assumptions</a:t>
            </a:r>
            <a:endParaRPr lang="en-US" sz="3600" b="0" strike="noStrike" spc="-1">
              <a:latin typeface="Arial"/>
            </a:endParaRPr>
          </a:p>
        </p:txBody>
      </p:sp>
      <p:pic>
        <p:nvPicPr>
          <p:cNvPr id="453" name="Picture 452"/>
          <p:cNvPicPr/>
          <p:nvPr/>
        </p:nvPicPr>
        <p:blipFill>
          <a:blip r:embed="rId3"/>
          <a:stretch/>
        </p:blipFill>
        <p:spPr>
          <a:xfrm>
            <a:off x="7200" y="2273040"/>
            <a:ext cx="9142200" cy="4570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CustomShape 1"/>
          <p:cNvSpPr/>
          <p:nvPr/>
        </p:nvSpPr>
        <p:spPr>
          <a:xfrm>
            <a:off x="221760" y="192600"/>
            <a:ext cx="8735400" cy="644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000" b="1" strike="noStrike" spc="-1">
                <a:solidFill>
                  <a:srgbClr val="262626"/>
                </a:solidFill>
                <a:latin typeface="Calibri"/>
                <a:ea typeface="DejaVu Sans"/>
              </a:rPr>
              <a:t>Left plot :</a:t>
            </a:r>
            <a:r>
              <a:rPr lang="en-US" sz="2000" b="0" strike="noStrike" spc="-1">
                <a:solidFill>
                  <a:srgbClr val="262626"/>
                </a:solidFill>
                <a:latin typeface="Calibri"/>
                <a:ea typeface="DejaVu Sans"/>
              </a:rPr>
              <a:t> homoscedasticity (variance or residual equal along axis)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000" b="0" strike="noStrike" spc="-1">
                <a:solidFill>
                  <a:srgbClr val="262626"/>
                </a:solidFill>
                <a:latin typeface="Calibri"/>
                <a:ea typeface="DejaVu Sans"/>
              </a:rPr>
              <a:t>			+ mean of residuals at 0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000" b="1" strike="noStrike" spc="-1">
                <a:solidFill>
                  <a:srgbClr val="262626"/>
                </a:solidFill>
                <a:latin typeface="Calibri"/>
                <a:ea typeface="DejaVu Sans"/>
              </a:rPr>
              <a:t>Right plot : </a:t>
            </a:r>
            <a:r>
              <a:rPr lang="en-US" sz="2000" b="0" strike="noStrike" spc="-1">
                <a:solidFill>
                  <a:srgbClr val="262626"/>
                </a:solidFill>
                <a:latin typeface="Calibri"/>
                <a:ea typeface="DejaVu Sans"/>
              </a:rPr>
              <a:t>normality of residuals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400"/>
              </a:spcBef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455" name="CustomShape 2"/>
          <p:cNvSpPr/>
          <p:nvPr/>
        </p:nvSpPr>
        <p:spPr>
          <a:xfrm>
            <a:off x="221760" y="117360"/>
            <a:ext cx="8957160" cy="115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4F81BD"/>
                </a:solidFill>
                <a:latin typeface="Calibri"/>
                <a:ea typeface="DejaVu Sans"/>
              </a:rPr>
              <a:t>Check model assumptions</a:t>
            </a:r>
            <a:endParaRPr lang="en-US" sz="3600" b="0" strike="noStrike" spc="-1">
              <a:latin typeface="Arial"/>
            </a:endParaRPr>
          </a:p>
        </p:txBody>
      </p:sp>
      <p:pic>
        <p:nvPicPr>
          <p:cNvPr id="456" name="Picture 455"/>
          <p:cNvPicPr/>
          <p:nvPr/>
        </p:nvPicPr>
        <p:blipFill>
          <a:blip r:embed="rId3"/>
          <a:stretch/>
        </p:blipFill>
        <p:spPr>
          <a:xfrm>
            <a:off x="7200" y="2273040"/>
            <a:ext cx="9142200" cy="4570200"/>
          </a:xfrm>
          <a:prstGeom prst="rect">
            <a:avLst/>
          </a:prstGeom>
          <a:ln>
            <a:noFill/>
          </a:ln>
        </p:spPr>
      </p:pic>
      <p:sp>
        <p:nvSpPr>
          <p:cNvPr id="457" name="CustomShape 3"/>
          <p:cNvSpPr/>
          <p:nvPr/>
        </p:nvSpPr>
        <p:spPr>
          <a:xfrm>
            <a:off x="2468880" y="5303520"/>
            <a:ext cx="4204800" cy="1333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sz="2000" b="0" strike="noStrike" spc="-1">
                <a:solidFill>
                  <a:srgbClr val="FFFFFF"/>
                </a:solidFill>
                <a:latin typeface="Comic Sans MS"/>
                <a:ea typeface="DejaVu Sans"/>
              </a:rPr>
              <a:t>Some assumptions </a:t>
            </a:r>
            <a:endParaRPr lang="en-US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sz="2000" b="0" strike="noStrike" spc="-1">
                <a:solidFill>
                  <a:srgbClr val="FFFFFF"/>
                </a:solidFill>
                <a:latin typeface="Comic Sans MS"/>
                <a:ea typeface="DejaVu Sans"/>
              </a:rPr>
              <a:t>can only be tested after the model is run.</a:t>
            </a:r>
            <a:endParaRPr lang="en-US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</a:pPr>
            <a:r>
              <a:rPr lang="en-US" sz="1600" b="0" strike="noStrike" spc="-1">
                <a:solidFill>
                  <a:srgbClr val="FFFFFF"/>
                </a:solidFill>
                <a:latin typeface="Comic Sans MS"/>
                <a:ea typeface="DejaVu Sans"/>
              </a:rPr>
              <a:t> </a:t>
            </a:r>
            <a:endParaRPr lang="en-US" sz="16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</a:pPr>
            <a:endParaRPr lang="en-US" sz="1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CustomShape 1"/>
          <p:cNvSpPr/>
          <p:nvPr/>
        </p:nvSpPr>
        <p:spPr>
          <a:xfrm>
            <a:off x="393480" y="1010160"/>
            <a:ext cx="8354880" cy="499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b="0" strike="noStrike" spc="-1" dirty="0">
                <a:solidFill>
                  <a:srgbClr val="4F81BD"/>
                </a:solidFill>
                <a:latin typeface="Lucida Console"/>
                <a:ea typeface="Courier New"/>
              </a:rPr>
              <a:t>&gt;plot</a:t>
            </a:r>
            <a:r>
              <a:rPr lang="en-US" sz="2000" spc="-1" dirty="0">
                <a:solidFill>
                  <a:srgbClr val="4F81BD"/>
                </a:solidFill>
                <a:latin typeface="Lucida Console"/>
                <a:ea typeface="Courier New"/>
              </a:rPr>
              <a:t>(</a:t>
            </a:r>
            <a:r>
              <a:rPr lang="en-US" sz="2000" b="0" strike="noStrike" spc="-1" dirty="0" err="1">
                <a:solidFill>
                  <a:srgbClr val="4F81BD"/>
                </a:solidFill>
                <a:latin typeface="Lucida Console"/>
                <a:ea typeface="Courier New"/>
              </a:rPr>
              <a:t>Height</a:t>
            </a:r>
            <a:r>
              <a:rPr lang="en-US" sz="2000" spc="-1" dirty="0" err="1">
                <a:solidFill>
                  <a:srgbClr val="4F81BD"/>
                </a:solidFill>
                <a:latin typeface="Lucida Console"/>
                <a:ea typeface="Courier New"/>
              </a:rPr>
              <a:t>~Age</a:t>
            </a:r>
            <a:r>
              <a:rPr lang="en-US" sz="2000" b="0" strike="noStrike" spc="-1" dirty="0" err="1">
                <a:solidFill>
                  <a:srgbClr val="4F81BD"/>
                </a:solidFill>
                <a:latin typeface="Lucida Console"/>
                <a:ea typeface="Courier New"/>
              </a:rPr>
              <a:t>,data</a:t>
            </a:r>
            <a:r>
              <a:rPr lang="en-US" sz="2000" b="0" strike="noStrike" spc="-1" dirty="0">
                <a:solidFill>
                  <a:srgbClr val="4F81BD"/>
                </a:solidFill>
                <a:latin typeface="Lucida Console"/>
                <a:ea typeface="Courier New"/>
              </a:rPr>
              <a:t>=</a:t>
            </a:r>
            <a:r>
              <a:rPr lang="en-US" sz="2000" b="0" strike="noStrike" spc="-1" dirty="0" err="1">
                <a:solidFill>
                  <a:srgbClr val="4F81BD"/>
                </a:solidFill>
                <a:latin typeface="Lucida Console"/>
                <a:ea typeface="Courier New"/>
              </a:rPr>
              <a:t>class_data</a:t>
            </a:r>
            <a:r>
              <a:rPr lang="en-US" sz="2000" b="0" strike="noStrike" spc="-1" dirty="0">
                <a:solidFill>
                  <a:srgbClr val="4F81BD"/>
                </a:solidFill>
                <a:latin typeface="Lucida Console"/>
                <a:ea typeface="Courier New"/>
              </a:rPr>
              <a:t>)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b="0" strike="noStrike" spc="-1" dirty="0">
                <a:solidFill>
                  <a:srgbClr val="4F81BD"/>
                </a:solidFill>
                <a:latin typeface="Lucida Console"/>
                <a:ea typeface="Courier New"/>
              </a:rPr>
              <a:t>&gt;</a:t>
            </a:r>
            <a:r>
              <a:rPr lang="en-US" sz="2000" b="0" strike="noStrike" spc="-1" dirty="0" err="1">
                <a:solidFill>
                  <a:srgbClr val="4F81BD"/>
                </a:solidFill>
                <a:latin typeface="Lucida Console"/>
                <a:ea typeface="Courier New"/>
              </a:rPr>
              <a:t>abline</a:t>
            </a:r>
            <a:r>
              <a:rPr lang="en-US" sz="2000" b="0" strike="noStrike" spc="-1" dirty="0">
                <a:solidFill>
                  <a:srgbClr val="4F81BD"/>
                </a:solidFill>
                <a:latin typeface="Lucida Console"/>
                <a:ea typeface="Courier New"/>
              </a:rPr>
              <a:t>(</a:t>
            </a:r>
            <a:r>
              <a:rPr lang="en-US" sz="2000" b="0" strike="noStrike" spc="-1" dirty="0" err="1">
                <a:solidFill>
                  <a:srgbClr val="4F81BD"/>
                </a:solidFill>
                <a:latin typeface="Lucida Console"/>
                <a:ea typeface="Courier New"/>
              </a:rPr>
              <a:t>model_height_age</a:t>
            </a:r>
            <a:r>
              <a:rPr lang="en-US" sz="2000" b="0" strike="noStrike" spc="-1" dirty="0">
                <a:solidFill>
                  <a:srgbClr val="4F81BD"/>
                </a:solidFill>
                <a:latin typeface="Lucida Console"/>
                <a:ea typeface="Courier New"/>
              </a:rPr>
              <a:t>, col="red", </a:t>
            </a:r>
            <a:r>
              <a:rPr lang="en-US" sz="2000" b="0" strike="noStrike" spc="-1" dirty="0" err="1">
                <a:solidFill>
                  <a:srgbClr val="4F81BD"/>
                </a:solidFill>
                <a:latin typeface="Lucida Console"/>
                <a:ea typeface="Courier New"/>
              </a:rPr>
              <a:t>lwd</a:t>
            </a:r>
            <a:r>
              <a:rPr lang="en-US" sz="2000" b="0" strike="noStrike" spc="-1" dirty="0">
                <a:solidFill>
                  <a:srgbClr val="4F81BD"/>
                </a:solidFill>
                <a:latin typeface="Lucida Console"/>
                <a:ea typeface="Courier New"/>
              </a:rPr>
              <a:t>=2)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459" name="CustomShape 2"/>
          <p:cNvSpPr/>
          <p:nvPr/>
        </p:nvSpPr>
        <p:spPr>
          <a:xfrm>
            <a:off x="258480" y="233640"/>
            <a:ext cx="7940880" cy="49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0" rIns="0" bIns="0" anchor="b"/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4F81BD"/>
                </a:solidFill>
                <a:latin typeface="Calibri"/>
                <a:ea typeface="DejaVu Sans"/>
              </a:rPr>
              <a:t>Representation of the fit</a:t>
            </a:r>
            <a:endParaRPr lang="en-US" sz="3600" b="0" strike="noStrike" spc="-1">
              <a:latin typeface="Arial"/>
            </a:endParaRPr>
          </a:p>
        </p:txBody>
      </p:sp>
      <p:pic>
        <p:nvPicPr>
          <p:cNvPr id="460" name="Image 3"/>
          <p:cNvPicPr/>
          <p:nvPr/>
        </p:nvPicPr>
        <p:blipFill>
          <a:blip r:embed="rId3"/>
          <a:srcRect t="11084" r="5636"/>
          <a:stretch/>
        </p:blipFill>
        <p:spPr>
          <a:xfrm>
            <a:off x="604440" y="1947600"/>
            <a:ext cx="3352320" cy="3956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CustomShape 1"/>
          <p:cNvSpPr/>
          <p:nvPr/>
        </p:nvSpPr>
        <p:spPr>
          <a:xfrm>
            <a:off x="258480" y="363600"/>
            <a:ext cx="8307720" cy="99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0" rIns="0" bIns="0" anchor="b"/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4F81BD"/>
                </a:solidFill>
                <a:latin typeface="Calibri"/>
                <a:ea typeface="DejaVu Sans"/>
              </a:rPr>
              <a:t>Functions to extract data from lm object (I):  coefficients</a:t>
            </a:r>
            <a:endParaRPr lang="en-US" sz="3600" b="0" strike="noStrike" spc="-1">
              <a:latin typeface="Arial"/>
            </a:endParaRPr>
          </a:p>
        </p:txBody>
      </p:sp>
      <p:pic>
        <p:nvPicPr>
          <p:cNvPr id="462" name="Image 3"/>
          <p:cNvPicPr/>
          <p:nvPr/>
        </p:nvPicPr>
        <p:blipFill>
          <a:blip r:embed="rId3"/>
          <a:srcRect t="11084" r="5636"/>
          <a:stretch/>
        </p:blipFill>
        <p:spPr>
          <a:xfrm>
            <a:off x="604440" y="1947600"/>
            <a:ext cx="3352320" cy="3956400"/>
          </a:xfrm>
          <a:prstGeom prst="rect">
            <a:avLst/>
          </a:prstGeom>
          <a:ln>
            <a:noFill/>
          </a:ln>
        </p:spPr>
      </p:pic>
      <p:sp>
        <p:nvSpPr>
          <p:cNvPr id="463" name="CustomShape 2"/>
          <p:cNvSpPr/>
          <p:nvPr/>
        </p:nvSpPr>
        <p:spPr>
          <a:xfrm>
            <a:off x="4230000" y="3398400"/>
            <a:ext cx="4729320" cy="63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4F6228"/>
                </a:solidFill>
                <a:latin typeface="Lucida Console"/>
                <a:ea typeface="DejaVu Sans"/>
              </a:rPr>
              <a:t>#get the coefficients as vector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4E81BD"/>
                </a:solidFill>
                <a:latin typeface="Lucida Console"/>
                <a:ea typeface="DejaVu Sans"/>
              </a:rPr>
              <a:t>&gt;coef(model_height_age)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64" name="CustomShape 3"/>
          <p:cNvSpPr/>
          <p:nvPr/>
        </p:nvSpPr>
        <p:spPr>
          <a:xfrm>
            <a:off x="4230000" y="1970640"/>
            <a:ext cx="4336200" cy="69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Calibri"/>
                <a:ea typeface="DejaVu Sans"/>
              </a:rPr>
              <a:t>coefficients: 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y-intercept and slope of the regression line 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65" name="CustomShape 4"/>
          <p:cNvSpPr/>
          <p:nvPr/>
        </p:nvSpPr>
        <p:spPr>
          <a:xfrm>
            <a:off x="4503600" y="4221000"/>
            <a:ext cx="4638240" cy="63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(Intercept)         Age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 64.068667    7.079333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66" name="CustomShape 5"/>
          <p:cNvSpPr/>
          <p:nvPr/>
        </p:nvSpPr>
        <p:spPr>
          <a:xfrm flipV="1">
            <a:off x="4954680" y="5004000"/>
            <a:ext cx="360" cy="582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7" name="CustomShape 6"/>
          <p:cNvSpPr/>
          <p:nvPr/>
        </p:nvSpPr>
        <p:spPr>
          <a:xfrm flipV="1">
            <a:off x="6762960" y="5004000"/>
            <a:ext cx="360" cy="582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8" name="CustomShape 7"/>
          <p:cNvSpPr/>
          <p:nvPr/>
        </p:nvSpPr>
        <p:spPr>
          <a:xfrm>
            <a:off x="4423320" y="5680440"/>
            <a:ext cx="1518480" cy="63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y-intercept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of the line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69" name="CustomShape 8"/>
          <p:cNvSpPr/>
          <p:nvPr/>
        </p:nvSpPr>
        <p:spPr>
          <a:xfrm>
            <a:off x="6631560" y="5492520"/>
            <a:ext cx="3047760" cy="63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slope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of the line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0" name="Image 3"/>
          <p:cNvPicPr/>
          <p:nvPr/>
        </p:nvPicPr>
        <p:blipFill>
          <a:blip r:embed="rId3"/>
          <a:srcRect t="11084" r="5636"/>
          <a:stretch/>
        </p:blipFill>
        <p:spPr>
          <a:xfrm>
            <a:off x="604440" y="1947600"/>
            <a:ext cx="3352320" cy="3956400"/>
          </a:xfrm>
          <a:prstGeom prst="rect">
            <a:avLst/>
          </a:prstGeom>
          <a:ln>
            <a:noFill/>
          </a:ln>
        </p:spPr>
      </p:pic>
      <p:sp>
        <p:nvSpPr>
          <p:cNvPr id="471" name="CustomShape 1"/>
          <p:cNvSpPr/>
          <p:nvPr/>
        </p:nvSpPr>
        <p:spPr>
          <a:xfrm>
            <a:off x="4230000" y="3009960"/>
            <a:ext cx="4518360" cy="63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4F6228"/>
                </a:solidFill>
                <a:latin typeface="Lucida Console"/>
                <a:ea typeface="DejaVu Sans"/>
              </a:rPr>
              <a:t># get the residuals as vector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4E81BD"/>
                </a:solidFill>
                <a:latin typeface="Lucida Console"/>
                <a:ea typeface="DejaVu Sans"/>
              </a:rPr>
              <a:t>&gt;residuals(model_height_age)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72" name="CustomShape 2"/>
          <p:cNvSpPr/>
          <p:nvPr/>
        </p:nvSpPr>
        <p:spPr>
          <a:xfrm>
            <a:off x="4239720" y="2012400"/>
            <a:ext cx="4336200" cy="100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Calibri"/>
                <a:ea typeface="DejaVu Sans"/>
              </a:rPr>
              <a:t>residuals: 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vertical distances of data points from the regression line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73" name="CustomShape 3"/>
          <p:cNvSpPr/>
          <p:nvPr/>
        </p:nvSpPr>
        <p:spPr>
          <a:xfrm>
            <a:off x="2311920" y="3646080"/>
            <a:ext cx="360" cy="602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7030A0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4" name="CustomShape 4"/>
          <p:cNvSpPr/>
          <p:nvPr/>
        </p:nvSpPr>
        <p:spPr>
          <a:xfrm>
            <a:off x="3737880" y="2250720"/>
            <a:ext cx="360" cy="228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7030A0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5" name="CustomShape 5"/>
          <p:cNvSpPr/>
          <p:nvPr/>
        </p:nvSpPr>
        <p:spPr>
          <a:xfrm>
            <a:off x="4239720" y="3717720"/>
            <a:ext cx="4638240" cy="179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             1              2             3            4             5 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-11.6393   4.1087  -3.4787   2.8713   0.8393 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             6             7              8             9           10 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 -6.0187  15.5713 -12.5900   9.7620   2.6500 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          11           12            13           14           15 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 -3.6673  -1.8893  12.0807   0.1427 -11.5087 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          16           17           18          19 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 -1.3487  -0.0787  -1.3487   5.5420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476" name="CustomShape 6"/>
          <p:cNvSpPr/>
          <p:nvPr/>
        </p:nvSpPr>
        <p:spPr>
          <a:xfrm>
            <a:off x="258480" y="363600"/>
            <a:ext cx="8489880" cy="3675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0" rIns="0" bIns="0" anchor="b"/>
          <a:lstStyle/>
          <a:p>
            <a:pPr>
              <a:lnSpc>
                <a:spcPct val="90000"/>
              </a:lnSpc>
            </a:pPr>
            <a:r>
              <a:rPr lang="en-US" sz="2800" b="0" strike="noStrike" spc="-1" dirty="0">
                <a:solidFill>
                  <a:srgbClr val="4F81BD"/>
                </a:solidFill>
                <a:latin typeface="Calibri"/>
                <a:ea typeface="DejaVu Sans"/>
              </a:rPr>
              <a:t>Functions to extract data from </a:t>
            </a:r>
            <a:r>
              <a:rPr lang="en-US" sz="2800" b="0" strike="noStrike" spc="-1" dirty="0" err="1">
                <a:solidFill>
                  <a:srgbClr val="4F81BD"/>
                </a:solidFill>
                <a:latin typeface="Calibri"/>
                <a:ea typeface="DejaVu Sans"/>
              </a:rPr>
              <a:t>lm</a:t>
            </a:r>
            <a:r>
              <a:rPr lang="en-US" sz="2800" b="0" strike="noStrike" spc="-1" dirty="0">
                <a:solidFill>
                  <a:srgbClr val="4F81BD"/>
                </a:solidFill>
                <a:latin typeface="Calibri"/>
                <a:ea typeface="DejaVu Sans"/>
              </a:rPr>
              <a:t> object (II): 2) residuals</a:t>
            </a:r>
            <a:endParaRPr lang="en-US" sz="2800" b="1" strike="noStrike" spc="-1" dirty="0">
              <a:solidFill>
                <a:srgbClr val="CE181E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CustomShape 1"/>
          <p:cNvSpPr/>
          <p:nvPr/>
        </p:nvSpPr>
        <p:spPr>
          <a:xfrm>
            <a:off x="371880" y="3040560"/>
            <a:ext cx="8480520" cy="1101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Calibri"/>
                <a:ea typeface="DejaVu Sans"/>
              </a:rPr>
              <a:t>Hypothesis testing and linear modelling in R</a:t>
            </a:r>
            <a:endParaRPr lang="en-US" sz="3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CustomShape 1"/>
          <p:cNvSpPr/>
          <p:nvPr/>
        </p:nvSpPr>
        <p:spPr>
          <a:xfrm>
            <a:off x="116280" y="192600"/>
            <a:ext cx="8553240" cy="6447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en-US" sz="2400" b="0" strike="noStrike" spc="-1" dirty="0">
                <a:solidFill>
                  <a:srgbClr val="4F81BD"/>
                </a:solidFill>
                <a:latin typeface="Courier New"/>
                <a:ea typeface="Courier New"/>
              </a:rPr>
              <a:t>&gt;summary(</a:t>
            </a:r>
            <a:r>
              <a:rPr lang="en-US" sz="2400" b="0" strike="noStrike" spc="-1" dirty="0" err="1">
                <a:solidFill>
                  <a:srgbClr val="4F81BD"/>
                </a:solidFill>
                <a:latin typeface="Courier New"/>
                <a:ea typeface="Courier New"/>
              </a:rPr>
              <a:t>model_height_age</a:t>
            </a:r>
            <a:r>
              <a:rPr lang="en-US" sz="2400" b="0" strike="noStrike" spc="-1" dirty="0">
                <a:solidFill>
                  <a:srgbClr val="4F81BD"/>
                </a:solidFill>
                <a:latin typeface="Courier New"/>
                <a:ea typeface="Courier New"/>
              </a:rPr>
              <a:t>)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 dirty="0">
                <a:solidFill>
                  <a:srgbClr val="262626"/>
                </a:solidFill>
                <a:latin typeface="Courier New"/>
                <a:ea typeface="Courier New"/>
              </a:rPr>
              <a:t>Call: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 dirty="0" err="1">
                <a:solidFill>
                  <a:srgbClr val="262626"/>
                </a:solidFill>
                <a:latin typeface="Courier New"/>
                <a:ea typeface="Courier New"/>
              </a:rPr>
              <a:t>lm</a:t>
            </a:r>
            <a:r>
              <a:rPr lang="en-US" sz="1800" b="0" strike="noStrike" spc="-1" dirty="0">
                <a:solidFill>
                  <a:srgbClr val="262626"/>
                </a:solidFill>
                <a:latin typeface="Courier New"/>
                <a:ea typeface="Courier New"/>
              </a:rPr>
              <a:t>(formula = Height ~ Age, data = </a:t>
            </a:r>
            <a:r>
              <a:rPr lang="en-US" sz="1800" b="0" strike="noStrike" spc="-1" dirty="0" err="1">
                <a:solidFill>
                  <a:srgbClr val="262626"/>
                </a:solidFill>
                <a:latin typeface="Courier New"/>
                <a:ea typeface="Courier New"/>
              </a:rPr>
              <a:t>class_data</a:t>
            </a:r>
            <a:r>
              <a:rPr lang="en-US" sz="1800" b="0" strike="noStrike" spc="-1" dirty="0">
                <a:solidFill>
                  <a:srgbClr val="262626"/>
                </a:solidFill>
                <a:latin typeface="Courier New"/>
                <a:ea typeface="Courier New"/>
              </a:rPr>
              <a:t>)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 dirty="0">
                <a:solidFill>
                  <a:srgbClr val="262626"/>
                </a:solidFill>
                <a:latin typeface="Courier New"/>
                <a:ea typeface="Courier New"/>
              </a:rPr>
              <a:t>Residuals: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 dirty="0">
                <a:solidFill>
                  <a:srgbClr val="262626"/>
                </a:solidFill>
                <a:latin typeface="Courier New"/>
                <a:ea typeface="Courier New"/>
              </a:rPr>
              <a:t>     Min       1Q   Median       3Q      Max 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 dirty="0">
                <a:solidFill>
                  <a:srgbClr val="262626"/>
                </a:solidFill>
                <a:latin typeface="Courier New"/>
                <a:ea typeface="Courier New"/>
              </a:rPr>
              <a:t>-12.5900  -3.5730  -0.0787   3.4900  15.5713 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 dirty="0">
                <a:solidFill>
                  <a:srgbClr val="262626"/>
                </a:solidFill>
                <a:latin typeface="Courier New"/>
                <a:ea typeface="Courier New"/>
              </a:rPr>
              <a:t>Coefficients: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 dirty="0">
                <a:solidFill>
                  <a:srgbClr val="262626"/>
                </a:solidFill>
                <a:latin typeface="Courier New"/>
                <a:ea typeface="Courier New"/>
              </a:rPr>
              <a:t>            Estimate Std. Error t value </a:t>
            </a:r>
            <a:r>
              <a:rPr lang="en-US" sz="1800" b="0" strike="noStrike" spc="-1" dirty="0" err="1">
                <a:solidFill>
                  <a:srgbClr val="262626"/>
                </a:solidFill>
                <a:latin typeface="Courier New"/>
                <a:ea typeface="Courier New"/>
              </a:rPr>
              <a:t>Pr</a:t>
            </a:r>
            <a:r>
              <a:rPr lang="en-US" sz="1800" b="0" strike="noStrike" spc="-1" dirty="0">
                <a:solidFill>
                  <a:srgbClr val="262626"/>
                </a:solidFill>
                <a:latin typeface="Courier New"/>
                <a:ea typeface="Courier New"/>
              </a:rPr>
              <a:t>(&gt;|t|)    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 dirty="0">
                <a:solidFill>
                  <a:srgbClr val="262626"/>
                </a:solidFill>
                <a:latin typeface="Courier New"/>
                <a:ea typeface="Courier New"/>
              </a:rPr>
              <a:t>(Intercept)   64.069     16.565   3.868  0.00124 ** 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 dirty="0">
                <a:solidFill>
                  <a:srgbClr val="262626"/>
                </a:solidFill>
                <a:latin typeface="Courier New"/>
                <a:ea typeface="Courier New"/>
              </a:rPr>
              <a:t>Age            7.079      1.237   5.724 </a:t>
            </a:r>
            <a:r>
              <a:rPr lang="en-US" sz="1800" b="0" strike="noStrike" spc="-1" dirty="0">
                <a:solidFill>
                  <a:srgbClr val="4F81BD"/>
                </a:solidFill>
                <a:latin typeface="Courier New"/>
                <a:ea typeface="Courier New"/>
              </a:rPr>
              <a:t>2.48e-05 </a:t>
            </a:r>
            <a:r>
              <a:rPr lang="en-US" sz="1800" b="0" strike="noStrike" spc="-1" dirty="0">
                <a:solidFill>
                  <a:srgbClr val="262626"/>
                </a:solidFill>
                <a:latin typeface="Courier New"/>
                <a:ea typeface="Courier New"/>
              </a:rPr>
              <a:t>***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 dirty="0">
                <a:solidFill>
                  <a:srgbClr val="262626"/>
                </a:solidFill>
                <a:latin typeface="Courier New"/>
                <a:ea typeface="Courier New"/>
              </a:rPr>
              <a:t>---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 dirty="0" err="1">
                <a:solidFill>
                  <a:srgbClr val="262626"/>
                </a:solidFill>
                <a:latin typeface="Courier New"/>
                <a:ea typeface="Courier New"/>
              </a:rPr>
              <a:t>Signif</a:t>
            </a:r>
            <a:r>
              <a:rPr lang="en-US" sz="1800" b="0" strike="noStrike" spc="-1" dirty="0">
                <a:solidFill>
                  <a:srgbClr val="262626"/>
                </a:solidFill>
                <a:latin typeface="Courier New"/>
                <a:ea typeface="Courier New"/>
              </a:rPr>
              <a:t>. codes:  0 ‘***’ 0.001 ‘**’ 0.01 ‘*’ 0.05 ‘.’ 0.1 ‘ ’ 1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 dirty="0">
                <a:solidFill>
                  <a:srgbClr val="262626"/>
                </a:solidFill>
                <a:latin typeface="Courier New"/>
                <a:ea typeface="Courier New"/>
              </a:rPr>
              <a:t>Residual standard error: 7.832 on 17 degrees of freedom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 dirty="0">
                <a:solidFill>
                  <a:srgbClr val="262626"/>
                </a:solidFill>
                <a:latin typeface="Courier New"/>
                <a:ea typeface="Courier New"/>
              </a:rPr>
              <a:t>Multiple R-squared:  0.6584,	Adjusted R-squared:  0.6383 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 dirty="0">
                <a:solidFill>
                  <a:srgbClr val="262626"/>
                </a:solidFill>
                <a:latin typeface="Courier New"/>
                <a:ea typeface="Courier New"/>
              </a:rPr>
              <a:t>F-statistic: 32.77 on 1 and 17 DF,  p-value: </a:t>
            </a:r>
            <a:r>
              <a:rPr lang="en-US" sz="1800" b="0" strike="noStrike" spc="-1" dirty="0">
                <a:solidFill>
                  <a:srgbClr val="4F81BD"/>
                </a:solidFill>
                <a:latin typeface="Courier New"/>
                <a:ea typeface="Courier New"/>
              </a:rPr>
              <a:t>2.48e-05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n-US" sz="1800" b="0" strike="noStrike" spc="-1" dirty="0">
              <a:latin typeface="Arial"/>
            </a:endParaRPr>
          </a:p>
        </p:txBody>
      </p:sp>
      <p:sp>
        <p:nvSpPr>
          <p:cNvPr id="478" name="CustomShape 2"/>
          <p:cNvSpPr/>
          <p:nvPr/>
        </p:nvSpPr>
        <p:spPr>
          <a:xfrm>
            <a:off x="116640" y="1605960"/>
            <a:ext cx="6567120" cy="1078200"/>
          </a:xfrm>
          <a:prstGeom prst="rect">
            <a:avLst/>
          </a:prstGeom>
          <a:noFill/>
          <a:ln>
            <a:solidFill>
              <a:srgbClr val="4A7EBB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79" name="CustomShape 3"/>
          <p:cNvSpPr/>
          <p:nvPr/>
        </p:nvSpPr>
        <p:spPr>
          <a:xfrm>
            <a:off x="7114680" y="1138680"/>
            <a:ext cx="1715040" cy="2008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4F81BD"/>
                </a:solidFill>
                <a:latin typeface="Calibri"/>
                <a:ea typeface="DejaVu Sans"/>
              </a:rPr>
              <a:t>Error: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Difference between the observed and the fitted points (line)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80" name="CustomShape 4"/>
          <p:cNvSpPr/>
          <p:nvPr/>
        </p:nvSpPr>
        <p:spPr>
          <a:xfrm>
            <a:off x="116640" y="3141360"/>
            <a:ext cx="7151040" cy="1699560"/>
          </a:xfrm>
          <a:prstGeom prst="rect">
            <a:avLst/>
          </a:prstGeom>
          <a:noFill/>
          <a:ln>
            <a:solidFill>
              <a:srgbClr val="4A7EBB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81" name="CustomShape 5"/>
          <p:cNvSpPr/>
          <p:nvPr/>
        </p:nvSpPr>
        <p:spPr>
          <a:xfrm>
            <a:off x="7307280" y="3043080"/>
            <a:ext cx="1942200" cy="1459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4F81BD"/>
                </a:solidFill>
                <a:latin typeface="Calibri"/>
                <a:ea typeface="DejaVu Sans"/>
              </a:rPr>
              <a:t>Significance of the parameters :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Is Age  different from 0? YES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82" name="CustomShape 6"/>
          <p:cNvSpPr/>
          <p:nvPr/>
        </p:nvSpPr>
        <p:spPr>
          <a:xfrm>
            <a:off x="131400" y="6103800"/>
            <a:ext cx="4000680" cy="63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4F81BD"/>
                </a:solidFill>
                <a:latin typeface="Calibri"/>
                <a:ea typeface="DejaVu Sans"/>
              </a:rPr>
              <a:t>R</a:t>
            </a:r>
            <a:r>
              <a:rPr lang="en-US" sz="1800" b="0" strike="noStrike" spc="-1" baseline="30000">
                <a:solidFill>
                  <a:srgbClr val="4F81BD"/>
                </a:solidFill>
                <a:latin typeface="Calibri"/>
                <a:ea typeface="DejaVu Sans"/>
              </a:rPr>
              <a:t>2</a:t>
            </a:r>
            <a:r>
              <a:rPr lang="en-US" sz="1800" b="0" strike="noStrike" spc="-1">
                <a:solidFill>
                  <a:srgbClr val="4F81BD"/>
                </a:solidFill>
                <a:latin typeface="Calibri"/>
                <a:ea typeface="DejaVu Sans"/>
              </a:rPr>
              <a:t>: Fraction of the variance explained by the model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83" name="CustomShape 7"/>
          <p:cNvSpPr/>
          <p:nvPr/>
        </p:nvSpPr>
        <p:spPr>
          <a:xfrm>
            <a:off x="4400460" y="6098732"/>
            <a:ext cx="4000680" cy="910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4F81BD"/>
                </a:solidFill>
                <a:latin typeface="Calibri"/>
                <a:ea typeface="DejaVu Sans"/>
              </a:rPr>
              <a:t>F-test: 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Is the result significant compared to a model with just the intercept? YES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484" name="CustomShape 8"/>
          <p:cNvSpPr/>
          <p:nvPr/>
        </p:nvSpPr>
        <p:spPr>
          <a:xfrm>
            <a:off x="29160" y="5519922"/>
            <a:ext cx="4093560" cy="239760"/>
          </a:xfrm>
          <a:prstGeom prst="rect">
            <a:avLst/>
          </a:prstGeom>
          <a:noFill/>
          <a:ln>
            <a:solidFill>
              <a:srgbClr val="4A7EBB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85" name="CustomShape 9"/>
          <p:cNvSpPr/>
          <p:nvPr/>
        </p:nvSpPr>
        <p:spPr>
          <a:xfrm>
            <a:off x="29160" y="5851052"/>
            <a:ext cx="7443000" cy="247680"/>
          </a:xfrm>
          <a:prstGeom prst="rect">
            <a:avLst/>
          </a:prstGeom>
          <a:noFill/>
          <a:ln>
            <a:solidFill>
              <a:srgbClr val="4A7EBB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86" name="CustomShape 10"/>
          <p:cNvSpPr/>
          <p:nvPr/>
        </p:nvSpPr>
        <p:spPr>
          <a:xfrm>
            <a:off x="4937760" y="248760"/>
            <a:ext cx="4296600" cy="819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Calibri"/>
                <a:ea typeface="DejaVu Sans"/>
              </a:rPr>
              <a:t>Height~a+b1*Age+ err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1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CustomShape 1"/>
          <p:cNvSpPr/>
          <p:nvPr/>
        </p:nvSpPr>
        <p:spPr>
          <a:xfrm>
            <a:off x="393480" y="1010160"/>
            <a:ext cx="8354880" cy="499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en-US" sz="2400" b="0" strike="noStrike" spc="-1">
                <a:solidFill>
                  <a:srgbClr val="262626"/>
                </a:solidFill>
                <a:latin typeface="Calibri"/>
                <a:ea typeface="DejaVu Sans"/>
              </a:rPr>
              <a:t>R offers different ways to </a:t>
            </a:r>
            <a:r>
              <a:rPr lang="en-US" sz="2400" b="0" strike="noStrike" spc="-1">
                <a:solidFill>
                  <a:srgbClr val="4F81BD"/>
                </a:solidFill>
                <a:latin typeface="Calibri"/>
                <a:ea typeface="DejaVu Sans"/>
              </a:rPr>
              <a:t>model your hypotheses. </a:t>
            </a:r>
            <a:r>
              <a:rPr lang="en-US" sz="2400" b="0" strike="noStrike" spc="-1">
                <a:solidFill>
                  <a:srgbClr val="262626"/>
                </a:solidFill>
                <a:latin typeface="Calibri"/>
                <a:ea typeface="DejaVu Sans"/>
              </a:rPr>
              <a:t>Choose one suited to your types of variables and your research question. Covered in this course: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n-US" sz="2400" b="0" strike="noStrike" spc="-1">
              <a:latin typeface="Arial"/>
            </a:endParaRPr>
          </a:p>
          <a:p>
            <a:pPr marL="449280" lvl="1" indent="-180360">
              <a:lnSpc>
                <a:spcPct val="100000"/>
              </a:lnSpc>
              <a:spcBef>
                <a:spcPts val="479"/>
              </a:spcBef>
              <a:buClr>
                <a:srgbClr val="262626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262626"/>
                </a:solidFill>
                <a:latin typeface="Calibri"/>
                <a:ea typeface="DejaVu Sans"/>
              </a:rPr>
              <a:t>Comparing two group means</a:t>
            </a:r>
            <a:endParaRPr lang="en-US" sz="2400" b="0" strike="noStrike" spc="-1">
              <a:latin typeface="Arial"/>
            </a:endParaRPr>
          </a:p>
          <a:p>
            <a:pPr marL="449280">
              <a:lnSpc>
                <a:spcPct val="100000"/>
              </a:lnSpc>
              <a:spcBef>
                <a:spcPts val="479"/>
              </a:spcBef>
            </a:pPr>
            <a:r>
              <a:rPr lang="en-US" sz="2400" b="0" strike="noStrike" spc="-1">
                <a:solidFill>
                  <a:srgbClr val="4F81BD"/>
                </a:solidFill>
                <a:latin typeface="Calibri"/>
                <a:ea typeface="DejaVu Sans"/>
              </a:rPr>
              <a:t> t.test()</a:t>
            </a:r>
            <a:endParaRPr lang="en-US" sz="2400" b="0" strike="noStrike" spc="-1">
              <a:latin typeface="Arial"/>
            </a:endParaRPr>
          </a:p>
          <a:p>
            <a:pPr marL="449280"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  <a:p>
            <a:pPr marL="449280" lvl="1" indent="-180360">
              <a:lnSpc>
                <a:spcPct val="100000"/>
              </a:lnSpc>
              <a:spcBef>
                <a:spcPts val="479"/>
              </a:spcBef>
              <a:buClr>
                <a:srgbClr val="262626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262626"/>
                </a:solidFill>
                <a:latin typeface="Calibri"/>
                <a:ea typeface="DejaVu Sans"/>
              </a:rPr>
              <a:t>Testing </a:t>
            </a:r>
            <a:r>
              <a:rPr lang="en-US" sz="2400" b="0" strike="noStrike" spc="-1">
                <a:solidFill>
                  <a:srgbClr val="4F81BD"/>
                </a:solidFill>
                <a:latin typeface="Calibri"/>
                <a:ea typeface="DejaVu Sans"/>
              </a:rPr>
              <a:t>linear correlation </a:t>
            </a:r>
            <a:r>
              <a:rPr lang="en-US" sz="2400" b="0" strike="noStrike" spc="-1">
                <a:solidFill>
                  <a:srgbClr val="262626"/>
                </a:solidFill>
                <a:latin typeface="Calibri"/>
                <a:ea typeface="DejaVu Sans"/>
              </a:rPr>
              <a:t>between continuous variables:</a:t>
            </a:r>
            <a:endParaRPr lang="en-US" sz="2400" b="0" strike="noStrike" spc="-1">
              <a:latin typeface="Arial"/>
            </a:endParaRPr>
          </a:p>
          <a:p>
            <a:pPr marL="449280">
              <a:lnSpc>
                <a:spcPct val="100000"/>
              </a:lnSpc>
              <a:spcBef>
                <a:spcPts val="479"/>
              </a:spcBef>
            </a:pPr>
            <a:r>
              <a:rPr lang="en-US" sz="2400" b="0" strike="noStrike" spc="-1">
                <a:solidFill>
                  <a:srgbClr val="4F81BD"/>
                </a:solidFill>
                <a:latin typeface="Calibri"/>
                <a:ea typeface="DejaVu Sans"/>
              </a:rPr>
              <a:t>cor(), cor.test()</a:t>
            </a:r>
            <a:endParaRPr lang="en-US" sz="2400" b="0" strike="noStrike" spc="-1">
              <a:latin typeface="Arial"/>
            </a:endParaRPr>
          </a:p>
          <a:p>
            <a:pPr marL="449280"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  <a:p>
            <a:pPr marL="449280" lvl="1" indent="-180360">
              <a:lnSpc>
                <a:spcPct val="100000"/>
              </a:lnSpc>
              <a:spcBef>
                <a:spcPts val="479"/>
              </a:spcBef>
              <a:buClr>
                <a:srgbClr val="262626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262626"/>
                </a:solidFill>
                <a:latin typeface="Calibri"/>
                <a:ea typeface="DejaVu Sans"/>
              </a:rPr>
              <a:t>Building simple </a:t>
            </a:r>
            <a:r>
              <a:rPr lang="en-US" sz="2400" b="0" strike="noStrike" spc="-1">
                <a:solidFill>
                  <a:srgbClr val="4F81BD"/>
                </a:solidFill>
                <a:latin typeface="Calibri"/>
                <a:ea typeface="DejaVu Sans"/>
              </a:rPr>
              <a:t>linear models </a:t>
            </a:r>
            <a:r>
              <a:rPr lang="en-US" sz="2400" b="0" strike="noStrike" spc="-1">
                <a:solidFill>
                  <a:srgbClr val="262626"/>
                </a:solidFill>
                <a:latin typeface="Calibri"/>
                <a:ea typeface="DejaVu Sans"/>
              </a:rPr>
              <a:t>between a continuous variable and a continuous or categorical variable.</a:t>
            </a:r>
            <a:endParaRPr lang="en-US" sz="2400" b="0" strike="noStrike" spc="-1">
              <a:latin typeface="Arial"/>
            </a:endParaRPr>
          </a:p>
          <a:p>
            <a:pPr marL="449280">
              <a:lnSpc>
                <a:spcPct val="100000"/>
              </a:lnSpc>
              <a:spcBef>
                <a:spcPts val="479"/>
              </a:spcBef>
            </a:pPr>
            <a:r>
              <a:rPr lang="en-US" sz="2400" b="0" strike="noStrike" spc="-1">
                <a:solidFill>
                  <a:srgbClr val="4F81BD"/>
                </a:solidFill>
                <a:latin typeface="Calibri"/>
                <a:ea typeface="DejaVu Sans"/>
              </a:rPr>
              <a:t>lm()</a:t>
            </a:r>
            <a:endParaRPr lang="en-US" sz="2400" b="0" strike="noStrike" spc="-1">
              <a:latin typeface="Arial"/>
            </a:endParaRPr>
          </a:p>
          <a:p>
            <a:pPr marL="449280">
              <a:lnSpc>
                <a:spcPct val="100000"/>
              </a:lnSpc>
              <a:spcBef>
                <a:spcPts val="479"/>
              </a:spcBef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515" name="CustomShape 2"/>
          <p:cNvSpPr/>
          <p:nvPr/>
        </p:nvSpPr>
        <p:spPr>
          <a:xfrm>
            <a:off x="258480" y="111600"/>
            <a:ext cx="7940880" cy="618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0" rIns="0" bIns="0" anchor="b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4F81BD"/>
                </a:solidFill>
                <a:latin typeface="Calibri"/>
                <a:ea typeface="DejaVu Sans"/>
              </a:rPr>
              <a:t>In a nutshell</a:t>
            </a: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1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CustomShape 1"/>
          <p:cNvSpPr/>
          <p:nvPr/>
        </p:nvSpPr>
        <p:spPr>
          <a:xfrm>
            <a:off x="258480" y="1056240"/>
            <a:ext cx="8354880" cy="5599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57200" indent="-455040">
              <a:lnSpc>
                <a:spcPct val="100000"/>
              </a:lnSpc>
              <a:spcBef>
                <a:spcPts val="479"/>
              </a:spcBef>
              <a:buClr>
                <a:srgbClr val="262626"/>
              </a:buClr>
              <a:buFont typeface="Calibri"/>
              <a:buAutoNum type="arabicPeriod"/>
            </a:pPr>
            <a:r>
              <a:rPr lang="en-US" sz="2200" b="0" strike="noStrike" spc="-1">
                <a:solidFill>
                  <a:srgbClr val="262626"/>
                </a:solidFill>
                <a:latin typeface="Calibri"/>
                <a:ea typeface="DejaVu Sans"/>
              </a:rPr>
              <a:t>Specify your biological question and your experimental design very clearly, then collect your data.</a:t>
            </a:r>
            <a:endParaRPr lang="en-US" sz="2200" b="0" strike="noStrike" spc="-1">
              <a:latin typeface="Arial"/>
            </a:endParaRPr>
          </a:p>
          <a:p>
            <a:pPr marL="457200" indent="-455040">
              <a:lnSpc>
                <a:spcPct val="100000"/>
              </a:lnSpc>
              <a:spcBef>
                <a:spcPts val="479"/>
              </a:spcBef>
              <a:buClr>
                <a:srgbClr val="262626"/>
              </a:buClr>
              <a:buFont typeface="Calibri"/>
              <a:buAutoNum type="arabicPeriod"/>
            </a:pPr>
            <a:r>
              <a:rPr lang="en-US" sz="2200" b="0" strike="noStrike" spc="-1">
                <a:solidFill>
                  <a:srgbClr val="262626"/>
                </a:solidFill>
                <a:latin typeface="Calibri"/>
                <a:ea typeface="DejaVu Sans"/>
              </a:rPr>
              <a:t>Save your data into a csv format in a dedicated folder.</a:t>
            </a:r>
            <a:endParaRPr lang="en-US" sz="2200" b="0" strike="noStrike" spc="-1">
              <a:latin typeface="Arial"/>
            </a:endParaRPr>
          </a:p>
          <a:p>
            <a:pPr marL="457200" indent="-455040">
              <a:lnSpc>
                <a:spcPct val="100000"/>
              </a:lnSpc>
              <a:spcBef>
                <a:spcPts val="479"/>
              </a:spcBef>
              <a:buClr>
                <a:srgbClr val="262626"/>
              </a:buClr>
              <a:buFont typeface="Calibri"/>
              <a:buAutoNum type="arabicPeriod"/>
            </a:pPr>
            <a:r>
              <a:rPr lang="en-US" sz="2200" b="0" strike="noStrike" spc="-1">
                <a:solidFill>
                  <a:srgbClr val="262626"/>
                </a:solidFill>
                <a:latin typeface="Calibri"/>
                <a:ea typeface="DejaVu Sans"/>
              </a:rPr>
              <a:t>Start up RStudio , create an R project, open a new script file and save it where you save your data. Don't forget to annotate it and save it regularly.</a:t>
            </a:r>
            <a:endParaRPr lang="en-US" sz="2200" b="0" strike="noStrike" spc="-1">
              <a:latin typeface="Arial"/>
            </a:endParaRPr>
          </a:p>
          <a:p>
            <a:pPr marL="457200" indent="-455040">
              <a:lnSpc>
                <a:spcPct val="100000"/>
              </a:lnSpc>
              <a:spcBef>
                <a:spcPts val="479"/>
              </a:spcBef>
              <a:buClr>
                <a:srgbClr val="262626"/>
              </a:buClr>
              <a:buFont typeface="Calibri"/>
              <a:buAutoNum type="arabicPeriod"/>
            </a:pPr>
            <a:r>
              <a:rPr lang="en-US" sz="2200" b="0" strike="noStrike" spc="-1">
                <a:solidFill>
                  <a:srgbClr val="262626"/>
                </a:solidFill>
                <a:latin typeface="Calibri"/>
                <a:ea typeface="DejaVu Sans"/>
              </a:rPr>
              <a:t>Import your data into R. Check everything in your data. Make sure it is what you expect it to be. </a:t>
            </a:r>
            <a:endParaRPr lang="en-US" sz="2200" b="0" strike="noStrike" spc="-1">
              <a:latin typeface="Arial"/>
            </a:endParaRPr>
          </a:p>
          <a:p>
            <a:pPr marL="457200" indent="-455040">
              <a:lnSpc>
                <a:spcPct val="100000"/>
              </a:lnSpc>
              <a:spcBef>
                <a:spcPts val="479"/>
              </a:spcBef>
              <a:buClr>
                <a:srgbClr val="262626"/>
              </a:buClr>
              <a:buFont typeface="Calibri"/>
              <a:buAutoNum type="arabicPeriod"/>
            </a:pPr>
            <a:r>
              <a:rPr lang="en-US" sz="2200" b="0" strike="noStrike" spc="-1">
                <a:solidFill>
                  <a:srgbClr val="262626"/>
                </a:solidFill>
                <a:latin typeface="Calibri"/>
                <a:ea typeface="DejaVu Sans"/>
              </a:rPr>
              <a:t>Explore your data, first with R's plotting functions. Make an hypothesis. Try to guess the answer that your statistical test should give you.</a:t>
            </a:r>
            <a:endParaRPr lang="en-US" sz="2200" b="0" strike="noStrike" spc="-1">
              <a:latin typeface="Arial"/>
            </a:endParaRPr>
          </a:p>
          <a:p>
            <a:pPr marL="457200" indent="-455040">
              <a:lnSpc>
                <a:spcPct val="100000"/>
              </a:lnSpc>
              <a:spcBef>
                <a:spcPts val="479"/>
              </a:spcBef>
              <a:buClr>
                <a:srgbClr val="262626"/>
              </a:buClr>
              <a:buFont typeface="Calibri"/>
              <a:buAutoNum type="arabicPeriod"/>
            </a:pPr>
            <a:r>
              <a:rPr lang="en-US" sz="2200" b="0" strike="noStrike" spc="-1">
                <a:solidFill>
                  <a:srgbClr val="262626"/>
                </a:solidFill>
                <a:latin typeface="Calibri"/>
                <a:ea typeface="DejaVu Sans"/>
              </a:rPr>
              <a:t>Perform your test to confirm your answer.</a:t>
            </a:r>
            <a:endParaRPr lang="en-US" sz="2200" b="0" strike="noStrike" spc="-1">
              <a:latin typeface="Arial"/>
            </a:endParaRPr>
          </a:p>
          <a:p>
            <a:pPr marL="457200" indent="-455040">
              <a:lnSpc>
                <a:spcPct val="100000"/>
              </a:lnSpc>
              <a:spcBef>
                <a:spcPts val="479"/>
              </a:spcBef>
              <a:buClr>
                <a:srgbClr val="262626"/>
              </a:buClr>
              <a:buFont typeface="Calibri"/>
              <a:buAutoNum type="arabicPeriod"/>
            </a:pPr>
            <a:r>
              <a:rPr lang="en-US" sz="2200" b="0" strike="noStrike" spc="-1">
                <a:solidFill>
                  <a:srgbClr val="262626"/>
                </a:solidFill>
                <a:latin typeface="Calibri"/>
                <a:ea typeface="DejaVu Sans"/>
              </a:rPr>
              <a:t>Communicate your findings.</a:t>
            </a:r>
            <a:endParaRPr lang="en-US" sz="2200" b="0" strike="noStrike" spc="-1">
              <a:latin typeface="Arial"/>
            </a:endParaRPr>
          </a:p>
          <a:p>
            <a:pPr marL="457200" indent="-455040">
              <a:lnSpc>
                <a:spcPct val="100000"/>
              </a:lnSpc>
              <a:spcBef>
                <a:spcPts val="479"/>
              </a:spcBef>
              <a:buClr>
                <a:srgbClr val="262626"/>
              </a:buClr>
              <a:buFont typeface="Calibri"/>
              <a:buAutoNum type="arabicPeriod"/>
            </a:pPr>
            <a:r>
              <a:rPr lang="en-US" sz="2200" b="0" strike="noStrike" spc="-1">
                <a:solidFill>
                  <a:srgbClr val="262626"/>
                </a:solidFill>
                <a:latin typeface="Calibri"/>
                <a:ea typeface="DejaVu Sans"/>
              </a:rPr>
              <a:t>Make sure your files (data, scripts, figures, reports) are well organised in your folder.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n-US" sz="2200" b="0" strike="noStrike" spc="-1">
              <a:latin typeface="Arial"/>
            </a:endParaRPr>
          </a:p>
        </p:txBody>
      </p:sp>
      <p:sp>
        <p:nvSpPr>
          <p:cNvPr id="528" name="CustomShape 2"/>
          <p:cNvSpPr/>
          <p:nvPr/>
        </p:nvSpPr>
        <p:spPr>
          <a:xfrm>
            <a:off x="258480" y="0"/>
            <a:ext cx="8756280" cy="7886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0" rIns="0" bIns="0" anchor="b"/>
          <a:lstStyle/>
          <a:p>
            <a:pPr>
              <a:lnSpc>
                <a:spcPct val="90000"/>
              </a:lnSpc>
            </a:pPr>
            <a:r>
              <a:rPr lang="en-US" sz="4000" b="0" strike="noStrike" spc="-1" dirty="0">
                <a:solidFill>
                  <a:srgbClr val="4F81BD"/>
                </a:solidFill>
                <a:latin typeface="Calibri"/>
                <a:ea typeface="DejaVu Sans"/>
              </a:rPr>
              <a:t>Summary - Overall analysis workflow  </a:t>
            </a:r>
            <a:endParaRPr lang="en-US" sz="40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CustomShape 1"/>
          <p:cNvSpPr/>
          <p:nvPr/>
        </p:nvSpPr>
        <p:spPr>
          <a:xfrm>
            <a:off x="393480" y="1010160"/>
            <a:ext cx="8073720" cy="575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266760" indent="-264600">
              <a:lnSpc>
                <a:spcPct val="100000"/>
              </a:lnSpc>
              <a:spcBef>
                <a:spcPts val="601"/>
              </a:spcBef>
              <a:spcAft>
                <a:spcPts val="300"/>
              </a:spcAft>
              <a:buClr>
                <a:srgbClr val="262626"/>
              </a:buClr>
              <a:buFont typeface="Arial"/>
              <a:buChar char="•"/>
            </a:pPr>
            <a:r>
              <a:rPr lang="en-US" sz="2400" b="1" strike="noStrike" spc="-1">
                <a:solidFill>
                  <a:srgbClr val="262626"/>
                </a:solidFill>
                <a:latin typeface="Calibri"/>
                <a:ea typeface="DejaVu Sans"/>
              </a:rPr>
              <a:t>R manuals: </a:t>
            </a:r>
            <a:r>
              <a:rPr lang="en-US" sz="240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3"/>
              </a:rPr>
              <a:t>http://cran.r-project.org/manuals.html</a:t>
            </a:r>
            <a:endParaRPr lang="en-US" sz="2400" b="0" strike="noStrike" spc="-1">
              <a:latin typeface="Arial"/>
            </a:endParaRPr>
          </a:p>
          <a:p>
            <a:pPr marL="266760" indent="-264600">
              <a:lnSpc>
                <a:spcPct val="100000"/>
              </a:lnSpc>
              <a:spcBef>
                <a:spcPts val="601"/>
              </a:spcBef>
              <a:spcAft>
                <a:spcPts val="300"/>
              </a:spcAft>
              <a:buClr>
                <a:srgbClr val="262626"/>
              </a:buClr>
              <a:buFont typeface="Arial"/>
              <a:buChar char="•"/>
            </a:pPr>
            <a:r>
              <a:rPr lang="en-US" sz="2400" b="1" strike="noStrike" spc="-1">
                <a:solidFill>
                  <a:srgbClr val="262626"/>
                </a:solidFill>
                <a:latin typeface="Calibri"/>
                <a:ea typeface="DejaVu Sans"/>
              </a:rPr>
              <a:t>Datacamp free tutorials: </a:t>
            </a:r>
            <a:r>
              <a:rPr lang="en-US" sz="240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4"/>
              </a:rPr>
              <a:t>https://www.datacamp.com/courses/free-introduction-to-r</a:t>
            </a:r>
            <a:endParaRPr lang="en-US" sz="2400" b="0" strike="noStrike" spc="-1">
              <a:latin typeface="Arial"/>
            </a:endParaRPr>
          </a:p>
          <a:p>
            <a:pPr marL="266760" indent="-264600">
              <a:lnSpc>
                <a:spcPct val="100000"/>
              </a:lnSpc>
              <a:spcBef>
                <a:spcPts val="601"/>
              </a:spcBef>
              <a:spcAft>
                <a:spcPts val="300"/>
              </a:spcAft>
              <a:buClr>
                <a:srgbClr val="262626"/>
              </a:buClr>
              <a:buFont typeface="Arial"/>
              <a:buChar char="•"/>
            </a:pPr>
            <a:r>
              <a:rPr lang="en-US" sz="2400" b="1" strike="noStrike" spc="-1">
                <a:solidFill>
                  <a:srgbClr val="262626"/>
                </a:solidFill>
                <a:latin typeface="Calibri"/>
                <a:ea typeface="DejaVu Sans"/>
              </a:rPr>
              <a:t>STHDA (Statistical Tools for High Throughput Data Analysis) free tutorials: </a:t>
            </a:r>
            <a:r>
              <a:rPr lang="en-US" sz="240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5"/>
              </a:rPr>
              <a:t>http://www.sthda.com/english/</a:t>
            </a:r>
            <a:endParaRPr lang="en-US" sz="2400" b="0" strike="noStrike" spc="-1">
              <a:latin typeface="Arial"/>
            </a:endParaRPr>
          </a:p>
          <a:p>
            <a:pPr marL="266760" indent="-264600">
              <a:lnSpc>
                <a:spcPct val="100000"/>
              </a:lnSpc>
              <a:spcBef>
                <a:spcPts val="601"/>
              </a:spcBef>
              <a:spcAft>
                <a:spcPts val="300"/>
              </a:spcAft>
              <a:buClr>
                <a:srgbClr val="262626"/>
              </a:buClr>
              <a:buFont typeface="Arial"/>
              <a:buChar char="•"/>
            </a:pPr>
            <a:r>
              <a:rPr lang="en-US" sz="2400" b="1" strike="noStrike" spc="-1">
                <a:solidFill>
                  <a:srgbClr val="262626"/>
                </a:solidFill>
                <a:latin typeface="Calibri"/>
                <a:ea typeface="DejaVu Sans"/>
              </a:rPr>
              <a:t>Stackoverflow</a:t>
            </a:r>
            <a:r>
              <a:rPr lang="en-US" sz="2400" b="0" strike="noStrike" spc="-1">
                <a:solidFill>
                  <a:srgbClr val="262626"/>
                </a:solidFill>
                <a:latin typeface="Calibri"/>
                <a:ea typeface="DejaVu Sans"/>
              </a:rPr>
              <a:t> documentation, resources and user forum: </a:t>
            </a:r>
            <a:r>
              <a:rPr lang="en-US" sz="240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6"/>
              </a:rPr>
              <a:t>http://stackoverflow.com/tags/r/info</a:t>
            </a:r>
            <a:endParaRPr lang="en-US" sz="2400" b="0" strike="noStrike" spc="-1">
              <a:latin typeface="Arial"/>
            </a:endParaRPr>
          </a:p>
          <a:p>
            <a:pPr marL="266760" indent="-264600">
              <a:lnSpc>
                <a:spcPct val="100000"/>
              </a:lnSpc>
              <a:spcBef>
                <a:spcPts val="601"/>
              </a:spcBef>
              <a:spcAft>
                <a:spcPts val="300"/>
              </a:spcAft>
              <a:buClr>
                <a:srgbClr val="262626"/>
              </a:buClr>
              <a:buFont typeface="Arial"/>
              <a:buChar char="•"/>
            </a:pPr>
            <a:r>
              <a:rPr lang="en-US" sz="2400" b="1" strike="noStrike" spc="-1">
                <a:solidFill>
                  <a:srgbClr val="262626"/>
                </a:solidFill>
                <a:latin typeface="Calibri"/>
                <a:ea typeface="DejaVu Sans"/>
              </a:rPr>
              <a:t>Rseek -  </a:t>
            </a:r>
            <a:r>
              <a:rPr lang="en-US" sz="2400" b="0" strike="noStrike" spc="-1">
                <a:solidFill>
                  <a:srgbClr val="262626"/>
                </a:solidFill>
                <a:latin typeface="Calibri"/>
                <a:ea typeface="DejaVu Sans"/>
              </a:rPr>
              <a:t>search engine on numerous online R resources: </a:t>
            </a:r>
            <a:r>
              <a:rPr lang="en-US" sz="240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7"/>
              </a:rPr>
              <a:t>http://www.rseek.org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300"/>
              </a:spcAft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530" name="CustomShape 2"/>
          <p:cNvSpPr/>
          <p:nvPr/>
        </p:nvSpPr>
        <p:spPr>
          <a:xfrm>
            <a:off x="258480" y="111600"/>
            <a:ext cx="7940880" cy="618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0" rIns="0" bIns="0" anchor="b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4F81BD"/>
                </a:solidFill>
                <a:latin typeface="Calibri"/>
                <a:ea typeface="DejaVu Sans"/>
              </a:rPr>
              <a:t>More to explore… </a:t>
            </a: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CustomShape 1"/>
          <p:cNvSpPr/>
          <p:nvPr/>
        </p:nvSpPr>
        <p:spPr>
          <a:xfrm>
            <a:off x="393480" y="1010160"/>
            <a:ext cx="8354880" cy="561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266760" indent="-264600">
              <a:lnSpc>
                <a:spcPct val="100000"/>
              </a:lnSpc>
              <a:spcBef>
                <a:spcPts val="400"/>
              </a:spcBef>
              <a:buClr>
                <a:srgbClr val="26262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262626"/>
                </a:solidFill>
                <a:latin typeface="Calibri"/>
                <a:ea typeface="DejaVu Sans"/>
              </a:rPr>
              <a:t>Content and slides developed by: </a:t>
            </a:r>
            <a:br/>
            <a:r>
              <a:rPr lang="en-US" sz="1800" b="0" strike="noStrike" spc="-1">
                <a:solidFill>
                  <a:srgbClr val="262626"/>
                </a:solidFill>
                <a:latin typeface="Calibri"/>
                <a:ea typeface="DejaVu Sans"/>
              </a:rPr>
              <a:t>Diana Marek, Geoffrey Fucile, Alex Smith, Linda Dib, Leonore Wigger, Wandrille Duchemin</a:t>
            </a:r>
            <a:endParaRPr lang="en-US" sz="1800" b="0" strike="noStrike" spc="-1">
              <a:latin typeface="Arial"/>
            </a:endParaRPr>
          </a:p>
          <a:p>
            <a:pPr marL="266760" indent="-264600">
              <a:lnSpc>
                <a:spcPct val="100000"/>
              </a:lnSpc>
              <a:spcBef>
                <a:spcPts val="400"/>
              </a:spcBef>
              <a:buClr>
                <a:srgbClr val="26262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262626"/>
                </a:solidFill>
                <a:latin typeface="Calibri"/>
                <a:ea typeface="DejaVu Sans"/>
              </a:rPr>
              <a:t>Content inspired by material from: </a:t>
            </a:r>
            <a:endParaRPr lang="en-US" sz="2000" b="0" strike="noStrike" spc="-1">
              <a:latin typeface="Arial"/>
            </a:endParaRPr>
          </a:p>
          <a:p>
            <a:pPr marL="449280" lvl="1" indent="-180360">
              <a:lnSpc>
                <a:spcPct val="100000"/>
              </a:lnSpc>
              <a:spcBef>
                <a:spcPts val="360"/>
              </a:spcBef>
              <a:buClr>
                <a:srgbClr val="26262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62626"/>
                </a:solidFill>
                <a:latin typeface="Calibri"/>
                <a:ea typeface="DejaVu Sans"/>
              </a:rPr>
              <a:t>Owen L. PETCHEY and “Getting started with R” book </a:t>
            </a:r>
            <a:endParaRPr lang="en-US" sz="1800" b="0" strike="noStrike" spc="-1">
              <a:latin typeface="Arial"/>
            </a:endParaRPr>
          </a:p>
          <a:p>
            <a:pPr marL="449280" lvl="1" indent="-180360">
              <a:lnSpc>
                <a:spcPct val="100000"/>
              </a:lnSpc>
              <a:spcBef>
                <a:spcPts val="360"/>
              </a:spcBef>
              <a:buClr>
                <a:srgbClr val="26262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62626"/>
                </a:solidFill>
                <a:latin typeface="Calibri"/>
                <a:ea typeface="DejaVu Sans"/>
              </a:rPr>
              <a:t>Daniel WEGMANN and Frédéric SCHÜTZ</a:t>
            </a:r>
            <a:endParaRPr lang="en-US" sz="1800" b="0" strike="noStrike" spc="-1">
              <a:latin typeface="Arial"/>
            </a:endParaRPr>
          </a:p>
          <a:p>
            <a:pPr marL="449280" lvl="1" indent="-180360">
              <a:lnSpc>
                <a:spcPct val="100000"/>
              </a:lnSpc>
              <a:spcBef>
                <a:spcPts val="360"/>
              </a:spcBef>
              <a:buClr>
                <a:srgbClr val="26262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62626"/>
                </a:solidFill>
                <a:latin typeface="Calibri"/>
                <a:ea typeface="DejaVu Sans"/>
              </a:rPr>
              <a:t>Robert STOJNIĆ and Ian ROBERTS</a:t>
            </a:r>
            <a:endParaRPr lang="en-US" sz="1800" b="0" strike="noStrike" spc="-1">
              <a:latin typeface="Arial"/>
            </a:endParaRPr>
          </a:p>
          <a:p>
            <a:pPr marL="449280" lvl="1" indent="-180360">
              <a:lnSpc>
                <a:spcPct val="100000"/>
              </a:lnSpc>
              <a:spcBef>
                <a:spcPts val="360"/>
              </a:spcBef>
              <a:buClr>
                <a:srgbClr val="26262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62626"/>
                </a:solidFill>
                <a:latin typeface="Calibri"/>
                <a:ea typeface="DejaVu Sans"/>
              </a:rPr>
              <a:t>Jenny DRNEVICH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en-US" sz="3200" b="1" strike="noStrike" spc="-1">
                <a:solidFill>
                  <a:srgbClr val="262626"/>
                </a:solidFill>
                <a:latin typeface="Calibri"/>
                <a:ea typeface="DejaVu Sans"/>
              </a:rPr>
              <a:t>Thank you for your attention </a:t>
            </a: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561"/>
              </a:spcBef>
            </a:pPr>
            <a:r>
              <a:rPr lang="en-US" sz="280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3"/>
              </a:rPr>
              <a:t>http://www.sib.swiss/training</a:t>
            </a:r>
            <a:br/>
            <a:r>
              <a:rPr lang="en-US" sz="2800" b="0" strike="noStrike" spc="-1">
                <a:solidFill>
                  <a:srgbClr val="262626"/>
                </a:solidFill>
                <a:latin typeface="Calibri"/>
                <a:ea typeface="DejaVu Sans"/>
              </a:rPr>
              <a:t> Any questions? Contact </a:t>
            </a:r>
            <a:r>
              <a:rPr lang="en-US" sz="280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4"/>
              </a:rPr>
              <a:t>training@sib.swiss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532" name="CustomShape 2"/>
          <p:cNvSpPr/>
          <p:nvPr/>
        </p:nvSpPr>
        <p:spPr>
          <a:xfrm>
            <a:off x="258480" y="615600"/>
            <a:ext cx="7940880" cy="618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0" rIns="0" bIns="0" anchor="b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4F81BD"/>
                </a:solidFill>
                <a:latin typeface="Calibri"/>
                <a:ea typeface="DejaVu Sans"/>
              </a:rPr>
              <a:t>Credits and Acknowledgments</a:t>
            </a: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D9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CustomShape 1"/>
          <p:cNvSpPr/>
          <p:nvPr/>
        </p:nvSpPr>
        <p:spPr>
          <a:xfrm>
            <a:off x="274320" y="926812"/>
            <a:ext cx="8513280" cy="4851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The data set "Pima" comes from a study on diabetes in women of Pima Indian heritage. We are using a subset (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Pima.tr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).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2401"/>
              </a:spcBef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1) Load the package MASS using library(). (You may need to install it first). Load the dataset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Pima.tr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using data(). Use ? to get an idea which variables it contains.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2401"/>
              </a:spcBef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2) Hypothesis: Blood glucose level (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glu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) is associated with diastolic blood pressure (bp). Run a linear model to test the hypothesis.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2401"/>
              </a:spcBef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3) Visualize the fit with a scatter plot and a trend line.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2401"/>
              </a:spcBef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4) Check assumptions of the model (homoscedasticity, mean of residual at 0, normality of the residuals) graphically.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0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000" b="0" strike="noStrike" spc="-1" dirty="0">
              <a:latin typeface="Arial"/>
            </a:endParaRPr>
          </a:p>
          <a:p>
            <a:pPr marL="218160">
              <a:lnSpc>
                <a:spcPct val="90000"/>
              </a:lnSpc>
              <a:spcBef>
                <a:spcPts val="1001"/>
              </a:spcBef>
            </a:pPr>
            <a:endParaRPr lang="en-US" sz="2000" b="0" strike="noStrike" spc="-1" dirty="0">
              <a:latin typeface="Arial"/>
            </a:endParaRPr>
          </a:p>
          <a:p>
            <a:pPr marL="218160">
              <a:lnSpc>
                <a:spcPct val="90000"/>
              </a:lnSpc>
              <a:spcBef>
                <a:spcPts val="1001"/>
              </a:spcBef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534" name="CustomShape 2"/>
          <p:cNvSpPr/>
          <p:nvPr/>
        </p:nvSpPr>
        <p:spPr>
          <a:xfrm>
            <a:off x="0" y="122760"/>
            <a:ext cx="7938000" cy="60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0" rIns="0" bIns="0" anchor="b"/>
          <a:lstStyle/>
          <a:p>
            <a:pPr>
              <a:lnSpc>
                <a:spcPct val="90000"/>
              </a:lnSpc>
            </a:pPr>
            <a:r>
              <a:rPr lang="en-US" sz="4000" b="0" strike="noStrike" spc="-1" dirty="0">
                <a:solidFill>
                  <a:srgbClr val="4472C4"/>
                </a:solidFill>
                <a:latin typeface="Calibri Light"/>
                <a:ea typeface="DejaVu Sans"/>
              </a:rPr>
              <a:t>Let’s practice - 10</a:t>
            </a:r>
            <a:endParaRPr lang="en-US" sz="40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CustomShape 1"/>
          <p:cNvSpPr/>
          <p:nvPr/>
        </p:nvSpPr>
        <p:spPr>
          <a:xfrm>
            <a:off x="425520" y="693360"/>
            <a:ext cx="8354880" cy="581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266760" indent="-264600">
              <a:lnSpc>
                <a:spcPct val="100000"/>
              </a:lnSpc>
              <a:spcBef>
                <a:spcPts val="479"/>
              </a:spcBef>
              <a:buClr>
                <a:srgbClr val="262626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262626"/>
                </a:solidFill>
                <a:latin typeface="Calibri"/>
                <a:ea typeface="DejaVu Sans"/>
              </a:rPr>
              <a:t>Two </a:t>
            </a:r>
            <a:r>
              <a:rPr lang="en-US" sz="2200" b="0" strike="noStrike" spc="-1" dirty="0">
                <a:solidFill>
                  <a:srgbClr val="4F81BD"/>
                </a:solidFill>
                <a:latin typeface="Calibri"/>
                <a:ea typeface="DejaVu Sans"/>
              </a:rPr>
              <a:t>hypotheses in competition </a:t>
            </a:r>
            <a:r>
              <a:rPr lang="en-US" sz="2200" b="0" strike="noStrike" spc="-1" dirty="0">
                <a:solidFill>
                  <a:srgbClr val="262626"/>
                </a:solidFill>
                <a:latin typeface="Calibri"/>
                <a:ea typeface="DejaVu Sans"/>
              </a:rPr>
              <a:t>:</a:t>
            </a:r>
            <a:endParaRPr lang="en-US" sz="2200" b="0" strike="noStrike" spc="-1" dirty="0">
              <a:latin typeface="Arial"/>
            </a:endParaRPr>
          </a:p>
          <a:p>
            <a:pPr marL="449280" lvl="1" indent="-180360">
              <a:lnSpc>
                <a:spcPct val="100000"/>
              </a:lnSpc>
              <a:spcBef>
                <a:spcPts val="400"/>
              </a:spcBef>
              <a:buClr>
                <a:srgbClr val="26262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262626"/>
                </a:solidFill>
                <a:latin typeface="Calibri"/>
                <a:ea typeface="DejaVu Sans"/>
              </a:rPr>
              <a:t>H0:</a:t>
            </a:r>
            <a:r>
              <a:rPr lang="en-US" sz="1800" b="0" strike="noStrike" spc="-1" dirty="0">
                <a:solidFill>
                  <a:srgbClr val="4F81BD"/>
                </a:solidFill>
                <a:latin typeface="Calibri"/>
                <a:ea typeface="DejaVu Sans"/>
              </a:rPr>
              <a:t> the NULL hypothesis</a:t>
            </a:r>
            <a:r>
              <a:rPr lang="en-US" sz="1800" b="0" strike="noStrike" spc="-1" dirty="0">
                <a:solidFill>
                  <a:srgbClr val="262626"/>
                </a:solidFill>
                <a:latin typeface="Calibri"/>
                <a:ea typeface="DejaVu Sans"/>
              </a:rPr>
              <a:t> (usually the most conservative – e.g., “no difference”)</a:t>
            </a:r>
            <a:endParaRPr lang="en-US" sz="1800" b="0" strike="noStrike" spc="-1" dirty="0">
              <a:latin typeface="Arial"/>
            </a:endParaRPr>
          </a:p>
          <a:p>
            <a:pPr marL="449280" lvl="1" indent="-180360">
              <a:lnSpc>
                <a:spcPct val="100000"/>
              </a:lnSpc>
              <a:spcBef>
                <a:spcPts val="400"/>
              </a:spcBef>
              <a:buClr>
                <a:srgbClr val="26262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262626"/>
                </a:solidFill>
                <a:latin typeface="Calibri"/>
                <a:ea typeface="DejaVu Sans"/>
              </a:rPr>
              <a:t>H1: </a:t>
            </a:r>
            <a:r>
              <a:rPr lang="en-US" sz="1800" b="0" strike="noStrike" spc="-1" dirty="0">
                <a:solidFill>
                  <a:srgbClr val="4F81BD"/>
                </a:solidFill>
                <a:latin typeface="Calibri"/>
                <a:ea typeface="DejaVu Sans"/>
              </a:rPr>
              <a:t>the alternative hypothesis</a:t>
            </a:r>
            <a:r>
              <a:rPr lang="en-US" sz="1800" b="0" strike="noStrike" spc="-1" dirty="0">
                <a:solidFill>
                  <a:srgbClr val="262626"/>
                </a:solidFill>
                <a:latin typeface="Calibri"/>
                <a:ea typeface="DejaVu Sans"/>
              </a:rPr>
              <a:t> (usually the one we are actually interested in) 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en-US" sz="2200" b="0" u="sng" strike="noStrike" spc="-1" dirty="0">
                <a:solidFill>
                  <a:srgbClr val="262626"/>
                </a:solidFill>
                <a:uFillTx/>
                <a:latin typeface="Calibri"/>
                <a:ea typeface="DejaVu Sans"/>
              </a:rPr>
              <a:t>Example:</a:t>
            </a:r>
            <a:endParaRPr lang="en-US" sz="2200" b="0" strike="noStrike" spc="-1" dirty="0">
              <a:latin typeface="Arial"/>
            </a:endParaRPr>
          </a:p>
          <a:p>
            <a:pPr marL="182520">
              <a:lnSpc>
                <a:spcPct val="100000"/>
              </a:lnSpc>
              <a:spcBef>
                <a:spcPts val="400"/>
              </a:spcBef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H0: « There is no difference in weight between two given strains of mice »</a:t>
            </a:r>
            <a:endParaRPr lang="en-US" sz="1800" b="0" strike="noStrike" spc="-1" dirty="0">
              <a:latin typeface="Arial"/>
            </a:endParaRPr>
          </a:p>
          <a:p>
            <a:pPr marL="182520">
              <a:lnSpc>
                <a:spcPct val="100000"/>
              </a:lnSpc>
              <a:spcBef>
                <a:spcPts val="400"/>
              </a:spcBef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H1: « The average weight in KO mice is different from that in WT mice »</a:t>
            </a:r>
            <a:endParaRPr lang="en-US" sz="1800" b="0" strike="noStrike" spc="-1" dirty="0">
              <a:latin typeface="Arial"/>
            </a:endParaRPr>
          </a:p>
          <a:p>
            <a:pPr marL="182520">
              <a:lnSpc>
                <a:spcPct val="100000"/>
              </a:lnSpc>
              <a:spcBef>
                <a:spcPts val="400"/>
              </a:spcBef>
            </a:pPr>
            <a:endParaRPr lang="en-US" sz="1800" b="0" strike="noStrike" spc="-1" dirty="0">
              <a:latin typeface="Arial"/>
            </a:endParaRPr>
          </a:p>
          <a:p>
            <a:pPr marL="182520">
              <a:lnSpc>
                <a:spcPct val="100000"/>
              </a:lnSpc>
              <a:spcBef>
                <a:spcPts val="400"/>
              </a:spcBef>
            </a:pPr>
            <a:endParaRPr lang="en-US" sz="1800" b="0" strike="noStrike" spc="-1" dirty="0">
              <a:latin typeface="Arial"/>
            </a:endParaRPr>
          </a:p>
          <a:p>
            <a:pPr marL="182520">
              <a:lnSpc>
                <a:spcPct val="100000"/>
              </a:lnSpc>
              <a:spcBef>
                <a:spcPts val="400"/>
              </a:spcBef>
            </a:pPr>
            <a:r>
              <a:rPr lang="en-US" sz="1800" b="0" strike="noStrike" spc="-1" dirty="0">
                <a:solidFill>
                  <a:srgbClr val="262626"/>
                </a:solidFill>
                <a:latin typeface="Calibri"/>
                <a:ea typeface="DejaVu Sans"/>
              </a:rPr>
              <a:t>Statistical test:</a:t>
            </a:r>
            <a:endParaRPr lang="en-US" sz="1800" b="0" strike="noStrike" spc="-1" dirty="0">
              <a:latin typeface="Arial"/>
            </a:endParaRPr>
          </a:p>
          <a:p>
            <a:pPr marL="525600" lvl="1" indent="-340920">
              <a:lnSpc>
                <a:spcPct val="100000"/>
              </a:lnSpc>
              <a:spcBef>
                <a:spcPts val="400"/>
              </a:spcBef>
              <a:buClr>
                <a:srgbClr val="26262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262626"/>
                </a:solidFill>
                <a:latin typeface="Calibri"/>
                <a:ea typeface="DejaVu Sans"/>
              </a:rPr>
              <a:t>Calculate test statistic, </a:t>
            </a:r>
            <a:endParaRPr lang="en-US" sz="1800" b="0" strike="noStrike" spc="-1" dirty="0">
              <a:latin typeface="Arial"/>
            </a:endParaRPr>
          </a:p>
          <a:p>
            <a:pPr marL="525600" lvl="1" indent="-340920">
              <a:lnSpc>
                <a:spcPct val="100000"/>
              </a:lnSpc>
              <a:spcBef>
                <a:spcPts val="400"/>
              </a:spcBef>
              <a:buClr>
                <a:srgbClr val="26262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262626"/>
                </a:solidFill>
                <a:latin typeface="Calibri"/>
                <a:ea typeface="DejaVu Sans"/>
              </a:rPr>
              <a:t>Calculate associated p-value, </a:t>
            </a:r>
            <a:endParaRPr lang="en-US" sz="1800" b="0" strike="noStrike" spc="-1" dirty="0">
              <a:latin typeface="Arial"/>
            </a:endParaRPr>
          </a:p>
          <a:p>
            <a:pPr marL="525600" lvl="1" indent="-340920">
              <a:lnSpc>
                <a:spcPct val="100000"/>
              </a:lnSpc>
              <a:spcBef>
                <a:spcPts val="400"/>
              </a:spcBef>
              <a:buClr>
                <a:srgbClr val="26262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262626"/>
                </a:solidFill>
                <a:latin typeface="Calibri"/>
                <a:ea typeface="DejaVu Sans"/>
              </a:rPr>
              <a:t>Check if p-value is small enough to reject H0,  according to pre-defined significance level.</a:t>
            </a:r>
            <a:endParaRPr lang="en-US" sz="1800" b="0" strike="noStrike" spc="-1" dirty="0">
              <a:latin typeface="Arial"/>
            </a:endParaRPr>
          </a:p>
          <a:p>
            <a:pPr marL="182520">
              <a:lnSpc>
                <a:spcPct val="100000"/>
              </a:lnSpc>
              <a:spcBef>
                <a:spcPts val="400"/>
              </a:spcBef>
            </a:pPr>
            <a:endParaRPr lang="en-US" sz="1800" b="0" strike="noStrike" spc="-1" dirty="0">
              <a:latin typeface="Arial"/>
            </a:endParaRPr>
          </a:p>
        </p:txBody>
      </p:sp>
      <p:sp>
        <p:nvSpPr>
          <p:cNvPr id="326" name="CustomShape 2"/>
          <p:cNvSpPr/>
          <p:nvPr/>
        </p:nvSpPr>
        <p:spPr>
          <a:xfrm>
            <a:off x="258480" y="233640"/>
            <a:ext cx="7940880" cy="49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0" rIns="0" bIns="0" anchor="b"/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4F81BD"/>
                </a:solidFill>
                <a:latin typeface="Calibri"/>
                <a:ea typeface="DejaVu Sans"/>
              </a:rPr>
              <a:t>Statistical hypothesis testing</a:t>
            </a:r>
            <a:endParaRPr lang="en-US" sz="3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CustomShape 1"/>
          <p:cNvSpPr/>
          <p:nvPr/>
        </p:nvSpPr>
        <p:spPr>
          <a:xfrm>
            <a:off x="425520" y="817200"/>
            <a:ext cx="8354880" cy="580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266760" indent="-264600">
              <a:lnSpc>
                <a:spcPct val="90000"/>
              </a:lnSpc>
              <a:spcBef>
                <a:spcPts val="1001"/>
              </a:spcBef>
              <a:buClr>
                <a:srgbClr val="262626"/>
              </a:buClr>
              <a:buFont typeface="Arial"/>
              <a:buChar char="•"/>
            </a:pPr>
            <a:r>
              <a:rPr lang="en-US" sz="2200" b="1" strike="noStrike" spc="-1">
                <a:solidFill>
                  <a:srgbClr val="4F81BD"/>
                </a:solidFill>
                <a:latin typeface="Calibri"/>
                <a:ea typeface="DejaVu Sans"/>
              </a:rPr>
              <a:t>Test statistic</a:t>
            </a:r>
            <a:r>
              <a:rPr lang="en-US" sz="2200" b="0" strike="noStrike" spc="-1">
                <a:solidFill>
                  <a:srgbClr val="4F81BD"/>
                </a:solidFill>
                <a:latin typeface="Calibri"/>
                <a:ea typeface="DejaVu Sans"/>
              </a:rPr>
              <a:t>:</a:t>
            </a:r>
            <a:endParaRPr lang="en-US" sz="2200" b="0" strike="noStrike" spc="-1">
              <a:latin typeface="Arial"/>
            </a:endParaRPr>
          </a:p>
          <a:p>
            <a:pPr marL="542160">
              <a:lnSpc>
                <a:spcPct val="100000"/>
              </a:lnSpc>
              <a:spcBef>
                <a:spcPts val="1134"/>
              </a:spcBef>
            </a:pPr>
            <a:r>
              <a:rPr lang="en-US" sz="2200" b="0" strike="noStrike" spc="-1">
                <a:solidFill>
                  <a:srgbClr val="000000"/>
                </a:solidFill>
                <a:latin typeface="Calibri"/>
                <a:ea typeface="DejaVu Sans"/>
              </a:rPr>
              <a:t>Variable calculated from sample data. Measures the </a:t>
            </a:r>
            <a:r>
              <a:rPr lang="en-US" sz="2200" b="0" strike="noStrike" spc="-1">
                <a:solidFill>
                  <a:srgbClr val="4F81BD"/>
                </a:solidFill>
                <a:latin typeface="Calibri"/>
                <a:ea typeface="DejaVu Sans"/>
              </a:rPr>
              <a:t>degree of agreement</a:t>
            </a:r>
            <a:r>
              <a:rPr lang="en-US" sz="2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between the sample of data and the null hypothesis. Example: t statistic in the t-test.</a:t>
            </a:r>
            <a:endParaRPr lang="en-US" sz="2200" b="0" strike="noStrike" spc="-1">
              <a:latin typeface="Arial"/>
            </a:endParaRPr>
          </a:p>
          <a:p>
            <a:pPr marL="542160">
              <a:lnSpc>
                <a:spcPct val="90000"/>
              </a:lnSpc>
              <a:spcBef>
                <a:spcPts val="1001"/>
              </a:spcBef>
            </a:pPr>
            <a:endParaRPr lang="en-US" sz="2200" b="0" strike="noStrike" spc="-1">
              <a:latin typeface="Arial"/>
            </a:endParaRPr>
          </a:p>
          <a:p>
            <a:pPr marL="266760" indent="-264600">
              <a:lnSpc>
                <a:spcPct val="90000"/>
              </a:lnSpc>
              <a:spcBef>
                <a:spcPts val="1001"/>
              </a:spcBef>
              <a:buClr>
                <a:srgbClr val="262626"/>
              </a:buClr>
              <a:buFont typeface="Arial"/>
              <a:buChar char="•"/>
            </a:pPr>
            <a:r>
              <a:rPr lang="en-US" sz="2200" b="1" strike="noStrike" spc="-1">
                <a:solidFill>
                  <a:srgbClr val="4F81BD"/>
                </a:solidFill>
                <a:latin typeface="Calibri"/>
                <a:ea typeface="DejaVu Sans"/>
              </a:rPr>
              <a:t>p-value</a:t>
            </a:r>
            <a:r>
              <a:rPr lang="en-US" sz="2200" b="0" strike="noStrike" spc="-1">
                <a:solidFill>
                  <a:srgbClr val="4F81BD"/>
                </a:solidFill>
                <a:latin typeface="Calibri"/>
                <a:ea typeface="DejaVu Sans"/>
              </a:rPr>
              <a:t>:</a:t>
            </a:r>
            <a:endParaRPr lang="en-US" sz="2200" b="0" strike="noStrike" spc="-1">
              <a:latin typeface="Arial"/>
            </a:endParaRPr>
          </a:p>
          <a:p>
            <a:pPr marL="441360">
              <a:lnSpc>
                <a:spcPct val="90000"/>
              </a:lnSpc>
              <a:spcBef>
                <a:spcPts val="1001"/>
              </a:spcBef>
            </a:pPr>
            <a:r>
              <a:rPr lang="en-US" sz="2200" b="0" strike="noStrike" spc="-1">
                <a:solidFill>
                  <a:srgbClr val="000000"/>
                </a:solidFill>
                <a:latin typeface="Calibri"/>
                <a:ea typeface="DejaVu Sans"/>
              </a:rPr>
              <a:t>Probability of observing a result (and test statistic) </a:t>
            </a:r>
            <a:r>
              <a:rPr lang="en-US" sz="2200" b="0" strike="noStrike" spc="-1">
                <a:solidFill>
                  <a:srgbClr val="4E81BD"/>
                </a:solidFill>
                <a:latin typeface="Calibri"/>
                <a:ea typeface="DejaVu Sans"/>
              </a:rPr>
              <a:t>at least as extreme</a:t>
            </a:r>
            <a:r>
              <a:rPr lang="en-US" sz="2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as the one obtained from the analyzed data, </a:t>
            </a:r>
            <a:r>
              <a:rPr lang="en-US" sz="2200" b="0" strike="noStrike" spc="-1">
                <a:solidFill>
                  <a:srgbClr val="4E81BD"/>
                </a:solidFill>
                <a:latin typeface="Calibri"/>
                <a:ea typeface="DejaVu Sans"/>
              </a:rPr>
              <a:t>assuming the null hypothesis is true</a:t>
            </a:r>
            <a:r>
              <a:rPr lang="en-US" sz="2200" b="0" strike="noStrike" spc="-1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lang="en-US" sz="2200" b="0" strike="noStrike" spc="-1">
              <a:latin typeface="Arial"/>
            </a:endParaRPr>
          </a:p>
          <a:p>
            <a:pPr marL="441360">
              <a:lnSpc>
                <a:spcPct val="90000"/>
              </a:lnSpc>
              <a:spcBef>
                <a:spcPts val="1001"/>
              </a:spcBef>
            </a:pPr>
            <a:endParaRPr lang="en-US" sz="2200" b="0" strike="noStrike" spc="-1">
              <a:latin typeface="Arial"/>
            </a:endParaRPr>
          </a:p>
          <a:p>
            <a:pPr marL="266760" indent="-264600">
              <a:lnSpc>
                <a:spcPct val="90000"/>
              </a:lnSpc>
              <a:spcBef>
                <a:spcPts val="1001"/>
              </a:spcBef>
              <a:buClr>
                <a:srgbClr val="262626"/>
              </a:buClr>
              <a:buFont typeface="Arial"/>
              <a:buChar char="•"/>
            </a:pPr>
            <a:r>
              <a:rPr lang="en-US" sz="2200" b="1" strike="noStrike" spc="-1">
                <a:solidFill>
                  <a:srgbClr val="4F81BD"/>
                </a:solidFill>
                <a:latin typeface="Calibri"/>
                <a:ea typeface="DejaVu Sans"/>
              </a:rPr>
              <a:t>significance level (alpha level)</a:t>
            </a:r>
            <a:r>
              <a:rPr lang="en-US" sz="2200" b="0" strike="noStrike" spc="-1">
                <a:solidFill>
                  <a:srgbClr val="4F81BD"/>
                </a:solidFill>
                <a:latin typeface="Calibri"/>
                <a:ea typeface="DejaVu Sans"/>
              </a:rPr>
              <a:t>:</a:t>
            </a:r>
            <a:endParaRPr lang="en-US" sz="2200" b="0" strike="noStrike" spc="-1">
              <a:latin typeface="Arial"/>
            </a:endParaRPr>
          </a:p>
          <a:p>
            <a:pPr marL="542160">
              <a:lnSpc>
                <a:spcPct val="90000"/>
              </a:lnSpc>
              <a:spcBef>
                <a:spcPts val="1134"/>
              </a:spcBef>
            </a:pPr>
            <a:r>
              <a:rPr lang="en-US" sz="2200" b="0" strike="noStrike" spc="-1">
                <a:solidFill>
                  <a:srgbClr val="4F81BD"/>
                </a:solidFill>
                <a:latin typeface="Calibri"/>
                <a:ea typeface="DejaVu Sans"/>
              </a:rPr>
              <a:t>Decision threshold for the p-value below which we reject the null hypothesis (conventionally, 0.05 or 0.01). </a:t>
            </a:r>
            <a:r>
              <a:rPr lang="en-US" sz="2200" b="0" strike="noStrike" spc="-1">
                <a:solidFill>
                  <a:srgbClr val="262626"/>
                </a:solidFill>
                <a:latin typeface="Calibri"/>
                <a:ea typeface="DejaVu Sans"/>
              </a:rPr>
              <a:t>It is also the probability of mistakenly rejecting the null hypothesis. 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328" name="CustomShape 2"/>
          <p:cNvSpPr/>
          <p:nvPr/>
        </p:nvSpPr>
        <p:spPr>
          <a:xfrm>
            <a:off x="258480" y="233640"/>
            <a:ext cx="7940880" cy="49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0" rIns="0" bIns="0" anchor="b"/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4F81BD"/>
                </a:solidFill>
                <a:latin typeface="Calibri"/>
                <a:ea typeface="DejaVu Sans"/>
              </a:rPr>
              <a:t>Statistical hypothesis testing</a:t>
            </a:r>
            <a:endParaRPr lang="en-US" sz="3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CustomShape 1"/>
          <p:cNvSpPr/>
          <p:nvPr/>
        </p:nvSpPr>
        <p:spPr>
          <a:xfrm>
            <a:off x="393480" y="1010160"/>
            <a:ext cx="8354880" cy="499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	1. </a:t>
            </a:r>
            <a:r>
              <a:rPr lang="en-US" sz="2000" b="0" strike="noStrike" spc="-1">
                <a:solidFill>
                  <a:srgbClr val="4F81BD"/>
                </a:solidFill>
                <a:latin typeface="Calibri"/>
                <a:ea typeface="DejaVu Sans"/>
              </a:rPr>
              <a:t>statistical significance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 does NOT imply </a:t>
            </a:r>
            <a:r>
              <a:rPr lang="en-US" sz="2000" b="0" strike="noStrike" spc="-1">
                <a:solidFill>
                  <a:srgbClr val="4F81BD"/>
                </a:solidFill>
                <a:latin typeface="Calibri"/>
                <a:ea typeface="DejaVu Sans"/>
              </a:rPr>
              <a:t>biological significance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,</a:t>
            </a:r>
            <a:br/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lang="en-US" sz="2000" b="0" strike="noStrike" spc="-1">
                <a:solidFill>
                  <a:srgbClr val="4F81BD"/>
                </a:solidFill>
                <a:latin typeface="Calibri"/>
                <a:ea typeface="DejaVu Sans"/>
              </a:rPr>
              <a:t>biological significance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 does NOT imply </a:t>
            </a:r>
            <a:r>
              <a:rPr lang="en-US" sz="2000" b="0" strike="noStrike" spc="-1">
                <a:solidFill>
                  <a:srgbClr val="4F81BD"/>
                </a:solidFill>
                <a:latin typeface="Calibri"/>
                <a:ea typeface="DejaVu Sans"/>
              </a:rPr>
              <a:t>statistical significance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br/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	2. The </a:t>
            </a:r>
            <a:r>
              <a:rPr lang="en-US" sz="2000" b="0" strike="noStrike" spc="-1">
                <a:solidFill>
                  <a:srgbClr val="4F81BD"/>
                </a:solidFill>
                <a:latin typeface="Calibri"/>
                <a:ea typeface="DejaVu Sans"/>
              </a:rPr>
              <a:t>absence of a statistically significant difference </a:t>
            </a:r>
            <a:br/>
            <a:r>
              <a:rPr lang="en-US" sz="2000" b="0" strike="noStrike" spc="-1">
                <a:solidFill>
                  <a:srgbClr val="4F81BD"/>
                </a:solidFill>
                <a:latin typeface="Calibri"/>
                <a:ea typeface="DejaVu Sans"/>
              </a:rPr>
              <a:t>	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does NOT imply a an </a:t>
            </a:r>
            <a:r>
              <a:rPr lang="en-US" sz="2000" b="0" i="1" strike="noStrike" spc="-1">
                <a:solidFill>
                  <a:srgbClr val="4F81BD"/>
                </a:solidFill>
                <a:latin typeface="Calibri"/>
                <a:ea typeface="DejaVu Sans"/>
              </a:rPr>
              <a:t>equivalence (i.e. that groups are the same)</a:t>
            </a:r>
            <a:r>
              <a:rPr lang="en-US" sz="20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330" name="CustomShape 2"/>
          <p:cNvSpPr/>
          <p:nvPr/>
        </p:nvSpPr>
        <p:spPr>
          <a:xfrm>
            <a:off x="258480" y="233640"/>
            <a:ext cx="7940880" cy="49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0" rIns="0" bIns="0" anchor="b"/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4F81BD"/>
                </a:solidFill>
                <a:latin typeface="Calibri"/>
                <a:ea typeface="DejaVu Sans"/>
              </a:rPr>
              <a:t>Being careful with interpretations</a:t>
            </a:r>
            <a:endParaRPr lang="en-US" sz="3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CustomShape 1"/>
          <p:cNvSpPr/>
          <p:nvPr/>
        </p:nvSpPr>
        <p:spPr>
          <a:xfrm>
            <a:off x="393480" y="1010160"/>
            <a:ext cx="8354880" cy="499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  <a:spcBef>
                <a:spcPts val="561"/>
              </a:spcBef>
            </a:pPr>
            <a:r>
              <a:rPr lang="en-US" sz="2800" b="1" strike="noStrike" spc="-1" dirty="0">
                <a:solidFill>
                  <a:srgbClr val="262626"/>
                </a:solidFill>
                <a:latin typeface="Calibri"/>
                <a:ea typeface="DejaVu Sans"/>
              </a:rPr>
              <a:t>Goal: </a:t>
            </a:r>
            <a:endParaRPr lang="en-US" sz="2800" b="0" strike="noStrike" spc="-1" dirty="0">
              <a:latin typeface="Arial"/>
            </a:endParaRPr>
          </a:p>
          <a:p>
            <a:pPr marL="343080" indent="-340920">
              <a:lnSpc>
                <a:spcPct val="100000"/>
              </a:lnSpc>
              <a:spcBef>
                <a:spcPts val="479"/>
              </a:spcBef>
              <a:buClr>
                <a:srgbClr val="262626"/>
              </a:buClr>
              <a:buFont typeface="Arial"/>
              <a:buChar char="•"/>
            </a:pPr>
            <a:r>
              <a:rPr lang="en-US" sz="2400" b="1" strike="noStrike" spc="-1" dirty="0">
                <a:solidFill>
                  <a:srgbClr val="262626"/>
                </a:solidFill>
                <a:latin typeface="Calibri"/>
                <a:ea typeface="DejaVu Sans"/>
              </a:rPr>
              <a:t>Compare a continuous measure between two groups: Is the difference between the two group means statistically significant?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lang="en-US" sz="2800" b="1" strike="noStrike" spc="-1" dirty="0">
                <a:solidFill>
                  <a:srgbClr val="262626"/>
                </a:solidFill>
                <a:latin typeface="Calibri"/>
                <a:ea typeface="DejaVu Sans"/>
              </a:rPr>
              <a:t>Assumptions:</a:t>
            </a:r>
            <a:endParaRPr lang="en-US" sz="2800" b="0" strike="noStrike" spc="-1" dirty="0">
              <a:latin typeface="Arial"/>
            </a:endParaRPr>
          </a:p>
          <a:p>
            <a:pPr marL="343080" indent="-340920">
              <a:lnSpc>
                <a:spcPct val="100000"/>
              </a:lnSpc>
              <a:spcBef>
                <a:spcPts val="400"/>
              </a:spcBef>
              <a:buClr>
                <a:srgbClr val="26262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262626"/>
                </a:solidFill>
                <a:latin typeface="Calibri"/>
                <a:ea typeface="DejaVu Sans"/>
              </a:rPr>
              <a:t>Observations are independent</a:t>
            </a:r>
            <a:endParaRPr lang="en-US" sz="2000" spc="-1" dirty="0">
              <a:latin typeface="Arial"/>
            </a:endParaRPr>
          </a:p>
          <a:p>
            <a:pPr marL="343080" indent="-340920">
              <a:lnSpc>
                <a:spcPct val="100000"/>
              </a:lnSpc>
              <a:spcBef>
                <a:spcPts val="400"/>
              </a:spcBef>
              <a:buClr>
                <a:srgbClr val="262626"/>
              </a:buClr>
              <a:buFont typeface="Arial"/>
              <a:buChar char="•"/>
            </a:pPr>
            <a:r>
              <a:rPr lang="en-US" sz="2000" spc="-1" dirty="0">
                <a:solidFill>
                  <a:srgbClr val="262626"/>
                </a:solidFill>
                <a:latin typeface="Calibri"/>
              </a:rPr>
              <a:t>The two groups follow a normal distribution</a:t>
            </a:r>
            <a:endParaRPr lang="en-US" sz="2000" b="0" strike="noStrike" spc="-1" dirty="0">
              <a:latin typeface="Arial"/>
            </a:endParaRPr>
          </a:p>
          <a:p>
            <a:pPr marL="343080" indent="-340920">
              <a:lnSpc>
                <a:spcPct val="100000"/>
              </a:lnSpc>
              <a:spcBef>
                <a:spcPts val="400"/>
              </a:spcBef>
              <a:buClr>
                <a:srgbClr val="262626"/>
              </a:buClr>
              <a:buFont typeface="Arial"/>
              <a:buChar char="•"/>
            </a:pPr>
            <a:r>
              <a:rPr lang="en-US" sz="2000" b="0" strike="sngStrike" spc="-1" dirty="0">
                <a:solidFill>
                  <a:srgbClr val="808080"/>
                </a:solidFill>
                <a:latin typeface="Calibri"/>
                <a:ea typeface="DejaVu Sans"/>
              </a:rPr>
              <a:t>(Same variance in each group)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b="0" strike="noStrike" spc="-1" dirty="0">
                <a:solidFill>
                  <a:srgbClr val="262626"/>
                </a:solidFill>
                <a:latin typeface="Calibri"/>
                <a:ea typeface="DejaVu Sans"/>
              </a:rPr>
              <a:t>	</a:t>
            </a:r>
            <a:r>
              <a:rPr lang="en-US" sz="2000" b="0" i="1" strike="noStrike" spc="-1" dirty="0">
                <a:solidFill>
                  <a:srgbClr val="262626"/>
                </a:solidFill>
                <a:latin typeface="Calibri"/>
                <a:ea typeface="DejaVu Sans"/>
              </a:rPr>
              <a:t>R uses Welch's t-test, which does not assume equal variance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332" name="CustomShape 2"/>
          <p:cNvSpPr/>
          <p:nvPr/>
        </p:nvSpPr>
        <p:spPr>
          <a:xfrm>
            <a:off x="258480" y="122760"/>
            <a:ext cx="7927200" cy="60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0" rIns="0" bIns="0" anchor="b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4F81BD"/>
                </a:solidFill>
                <a:latin typeface="Calibri"/>
                <a:ea typeface="DejaVu Sans"/>
              </a:rPr>
              <a:t>T-test</a:t>
            </a: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E191A"/>
      </a:dk2>
      <a:lt2>
        <a:srgbClr val="575757"/>
      </a:lt2>
      <a:accent1>
        <a:srgbClr val="E30613"/>
      </a:accent1>
      <a:accent2>
        <a:srgbClr val="EA5297"/>
      </a:accent2>
      <a:accent3>
        <a:srgbClr val="EE7659"/>
      </a:accent3>
      <a:accent4>
        <a:srgbClr val="009FE3"/>
      </a:accent4>
      <a:accent5>
        <a:srgbClr val="009A93"/>
      </a:accent5>
      <a:accent6>
        <a:srgbClr val="2E2C7E"/>
      </a:accent6>
      <a:hlink>
        <a:srgbClr val="575757"/>
      </a:hlink>
      <a:folHlink>
        <a:srgbClr val="78787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SIB Template">
  <a:themeElements>
    <a:clrScheme name="SIB Colours">
      <a:dk1>
        <a:srgbClr val="323232"/>
      </a:dk1>
      <a:lt1>
        <a:srgbClr val="FFFFFF"/>
      </a:lt1>
      <a:dk2>
        <a:srgbClr val="AE191A"/>
      </a:dk2>
      <a:lt2>
        <a:srgbClr val="575757"/>
      </a:lt2>
      <a:accent1>
        <a:srgbClr val="E30613"/>
      </a:accent1>
      <a:accent2>
        <a:srgbClr val="EA5297"/>
      </a:accent2>
      <a:accent3>
        <a:srgbClr val="EE7659"/>
      </a:accent3>
      <a:accent4>
        <a:srgbClr val="009FE3"/>
      </a:accent4>
      <a:accent5>
        <a:srgbClr val="009A93"/>
      </a:accent5>
      <a:accent6>
        <a:srgbClr val="2E2C7E"/>
      </a:accent6>
      <a:hlink>
        <a:srgbClr val="575757"/>
      </a:hlink>
      <a:folHlink>
        <a:srgbClr val="787878"/>
      </a:folHlink>
    </a:clrScheme>
    <a:fontScheme name="SIB 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 rtlCol="0" anchor="ctr"/>
      <a:lstStyle>
        <a:defPPr algn="ctr" defTabSz="457200">
          <a:defRPr sz="2400" b="1" dirty="0" smtClean="0">
            <a:solidFill>
              <a:schemeClr val="bg1"/>
            </a:solidFill>
          </a:defRPr>
        </a:defPPr>
      </a:lstStyle>
      <a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a:style>
    </a:spDef>
    <a:lnDef>
      <a:spPr>
        <a:ln w="19050">
          <a:solidFill>
            <a:srgbClr val="E30613"/>
          </a:solidFill>
        </a:ln>
      </a:spPr>
      <a:bodyPr/>
      <a:lstStyle/>
      <a:style>
        <a:lnRef idx="1">
          <a:schemeClr val="accent6"/>
        </a:lnRef>
        <a:fillRef idx="0">
          <a:schemeClr val="accent6"/>
        </a:fillRef>
        <a:effectRef idx="0">
          <a:schemeClr val="accent6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dirty="0" err="1" smtClean="0">
            <a:effectLst>
              <a:outerShdw blurRad="38100" dist="12700" dir="2700000" algn="ctr" rotWithShape="0">
                <a:srgbClr val="000000">
                  <a:alpha val="50000"/>
                </a:srgbClr>
              </a:outerShdw>
            </a:effectLst>
          </a:defRPr>
        </a:defPPr>
      </a:lstStyle>
    </a:txDef>
  </a:objectDefaults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6752</Words>
  <Application>Microsoft Macintosh PowerPoint</Application>
  <PresentationFormat>Affichage à l'écran (4:3)</PresentationFormat>
  <Paragraphs>650</Paragraphs>
  <Slides>55</Slides>
  <Notes>50</Notes>
  <HiddenSlides>7</HiddenSlides>
  <MMClips>0</MMClips>
  <ScaleCrop>false</ScaleCrop>
  <HeadingPairs>
    <vt:vector size="6" baseType="variant">
      <vt:variant>
        <vt:lpstr>Polices utilisées</vt:lpstr>
      </vt:variant>
      <vt:variant>
        <vt:i4>10</vt:i4>
      </vt:variant>
      <vt:variant>
        <vt:lpstr>Thème</vt:lpstr>
      </vt:variant>
      <vt:variant>
        <vt:i4>7</vt:i4>
      </vt:variant>
      <vt:variant>
        <vt:lpstr>Titres des diapositives</vt:lpstr>
      </vt:variant>
      <vt:variant>
        <vt:i4>55</vt:i4>
      </vt:variant>
    </vt:vector>
  </HeadingPairs>
  <TitlesOfParts>
    <vt:vector size="72" baseType="lpstr">
      <vt:lpstr>Arial</vt:lpstr>
      <vt:lpstr>Calibri</vt:lpstr>
      <vt:lpstr>Calibri Light</vt:lpstr>
      <vt:lpstr>Comic Sans MS</vt:lpstr>
      <vt:lpstr>Courier New</vt:lpstr>
      <vt:lpstr>Lucida Console</vt:lpstr>
      <vt:lpstr>StarSymbol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SIB Template</vt:lpstr>
      <vt:lpstr>First steps with R in Life Sciences: Statistics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/>
  <dc:creator>Daniela</dc:creator>
  <dc:description/>
  <cp:lastModifiedBy>Diana Marek</cp:lastModifiedBy>
  <cp:revision>3130</cp:revision>
  <cp:lastPrinted>2018-12-05T15:04:36Z</cp:lastPrinted>
  <dcterms:created xsi:type="dcterms:W3CDTF">2012-01-20T09:16:18Z</dcterms:created>
  <dcterms:modified xsi:type="dcterms:W3CDTF">2023-06-07T12:34:39Z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14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61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66</vt:i4>
  </property>
</Properties>
</file>