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D5DB3-4FF5-E6FB-ADD3-E12E35D32980}" v="35" dt="2022-10-13T09:11:51.348"/>
    <p1510:client id="{F78D7D33-8800-898A-981C-AB82725D44AF}" v="168" dt="2023-01-27T14:46:05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94"/>
  </p:normalViewPr>
  <p:slideViewPr>
    <p:cSldViewPr snapToGrid="0">
      <p:cViewPr varScale="1">
        <p:scale>
          <a:sx n="117" d="100"/>
          <a:sy n="117" d="100"/>
        </p:scale>
        <p:origin x="1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84D5F69-C09A-49D6-A3E7-9C0333002B93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1338"/>
          </a:xfrm>
          <a:prstGeom prst="rect">
            <a:avLst/>
          </a:prstGeom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-specify your question very clearly. </a:t>
            </a: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Your Question, what hypothesis you're making, what data you will collect, coming from different type of experiment ( simulation study, field study, lab study, measurement machine ) – this will be your dataset(s)</a:t>
            </a: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Statistics to confirm your answer</a:t>
            </a: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-design your experiment  very well</a:t>
            </a: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-format your dataset nicely</a:t>
            </a:r>
          </a:p>
          <a:p>
            <a:pPr marL="216000" indent="-2113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Tidy step: checking some variables are of the correct type, manipulating the structure of the data</a:t>
            </a: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Explore in terms of graph, table, summary stats to get an idea of the answer or the answer</a:t>
            </a:r>
          </a:p>
          <a:p>
            <a:pPr marL="216000" indent="-2113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Stats will give you a reliable Answer to confirm the question, confirming that the graphs gave you a reliable answer</a:t>
            </a:r>
          </a:p>
          <a:p>
            <a:pPr marL="216000" indent="-2113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Communicate answer, data, graphs to colleages, boss: report, publication , summary – reproducible research and it is essential otherwise the previous steps were meaningless</a:t>
            </a:r>
          </a:p>
          <a:p>
            <a:pPr marL="216000" indent="-2113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43880" y="1432080"/>
            <a:ext cx="8196120" cy="47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1" strike="noStrike" spc="-1" dirty="0">
                <a:solidFill>
                  <a:srgbClr val="262626"/>
                </a:solidFill>
                <a:latin typeface="Calibri"/>
                <a:ea typeface="DejaVu Sans"/>
                <a:cs typeface="Calibri"/>
              </a:rPr>
              <a:t>Data: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  <a:cs typeface="Calibri"/>
              </a:rPr>
              <a:t>A set of data collected from students at the University of Lausanne is available in the file </a:t>
            </a:r>
            <a:r>
              <a:rPr lang="en-US" sz="2200" b="1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etubiol.csv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(courtesy of F. Schütz).</a:t>
            </a:r>
            <a:r>
              <a:rPr lang="en-US" sz="2200" spc="-1" dirty="0">
                <a:solidFill>
                  <a:srgbClr val="FF0000"/>
                </a:solidFill>
                <a:latin typeface="Calibri"/>
                <a:ea typeface="DejaVu Sans"/>
                <a:cs typeface="Calibri"/>
              </a:rPr>
              <a:t> 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1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Goals: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Get to know the overall structure of the data. Summarize variables numerically and graphically. Model relationships between variables.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Exam is graded as "pass" or "fail".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For a pass: 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9740" lvl="2" indent="-2260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Do all exercises, add comments to explain what you do and why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9740" lvl="2" indent="-2260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Copy relevant output from command line into your script file as comments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9740" lvl="2" indent="-2260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Use R functions to import data and export graphics (not GUI buttons)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3900" lvl="1" indent="-26162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  <a:cs typeface="Calibri"/>
              </a:rPr>
              <a:t>Submit analysis by e-mail to</a:t>
            </a:r>
            <a:r>
              <a:rPr lang="en-US" sz="2200" spc="-1" dirty="0">
                <a:solidFill>
                  <a:srgbClr val="262626"/>
                </a:solidFill>
                <a:latin typeface="Calibri"/>
                <a:ea typeface="DejaVu Sans"/>
                <a:cs typeface="Calibri"/>
              </a:rPr>
              <a:t> </a:t>
            </a:r>
            <a:r>
              <a:rPr lang="en-US" sz="2200" spc="-1" dirty="0">
                <a:solidFill>
                  <a:srgbClr val="262626"/>
                </a:solidFill>
                <a:latin typeface="Calibri"/>
                <a:cs typeface="Calibri"/>
              </a:rPr>
              <a:t> the trainer, at the latest 1 week after the course.</a:t>
            </a:r>
          </a:p>
          <a:p>
            <a:pPr marL="723900" lvl="1" indent="-26162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spc="-1" dirty="0">
                <a:latin typeface="Calibri" panose="020F0502020204030204" pitchFamily="34" charset="0"/>
                <a:cs typeface="Calibri" panose="020F0502020204030204" pitchFamily="34" charset="0"/>
              </a:rPr>
              <a:t>Subject line: </a:t>
            </a:r>
            <a:r>
              <a:rPr lang="en-CH" sz="2200" dirty="0">
                <a:solidFill>
                  <a:srgbClr val="32313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 FSWR</a:t>
            </a:r>
            <a:endParaRPr lang="en-US" sz="2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3900" lvl="1" indent="-26162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Please bundle your script and graphics in a .zip file.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43880" y="218520"/>
            <a:ext cx="7747920" cy="7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4F81BD"/>
                </a:solidFill>
                <a:latin typeface="Calibri Light"/>
                <a:ea typeface="DejaVu Sans"/>
              </a:rPr>
              <a:t>Exam – for 0.5 ECTS credit points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65200" y="1370160"/>
            <a:ext cx="8259480" cy="48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Let's explore the dataset to see what it contains. </a:t>
            </a:r>
            <a:endParaRPr lang="en-US" sz="1800" b="0" strike="noStrike" spc="-1" dirty="0">
              <a:latin typeface="Arial"/>
            </a:endParaRPr>
          </a:p>
          <a:p>
            <a:pPr marL="448945" lvl="1" indent="-177165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Have look at the file in R text editor to get familiar with it.</a:t>
            </a:r>
            <a:endParaRPr lang="en-US" sz="1800" b="0" strike="noStrike" spc="-1" dirty="0">
              <a:latin typeface="Arial"/>
            </a:endParaRPr>
          </a:p>
          <a:p>
            <a:pPr marL="448945" lvl="1" indent="-177165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Open a new script file in R studio, comment it and save it.</a:t>
            </a:r>
            <a:endParaRPr lang="en-US" sz="1800" b="0" strike="noStrike" spc="-1" dirty="0">
              <a:latin typeface="Arial"/>
            </a:endParaRPr>
          </a:p>
          <a:p>
            <a:pPr marL="448945" lvl="1" indent="-177165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Read the file, assign it to object "df". Examine "df". </a:t>
            </a:r>
            <a:endParaRPr lang="en-US" sz="1800" b="0" strike="noStrike" spc="-1" dirty="0">
              <a:latin typeface="Arial"/>
            </a:endParaRPr>
          </a:p>
          <a:p>
            <a:pPr marL="647700" lvl="2" indent="-21209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lphaL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How many observations and variables does the dataset have? </a:t>
            </a:r>
            <a:endParaRPr lang="en-US" sz="1800" b="0" strike="noStrike" spc="-1" dirty="0">
              <a:latin typeface="Arial"/>
            </a:endParaRPr>
          </a:p>
          <a:p>
            <a:pPr marL="647700" lvl="2" indent="-21209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lphaL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What is the structure of the dataset?  </a:t>
            </a:r>
            <a:endParaRPr lang="en-US" sz="1800" b="0" strike="noStrike" spc="-1" dirty="0">
              <a:latin typeface="Arial"/>
            </a:endParaRPr>
          </a:p>
          <a:p>
            <a:pPr marL="647700" lvl="2" indent="-21209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lphaL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What are the names and types of the variables? </a:t>
            </a:r>
            <a:endParaRPr lang="en-US" sz="1800" b="0" strike="noStrike" spc="-1" dirty="0">
              <a:latin typeface="Arial"/>
            </a:endParaRPr>
          </a:p>
          <a:p>
            <a:pPr marL="647700" lvl="2" indent="-21209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lphaL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Get the summary statistics of  "df".</a:t>
            </a:r>
            <a:endParaRPr lang="en-US" sz="1800" b="0" strike="noStrike" spc="-1" dirty="0">
              <a:latin typeface="Arial"/>
            </a:endParaRPr>
          </a:p>
          <a:p>
            <a:pPr marL="448945" lvl="1" indent="-177165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lang="en-US" spc="-1" dirty="0">
                <a:solidFill>
                  <a:srgbClr val="262626"/>
                </a:solidFill>
                <a:latin typeface="Calibri"/>
                <a:ea typeface="DejaVu Sans"/>
              </a:rPr>
              <a:t> 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Calculate the BMI of each person and add an extra variable "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bmi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" to a new data frame "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df_bmi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". Check that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df_bmi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contains a new column </a:t>
            </a:r>
            <a:r>
              <a:rPr lang="en-US" spc="-1" dirty="0">
                <a:solidFill>
                  <a:srgbClr val="262626"/>
                </a:solidFill>
                <a:latin typeface="Calibri"/>
                <a:ea typeface="DejaVu Sans"/>
              </a:rPr>
              <a:t>“</a:t>
            </a:r>
            <a:r>
              <a:rPr lang="en-US" spc="-1" dirty="0" err="1">
                <a:solidFill>
                  <a:srgbClr val="262626"/>
                </a:solidFill>
                <a:latin typeface="Calibri"/>
                <a:ea typeface="DejaVu Sans"/>
              </a:rPr>
              <a:t>bmi</a:t>
            </a:r>
            <a:r>
              <a:rPr lang="en-US" spc="-1" dirty="0">
                <a:solidFill>
                  <a:srgbClr val="262626"/>
                </a:solidFill>
                <a:latin typeface="Calibri"/>
                <a:ea typeface="DejaVu Sans"/>
              </a:rPr>
              <a:t>”. 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Export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df_bmi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to a csv file. (Google the BMI formula</a:t>
            </a:r>
            <a:r>
              <a:rPr lang="en-US" spc="-1" dirty="0">
                <a:solidFill>
                  <a:srgbClr val="262626"/>
                </a:solidFill>
                <a:latin typeface="Calibri"/>
                <a:ea typeface="DejaVu Sans"/>
              </a:rPr>
              <a:t>). Typical BMI values should range between 15 and 35. Check if this is the case here.</a:t>
            </a:r>
            <a:endParaRPr lang="en-US" sz="1800" b="0" strike="noStrike" spc="-1" dirty="0">
              <a:latin typeface="Arial"/>
            </a:endParaRPr>
          </a:p>
          <a:p>
            <a:pPr marL="448945" lvl="1" indent="-177165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Make a global scatter plot of all pairs of variables in the dataset.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43880" y="470520"/>
            <a:ext cx="7747920" cy="7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 Light"/>
                <a:ea typeface="DejaVu Sans"/>
              </a:rPr>
              <a:t>Exam, Part I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43880" y="1059120"/>
            <a:ext cx="8292240" cy="543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</a:pPr>
            <a:endParaRPr lang="en-US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Investigate the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following questions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 with numerical summaries and visual elements, as well as statistical analysis when possible:</a:t>
            </a:r>
            <a:endParaRPr lang="en-US" sz="1800" b="0" strike="noStrike" spc="-1" dirty="0">
              <a:latin typeface="Arial"/>
            </a:endParaRPr>
          </a:p>
          <a:p>
            <a:pPr marL="612140" lvl="1" indent="-3403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Is there a difference in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bmi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means between males and females?</a:t>
            </a:r>
            <a:endParaRPr lang="en-US" sz="1600" b="0" strike="noStrike" spc="-1" dirty="0">
              <a:latin typeface="Arial"/>
            </a:endParaRPr>
          </a:p>
          <a:p>
            <a:pPr marL="612140" lvl="1" indent="-3403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Is there a difference in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bmi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means between smokers and </a:t>
            </a:r>
            <a:r>
              <a:rPr lang="en-US" sz="1600" spc="-1" dirty="0">
                <a:solidFill>
                  <a:srgbClr val="000000"/>
                </a:solidFill>
                <a:latin typeface="Calibri"/>
                <a:ea typeface="DejaVu Sans"/>
              </a:rPr>
              <a:t>non-smokers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lang="en-US" sz="1600" b="0" strike="noStrike" spc="-1" dirty="0">
              <a:latin typeface="Arial"/>
            </a:endParaRPr>
          </a:p>
          <a:p>
            <a:pPr marL="612140" lvl="1" indent="-3403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How strong is the linear (Pearson) correlation between shoe size and height? Is it significant?</a:t>
            </a:r>
            <a:endParaRPr lang="en-US" sz="1600" b="0" strike="noStrike" spc="-1" dirty="0">
              <a:latin typeface="Arial"/>
            </a:endParaRPr>
          </a:p>
          <a:p>
            <a:pPr marL="612140" lvl="1" indent="-3403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 you model a linear relationship, how much does the shoe size increase per added cm of height? Is the change significant? What if you do this for males and females separately?</a:t>
            </a:r>
            <a:endParaRPr lang="en-US" sz="1600" b="0" strike="noStrike" spc="-1" dirty="0">
              <a:latin typeface="Arial"/>
            </a:endParaRPr>
          </a:p>
          <a:p>
            <a:pPr marL="612140" lvl="1" indent="-3403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Come up with a question of your own that includes one or more variable(s) of your choosing from the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etubiol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 set</a:t>
            </a:r>
            <a:r>
              <a:rPr lang="en-US" sz="1600" spc="-1" dirty="0">
                <a:solidFill>
                  <a:srgbClr val="000000"/>
                </a:solidFill>
                <a:latin typeface="Calibri"/>
                <a:ea typeface="DejaVu Sans"/>
              </a:rPr>
              <a:t> and investigate it.</a:t>
            </a:r>
            <a:endParaRPr lang="en-US" sz="1600" b="0" strike="noStrike" spc="-1" dirty="0">
              <a:latin typeface="Arial"/>
            </a:endParaRPr>
          </a:p>
          <a:p>
            <a:pPr marL="344805" indent="-3403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Make plots as seen in the course to try to give visualization-based answers to these questions.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 You can use multiple plots per question.</a:t>
            </a:r>
            <a:endParaRPr lang="en-US" sz="1800" b="0" strike="noStrike" spc="-1" dirty="0">
              <a:latin typeface="Arial"/>
            </a:endParaRPr>
          </a:p>
          <a:p>
            <a:pPr marL="344805" indent="-3403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Test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your hypotheses using tests and modeling techniques from the course, based on the type of variables you have. </a:t>
            </a:r>
            <a:r>
              <a:rPr lang="fr-CH" spc="-1" dirty="0" err="1">
                <a:solidFill>
                  <a:srgbClr val="000000"/>
                </a:solidFill>
                <a:latin typeface="Calibri"/>
              </a:rPr>
              <a:t>Visually</a:t>
            </a:r>
            <a:r>
              <a:rPr lang="fr-CH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CH" spc="-1" dirty="0" err="1">
                <a:solidFill>
                  <a:srgbClr val="000000"/>
                </a:solidFill>
                <a:latin typeface="Calibri"/>
              </a:rPr>
              <a:t>assess</a:t>
            </a:r>
            <a:r>
              <a:rPr lang="fr-CH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CH" spc="-1" dirty="0" err="1">
                <a:solidFill>
                  <a:srgbClr val="000000"/>
                </a:solidFill>
                <a:latin typeface="Calibri"/>
              </a:rPr>
              <a:t>normality</a:t>
            </a:r>
            <a:r>
              <a:rPr lang="fr-CH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CH" spc="-1" dirty="0" err="1">
                <a:solidFill>
                  <a:srgbClr val="000000"/>
                </a:solidFill>
                <a:latin typeface="Calibri"/>
              </a:rPr>
              <a:t>where</a:t>
            </a:r>
            <a:r>
              <a:rPr lang="fr-CH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CH" spc="-1" dirty="0" err="1">
                <a:solidFill>
                  <a:srgbClr val="000000"/>
                </a:solidFill>
                <a:latin typeface="Calibri"/>
              </a:rPr>
              <a:t>appropriate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44805" indent="-3403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381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43880" y="470520"/>
            <a:ext cx="7747920" cy="7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 Light"/>
                <a:ea typeface="DejaVu Sans"/>
              </a:rPr>
              <a:t>Exam, Part II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E4A1C9-C4D2-4B2C-960F-60F690155B77}"/>
              </a:ext>
            </a:extLst>
          </p:cNvPr>
          <p:cNvSpPr txBox="1"/>
          <p:nvPr/>
        </p:nvSpPr>
        <p:spPr>
          <a:xfrm>
            <a:off x="698642" y="5567830"/>
            <a:ext cx="79008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latin typeface="Calibri" panose="020F0502020204030204" pitchFamily="34" charset="0"/>
                <a:cs typeface="Calibri" panose="020F0502020204030204" pitchFamily="34" charset="0"/>
              </a:rPr>
              <a:t>Note on variable </a:t>
            </a:r>
            <a:r>
              <a:rPr lang="de-CH" b="1" dirty="0" err="1">
                <a:latin typeface="Calibri" panose="020F0502020204030204" pitchFamily="34" charset="0"/>
                <a:cs typeface="Calibri" panose="020F0502020204030204" pitchFamily="34" charset="0"/>
              </a:rPr>
              <a:t>names</a:t>
            </a:r>
            <a:r>
              <a:rPr lang="de-CH" b="1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CH" b="1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CH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b="1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CH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b="1" dirty="0" err="1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de-CH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height_M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:  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mother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n_siblings_F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female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siblings</a:t>
            </a: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height_F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:    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father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n_siblings_M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male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siblings</a:t>
            </a:r>
            <a:endParaRPr lang="en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43880" y="1413000"/>
            <a:ext cx="8071200" cy="46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Specify your biological question and your experimental design very clearly,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then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collect your data.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Save your data into a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csv format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in a dedicated folder.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Start up R , open a new script file and save it where you save your data. Don't forget to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annotate it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and save it regularly.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Import your data into R.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everything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in your data. Make sure it is what you expect it to be. 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Explore your data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, first with R's plotting functions. Make an hypothesis. Try to guess the answer that your statistical test should give you.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Perform your test to confirm your answer.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Communicate your findings.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Make sure your files (data, scripts, figures, reports) are well organized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in your folder.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43880" y="470520"/>
            <a:ext cx="7747920" cy="7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 Light"/>
                <a:ea typeface="DejaVu Sans"/>
              </a:rPr>
              <a:t>Exam – proposed workflow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6543</TotalTime>
  <Words>857</Words>
  <Application>Microsoft Macintosh PowerPoint</Application>
  <PresentationFormat>Affichage à l'écran (4:3)</PresentationFormat>
  <Paragraphs>58</Paragraphs>
  <Slides>4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Leonore Wigger</dc:creator>
  <dc:description/>
  <cp:lastModifiedBy>Diana Marek</cp:lastModifiedBy>
  <cp:revision>64</cp:revision>
  <dcterms:created xsi:type="dcterms:W3CDTF">2020-06-02T22:50:45Z</dcterms:created>
  <dcterms:modified xsi:type="dcterms:W3CDTF">2023-06-07T13:41:22Z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