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435" r:id="rId2"/>
    <p:sldId id="436" r:id="rId3"/>
    <p:sldId id="437" r:id="rId4"/>
    <p:sldId id="446" r:id="rId5"/>
    <p:sldId id="447" r:id="rId6"/>
    <p:sldId id="439" r:id="rId7"/>
    <p:sldId id="445" r:id="rId8"/>
    <p:sldId id="432" r:id="rId9"/>
    <p:sldId id="434" r:id="rId10"/>
    <p:sldId id="441" r:id="rId11"/>
    <p:sldId id="440" r:id="rId12"/>
    <p:sldId id="442" r:id="rId13"/>
    <p:sldId id="448" r:id="rId14"/>
    <p:sldId id="443" r:id="rId15"/>
    <p:sldId id="449" r:id="rId16"/>
    <p:sldId id="450" r:id="rId1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1E0C24-3323-F24F-BC22-6B801AE6EAB4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EF8F0-99E7-A64C-81EC-FB14CBFB9F13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22408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AF3D5-18A4-49A9-B096-82CB47D9CC44}" type="slidenum">
              <a:rPr lang="fr-CH" smtClean="0"/>
              <a:t>14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0600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AF3D5-18A4-49A9-B096-82CB47D9CC44}" type="slidenum">
              <a:rPr lang="fr-CH" smtClean="0"/>
              <a:t>15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309690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5AF3D5-18A4-49A9-B096-82CB47D9CC44}" type="slidenum">
              <a:rPr lang="fr-CH" smtClean="0"/>
              <a:t>16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68925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3F49C-270B-3ECB-6CB0-982BB4467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B342A-0500-21C9-4AC2-3694BD6AF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950DD-0E78-03CD-1BBF-93F1B9DBE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4E638F-4D8E-6236-34E0-D767396FE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27E26-D0AC-B0BA-9771-0B0392B5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44890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56190-A6F0-EBF1-CCCD-7F83735CC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884885-0DB3-C16A-D5A2-1D34F12EF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832F-B6D1-D94D-61ED-BA3996E1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4E13E-272B-96AA-1926-9B8032450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30F8F-928A-7BBB-F074-BB0C1283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1773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8EB4EC-4848-9864-8168-F9EDB0C65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B29679-F00B-06B8-5198-8A64DFAA7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90C20-A956-64A4-B5D8-59304CE9E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49D39-F5D4-4A5A-3DF4-152F02206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D0988-C4D6-49F2-4035-83C6E3F3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96502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09C6-D145-EC32-C44B-E2E6F4D4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E7F5-344C-E3A2-9730-C1593FDC9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0EB3-36F2-AF8B-F507-8532ABFF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5882A-8D13-4E72-95B9-B645EAE4F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3300-015C-C093-530D-1B7A8115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1936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E494-D0E3-E22B-CF01-AC7E8B9F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108BC-029C-0DA8-F3CB-48A5F9653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4B11A-9FFC-E274-F1BA-5BA163269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77A3-8256-E7BF-D347-C3613039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C284-6F69-BB81-3C81-2E6486A9B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353437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B1E9-92EA-CE99-92B5-CBFED41A2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C1370-EFA2-90C1-3B0C-CFED93854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385E50-E791-754D-A0B7-3BA7159B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74B3F-10E8-5A0B-7B80-1C16DD88C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4F2527-5299-8ABE-AA05-F09BCAFDA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000A5-4344-76E6-728A-539EE0E1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15409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83FE-6D5F-D73E-5709-BAA0F73FF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4CE9F-A491-9CEF-5631-D76907EF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0906F-54DD-4807-160A-899C7308EB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E7CC0-4C72-AB7D-8DD3-B5AEA5DF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12D4D-B74E-E3F4-13CD-3CCDDD2AC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601FDC-3AC4-12FF-8616-AFE8A4E81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ED1F76-C153-2D7B-0C79-289E6F30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EB33B-A371-E113-727B-AEC3AC12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65573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F4AB-F450-9B5C-132F-0C744F76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1F0C64-35F5-7D50-8D6C-40F0DADC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47DCE-C7E6-481F-1C19-A667D2F7B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27EC0-BCEF-97AF-32E8-21E440FF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479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716F3-A02D-3622-BE87-A386CD0FD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168259-B76D-76F5-DEFD-6B1F2DA29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7AAD1-7076-8EE4-D8F1-4A32505D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700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36AC-11A9-EA13-55B8-BD2838E1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B3338-ADFD-CE9F-E5F4-F31E8F90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20729-E83A-F02E-4428-EA2263D84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0D6DA-9F66-506C-45FE-5107959F9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49BD4-411A-10FA-EB4C-C77B7A0E1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25714-6A4A-400F-9882-86AFEF4D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0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20231-9F71-3915-1497-390D5D55F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D24074-4D3F-F9DD-20AA-E79346AC5E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51151-0C88-0F25-2492-0AAFD61E3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3A04C-2DB2-6352-49CD-C1D9D2E2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816F2-218E-A77F-B676-FC9C180D4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A1C9C-8A9F-13BD-ABB6-1B1137BCF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194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12A21-3C7A-10F2-653D-7B6C32F7B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27E155-0FA5-0C4C-14E9-9EE941501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09F41-ECF7-9CD6-ABA6-711E9B0E7D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57AB22-2956-464E-B305-5914F3205F70}" type="datetimeFigureOut">
              <a:rPr lang="en-CH" smtClean="0"/>
              <a:t>02.07.24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87B81-A082-6A17-1753-CABF57D74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7B6D-9D5E-4C1C-D904-35F52FBB17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9E9E6-A09C-BD4C-A484-EAB55E68B047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4615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13" Type="http://schemas.openxmlformats.org/officeDocument/2006/relationships/image" Target="../media/image168.png"/><Relationship Id="rId18" Type="http://schemas.openxmlformats.org/officeDocument/2006/relationships/image" Target="../media/image1.png"/><Relationship Id="rId3" Type="http://schemas.openxmlformats.org/officeDocument/2006/relationships/image" Target="../media/image157.png"/><Relationship Id="rId7" Type="http://schemas.openxmlformats.org/officeDocument/2006/relationships/image" Target="../media/image161.png"/><Relationship Id="rId12" Type="http://schemas.openxmlformats.org/officeDocument/2006/relationships/image" Target="../media/image167.png"/><Relationship Id="rId17" Type="http://schemas.openxmlformats.org/officeDocument/2006/relationships/image" Target="../media/image173.png"/><Relationship Id="rId2" Type="http://schemas.openxmlformats.org/officeDocument/2006/relationships/image" Target="../media/image156.png"/><Relationship Id="rId16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166.png"/><Relationship Id="rId5" Type="http://schemas.openxmlformats.org/officeDocument/2006/relationships/image" Target="../media/image159.png"/><Relationship Id="rId15" Type="http://schemas.openxmlformats.org/officeDocument/2006/relationships/image" Target="../media/image171.png"/><Relationship Id="rId10" Type="http://schemas.openxmlformats.org/officeDocument/2006/relationships/image" Target="../media/image165.png"/><Relationship Id="rId4" Type="http://schemas.openxmlformats.org/officeDocument/2006/relationships/image" Target="../media/image158.png"/><Relationship Id="rId9" Type="http://schemas.openxmlformats.org/officeDocument/2006/relationships/image" Target="../media/image164.png"/><Relationship Id="rId14" Type="http://schemas.openxmlformats.org/officeDocument/2006/relationships/image" Target="../media/image16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abs/10.1145/3292500.3330701" TargetMode="External"/><Relationship Id="rId3" Type="http://schemas.openxmlformats.org/officeDocument/2006/relationships/hyperlink" Target="https://github.com/hyperopt/hyperopt" TargetMode="External"/><Relationship Id="rId7" Type="http://schemas.openxmlformats.org/officeDocument/2006/relationships/hyperlink" Target="https://github.com/thuijskens/scikit-hyperband" TargetMode="External"/><Relationship Id="rId2" Type="http://schemas.openxmlformats.org/officeDocument/2006/relationships/hyperlink" Target="https://proceedings.neurips.cc/paper/2011/hash/86e8f7ab32cfd12577bc2619bc635690-Abstrac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IPS/Spearmint" TargetMode="External"/><Relationship Id="rId5" Type="http://schemas.openxmlformats.org/officeDocument/2006/relationships/hyperlink" Target="https://scikit-optimize.github.io/" TargetMode="External"/><Relationship Id="rId4" Type="http://schemas.openxmlformats.org/officeDocument/2006/relationships/hyperlink" Target="https://github.com/genixpro/hypermax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abs/10.5555/2188385.218839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8.png"/><Relationship Id="rId4" Type="http://schemas.openxmlformats.org/officeDocument/2006/relationships/image" Target="../media/image19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2.png"/><Relationship Id="rId5" Type="http://schemas.openxmlformats.org/officeDocument/2006/relationships/image" Target="../media/image6.png"/><Relationship Id="rId4" Type="http://schemas.openxmlformats.org/officeDocument/2006/relationships/image" Target="../media/image2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png"/><Relationship Id="rId3" Type="http://schemas.openxmlformats.org/officeDocument/2006/relationships/image" Target="../media/image204.png"/><Relationship Id="rId7" Type="http://schemas.openxmlformats.org/officeDocument/2006/relationships/image" Target="../media/image8.png"/><Relationship Id="rId12" Type="http://schemas.openxmlformats.org/officeDocument/2006/relationships/image" Target="../media/image2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7.png"/><Relationship Id="rId11" Type="http://schemas.openxmlformats.org/officeDocument/2006/relationships/image" Target="../media/image213.png"/><Relationship Id="rId5" Type="http://schemas.openxmlformats.org/officeDocument/2006/relationships/image" Target="../media/image206.png"/><Relationship Id="rId10" Type="http://schemas.openxmlformats.org/officeDocument/2006/relationships/image" Target="../media/image212.png"/><Relationship Id="rId4" Type="http://schemas.openxmlformats.org/officeDocument/2006/relationships/image" Target="../media/image7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186.png"/><Relationship Id="rId3" Type="http://schemas.openxmlformats.org/officeDocument/2006/relationships/image" Target="../media/image176.png"/><Relationship Id="rId7" Type="http://schemas.openxmlformats.org/officeDocument/2006/relationships/image" Target="../media/image180.png"/><Relationship Id="rId12" Type="http://schemas.openxmlformats.org/officeDocument/2006/relationships/image" Target="../media/image185.png"/><Relationship Id="rId2" Type="http://schemas.openxmlformats.org/officeDocument/2006/relationships/image" Target="../media/image175.png"/><Relationship Id="rId16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5" Type="http://schemas.openxmlformats.org/officeDocument/2006/relationships/image" Target="../media/image18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Relationship Id="rId14" Type="http://schemas.openxmlformats.org/officeDocument/2006/relationships/image" Target="../media/image18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mlc/xgboost" TargetMode="External"/><Relationship Id="rId2" Type="http://schemas.openxmlformats.org/officeDocument/2006/relationships/hyperlink" Target="https://doi.org/10.1145/2939672.293978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ulse/present-future-kdd-cup-competition-outsiders-ron-bekkerman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939672.293978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3E116-B1DF-BBF2-13BD-F72B772F9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424"/>
            <a:ext cx="10515600" cy="1325563"/>
          </a:xfrm>
        </p:spPr>
        <p:txBody>
          <a:bodyPr/>
          <a:lstStyle/>
          <a:p>
            <a:r>
              <a:rPr lang="en-CH" dirty="0"/>
              <a:t>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B78DC-1489-7654-FBA9-DE9200DCEA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8281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CH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𝒟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1≤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fr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CH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fr-CH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fr-CH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fr-CH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fr-CH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𝒯</m:t>
                    </m:r>
                    <m:r>
                      <a:rPr lang="fr-CH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  <m:r>
                          <a:rPr lang="fr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fr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1..</m:t>
                            </m:r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fr-CH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  <m:r>
                          <a:rPr lang="fr-CH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number</m:t>
                    </m:r>
                    <m:r>
                      <m:rPr>
                        <m:nor/>
                      </m:rP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leafes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BB78DC-1489-7654-FBA9-DE9200DCEA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8281"/>
                <a:ext cx="10515600" cy="4351338"/>
              </a:xfrm>
              <a:blipFill>
                <a:blip r:embed="rId2"/>
                <a:stretch>
                  <a:fillRect l="-1086" t="-20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45478B49-750E-4C51-1AE0-898A7D72A6F9}"/>
              </a:ext>
            </a:extLst>
          </p:cNvPr>
          <p:cNvGrpSpPr/>
          <p:nvPr/>
        </p:nvGrpSpPr>
        <p:grpSpPr>
          <a:xfrm>
            <a:off x="1498294" y="3496285"/>
            <a:ext cx="4098275" cy="2864386"/>
            <a:chOff x="3161841" y="3514381"/>
            <a:chExt cx="4098275" cy="286438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B2D0A18-BCD9-A454-BC00-9705A27DC7B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841" y="6378767"/>
              <a:ext cx="409827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4FAD14-8B21-B016-AE69-6F751893BD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61841" y="3514381"/>
              <a:ext cx="11017" cy="286438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1780BD9-8413-BB41-07B8-31E127F6BEEE}"/>
              </a:ext>
            </a:extLst>
          </p:cNvPr>
          <p:cNvCxnSpPr/>
          <p:nvPr/>
        </p:nvCxnSpPr>
        <p:spPr>
          <a:xfrm>
            <a:off x="3547431" y="3719377"/>
            <a:ext cx="0" cy="264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BA7BCF6-2059-4CCD-B204-B7980E9589AE}"/>
              </a:ext>
            </a:extLst>
          </p:cNvPr>
          <p:cNvCxnSpPr/>
          <p:nvPr/>
        </p:nvCxnSpPr>
        <p:spPr>
          <a:xfrm>
            <a:off x="3547431" y="4631022"/>
            <a:ext cx="18618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93419D-730D-9DA1-1711-685821283653}"/>
              </a:ext>
            </a:extLst>
          </p:cNvPr>
          <p:cNvCxnSpPr/>
          <p:nvPr/>
        </p:nvCxnSpPr>
        <p:spPr>
          <a:xfrm>
            <a:off x="2423711" y="3719377"/>
            <a:ext cx="0" cy="26412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499685-0308-7BE2-56F2-847FD50E27BE}"/>
              </a:ext>
            </a:extLst>
          </p:cNvPr>
          <p:cNvCxnSpPr>
            <a:cxnSpLocks/>
          </p:cNvCxnSpPr>
          <p:nvPr/>
        </p:nvCxnSpPr>
        <p:spPr>
          <a:xfrm>
            <a:off x="2423711" y="5356299"/>
            <a:ext cx="112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9975A1-5732-3CD3-E266-5413E6B17D74}"/>
              </a:ext>
            </a:extLst>
          </p:cNvPr>
          <p:cNvCxnSpPr>
            <a:cxnSpLocks/>
          </p:cNvCxnSpPr>
          <p:nvPr/>
        </p:nvCxnSpPr>
        <p:spPr>
          <a:xfrm>
            <a:off x="2423711" y="4076507"/>
            <a:ext cx="11237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A3114F-B6E0-8CEC-5D16-BEF25E04CDDD}"/>
              </a:ext>
            </a:extLst>
          </p:cNvPr>
          <p:cNvCxnSpPr>
            <a:cxnSpLocks/>
          </p:cNvCxnSpPr>
          <p:nvPr/>
        </p:nvCxnSpPr>
        <p:spPr>
          <a:xfrm>
            <a:off x="1509311" y="567395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4013B8-ECD7-743A-B535-2759A14B79B2}"/>
              </a:ext>
            </a:extLst>
          </p:cNvPr>
          <p:cNvCxnSpPr>
            <a:cxnSpLocks/>
          </p:cNvCxnSpPr>
          <p:nvPr/>
        </p:nvCxnSpPr>
        <p:spPr>
          <a:xfrm>
            <a:off x="4625248" y="4631022"/>
            <a:ext cx="0" cy="172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7AD591-43DA-5780-93C1-6DF62F8F2675}"/>
              </a:ext>
            </a:extLst>
          </p:cNvPr>
          <p:cNvGrpSpPr/>
          <p:nvPr/>
        </p:nvGrpSpPr>
        <p:grpSpPr>
          <a:xfrm>
            <a:off x="1800736" y="3591239"/>
            <a:ext cx="3440242" cy="2533624"/>
            <a:chOff x="3464283" y="3609335"/>
            <a:chExt cx="3440242" cy="25336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80678A3-0567-F5A4-E112-E902F8DD502A}"/>
                    </a:ext>
                  </a:extLst>
                </p:cNvPr>
                <p:cNvSpPr txBox="1"/>
                <p:nvPr/>
              </p:nvSpPr>
              <p:spPr>
                <a:xfrm>
                  <a:off x="5988987" y="4073881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80678A3-0567-F5A4-E112-E902F8DD50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8987" y="4073881"/>
                  <a:ext cx="31713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692" r="-3846" b="-1363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64AE1D-669D-35D9-9C3D-CD46C471C166}"/>
                    </a:ext>
                  </a:extLst>
                </p:cNvPr>
                <p:cNvSpPr txBox="1"/>
                <p:nvPr/>
              </p:nvSpPr>
              <p:spPr>
                <a:xfrm>
                  <a:off x="5634611" y="5338985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764AE1D-669D-35D9-9C3D-CD46C471C1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611" y="5338985"/>
                  <a:ext cx="32246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7692" r="-7692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FB70D1C-033C-10AB-0CEA-008DD0D63364}"/>
                    </a:ext>
                  </a:extLst>
                </p:cNvPr>
                <p:cNvSpPr txBox="1"/>
                <p:nvPr/>
              </p:nvSpPr>
              <p:spPr>
                <a:xfrm>
                  <a:off x="6582064" y="5361018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EFB70D1C-033C-10AB-0CEA-008DD0D633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064" y="5361018"/>
                  <a:ext cx="32246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6846CC2-89EC-B8A0-DE10-AD4F51197038}"/>
                    </a:ext>
                  </a:extLst>
                </p:cNvPr>
                <p:cNvSpPr txBox="1"/>
                <p:nvPr/>
              </p:nvSpPr>
              <p:spPr>
                <a:xfrm>
                  <a:off x="4488857" y="4589837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6846CC2-89EC-B8A0-DE10-AD4F511970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857" y="4589837"/>
                  <a:ext cx="322461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7692" r="-7692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8E37DC-5E3F-A0D3-A72A-12892A7240A4}"/>
                    </a:ext>
                  </a:extLst>
                </p:cNvPr>
                <p:cNvSpPr txBox="1"/>
                <p:nvPr/>
              </p:nvSpPr>
              <p:spPr>
                <a:xfrm>
                  <a:off x="4477839" y="3609335"/>
                  <a:ext cx="31713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78E37DC-5E3F-A0D3-A72A-12892A724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7839" y="3609335"/>
                  <a:ext cx="317138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7692" r="-3846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D11DEA-8A2F-309B-359C-7EA122564F19}"/>
                    </a:ext>
                  </a:extLst>
                </p:cNvPr>
                <p:cNvSpPr txBox="1"/>
                <p:nvPr/>
              </p:nvSpPr>
              <p:spPr>
                <a:xfrm>
                  <a:off x="4488858" y="5746608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4D11DEA-8A2F-309B-359C-7EA12256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8858" y="5746608"/>
                  <a:ext cx="32246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7692" r="-7692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EB66A31-8ADF-71FD-38A9-EEC8CF570F7E}"/>
                    </a:ext>
                  </a:extLst>
                </p:cNvPr>
                <p:cNvSpPr txBox="1"/>
                <p:nvPr/>
              </p:nvSpPr>
              <p:spPr>
                <a:xfrm>
                  <a:off x="3464283" y="4578822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EB66A31-8ADF-71FD-38A9-EEC8CF570F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4283" y="4578822"/>
                  <a:ext cx="322461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7407" r="-3704" b="-1304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AB01D11-7C99-1D23-5C30-302A2395458E}"/>
                    </a:ext>
                  </a:extLst>
                </p:cNvPr>
                <p:cNvSpPr txBox="1"/>
                <p:nvPr/>
              </p:nvSpPr>
              <p:spPr>
                <a:xfrm>
                  <a:off x="3506513" y="5865960"/>
                  <a:ext cx="32246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CH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AB01D11-7C99-1D23-5C30-302A239545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513" y="5865960"/>
                  <a:ext cx="322461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704" r="-3704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B4A294-4080-7FFB-3202-F7E3B8BFEBD4}"/>
                  </a:ext>
                </a:extLst>
              </p:cNvPr>
              <p:cNvSpPr txBox="1"/>
              <p:nvPr/>
            </p:nvSpPr>
            <p:spPr>
              <a:xfrm>
                <a:off x="2261611" y="6398708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5B4A294-4080-7FFB-3202-F7E3B8BFE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611" y="6398708"/>
                <a:ext cx="276101" cy="276999"/>
              </a:xfrm>
              <a:prstGeom prst="rect">
                <a:avLst/>
              </a:prstGeom>
              <a:blipFill>
                <a:blip r:embed="rId11"/>
                <a:stretch>
                  <a:fillRect l="-13636" r="-9091" b="-1363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4405BC-2379-0A4B-B17B-73B39C883FF6}"/>
                  </a:ext>
                </a:extLst>
              </p:cNvPr>
              <p:cNvSpPr txBox="1"/>
              <p:nvPr/>
            </p:nvSpPr>
            <p:spPr>
              <a:xfrm>
                <a:off x="3416546" y="640788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E4405BC-2379-0A4B-B17B-73B39C883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546" y="6407887"/>
                <a:ext cx="281423" cy="276999"/>
              </a:xfrm>
              <a:prstGeom prst="rect">
                <a:avLst/>
              </a:prstGeom>
              <a:blipFill>
                <a:blip r:embed="rId12"/>
                <a:stretch>
                  <a:fillRect l="-8333" r="-4167" b="-130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8F4F5B-28E6-F44E-E87A-5B816AC7E9BC}"/>
                  </a:ext>
                </a:extLst>
              </p:cNvPr>
              <p:cNvSpPr txBox="1"/>
              <p:nvPr/>
            </p:nvSpPr>
            <p:spPr>
              <a:xfrm>
                <a:off x="4551285" y="6407887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88F4F5B-28E6-F44E-E87A-5B816AC7E9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1285" y="6407887"/>
                <a:ext cx="281423" cy="276999"/>
              </a:xfrm>
              <a:prstGeom prst="rect">
                <a:avLst/>
              </a:prstGeom>
              <a:blipFill>
                <a:blip r:embed="rId13"/>
                <a:stretch>
                  <a:fillRect l="-13043" r="-4348" b="-1304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A985E7-14EB-68D6-25E0-2DB0EE52D3CC}"/>
                  </a:ext>
                </a:extLst>
              </p:cNvPr>
              <p:cNvSpPr txBox="1"/>
              <p:nvPr/>
            </p:nvSpPr>
            <p:spPr>
              <a:xfrm>
                <a:off x="1136056" y="5537554"/>
                <a:ext cx="2777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FA985E7-14EB-68D6-25E0-2DB0EE52D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56" y="5537554"/>
                <a:ext cx="277768" cy="276999"/>
              </a:xfrm>
              <a:prstGeom prst="rect">
                <a:avLst/>
              </a:prstGeom>
              <a:blipFill>
                <a:blip r:embed="rId14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59A33A-D5D3-7D2C-18B7-2740357769E3}"/>
                  </a:ext>
                </a:extLst>
              </p:cNvPr>
              <p:cNvSpPr txBox="1"/>
              <p:nvPr/>
            </p:nvSpPr>
            <p:spPr>
              <a:xfrm>
                <a:off x="1145235" y="5249277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59A33A-D5D3-7D2C-18B7-2740357769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35" y="5249277"/>
                <a:ext cx="283091" cy="276999"/>
              </a:xfrm>
              <a:prstGeom prst="rect">
                <a:avLst/>
              </a:prstGeom>
              <a:blipFill>
                <a:blip r:embed="rId15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BC51B7-FA16-5CA7-FA98-9E423444CA21}"/>
                  </a:ext>
                </a:extLst>
              </p:cNvPr>
              <p:cNvSpPr txBox="1"/>
              <p:nvPr/>
            </p:nvSpPr>
            <p:spPr>
              <a:xfrm>
                <a:off x="1145235" y="4489114"/>
                <a:ext cx="2830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BBC51B7-FA16-5CA7-FA98-9E423444C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235" y="4489114"/>
                <a:ext cx="283091" cy="276999"/>
              </a:xfrm>
              <a:prstGeom prst="rect">
                <a:avLst/>
              </a:prstGeom>
              <a:blipFill>
                <a:blip r:embed="rId16"/>
                <a:stretch>
                  <a:fillRect l="-21739" r="-4348" b="-2608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8E8ADF-EEF7-A91F-AA6A-22C3B26E225F}"/>
                  </a:ext>
                </a:extLst>
              </p:cNvPr>
              <p:cNvSpPr txBox="1"/>
              <p:nvPr/>
            </p:nvSpPr>
            <p:spPr>
              <a:xfrm>
                <a:off x="1165431" y="3958467"/>
                <a:ext cx="2732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H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8E8ADF-EEF7-A91F-AA6A-22C3B26E2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431" y="3958467"/>
                <a:ext cx="273215" cy="276999"/>
              </a:xfrm>
              <a:prstGeom prst="rect">
                <a:avLst/>
              </a:prstGeom>
              <a:blipFill>
                <a:blip r:embed="rId17"/>
                <a:stretch>
                  <a:fillRect l="-17391" r="-4348" b="-2608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50">
            <a:extLst>
              <a:ext uri="{FF2B5EF4-FFF2-40B4-BE49-F238E27FC236}">
                <a16:creationId xmlns:a16="http://schemas.microsoft.com/office/drawing/2014/main" id="{34F580DC-05D4-0E97-E5C0-011288CABBE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488326" y="3358228"/>
            <a:ext cx="4312488" cy="300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98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CF8AE-3035-4245-8686-E0057B9B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562"/>
            <a:ext cx="10515600" cy="1056171"/>
          </a:xfrm>
        </p:spPr>
        <p:txBody>
          <a:bodyPr/>
          <a:lstStyle/>
          <a:p>
            <a:r>
              <a:rPr lang="en-CH" dirty="0"/>
              <a:t>Some More Notations: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ED469-0AFE-CB4A-B111-25B32B85C0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51722"/>
                <a:ext cx="10515600" cy="514115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CH" dirty="0"/>
                  <a:t>In the classification task, we would like to predict the outcome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H" dirty="0"/>
                  <a:t> from the features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H" dirty="0"/>
                  <a:t>.</a:t>
                </a:r>
              </a:p>
              <a:p>
                <a:r>
                  <a:rPr lang="en-CH" dirty="0"/>
                  <a:t>We choose a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fr-CH" b="1" i="1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sub>
                    </m:sSub>
                  </m:oMath>
                </a14:m>
                <a:r>
                  <a:rPr lang="en-CH" dirty="0">
                    <a:solidFill>
                      <a:srgbClr val="0B0FC2"/>
                    </a:solidFill>
                  </a:rPr>
                  <a:t> </a:t>
                </a:r>
                <a:r>
                  <a:rPr lang="en-CH" dirty="0"/>
                  <a:t>with </a:t>
                </a:r>
                <a:r>
                  <a:rPr lang="en-CH" i="1" u="sng" dirty="0"/>
                  <a:t>hyper parameters </a:t>
                </a:r>
                <a14:m>
                  <m:oMath xmlns:m="http://schemas.openxmlformats.org/officeDocument/2006/math">
                    <m:r>
                      <a:rPr lang="fr-CH" b="1" i="1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</m:oMath>
                </a14:m>
                <a:r>
                  <a:rPr lang="en-CH" dirty="0"/>
                  <a:t> and </a:t>
                </a:r>
                <a:r>
                  <a:rPr lang="en-CH" i="1" u="sng" dirty="0"/>
                  <a:t>internal parameters</a:t>
                </a:r>
                <a:r>
                  <a:rPr lang="en-CH" dirty="0"/>
                  <a:t> </a:t>
                </a:r>
                <a14:m>
                  <m:oMath xmlns:m="http://schemas.openxmlformats.org/officeDocument/2006/math">
                    <m:r>
                      <a:rPr lang="en-CH" b="1" i="1">
                        <a:solidFill>
                          <a:srgbClr val="0B0FC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CH" dirty="0"/>
                  <a:t>. </a:t>
                </a:r>
              </a:p>
              <a:p>
                <a:r>
                  <a:rPr lang="en-CH" dirty="0"/>
                  <a:t>Hyper parameters (e.g </a:t>
                </a:r>
                <a14:m>
                  <m:oMath xmlns:m="http://schemas.openxmlformats.org/officeDocument/2006/math">
                    <m:r>
                      <a:rPr lang="en-CH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CH" dirty="0"/>
                  <a:t> in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CH" i="1" dirty="0" smtClean="0">
                        <a:latin typeface="Cambria Math" panose="02040503050406030204" pitchFamily="18" charset="0"/>
                      </a:rPr>
                      <m:t>𝑁𝑁</m:t>
                    </m:r>
                  </m:oMath>
                </a14:m>
                <a:r>
                  <a:rPr lang="en-CH" dirty="0"/>
                  <a:t>, kernel in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𝑆𝑉𝑀</m:t>
                    </m:r>
                  </m:oMath>
                </a14:m>
                <a:r>
                  <a:rPr lang="en-CH" dirty="0"/>
                  <a:t>, learning rate in </a:t>
                </a:r>
                <a14:m>
                  <m:oMath xmlns:m="http://schemas.openxmlformats.org/officeDocument/2006/math">
                    <m:r>
                      <a:rPr lang="en-CH" i="1" dirty="0" smtClean="0">
                        <a:latin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en-CH" dirty="0"/>
                  <a:t>) have to be specified by the user or learned in CV loop outside the classifier.</a:t>
                </a:r>
              </a:p>
              <a:p>
                <a:r>
                  <a:rPr lang="en-CH" dirty="0"/>
                  <a:t>The internal parameters </a:t>
                </a:r>
                <a14:m>
                  <m:oMath xmlns:m="http://schemas.openxmlformats.org/officeDocument/2006/math">
                    <m:r>
                      <a:rPr lang="en-CH" b="1" i="1">
                        <a:solidFill>
                          <a:srgbClr val="0B0FC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CH" dirty="0"/>
                  <a:t> are learned by the classifier (e.g. the coefficients in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𝐿𝑅</m:t>
                    </m:r>
                  </m:oMath>
                </a14:m>
                <a:r>
                  <a:rPr lang="en-CH" dirty="0"/>
                  <a:t>, or support vector coefficients in </a:t>
                </a:r>
                <a14:m>
                  <m:oMath xmlns:m="http://schemas.openxmlformats.org/officeDocument/2006/math">
                    <m:r>
                      <a:rPr lang="fr-CH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𝑆𝑉𝑀</m:t>
                    </m:r>
                  </m:oMath>
                </a14:m>
                <a:r>
                  <a:rPr lang="en-CH" dirty="0"/>
                  <a:t>).</a:t>
                </a:r>
              </a:p>
              <a:p>
                <a:r>
                  <a:rPr lang="en-CH" dirty="0"/>
                  <a:t>The classifier learns those </a:t>
                </a:r>
                <a:r>
                  <a:rPr lang="en-CH" i="1" u="sng" dirty="0"/>
                  <a:t>internal parameters</a:t>
                </a:r>
                <a:r>
                  <a:rPr lang="en-CH" dirty="0"/>
                  <a:t> </a:t>
                </a:r>
                <a14:m>
                  <m:oMath xmlns:m="http://schemas.openxmlformats.org/officeDocument/2006/math">
                    <m:r>
                      <a:rPr lang="en-CH" b="1" i="1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r>
                  <a:rPr lang="en-CH" dirty="0"/>
                  <a:t> that are able to predict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H" dirty="0"/>
                  <a:t> from the features </a:t>
                </a:r>
                <a14:m>
                  <m:oMath xmlns:m="http://schemas.openxmlformats.org/officeDocument/2006/math">
                    <m:r>
                      <a:rPr lang="en-CH" b="1" i="1" dirty="0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H" dirty="0"/>
                  <a:t> with the lowest error:</a:t>
                </a:r>
                <a:br>
                  <a:rPr lang="en-CH" dirty="0"/>
                </a:br>
                <a:br>
                  <a:rPr lang="en-CH" dirty="0"/>
                </a:br>
                <a14:m>
                  <m:oMath xmlns:m="http://schemas.openxmlformats.org/officeDocument/2006/math">
                    <m:r>
                      <a:rPr lang="en-CH" b="1" i="1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fr-CH" b="1" i="1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CH" b="1" i="1" smtClean="0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CH" b="1" i="1" smtClean="0">
                                <a:solidFill>
                                  <a:srgbClr val="0B0FC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CH" b="0" i="0" smtClean="0">
                                <a:solidFill>
                                  <a:srgbClr val="0B0FC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en-CH" b="1" i="1">
                                <a:solidFill>
                                  <a:srgbClr val="0B0FC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lim>
                        </m:limLow>
                      </m:fName>
                      <m:e>
                        <m:r>
                          <a:rPr lang="en-CH" i="1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CH" i="1">
                                <a:solidFill>
                                  <a:srgbClr val="0B0FC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H" i="1">
                                    <a:solidFill>
                                      <a:srgbClr val="0B0F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H" i="1">
                                    <a:solidFill>
                                      <a:srgbClr val="0B0F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𝒞</m:t>
                                </m:r>
                              </m:e>
                              <m:sub>
                                <m:r>
                                  <a:rPr lang="fr-CH" b="1" i="1">
                                    <a:solidFill>
                                      <a:srgbClr val="0B0F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𝝓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CH" b="1" i="1" smtClean="0">
                                    <a:solidFill>
                                      <a:srgbClr val="0B0F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b="1" i="1" smtClean="0">
                                    <a:solidFill>
                                      <a:srgbClr val="0B0F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𝑿</m:t>
                                </m:r>
                                <m:r>
                                  <a:rPr lang="fr-CH" b="1" i="1" smtClean="0">
                                    <a:solidFill>
                                      <a:srgbClr val="0B0F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CH" b="1" i="1">
                                    <a:solidFill>
                                      <a:srgbClr val="0B0FC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d>
                            <m:r>
                              <a:rPr lang="fr-CH" b="1" i="1" smtClean="0">
                                <a:solidFill>
                                  <a:srgbClr val="0B0FC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H" b="1" i="1" smtClean="0">
                                <a:solidFill>
                                  <a:srgbClr val="0B0FC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</m:func>
                  </m:oMath>
                </a14:m>
                <a:br>
                  <a:rPr lang="fr-CH" b="1" dirty="0">
                    <a:ea typeface="Cambria Math" panose="02040503050406030204" pitchFamily="18" charset="0"/>
                  </a:rPr>
                </a:br>
                <a:br>
                  <a:rPr lang="fr-CH" b="1" dirty="0">
                    <a:ea typeface="Cambria Math" panose="02040503050406030204" pitchFamily="18" charset="0"/>
                  </a:rPr>
                </a:br>
                <a:r>
                  <a:rPr lang="fr-CH" dirty="0" err="1">
                    <a:ea typeface="Cambria Math" panose="02040503050406030204" pitchFamily="18" charset="0"/>
                  </a:rPr>
                  <a:t>where</a:t>
                </a:r>
                <a:r>
                  <a:rPr lang="fr-CH" dirty="0">
                    <a:ea typeface="Cambria Math" panose="02040503050406030204" pitchFamily="18" charset="0"/>
                  </a:rPr>
                  <a:t> the </a:t>
                </a:r>
                <a:r>
                  <a:rPr lang="fr-CH" dirty="0" err="1">
                    <a:ea typeface="Cambria Math" panose="02040503050406030204" pitchFamily="18" charset="0"/>
                  </a:rPr>
                  <a:t>loss</a:t>
                </a:r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ea typeface="Cambria Math" panose="02040503050406030204" pitchFamily="18" charset="0"/>
                  </a:rPr>
                  <a:t>function</a:t>
                </a:r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H" i="1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ea typeface="Cambria Math" panose="02040503050406030204" pitchFamily="18" charset="0"/>
                  </a:rPr>
                  <a:t>measures</a:t>
                </a:r>
                <a:r>
                  <a:rPr lang="fr-CH" dirty="0">
                    <a:ea typeface="Cambria Math" panose="02040503050406030204" pitchFamily="18" charset="0"/>
                  </a:rPr>
                  <a:t> the </a:t>
                </a:r>
                <a:r>
                  <a:rPr lang="fr-CH" dirty="0" err="1">
                    <a:ea typeface="Cambria Math" panose="02040503050406030204" pitchFamily="18" charset="0"/>
                  </a:rPr>
                  <a:t>error</a:t>
                </a:r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ea typeface="Cambria Math" panose="02040503050406030204" pitchFamily="18" charset="0"/>
                  </a:rPr>
                  <a:t>between</a:t>
                </a:r>
                <a:r>
                  <a:rPr lang="fr-CH" dirty="0"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ea typeface="Cambria Math" panose="02040503050406030204" pitchFamily="18" charset="0"/>
                  </a:rPr>
                  <a:t>predicted</a:t>
                </a:r>
                <a:r>
                  <a:rPr lang="fr-CH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H" i="1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</m:e>
                      <m:sub>
                        <m:r>
                          <a:rPr lang="fr-CH" b="1" i="1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𝝓</m:t>
                        </m:r>
                      </m:sub>
                    </m:sSub>
                    <m:d>
                      <m:dPr>
                        <m:ctrlPr>
                          <a:rPr lang="en-CH" b="1" i="1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𝑿</m:t>
                        </m:r>
                        <m:r>
                          <a:rPr lang="fr-CH" b="1" i="1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CH" b="1" i="1">
                            <a:solidFill>
                              <a:srgbClr val="0B0FC2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) and </a:t>
                </a:r>
                <a:r>
                  <a:rPr lang="fr-CH" dirty="0" err="1">
                    <a:ea typeface="Cambria Math" panose="02040503050406030204" pitchFamily="18" charset="0"/>
                  </a:rPr>
                  <a:t>known</a:t>
                </a:r>
                <a:r>
                  <a:rPr lang="fr-CH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fr-CH" b="1" i="1" smtClean="0">
                        <a:solidFill>
                          <a:srgbClr val="0B0FC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) </a:t>
                </a:r>
                <a:r>
                  <a:rPr lang="fr-CH" dirty="0" err="1">
                    <a:ea typeface="Cambria Math" panose="02040503050406030204" pitchFamily="18" charset="0"/>
                  </a:rPr>
                  <a:t>outcomes</a:t>
                </a:r>
                <a:r>
                  <a:rPr lang="fr-CH" dirty="0">
                    <a:ea typeface="Cambria Math" panose="02040503050406030204" pitchFamily="18" charset="0"/>
                  </a:rPr>
                  <a:t>.</a:t>
                </a:r>
                <a:endParaRPr lang="en-CH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ED469-0AFE-CB4A-B111-25B32B85C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51722"/>
                <a:ext cx="10515600" cy="5141153"/>
              </a:xfrm>
              <a:blipFill>
                <a:blip r:embed="rId2"/>
                <a:stretch>
                  <a:fillRect l="-844" t="-2709" r="-108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3A6542-9628-DB47-9AD5-851570A97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H"/>
              <a:t>Markus Müller, SIB Swiss Institute of Bioinformatics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6B275-817A-7843-8826-F6D3FA510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1831" y="170159"/>
            <a:ext cx="1794916" cy="100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8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6D2-0391-D31B-309E-461E23F8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6B96-55B0-FF4D-0C42-AC72845A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H" dirty="0">
                <a:solidFill>
                  <a:srgbClr val="0070C0"/>
                </a:solidFill>
              </a:rPr>
              <a:t>ML models have internal parameters, which are learned by the training algorithm, and hyperparameters, which have to be set before training.</a:t>
            </a:r>
          </a:p>
          <a:p>
            <a:r>
              <a:rPr lang="en-CH" dirty="0">
                <a:solidFill>
                  <a:srgbClr val="0070C0"/>
                </a:solidFill>
              </a:rPr>
              <a:t>Both internal - and hyperparameters have a strong impact on the performance of the ML model. </a:t>
            </a:r>
          </a:p>
          <a:p>
            <a:r>
              <a:rPr lang="en-CH" dirty="0">
                <a:solidFill>
                  <a:srgbClr val="0070C0"/>
                </a:solidFill>
              </a:rPr>
              <a:t>There is a tradeoff between CPU/GPU cycles spent on hyperparameter optimization and training. Recent results show that allocating more cycles for hyperparameter optimization can be more rewarding.</a:t>
            </a:r>
          </a:p>
          <a:p>
            <a:r>
              <a:rPr lang="en-CH" dirty="0">
                <a:solidFill>
                  <a:srgbClr val="0070C0"/>
                </a:solidFill>
              </a:rPr>
              <a:t>Hyperparameter optimization is implemented as an outer loop over the CV loop</a:t>
            </a:r>
          </a:p>
        </p:txBody>
      </p:sp>
    </p:spTree>
    <p:extLst>
      <p:ext uri="{BB962C8B-B14F-4D97-AF65-F5344CB8AC3E}">
        <p14:creationId xmlns:p14="http://schemas.microsoft.com/office/powerpoint/2010/main" val="4032921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236D2-0391-D31B-309E-461E23F89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Hyperparameter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E6B96-55B0-FF4D-0C42-AC72845A3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H" dirty="0">
                <a:solidFill>
                  <a:srgbClr val="0070C0"/>
                </a:solidFill>
              </a:rPr>
              <a:t>Hyperparameters have tree-structured configuration spaces of discrete, ordinal, and continuous variables.</a:t>
            </a:r>
          </a:p>
          <a:p>
            <a:r>
              <a:rPr lang="en-CH" dirty="0">
                <a:solidFill>
                  <a:srgbClr val="0070C0"/>
                </a:solidFill>
              </a:rPr>
              <a:t>Hyperparameter op</a:t>
            </a:r>
            <a:r>
              <a:rPr lang="en-GB" dirty="0">
                <a:solidFill>
                  <a:srgbClr val="0070C0"/>
                </a:solidFill>
              </a:rPr>
              <a:t>t</a:t>
            </a:r>
            <a:r>
              <a:rPr lang="en-CH" dirty="0">
                <a:solidFill>
                  <a:srgbClr val="0070C0"/>
                </a:solidFill>
              </a:rPr>
              <a:t>imization can be based on complet</a:t>
            </a:r>
            <a:r>
              <a:rPr lang="en-GB" dirty="0">
                <a:solidFill>
                  <a:srgbClr val="0070C0"/>
                </a:solidFill>
              </a:rPr>
              <a:t>e</a:t>
            </a:r>
            <a:r>
              <a:rPr lang="en-CH" dirty="0">
                <a:solidFill>
                  <a:srgbClr val="0070C0"/>
                </a:solidFill>
              </a:rPr>
              <a:t> tree searches, random searches, or clever algorithms that suggest which parameter combination to test in the next step based on previous results.</a:t>
            </a:r>
          </a:p>
          <a:p>
            <a:r>
              <a:rPr lang="en-CH" dirty="0">
                <a:solidFill>
                  <a:srgbClr val="0070C0"/>
                </a:solidFill>
              </a:rPr>
              <a:t>Hyperopt (</a:t>
            </a:r>
            <a:r>
              <a:rPr lang="en-CH" dirty="0">
                <a:solidFill>
                  <a:srgbClr val="0070C0"/>
                </a:solidFill>
                <a:hlinkClick r:id="rId2"/>
              </a:rPr>
              <a:t>Bergstra et al. Neurips 2011</a:t>
            </a:r>
            <a:r>
              <a:rPr lang="en-CH" dirty="0">
                <a:solidFill>
                  <a:srgbClr val="0070C0"/>
                </a:solidFill>
              </a:rPr>
              <a:t>) implements the latter two strategies. It implements sophisticated algorithms to suggest new parameter combinations (see below). It is open-source and available on </a:t>
            </a:r>
            <a:r>
              <a:rPr lang="en-GB" dirty="0">
                <a:solidFill>
                  <a:srgbClr val="0070C0"/>
                </a:solidFill>
                <a:hlinkClick r:id="rId3"/>
              </a:rPr>
              <a:t>https://github.com/hyperopt/hyperopt</a:t>
            </a:r>
            <a:r>
              <a:rPr lang="en-GB" dirty="0">
                <a:solidFill>
                  <a:srgbClr val="0070C0"/>
                </a:solidFill>
              </a:rPr>
              <a:t>.</a:t>
            </a:r>
          </a:p>
          <a:p>
            <a:r>
              <a:rPr lang="en-GB" dirty="0">
                <a:solidFill>
                  <a:srgbClr val="0070C0"/>
                </a:solidFill>
              </a:rPr>
              <a:t>Other tools are </a:t>
            </a:r>
            <a:r>
              <a:rPr lang="en-GB" dirty="0">
                <a:solidFill>
                  <a:srgbClr val="0070C0"/>
                </a:solidFill>
                <a:hlinkClick r:id="rId4"/>
              </a:rPr>
              <a:t>Hypermax</a:t>
            </a:r>
            <a:r>
              <a:rPr lang="en-GB" dirty="0">
                <a:solidFill>
                  <a:srgbClr val="0070C0"/>
                </a:solidFill>
              </a:rPr>
              <a:t> (tree </a:t>
            </a:r>
            <a:r>
              <a:rPr lang="en-GB" dirty="0" err="1">
                <a:solidFill>
                  <a:srgbClr val="0070C0"/>
                </a:solidFill>
              </a:rPr>
              <a:t>parzen</a:t>
            </a:r>
            <a:r>
              <a:rPr lang="en-GB" dirty="0">
                <a:solidFill>
                  <a:srgbClr val="0070C0"/>
                </a:solidFill>
              </a:rPr>
              <a:t> estimator), </a:t>
            </a:r>
            <a:r>
              <a:rPr lang="en-GB" dirty="0">
                <a:solidFill>
                  <a:srgbClr val="0070C0"/>
                </a:solidFill>
                <a:hlinkClick r:id="rId5"/>
              </a:rPr>
              <a:t>Scikit-Optimizer</a:t>
            </a:r>
            <a:r>
              <a:rPr lang="en-GB" dirty="0">
                <a:solidFill>
                  <a:srgbClr val="0070C0"/>
                </a:solidFill>
              </a:rPr>
              <a:t> (</a:t>
            </a:r>
            <a:r>
              <a:rPr lang="en-GB" dirty="0" err="1">
                <a:solidFill>
                  <a:srgbClr val="0070C0"/>
                </a:solidFill>
              </a:rPr>
              <a:t>skopt</a:t>
            </a:r>
            <a:r>
              <a:rPr lang="en-GB" dirty="0">
                <a:solidFill>
                  <a:srgbClr val="0070C0"/>
                </a:solidFill>
              </a:rPr>
              <a:t>) (Bayesian), </a:t>
            </a:r>
            <a:r>
              <a:rPr lang="en-GB" dirty="0">
                <a:solidFill>
                  <a:srgbClr val="0070C0"/>
                </a:solidFill>
                <a:hlinkClick r:id="rId6"/>
              </a:rPr>
              <a:t>Spearmint</a:t>
            </a:r>
            <a:r>
              <a:rPr lang="en-GB" dirty="0">
                <a:solidFill>
                  <a:srgbClr val="0070C0"/>
                </a:solidFill>
              </a:rPr>
              <a:t> (Bayesian), </a:t>
            </a:r>
            <a:r>
              <a:rPr lang="en-GB" dirty="0">
                <a:solidFill>
                  <a:srgbClr val="0070C0"/>
                </a:solidFill>
                <a:hlinkClick r:id="rId7"/>
              </a:rPr>
              <a:t>Hyperband</a:t>
            </a:r>
            <a:r>
              <a:rPr lang="en-GB" dirty="0">
                <a:solidFill>
                  <a:srgbClr val="0070C0"/>
                </a:solidFill>
              </a:rPr>
              <a:t> (fast random armed bandit), </a:t>
            </a:r>
            <a:r>
              <a:rPr lang="en-GB" dirty="0">
                <a:solidFill>
                  <a:srgbClr val="0070C0"/>
                </a:solidFill>
                <a:hlinkClick r:id="rId8"/>
              </a:rPr>
              <a:t>Optuna</a:t>
            </a:r>
            <a:r>
              <a:rPr lang="en-GB" dirty="0">
                <a:solidFill>
                  <a:srgbClr val="0070C0"/>
                </a:solidFill>
              </a:rPr>
              <a:t> (dynamic search space, pruning</a:t>
            </a:r>
            <a:r>
              <a:rPr lang="en-GB">
                <a:solidFill>
                  <a:srgbClr val="0070C0"/>
                </a:solidFill>
              </a:rPr>
              <a:t>, easy API)</a:t>
            </a:r>
            <a:endParaRPr lang="en-CH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30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F3202-D22C-2160-B739-78AB219B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Hyperopt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02DF-62C3-E96A-EAAC-96B1823A9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solidFill>
                  <a:srgbClr val="0070C0"/>
                </a:solidFill>
              </a:rPr>
              <a:t>Random algorithms find optimal solutions faster and more accurately than grid searches (</a:t>
            </a:r>
            <a:r>
              <a:rPr lang="en-CH" dirty="0">
                <a:solidFill>
                  <a:srgbClr val="0070C0"/>
                </a:solidFill>
                <a:hlinkClick r:id="rId2"/>
              </a:rPr>
              <a:t>Bergstra &amp; Bengio, J. Mach. Learn. Res., 2012</a:t>
            </a:r>
            <a:r>
              <a:rPr lang="en-CH" dirty="0">
                <a:solidFill>
                  <a:srgbClr val="0070C0"/>
                </a:solidFill>
              </a:rPr>
              <a:t>)</a:t>
            </a:r>
          </a:p>
          <a:p>
            <a:r>
              <a:rPr lang="en-CH" dirty="0">
                <a:solidFill>
                  <a:srgbClr val="0070C0"/>
                </a:solidFill>
              </a:rPr>
              <a:t>Therefore Hyperopt implements a random search algorithm.</a:t>
            </a:r>
          </a:p>
          <a:p>
            <a:r>
              <a:rPr lang="en-GB" dirty="0" err="1">
                <a:solidFill>
                  <a:srgbClr val="0070C0"/>
                </a:solidFill>
              </a:rPr>
              <a:t>Hyperopt</a:t>
            </a:r>
            <a:r>
              <a:rPr lang="en-GB" dirty="0">
                <a:solidFill>
                  <a:srgbClr val="0070C0"/>
                </a:solidFill>
              </a:rPr>
              <a:t> also offers</a:t>
            </a:r>
            <a:r>
              <a:rPr lang="en-CH" dirty="0">
                <a:solidFill>
                  <a:srgbClr val="0070C0"/>
                </a:solidFill>
              </a:rPr>
              <a:t> three model-based search algorithms: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Gaussian process approach (GP)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Tree-str</a:t>
            </a:r>
            <a:r>
              <a:rPr lang="en-GB" dirty="0">
                <a:solidFill>
                  <a:srgbClr val="0070C0"/>
                </a:solidFill>
              </a:rPr>
              <a:t>u</a:t>
            </a:r>
            <a:r>
              <a:rPr lang="en-CH" dirty="0">
                <a:solidFill>
                  <a:srgbClr val="0070C0"/>
                </a:solidFill>
              </a:rPr>
              <a:t>ctured Parzen window approach (TPE)</a:t>
            </a:r>
          </a:p>
          <a:p>
            <a:pPr lvl="1"/>
            <a:r>
              <a:rPr lang="en-CH" dirty="0">
                <a:solidFill>
                  <a:srgbClr val="0070C0"/>
                </a:solidFill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1751700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865C-C9E9-6ACE-5D17-011C7F00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Hyperopt’s model-based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7692D-FD6B-1BAC-985F-EF7B4DAA1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145" y="1690688"/>
            <a:ext cx="9917860" cy="36818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2C71C-10D4-CFC1-B139-22F05ED0C82A}"/>
                  </a:ext>
                </a:extLst>
              </p:cNvPr>
              <p:cNvSpPr txBox="1"/>
              <p:nvPr/>
            </p:nvSpPr>
            <p:spPr>
              <a:xfrm>
                <a:off x="1659368" y="5569625"/>
                <a:ext cx="5871992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e>
                        <m:sub>
                          <m:sSup>
                            <m:sSupPr>
                              <m:ctrlP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CH" sz="20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2C71C-10D4-CFC1-B139-22F05ED0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368" y="5569625"/>
                <a:ext cx="5871992" cy="680379"/>
              </a:xfrm>
              <a:prstGeom prst="rect">
                <a:avLst/>
              </a:prstGeom>
              <a:blipFill>
                <a:blip r:embed="rId4"/>
                <a:stretch>
                  <a:fillRect t="-181818" r="-216" b="-26727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2B9000-6076-20EA-A002-A3246E25BF9B}"/>
                  </a:ext>
                </a:extLst>
              </p:cNvPr>
              <p:cNvSpPr txBox="1"/>
              <p:nvPr/>
            </p:nvSpPr>
            <p:spPr>
              <a:xfrm>
                <a:off x="6096000" y="6354375"/>
                <a:ext cx="50412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𝐸𝐼</m:t>
                      </m:r>
                      <m:r>
                        <a:rPr lang="fr-CH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nor/>
                        </m:rPr>
                        <a:rPr lang="fr-CH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Expected</m:t>
                      </m:r>
                      <m:r>
                        <m:rPr>
                          <m:nor/>
                        </m:rPr>
                        <a:rPr lang="fr-CH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improvement</m:t>
                      </m:r>
                      <m:r>
                        <m:rPr>
                          <m:nor/>
                        </m:rPr>
                        <a:rPr lang="fr-CH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fr-CH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hyperscore</m:t>
                      </m:r>
                      <m:r>
                        <a:rPr lang="fr-CH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fr-CH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values</m:t>
                      </m:r>
                      <m:r>
                        <a:rPr lang="fr-CH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CH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CH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2B9000-6076-20EA-A002-A3246E25B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354375"/>
                <a:ext cx="5041252" cy="276999"/>
              </a:xfrm>
              <a:prstGeom prst="rect">
                <a:avLst/>
              </a:prstGeom>
              <a:blipFill>
                <a:blip r:embed="rId5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66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865C-C9E9-6ACE-5D17-011C7F00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61" y="96720"/>
            <a:ext cx="10515600" cy="1325563"/>
          </a:xfrm>
        </p:spPr>
        <p:txBody>
          <a:bodyPr/>
          <a:lstStyle/>
          <a:p>
            <a:r>
              <a:rPr lang="en-CH" dirty="0"/>
              <a:t>Hyperopt’s GP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2C71C-10D4-CFC1-B139-22F05ED0C82A}"/>
                  </a:ext>
                </a:extLst>
              </p:cNvPr>
              <p:cNvSpPr txBox="1"/>
              <p:nvPr/>
            </p:nvSpPr>
            <p:spPr>
              <a:xfrm>
                <a:off x="1538183" y="1690688"/>
                <a:ext cx="8873263" cy="6803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e>
                        <m:sub>
                          <m:sSup>
                            <m:sSupPr>
                              <m:ctrlP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CH" sz="20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func>
                        </m:e>
                      </m:nary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p>
                        <m:sSupPr>
                          <m:ctrlPr>
                            <a:rPr lang="fr-CH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CH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CH" sz="20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fr-CH" sz="20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b="1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1</m:t>
                              </m:r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CH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2C71C-10D4-CFC1-B139-22F05ED0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83" y="1690688"/>
                <a:ext cx="8873263" cy="680379"/>
              </a:xfrm>
              <a:prstGeom prst="rect">
                <a:avLst/>
              </a:prstGeom>
              <a:blipFill>
                <a:blip r:embed="rId3"/>
                <a:stretch>
                  <a:fillRect t="-181818" b="-26909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61AA8-028D-3FE0-4598-D29067134158}"/>
                  </a:ext>
                </a:extLst>
              </p:cNvPr>
              <p:cNvSpPr txBox="1"/>
              <p:nvPr/>
            </p:nvSpPr>
            <p:spPr>
              <a:xfrm>
                <a:off x="1538183" y="2440003"/>
                <a:ext cx="447915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H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fr-CH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fr-CH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e>
                        <m:r>
                          <a:rPr lang="fr-CH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H" dirty="0"/>
                  <a:t>: </a:t>
                </a:r>
                <a:r>
                  <a:rPr lang="en-CH" dirty="0">
                    <a:solidFill>
                      <a:srgbClr val="0070C0"/>
                    </a:solidFill>
                  </a:rPr>
                  <a:t>estimated by gaussian process (GP)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9961AA8-028D-3FE0-4598-D29067134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83" y="2440003"/>
                <a:ext cx="4479159" cy="369332"/>
              </a:xfrm>
              <a:prstGeom prst="rect">
                <a:avLst/>
              </a:prstGeom>
              <a:blipFill>
                <a:blip r:embed="rId4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7F0D4A3-0910-621B-C9B1-2D4B2064C361}"/>
              </a:ext>
            </a:extLst>
          </p:cNvPr>
          <p:cNvGrpSpPr/>
          <p:nvPr/>
        </p:nvGrpSpPr>
        <p:grpSpPr>
          <a:xfrm>
            <a:off x="1495655" y="3059477"/>
            <a:ext cx="4479159" cy="3527027"/>
            <a:chOff x="4741959" y="3136594"/>
            <a:chExt cx="4479159" cy="352702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2AF721-AD98-4291-B351-893054E95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41959" y="3136594"/>
              <a:ext cx="4479159" cy="352702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A88158E-11AB-D35B-B289-D8859C714307}"/>
                    </a:ext>
                  </a:extLst>
                </p:cNvPr>
                <p:cNvSpPr txBox="1"/>
                <p:nvPr/>
              </p:nvSpPr>
              <p:spPr>
                <a:xfrm>
                  <a:off x="5224056" y="5630015"/>
                  <a:ext cx="3772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H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fr-CH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CH" sz="24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A88158E-11AB-D35B-B289-D8859C714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4056" y="5630015"/>
                  <a:ext cx="37721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9355" b="-23333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C8FAE6-8684-70E8-9981-1CC17412024F}"/>
                  </a:ext>
                </a:extLst>
              </p:cNvPr>
              <p:cNvSpPr txBox="1"/>
              <p:nvPr/>
            </p:nvSpPr>
            <p:spPr>
              <a:xfrm>
                <a:off x="6217188" y="3609771"/>
                <a:ext cx="563013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H" dirty="0">
                    <a:solidFill>
                      <a:srgbClr val="0070C0"/>
                    </a:solidFill>
                  </a:rPr>
                  <a:t>The GP algorithms will give a large </a:t>
                </a:r>
                <a:r>
                  <a:rPr lang="en-CH" i="1" dirty="0">
                    <a:solidFill>
                      <a:srgbClr val="0070C0"/>
                    </a:solidFill>
                  </a:rPr>
                  <a:t>EI</a:t>
                </a:r>
                <a:r>
                  <a:rPr lang="en-CH" dirty="0">
                    <a:solidFill>
                      <a:srgbClr val="0070C0"/>
                    </a:solidFill>
                  </a:rPr>
                  <a:t> value for hyperscore</a:t>
                </a:r>
                <a:r>
                  <a:rPr lang="en-CH" i="1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GB" dirty="0">
                    <a:solidFill>
                      <a:srgbClr val="0070C0"/>
                    </a:solidFill>
                  </a:rPr>
                  <a:t>v</a:t>
                </a:r>
                <a:r>
                  <a:rPr lang="en-CH" dirty="0">
                    <a:solidFill>
                      <a:srgbClr val="0070C0"/>
                    </a:solidFill>
                  </a:rPr>
                  <a:t>alues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 if a large probability mass is below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. This is the </a:t>
                </a:r>
              </a:p>
              <a:p>
                <a:r>
                  <a:rPr lang="en-GB" dirty="0">
                    <a:solidFill>
                      <a:srgbClr val="0070C0"/>
                    </a:solidFill>
                  </a:rPr>
                  <a:t>c</a:t>
                </a:r>
                <a:r>
                  <a:rPr lang="en-CH" dirty="0">
                    <a:solidFill>
                      <a:srgbClr val="0070C0"/>
                    </a:solidFill>
                  </a:rPr>
                  <a:t>ase for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H" dirty="0">
                    <a:solidFill>
                      <a:srgbClr val="0070C0"/>
                    </a:solidFill>
                  </a:rPr>
                  <a:t>values of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 close to the minimum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CH" dirty="0">
                    <a:solidFill>
                      <a:srgbClr val="0070C0"/>
                    </a:solidFill>
                  </a:rPr>
                  <a:t>values of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 in not yet explored regions, which have a </a:t>
                </a:r>
                <a:br>
                  <a:rPr lang="en-CH" dirty="0">
                    <a:solidFill>
                      <a:srgbClr val="0070C0"/>
                    </a:solidFill>
                  </a:rPr>
                </a:br>
                <a:r>
                  <a:rPr lang="en-CH" dirty="0">
                    <a:solidFill>
                      <a:srgbClr val="0070C0"/>
                    </a:solidFill>
                  </a:rPr>
                  <a:t>large uncertainty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C8FAE6-8684-70E8-9981-1CC1741202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188" y="3609771"/>
                <a:ext cx="5630131" cy="1754326"/>
              </a:xfrm>
              <a:prstGeom prst="rect">
                <a:avLst/>
              </a:prstGeom>
              <a:blipFill>
                <a:blip r:embed="rId7"/>
                <a:stretch>
                  <a:fillRect l="-901" t="-1439" b="-503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455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865C-C9E9-6ACE-5D17-011C7F00F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491" y="56638"/>
            <a:ext cx="10515600" cy="1325563"/>
          </a:xfrm>
        </p:spPr>
        <p:txBody>
          <a:bodyPr/>
          <a:lstStyle/>
          <a:p>
            <a:r>
              <a:rPr lang="en-CH" dirty="0"/>
              <a:t>Hyperopt’s TPE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2C71C-10D4-CFC1-B139-22F05ED0C82A}"/>
                  </a:ext>
                </a:extLst>
              </p:cNvPr>
              <p:cNvSpPr txBox="1"/>
              <p:nvPr/>
            </p:nvSpPr>
            <p:spPr>
              <a:xfrm>
                <a:off x="1224012" y="1538329"/>
                <a:ext cx="9424118" cy="17721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𝐸𝐼</m:t>
                          </m:r>
                        </m:e>
                        <m:sub>
                          <m:sSup>
                            <m:sSupPr>
                              <m:ctrlP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H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CH" sz="2000" b="0" i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ctrlP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fr-CH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func>
                        </m:e>
                      </m:nary>
                      <m:r>
                        <a:rPr lang="fr-CH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fr-CH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H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sSup>
                            <m:sSupPr>
                              <m:ctrlPr>
                                <a:rPr lang="fr-CH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CH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sup>
                        <m:e>
                          <m:func>
                            <m:funcPr>
                              <m:ctrlPr>
                                <a:rPr lang="fr-CH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fr-CH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d>
                                    <m:dPr>
                                      <m:ctrlPr>
                                        <a:rPr lang="fr-CH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CH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CH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CH" sz="2000" i="1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fr-CH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CH" sz="2000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lim>
                                  <m:r>
                                    <a:rPr lang="fr-CH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  <m:f>
                                <m:fPr>
                                  <m:ctrlPr>
                                    <a:rPr lang="fr-CH" sz="200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CH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CH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fr-CH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CH" sz="20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e>
                                      <m:r>
                                        <a:rPr lang="fr-CH" sz="20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fr-CH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CH" sz="2000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den>
                              </m:f>
                            </m:fName>
                            <m:e>
                              <m:r>
                                <a:rPr lang="fr-CH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fr-CH" sz="200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r>
                  <a:rPr lang="fr-CH" sz="2000" b="0" i="1" dirty="0">
                    <a:solidFill>
                      <a:srgbClr val="0070C0"/>
                    </a:solidFill>
                    <a:latin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fr-CH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fr-CH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CH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fr-CH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fr-CH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CH" sz="20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fr-CH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CH" sz="2000" b="0" i="1" smtClean="0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d>
                                  <m:dPr>
                                    <m:ctrlPr>
                                      <a:rPr lang="fr-CH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CH" sz="2000" i="1">
                                        <a:solidFill>
                                          <a:srgbClr val="FFC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fr-CH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fr-CH" sz="20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fr-CH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fr-CH" sz="2000" b="0" i="1" dirty="0">
                  <a:solidFill>
                    <a:srgbClr val="0070C0"/>
                  </a:solidFill>
                  <a:latin typeface="Cambria Math" panose="02040503050406030204" pitchFamily="18" charset="0"/>
                </a:endParaRPr>
              </a:p>
              <a:p>
                <a:endParaRPr lang="en-CH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32C71C-10D4-CFC1-B139-22F05ED0C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4012" y="1538329"/>
                <a:ext cx="9424118" cy="1772152"/>
              </a:xfrm>
              <a:prstGeom prst="rect">
                <a:avLst/>
              </a:prstGeom>
              <a:blipFill>
                <a:blip r:embed="rId3"/>
                <a:stretch>
                  <a:fillRect t="-68085" b="-460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5802853-29CF-5E86-532E-9BA7A07B5303}"/>
              </a:ext>
            </a:extLst>
          </p:cNvPr>
          <p:cNvSpPr txBox="1"/>
          <p:nvPr/>
        </p:nvSpPr>
        <p:spPr>
          <a:xfrm>
            <a:off x="310491" y="6448541"/>
            <a:ext cx="371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TPE: Tree structured Parzen estimator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773CC36-2C43-A2DF-8B1B-36E04A5306C1}"/>
              </a:ext>
            </a:extLst>
          </p:cNvPr>
          <p:cNvGrpSpPr/>
          <p:nvPr/>
        </p:nvGrpSpPr>
        <p:grpSpPr>
          <a:xfrm>
            <a:off x="100513" y="3609996"/>
            <a:ext cx="3924585" cy="2851235"/>
            <a:chOff x="699647" y="3004392"/>
            <a:chExt cx="4125740" cy="324873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311C89C-49F7-E68B-6593-9C8453B779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647" y="3004392"/>
              <a:ext cx="4125740" cy="324873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A88158E-11AB-D35B-B289-D8859C714307}"/>
                    </a:ext>
                  </a:extLst>
                </p:cNvPr>
                <p:cNvSpPr txBox="1"/>
                <p:nvPr/>
              </p:nvSpPr>
              <p:spPr>
                <a:xfrm>
                  <a:off x="1235949" y="5200357"/>
                  <a:ext cx="37721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H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p>
                            <m:r>
                              <a:rPr lang="fr-CH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CH" sz="2400" b="1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9A88158E-11AB-D35B-B289-D8859C714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5949" y="5200357"/>
                  <a:ext cx="37721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4138" r="-3448" b="-40741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0C34AB-D7AE-CAFA-FE5C-EA7323A628A8}"/>
                  </a:ext>
                </a:extLst>
              </p:cNvPr>
              <p:cNvSpPr txBox="1"/>
              <p:nvPr/>
            </p:nvSpPr>
            <p:spPr>
              <a:xfrm>
                <a:off x="7142012" y="3310481"/>
                <a:ext cx="3506118" cy="987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CH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H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fr-CH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d>
                        <m:dPr>
                          <m:ctrlPr>
                            <a:rPr lang="fr-CH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fr-CH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fr-CH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fr-CH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CH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CH" b="0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d>
                                <m:dPr>
                                  <m:ctrlPr>
                                    <a:rPr lang="fr-CH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b="0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fr-CH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fr-CH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CH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p>
                                <m:sSupPr>
                                  <m:ctrlPr>
                                    <a:rPr lang="fr-CH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H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fr-CH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fr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CH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fr-CH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CH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fr-CH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CH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CH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p>
                                <m:sSupPr>
                                  <m:ctrlPr>
                                    <a:rPr lang="fr-CH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fr-CH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eqArr>
                        </m:e>
                      </m:d>
                    </m:oMath>
                  </m:oMathPara>
                </a14:m>
                <a:endParaRPr lang="en-CH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40C34AB-D7AE-CAFA-FE5C-EA7323A62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012" y="3310481"/>
                <a:ext cx="3506118" cy="987193"/>
              </a:xfrm>
              <a:prstGeom prst="rect">
                <a:avLst/>
              </a:prstGeom>
              <a:blipFill>
                <a:blip r:embed="rId6"/>
                <a:stretch>
                  <a:fillRect t="-111392" b="-19873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D39ABFA-49FF-1FBF-4EEC-EDDEDC3151FF}"/>
              </a:ext>
            </a:extLst>
          </p:cNvPr>
          <p:cNvGrpSpPr/>
          <p:nvPr/>
        </p:nvGrpSpPr>
        <p:grpSpPr>
          <a:xfrm>
            <a:off x="4826549" y="5675846"/>
            <a:ext cx="1113520" cy="618816"/>
            <a:chOff x="9557950" y="3621788"/>
            <a:chExt cx="1113520" cy="618816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6F75784F-1D89-0849-DBA5-997F61595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57950" y="3621788"/>
              <a:ext cx="454356" cy="6188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5AC1C26-44C0-A676-6700-4F8F5279654B}"/>
                    </a:ext>
                  </a:extLst>
                </p:cNvPr>
                <p:cNvSpPr txBox="1"/>
                <p:nvPr/>
              </p:nvSpPr>
              <p:spPr>
                <a:xfrm>
                  <a:off x="10217115" y="3770092"/>
                  <a:ext cx="45435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fr-CH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CH" dirty="0">
                    <a:solidFill>
                      <a:srgbClr val="FFC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5AC1C26-44C0-A676-6700-4F8F52796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115" y="3770092"/>
                  <a:ext cx="45435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3889" b="-869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C7272E8-FBE8-9E4F-3B52-B720CD385B5A}"/>
              </a:ext>
            </a:extLst>
          </p:cNvPr>
          <p:cNvGrpSpPr/>
          <p:nvPr/>
        </p:nvGrpSpPr>
        <p:grpSpPr>
          <a:xfrm>
            <a:off x="4845891" y="4374151"/>
            <a:ext cx="1090180" cy="663561"/>
            <a:chOff x="9557950" y="2863219"/>
            <a:chExt cx="1090180" cy="663561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774FE0F-1325-F67B-7BC6-57401C4EE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557950" y="2863219"/>
              <a:ext cx="487209" cy="66356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E5806A-60C5-02B2-16A1-CE5D5A527B87}"/>
                    </a:ext>
                  </a:extLst>
                </p:cNvPr>
                <p:cNvSpPr txBox="1"/>
                <p:nvPr/>
              </p:nvSpPr>
              <p:spPr>
                <a:xfrm>
                  <a:off x="10217115" y="3056499"/>
                  <a:ext cx="4310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fr-CH" b="0" dirty="0">
                      <a:solidFill>
                        <a:srgbClr val="00B050"/>
                      </a:solidFill>
                    </a:rPr>
                    <a:t>g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fr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a14:m>
                  <a:endParaRPr lang="en-CH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8E5806A-60C5-02B2-16A1-CE5D5A527B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7115" y="3056499"/>
                  <a:ext cx="431015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1429" t="-26087" b="-47826"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ACAD44-CA2E-AEF1-9721-703DA496D82C}"/>
                  </a:ext>
                </a:extLst>
              </p:cNvPr>
              <p:cNvSpPr txBox="1"/>
              <p:nvPr/>
            </p:nvSpPr>
            <p:spPr>
              <a:xfrm>
                <a:off x="6357460" y="4781834"/>
                <a:ext cx="6097836" cy="1010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H" dirty="0">
                    <a:solidFill>
                      <a:srgbClr val="0070C0"/>
                    </a:solidFill>
                  </a:rPr>
                  <a:t>The TPE algorithm will give a large </a:t>
                </a:r>
                <a:r>
                  <a:rPr lang="en-CH" i="1" dirty="0">
                    <a:solidFill>
                      <a:srgbClr val="0070C0"/>
                    </a:solidFill>
                  </a:rPr>
                  <a:t>EI</a:t>
                </a:r>
                <a:r>
                  <a:rPr lang="en-CH" dirty="0">
                    <a:solidFill>
                      <a:srgbClr val="0070C0"/>
                    </a:solidFill>
                  </a:rPr>
                  <a:t> value for hyperscore</a:t>
                </a:r>
                <a:r>
                  <a:rPr lang="en-CH" i="1" dirty="0">
                    <a:solidFill>
                      <a:srgbClr val="0070C0"/>
                    </a:solidFill>
                  </a:rPr>
                  <a:t> </a:t>
                </a:r>
              </a:p>
              <a:p>
                <a:r>
                  <a:rPr lang="en-GB" dirty="0">
                    <a:solidFill>
                      <a:srgbClr val="0070C0"/>
                    </a:solidFill>
                  </a:rPr>
                  <a:t>v</a:t>
                </a:r>
                <a:r>
                  <a:rPr lang="en-CH" dirty="0">
                    <a:solidFill>
                      <a:srgbClr val="0070C0"/>
                    </a:solidFill>
                  </a:rPr>
                  <a:t>alues </a:t>
                </a:r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CH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lim>
                        </m:limLow>
                      </m:fName>
                      <m:e>
                        <m:f>
                          <m:fPr>
                            <m:type m:val="skw"/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fr-CH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fr-CH" i="1" smtClean="0">
                                <a:solidFill>
                                  <a:srgbClr val="FFC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  <m:d>
                              <m:dPr>
                                <m:ctrlPr>
                                  <a:rPr lang="fr-CH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CH" i="1">
                                    <a:solidFill>
                                      <a:srgbClr val="FFC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it will choose hyperscores with large </a:t>
                </a:r>
                <a14:m>
                  <m:oMath xmlns:m="http://schemas.openxmlformats.org/officeDocument/2006/math">
                    <m:r>
                      <a:rPr lang="fr-CH" i="1" smtClean="0">
                        <a:solidFill>
                          <a:srgbClr val="FFC00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fr-CH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H" dirty="0">
                    <a:solidFill>
                      <a:srgbClr val="FFC000"/>
                    </a:solidFill>
                  </a:rPr>
                  <a:t> </a:t>
                </a:r>
                <a:r>
                  <a:rPr lang="en-CH" dirty="0">
                    <a:solidFill>
                      <a:srgbClr val="0070C0"/>
                    </a:solidFill>
                  </a:rPr>
                  <a:t>and small </a:t>
                </a:r>
                <a14:m>
                  <m:oMath xmlns:m="http://schemas.openxmlformats.org/officeDocument/2006/math">
                    <m:r>
                      <a:rPr lang="fr-CH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fr-CH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2ACAD44-CA2E-AEF1-9721-703DA496D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7460" y="4781834"/>
                <a:ext cx="6097836" cy="1010277"/>
              </a:xfrm>
              <a:prstGeom prst="rect">
                <a:avLst/>
              </a:prstGeom>
              <a:blipFill>
                <a:blip r:embed="rId11"/>
                <a:stretch>
                  <a:fillRect l="-832" t="-24691" b="-5061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ight Brace 18">
            <a:extLst>
              <a:ext uri="{FF2B5EF4-FFF2-40B4-BE49-F238E27FC236}">
                <a16:creationId xmlns:a16="http://schemas.microsoft.com/office/drawing/2014/main" id="{1CE2E4A1-63CF-DAE6-EDB1-235574DDEF06}"/>
              </a:ext>
            </a:extLst>
          </p:cNvPr>
          <p:cNvSpPr/>
          <p:nvPr/>
        </p:nvSpPr>
        <p:spPr>
          <a:xfrm>
            <a:off x="4235076" y="3804018"/>
            <a:ext cx="300176" cy="1762734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5CC5EE17-3EC8-1D05-62B4-6D9874F22293}"/>
              </a:ext>
            </a:extLst>
          </p:cNvPr>
          <p:cNvSpPr/>
          <p:nvPr/>
        </p:nvSpPr>
        <p:spPr>
          <a:xfrm>
            <a:off x="4235076" y="5566752"/>
            <a:ext cx="300176" cy="772579"/>
          </a:xfrm>
          <a:prstGeom prst="rightBrac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89757C-8B03-C0DF-F4FF-970FB24FC0A7}"/>
                  </a:ext>
                </a:extLst>
              </p:cNvPr>
              <p:cNvSpPr txBox="1"/>
              <p:nvPr/>
            </p:nvSpPr>
            <p:spPr>
              <a:xfrm>
                <a:off x="5333100" y="2456989"/>
                <a:ext cx="371460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sz="18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CH" sz="18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CH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fr-CH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fr-CH" sz="1800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quantile</m:t>
                      </m:r>
                      <m:r>
                        <a:rPr lang="fr-CH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CH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fr-CH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H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CH" sz="1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&lt;</m:t>
                          </m:r>
                          <m:sSup>
                            <m:sSupPr>
                              <m:ctrlPr>
                                <a:rPr lang="fr-CH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CH" sz="1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fr-CH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H" sz="1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fr-CH" sz="1800" b="0" dirty="0">
                  <a:solidFill>
                    <a:srgbClr val="0070C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89757C-8B03-C0DF-F4FF-970FB24FC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100" y="2456989"/>
                <a:ext cx="371460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999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E18BDD5F-D3E7-5E29-A650-85D074EE51B0}"/>
              </a:ext>
            </a:extLst>
          </p:cNvPr>
          <p:cNvGrpSpPr/>
          <p:nvPr/>
        </p:nvGrpSpPr>
        <p:grpSpPr>
          <a:xfrm>
            <a:off x="1787207" y="564219"/>
            <a:ext cx="7245964" cy="4887638"/>
            <a:chOff x="1787207" y="564219"/>
            <a:chExt cx="7245964" cy="4887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7CBCE3A-31FE-CA0D-17B0-12DDFE644012}"/>
                    </a:ext>
                  </a:extLst>
                </p:cNvPr>
                <p:cNvSpPr/>
                <p:nvPr/>
              </p:nvSpPr>
              <p:spPr>
                <a:xfrm>
                  <a:off x="5065918" y="564219"/>
                  <a:ext cx="866657" cy="43064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7CBCE3A-31FE-CA0D-17B0-12DDFE644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5918" y="564219"/>
                  <a:ext cx="866657" cy="4306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19F7208-8FA4-EC11-ABDE-D14CE961F843}"/>
                </a:ext>
              </a:extLst>
            </p:cNvPr>
            <p:cNvCxnSpPr>
              <a:cxnSpLocks/>
              <a:stCxn id="2" idx="2"/>
              <a:endCxn id="4" idx="0"/>
            </p:cNvCxnSpPr>
            <p:nvPr/>
          </p:nvCxnSpPr>
          <p:spPr>
            <a:xfrm>
              <a:off x="5499247" y="994862"/>
              <a:ext cx="2598016" cy="5651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14F9EC8-0952-59F1-CFBB-FC3E9443ADCB}"/>
                    </a:ext>
                  </a:extLst>
                </p:cNvPr>
                <p:cNvSpPr/>
                <p:nvPr/>
              </p:nvSpPr>
              <p:spPr>
                <a:xfrm>
                  <a:off x="7663934" y="1559976"/>
                  <a:ext cx="866657" cy="43064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814F9EC8-0952-59F1-CFBB-FC3E9443AD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934" y="1559976"/>
                  <a:ext cx="866657" cy="4306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7B15FA5-9560-5EF8-D67D-20FA59B32852}"/>
                    </a:ext>
                  </a:extLst>
                </p:cNvPr>
                <p:cNvSpPr/>
                <p:nvPr/>
              </p:nvSpPr>
              <p:spPr>
                <a:xfrm>
                  <a:off x="6965418" y="2699503"/>
                  <a:ext cx="866657" cy="43064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B7B15FA5-9560-5EF8-D67D-20FA59B328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418" y="2699503"/>
                  <a:ext cx="866657" cy="43064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984899A-A685-30B2-5E27-423E1AE21F27}"/>
                    </a:ext>
                  </a:extLst>
                </p:cNvPr>
                <p:cNvSpPr/>
                <p:nvPr/>
              </p:nvSpPr>
              <p:spPr>
                <a:xfrm>
                  <a:off x="8530591" y="2699503"/>
                  <a:ext cx="502580" cy="4306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3984899A-A685-30B2-5E27-423E1AE21F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0591" y="2699503"/>
                  <a:ext cx="502580" cy="4306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CFE673-4AE3-5D77-E2B9-2D2D8A9F10E8}"/>
                    </a:ext>
                  </a:extLst>
                </p:cNvPr>
                <p:cNvSpPr/>
                <p:nvPr/>
              </p:nvSpPr>
              <p:spPr>
                <a:xfrm>
                  <a:off x="2926814" y="1555559"/>
                  <a:ext cx="866657" cy="43064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B7CFE673-4AE3-5D77-E2B9-2D2D8A9F10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814" y="1555559"/>
                  <a:ext cx="866657" cy="4306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535CF0B-E19C-1521-84D1-437F82758D39}"/>
                    </a:ext>
                  </a:extLst>
                </p:cNvPr>
                <p:cNvSpPr/>
                <p:nvPr/>
              </p:nvSpPr>
              <p:spPr>
                <a:xfrm>
                  <a:off x="4658293" y="3858786"/>
                  <a:ext cx="866657" cy="43064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535CF0B-E19C-1521-84D1-437F82758D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293" y="3858786"/>
                  <a:ext cx="866657" cy="4306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3F688F5-746D-4876-1AC1-00685E2CBBCF}"/>
                    </a:ext>
                  </a:extLst>
                </p:cNvPr>
                <p:cNvSpPr/>
                <p:nvPr/>
              </p:nvSpPr>
              <p:spPr>
                <a:xfrm>
                  <a:off x="3780613" y="2699503"/>
                  <a:ext cx="866657" cy="43064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3F688F5-746D-4876-1AC1-00685E2CB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613" y="2699503"/>
                  <a:ext cx="866657" cy="4306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4EEE02-1109-3406-B569-BC1A4AA4613E}"/>
                    </a:ext>
                  </a:extLst>
                </p:cNvPr>
                <p:cNvSpPr/>
                <p:nvPr/>
              </p:nvSpPr>
              <p:spPr>
                <a:xfrm>
                  <a:off x="2060157" y="2688857"/>
                  <a:ext cx="866657" cy="430643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fr-CH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sSub>
                          <m:sSubPr>
                            <m:ctrlP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E64EEE02-1109-3406-B569-BC1A4AA461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157" y="2688857"/>
                  <a:ext cx="866657" cy="4306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063EDE1-22A3-F48E-A0E9-94927CE8F1E1}"/>
                    </a:ext>
                  </a:extLst>
                </p:cNvPr>
                <p:cNvSpPr/>
                <p:nvPr/>
              </p:nvSpPr>
              <p:spPr>
                <a:xfrm>
                  <a:off x="7663934" y="3866082"/>
                  <a:ext cx="502580" cy="4306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063EDE1-22A3-F48E-A0E9-94927CE8F1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3934" y="3866082"/>
                  <a:ext cx="502580" cy="43064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CC164E6-62A4-E548-D283-EB13E9D99A45}"/>
                    </a:ext>
                  </a:extLst>
                </p:cNvPr>
                <p:cNvSpPr/>
                <p:nvPr/>
              </p:nvSpPr>
              <p:spPr>
                <a:xfrm>
                  <a:off x="6714128" y="3866082"/>
                  <a:ext cx="502580" cy="4306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CC164E6-62A4-E548-D283-EB13E9D99A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128" y="3866082"/>
                  <a:ext cx="502580" cy="43064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B17FC60-85A8-5B50-58DA-E87BFBCED41B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 flipH="1">
              <a:off x="3360143" y="994862"/>
              <a:ext cx="2139104" cy="5651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3E011E0-CDFF-B2D3-3E9B-1E55ACEA37A5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096988" y="1986201"/>
              <a:ext cx="684893" cy="713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16DC129-3255-C6FB-F0F1-FEB599525008}"/>
                </a:ext>
              </a:extLst>
            </p:cNvPr>
            <p:cNvCxnSpPr>
              <a:cxnSpLocks/>
              <a:endCxn id="5" idx="0"/>
            </p:cNvCxnSpPr>
            <p:nvPr/>
          </p:nvCxnSpPr>
          <p:spPr>
            <a:xfrm flipH="1">
              <a:off x="7398747" y="1990619"/>
              <a:ext cx="694290" cy="7088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B9C18EB-3AEC-887B-1C80-678127312A78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6965418" y="3134297"/>
              <a:ext cx="443000" cy="731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D374280-1F12-C26E-9170-2F30D7955E2C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7413296" y="3134297"/>
              <a:ext cx="501928" cy="731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F0101A6-311E-84E9-F581-1ADA67068134}"/>
                    </a:ext>
                  </a:extLst>
                </p:cNvPr>
                <p:cNvSpPr/>
                <p:nvPr/>
              </p:nvSpPr>
              <p:spPr>
                <a:xfrm>
                  <a:off x="3516777" y="3851285"/>
                  <a:ext cx="502580" cy="4306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2F0101A6-311E-84E9-F581-1ADA670681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777" y="3851285"/>
                  <a:ext cx="502580" cy="4306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23B51B4-5013-D8FB-36BB-9F7F72803202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3768067" y="3119500"/>
              <a:ext cx="443000" cy="731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EC6A31-D0D2-EDFC-250E-77F981CA8AE7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4215945" y="3111662"/>
              <a:ext cx="875677" cy="74712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1103086-417B-E6A7-EEAC-68CF2D027362}"/>
                    </a:ext>
                  </a:extLst>
                </p:cNvPr>
                <p:cNvSpPr/>
                <p:nvPr/>
              </p:nvSpPr>
              <p:spPr>
                <a:xfrm>
                  <a:off x="5344637" y="5021214"/>
                  <a:ext cx="502580" cy="4306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1103086-417B-E6A7-EEAC-68CF2D027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637" y="5021214"/>
                  <a:ext cx="502580" cy="43064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C88EEA2-439C-5990-4D0E-536A24E22295}"/>
                    </a:ext>
                  </a:extLst>
                </p:cNvPr>
                <p:cNvSpPr/>
                <p:nvPr/>
              </p:nvSpPr>
              <p:spPr>
                <a:xfrm>
                  <a:off x="4394831" y="5021214"/>
                  <a:ext cx="502580" cy="4306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BC88EEA2-439C-5990-4D0E-536A24E222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94831" y="5021214"/>
                  <a:ext cx="502580" cy="430643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387A245-3457-FC15-A0CD-59FC97888F08}"/>
                </a:ext>
              </a:extLst>
            </p:cNvPr>
            <p:cNvCxnSpPr>
              <a:cxnSpLocks/>
              <a:endCxn id="34" idx="0"/>
            </p:cNvCxnSpPr>
            <p:nvPr/>
          </p:nvCxnSpPr>
          <p:spPr>
            <a:xfrm flipH="1">
              <a:off x="4646121" y="4289429"/>
              <a:ext cx="443000" cy="731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02D9D34-7073-E480-9ABF-CEBC086B9AC5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5093999" y="4289429"/>
              <a:ext cx="501928" cy="731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D62E32A-34EF-9FD2-E076-F57EB3576F3E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 flipH="1">
              <a:off x="2493486" y="1988410"/>
              <a:ext cx="876328" cy="7004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96ACE60-CE77-154E-084F-79E1EE7AE36D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3360143" y="1986202"/>
              <a:ext cx="853799" cy="7133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9CA7784-8B3A-8B9A-9CBB-72F49674A6E1}"/>
                    </a:ext>
                  </a:extLst>
                </p:cNvPr>
                <p:cNvSpPr/>
                <p:nvPr/>
              </p:nvSpPr>
              <p:spPr>
                <a:xfrm>
                  <a:off x="2737013" y="3851285"/>
                  <a:ext cx="502580" cy="4306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9CA7784-8B3A-8B9A-9CBB-72F49674A6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7013" y="3851285"/>
                  <a:ext cx="502580" cy="430643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7886921-3687-867D-A92B-2F1C21DFC9DA}"/>
                    </a:ext>
                  </a:extLst>
                </p:cNvPr>
                <p:cNvSpPr/>
                <p:nvPr/>
              </p:nvSpPr>
              <p:spPr>
                <a:xfrm>
                  <a:off x="1787207" y="3851285"/>
                  <a:ext cx="502580" cy="430643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b>
                        </m:sSub>
                      </m:oMath>
                    </m:oMathPara>
                  </a14:m>
                  <a:endParaRPr lang="en-CH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57886921-3687-867D-A92B-2F1C21DFC9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7207" y="3851285"/>
                  <a:ext cx="502580" cy="430643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H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28BB01-2E3D-F0FA-B5C9-280CBFA7BB32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2038497" y="3119500"/>
              <a:ext cx="443000" cy="731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AB27568-6D80-5643-7CB8-7E731280523A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>
              <a:off x="2486375" y="3119500"/>
              <a:ext cx="501928" cy="731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0720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C315-E325-C83C-0E27-676F9182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Additive tree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E657D-1E60-2361-1C64-47712BFDE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br>
                  <a:rPr lang="fr-CH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CH" i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CH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l-GR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l-GR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l-GR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, : regularized learning objective</a:t>
                </a:r>
                <a:br>
                  <a:rPr lang="en-CH" dirty="0">
                    <a:solidFill>
                      <a:srgbClr val="0070C0"/>
                    </a:solidFill>
                  </a:rPr>
                </a:br>
                <a:endParaRPr lang="en-CH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 = loss function (e.g. square loss </a:t>
                </a:r>
                <a14:m>
                  <m:oMath xmlns:m="http://schemas.openxmlformats.org/officeDocument/2006/math">
                    <m:r>
                      <a:rPr lang="fr-CH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d>
                      <m:dPr>
                        <m:begChr m:val="‖"/>
                        <m:endChr m:val="‖"/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br>
                  <a:rPr lang="fr-CH" dirty="0">
                    <a:solidFill>
                      <a:srgbClr val="0070C0"/>
                    </a:solidFill>
                  </a:rPr>
                </a:br>
                <a:endParaRPr lang="en-CH" dirty="0">
                  <a:solidFill>
                    <a:srgbClr val="0070C0"/>
                  </a:solidFill>
                </a:endParaRPr>
              </a:p>
              <a:p>
                <a:r>
                  <a:rPr lang="en-CH" dirty="0">
                    <a:solidFill>
                      <a:srgbClr val="0070C0"/>
                    </a:solidFill>
                  </a:rPr>
                  <a:t>But searching over all combinations of trees is too slow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E657D-1E60-2361-1C64-47712BFDE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1627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9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C315-E325-C83C-0E27-676F9182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E657D-1E60-2361-1C64-47712BFDE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561" y="1825625"/>
                <a:ext cx="11578728" cy="4351338"/>
              </a:xfrm>
            </p:spPr>
            <p:txBody>
              <a:bodyPr>
                <a:normAutofit/>
              </a:bodyPr>
              <a:lstStyle/>
              <a:p>
                <a:r>
                  <a:rPr lang="en-CH" dirty="0">
                    <a:solidFill>
                      <a:srgbClr val="0070C0"/>
                    </a:solidFill>
                  </a:rPr>
                  <a:t>Boosting: fit tree to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of previous iteration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CH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b="1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fr-CH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m:rPr>
                        <m:sty m:val="p"/>
                      </m:rPr>
                      <a:rPr lang="el-G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br>
                  <a:rPr lang="fr-CH" dirty="0">
                    <a:solidFill>
                      <a:srgbClr val="0070C0"/>
                    </a:solidFill>
                  </a:rPr>
                </a:br>
                <a:endParaRPr lang="en-CH" dirty="0">
                  <a:solidFill>
                    <a:srgbClr val="0070C0"/>
                  </a:solidFill>
                </a:endParaRPr>
              </a:p>
              <a:p>
                <a:r>
                  <a:rPr lang="en-CH" dirty="0">
                    <a:solidFill>
                      <a:srgbClr val="0070C0"/>
                    </a:solidFill>
                  </a:rPr>
                  <a:t>Gradient boosting: </a:t>
                </a:r>
                <a:br>
                  <a:rPr lang="en-CH" dirty="0">
                    <a:solidFill>
                      <a:srgbClr val="0070C0"/>
                    </a:solidFill>
                  </a:rPr>
                </a:br>
                <a:endParaRPr lang="en-CH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fr-CH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b>
                          <m:sSubPr>
                            <m:ctrlPr>
                              <a:rPr lang="fr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fr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d>
                          <m:dPr>
                            <m:ctrlPr>
                              <a:rPr lang="fr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e>
                    </m:nary>
                    <m:r>
                      <m:rPr>
                        <m:sty m:val="p"/>
                      </m:rPr>
                      <a:rPr lang="el-GR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l-GR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d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sSup>
                      <m:sSupPr>
                        <m:ctrlPr>
                          <a:rPr lang="en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</m:acc>
                      </m:e>
                      <m:sup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CH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CH" dirty="0">
                    <a:solidFill>
                      <a:srgbClr val="0070C0"/>
                    </a:solidFill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CH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r>
                      <a:rPr lang="fr-CH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CH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E657D-1E60-2361-1C64-47712BFDE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561" y="1825625"/>
                <a:ext cx="11578728" cy="4351338"/>
              </a:xfrm>
              <a:blipFill>
                <a:blip r:embed="rId2"/>
                <a:stretch>
                  <a:fillRect l="-876" t="-174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478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BD7CC7-63C5-E4E4-BDB3-7CF0FF2C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D1E713B-923E-63C6-36B8-F88701E3B7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H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CH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en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</m:oMath>
                </a14:m>
                <a:endParaRPr lang="en-CH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CH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fr-CH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CH" dirty="0"/>
              </a:p>
              <a:p>
                <a:pPr lvl="1"/>
                <a:r>
                  <a:rPr lang="en-GB" dirty="0"/>
                  <a:t>S</a:t>
                </a:r>
                <a:r>
                  <a:rPr lang="en-CH" dirty="0"/>
                  <a:t>ample columns of </a:t>
                </a:r>
                <a14:m>
                  <m:oMath xmlns:m="http://schemas.openxmlformats.org/officeDocument/2006/math">
                    <m:r>
                      <a:rPr lang="fr-CH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CH" dirty="0"/>
                  <a:t> and/or rows of </a:t>
                </a:r>
                <a14:m>
                  <m:oMath xmlns:m="http://schemas.openxmlformats.org/officeDocument/2006/math">
                    <m:r>
                      <a:rPr lang="fr-CH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fr-CH" b="1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𝐲</m:t>
                    </m:r>
                  </m:oMath>
                </a14:m>
                <a:endParaRPr lang="en-CH" b="1" dirty="0">
                  <a:solidFill>
                    <a:srgbClr val="0070C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fr-CH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argmin</m:t>
                            </m:r>
                          </m:e>
                          <m:lim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ℒ</m:t>
                                </m:r>
                              </m:e>
                            </m:acc>
                          </m:e>
                          <m:sup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d>
                          <m:dPr>
                            <m:ctrlP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func>
                  </m:oMath>
                </a14:m>
                <a:r>
                  <a:rPr lang="en-CH" dirty="0"/>
                  <a:t> (see below)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H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fr-CH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fr-CH" dirty="0"/>
                  <a:t>, </a:t>
                </a:r>
                <a:r>
                  <a:rPr lang="fr-CH" dirty="0" err="1"/>
                  <a:t>shrinkage</a:t>
                </a:r>
                <a:r>
                  <a:rPr lang="fr-CH" dirty="0"/>
                  <a:t> </a:t>
                </a:r>
                <a:r>
                  <a:rPr lang="fr-CH" dirty="0" err="1"/>
                  <a:t>parameter</a:t>
                </a:r>
                <a:r>
                  <a:rPr lang="fr-CH" dirty="0"/>
                  <a:t> </a:t>
                </a:r>
                <a:r>
                  <a:rPr lang="fr-CH" dirty="0" err="1"/>
                  <a:t>eta</a:t>
                </a:r>
                <a:r>
                  <a:rPr lang="fr-CH" dirty="0"/>
                  <a:t> </a:t>
                </a:r>
                <a14:m>
                  <m:oMath xmlns:m="http://schemas.openxmlformats.org/officeDocument/2006/math">
                    <m: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fr-CH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fr-CH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br>
                  <a:rPr lang="fr-CH" dirty="0"/>
                </a:br>
                <a:endParaRPr lang="en-CH" dirty="0"/>
              </a:p>
              <a:p>
                <a:r>
                  <a:rPr lang="en-CH" dirty="0"/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d>
                      <m:d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H" b="1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D1E713B-923E-63C6-36B8-F88701E3B7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914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BC315-E325-C83C-0E27-676F9182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805"/>
            <a:ext cx="10515600" cy="1325563"/>
          </a:xfrm>
        </p:spPr>
        <p:txBody>
          <a:bodyPr/>
          <a:lstStyle/>
          <a:p>
            <a:r>
              <a:rPr lang="en-CH" dirty="0"/>
              <a:t>Gradient boosting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E657D-1E60-2361-1C64-47712BFDE6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Assume</a:t>
                </a:r>
                <a:r>
                  <a:rPr lang="fr-CH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fr-CH" i="1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is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fixed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appart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from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weights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H" b="1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endParaRPr lang="fr-CH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Define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i.e. all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fr-CH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belonging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to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leaf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CH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endParaRPr lang="fr-CH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Then the optimal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weights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nary>
                      </m:den>
                    </m:f>
                  </m:oMath>
                </a14:m>
                <a:endParaRPr lang="fr-CH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</m:acc>
                      </m:e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f>
                          <m:fPr>
                            <m:ctrlPr>
                              <a:rPr lang="fr-CH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CH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limLoc m:val="subSup"/>
                                        <m:supHide m:val="on"/>
                                        <m:ctrlPr>
                                          <a:rPr lang="fr-CH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9"/>
                                          </m:rPr>
                                          <a:rPr lang="fr-CH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fr-CH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∈</m:t>
                                        </m:r>
                                        <m:sSub>
                                          <m:sSubPr>
                                            <m:ctrlPr>
                                              <a:rPr lang="fr-CH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H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𝐼</m:t>
                                            </m:r>
                                          </m:e>
                                          <m:sub>
                                            <m:r>
                                              <a:rPr lang="fr-CH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sub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fr-CH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CH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𝑔</m:t>
                                            </m:r>
                                          </m:e>
                                          <m:sub>
                                            <m:r>
                                              <a:rPr lang="fr-CH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fr-CH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fr-CH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CH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</m:nary>
                          </m:den>
                        </m:f>
                      </m:e>
                    </m:nary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fr-CH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endParaRPr lang="fr-CH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tree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finding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algorithm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finds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the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splits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that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fr-CH" dirty="0" err="1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minimize</a:t>
                </a:r>
                <a:r>
                  <a:rPr lang="fr-CH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CH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H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</m:acc>
                      </m:e>
                      <m:sup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  <m:d>
                      <m:dPr>
                        <m:ctrlPr>
                          <a:rPr lang="en-CH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H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fr-CH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fr-CH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8E657D-1E60-2361-1C64-47712BFDE6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71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539BA92-360D-DD18-14B6-8D20990B5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Gradient boosting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E0C6B1-3340-CE88-581E-99F6F858F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08" y="1690688"/>
            <a:ext cx="6600094" cy="46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0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3A9D-854E-0367-9C40-F996F2E4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D2E5-99A9-2563-D1D7-E1D34D29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>
                <a:solidFill>
                  <a:srgbClr val="0070C0"/>
                </a:solidFill>
                <a:hlinkClick r:id="rId2"/>
              </a:rPr>
              <a:t>XGBoost</a:t>
            </a:r>
            <a:r>
              <a:rPr lang="en-CH" dirty="0">
                <a:solidFill>
                  <a:srgbClr val="0070C0"/>
                </a:solidFill>
              </a:rPr>
              <a:t> is a scalable gradient boosting system</a:t>
            </a:r>
          </a:p>
          <a:p>
            <a:r>
              <a:rPr lang="en-CH" dirty="0">
                <a:solidFill>
                  <a:srgbClr val="0070C0"/>
                </a:solidFill>
              </a:rPr>
              <a:t>It is open source (</a:t>
            </a:r>
            <a:r>
              <a:rPr lang="en-GB" dirty="0">
                <a:solidFill>
                  <a:srgbClr val="0070C0"/>
                </a:solidFill>
                <a:hlinkClick r:id="rId3"/>
              </a:rPr>
              <a:t>https://github.com/dmlc/xgboost</a:t>
            </a:r>
            <a:r>
              <a:rPr lang="en-CH" dirty="0">
                <a:solidFill>
                  <a:srgbClr val="0070C0"/>
                </a:solidFill>
              </a:rPr>
              <a:t>) and well documented (</a:t>
            </a:r>
            <a:r>
              <a:rPr lang="en-GB" dirty="0">
                <a:solidFill>
                  <a:srgbClr val="0070C0"/>
                </a:solidFill>
              </a:rPr>
              <a:t>https://</a:t>
            </a:r>
            <a:r>
              <a:rPr lang="en-GB" dirty="0" err="1">
                <a:solidFill>
                  <a:srgbClr val="0070C0"/>
                </a:solidFill>
              </a:rPr>
              <a:t>xgboost.readthedocs.io</a:t>
            </a:r>
            <a:r>
              <a:rPr lang="en-GB" dirty="0">
                <a:solidFill>
                  <a:srgbClr val="0070C0"/>
                </a:solidFill>
              </a:rPr>
              <a:t>/</a:t>
            </a:r>
            <a:r>
              <a:rPr lang="en-GB" dirty="0" err="1">
                <a:solidFill>
                  <a:srgbClr val="0070C0"/>
                </a:solidFill>
              </a:rPr>
              <a:t>en</a:t>
            </a:r>
            <a:r>
              <a:rPr lang="en-GB" dirty="0">
                <a:solidFill>
                  <a:srgbClr val="0070C0"/>
                </a:solidFill>
              </a:rPr>
              <a:t>/stable/</a:t>
            </a:r>
            <a:r>
              <a:rPr lang="en-CH" dirty="0">
                <a:solidFill>
                  <a:srgbClr val="0070C0"/>
                </a:solidFill>
              </a:rPr>
              <a:t>)</a:t>
            </a:r>
          </a:p>
          <a:p>
            <a:r>
              <a:rPr lang="en-CH" dirty="0">
                <a:solidFill>
                  <a:srgbClr val="0070C0"/>
                </a:solidFill>
              </a:rPr>
              <a:t>It performs very well on tabular data and won several competitions </a:t>
            </a:r>
            <a:r>
              <a:rPr lang="en-GB" dirty="0">
                <a:solidFill>
                  <a:srgbClr val="0070C0"/>
                </a:solidFill>
              </a:rPr>
              <a:t>(</a:t>
            </a:r>
            <a:r>
              <a:rPr lang="en-GB" dirty="0" err="1">
                <a:solidFill>
                  <a:srgbClr val="0070C0"/>
                </a:solidFill>
              </a:rPr>
              <a:t>eg.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hlinkClick r:id="rId4"/>
              </a:rPr>
              <a:t>KDDCup 2015</a:t>
            </a:r>
            <a:r>
              <a:rPr lang="en-GB" dirty="0">
                <a:solidFill>
                  <a:srgbClr val="0070C0"/>
                </a:solidFill>
              </a:rPr>
              <a:t>) beating neural networks (NN).</a:t>
            </a:r>
          </a:p>
          <a:p>
            <a:r>
              <a:rPr lang="en-GB" dirty="0">
                <a:solidFill>
                  <a:srgbClr val="0070C0"/>
                </a:solidFill>
              </a:rPr>
              <a:t>Unlike neural nets it relies on feature selection and engineering.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39344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83A9D-854E-0367-9C40-F996F2E4F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XGBoost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4D2E5-99A9-2563-D1D7-E1D34D295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H" dirty="0">
                <a:solidFill>
                  <a:srgbClr val="0070C0"/>
                </a:solidFill>
                <a:hlinkClick r:id="rId2"/>
              </a:rPr>
              <a:t>Chen &amp; Guestrin, KDD 16, 2016</a:t>
            </a:r>
            <a:endParaRPr lang="en-CH" dirty="0">
              <a:solidFill>
                <a:srgbClr val="0070C0"/>
              </a:solidFill>
            </a:endParaRPr>
          </a:p>
          <a:p>
            <a:r>
              <a:rPr lang="en-CH" dirty="0">
                <a:solidFill>
                  <a:srgbClr val="0070C0"/>
                </a:solidFill>
              </a:rPr>
              <a:t>Exact greedy (slower) and approximate (faster) algorithms</a:t>
            </a:r>
          </a:p>
          <a:p>
            <a:r>
              <a:rPr lang="en-CH" dirty="0">
                <a:solidFill>
                  <a:srgbClr val="0070C0"/>
                </a:solidFill>
              </a:rPr>
              <a:t>Deal with missing values (sparsity aware)</a:t>
            </a:r>
          </a:p>
          <a:p>
            <a:r>
              <a:rPr lang="en-CH" dirty="0">
                <a:solidFill>
                  <a:srgbClr val="0070C0"/>
                </a:solidFill>
              </a:rPr>
              <a:t>Include feature interaction constraints</a:t>
            </a:r>
          </a:p>
          <a:p>
            <a:r>
              <a:rPr lang="en-CH" dirty="0">
                <a:solidFill>
                  <a:srgbClr val="0070C0"/>
                </a:solidFill>
              </a:rPr>
              <a:t>Include monotonicity constraints</a:t>
            </a:r>
          </a:p>
          <a:p>
            <a:r>
              <a:rPr lang="en-CH" dirty="0">
                <a:solidFill>
                  <a:srgbClr val="0070C0"/>
                </a:solidFill>
              </a:rPr>
              <a:t>Include regularization (shrinkage, sampling, penalties)</a:t>
            </a:r>
          </a:p>
          <a:p>
            <a:r>
              <a:rPr lang="en-CH" dirty="0">
                <a:solidFill>
                  <a:srgbClr val="0070C0"/>
                </a:solidFill>
              </a:rPr>
              <a:t>Callbacks, early stopping</a:t>
            </a:r>
          </a:p>
          <a:p>
            <a:r>
              <a:rPr lang="en-CH" dirty="0">
                <a:solidFill>
                  <a:srgbClr val="0070C0"/>
                </a:solidFill>
              </a:rPr>
              <a:t>Parallel on mu</a:t>
            </a:r>
            <a:r>
              <a:rPr lang="en-GB" dirty="0" err="1">
                <a:solidFill>
                  <a:srgbClr val="0070C0"/>
                </a:solidFill>
              </a:rPr>
              <a:t>lt</a:t>
            </a:r>
            <a:r>
              <a:rPr lang="en-CH" dirty="0">
                <a:solidFill>
                  <a:srgbClr val="0070C0"/>
                </a:solidFill>
              </a:rPr>
              <a:t>iple CPUs, support for Spark distributed computing</a:t>
            </a:r>
          </a:p>
          <a:p>
            <a:r>
              <a:rPr lang="en-CH" dirty="0">
                <a:solidFill>
                  <a:srgbClr val="0070C0"/>
                </a:solidFill>
              </a:rPr>
              <a:t>GPU support</a:t>
            </a:r>
          </a:p>
          <a:p>
            <a:r>
              <a:rPr lang="en-GB" dirty="0">
                <a:solidFill>
                  <a:srgbClr val="0070C0"/>
                </a:solidFill>
              </a:rPr>
              <a:t>O</a:t>
            </a:r>
            <a:r>
              <a:rPr lang="en-CH" dirty="0">
                <a:solidFill>
                  <a:srgbClr val="0070C0"/>
                </a:solidFill>
              </a:rPr>
              <a:t>ut-of-core computing (data larger than memory)</a:t>
            </a:r>
          </a:p>
          <a:p>
            <a:r>
              <a:rPr lang="en-CH" dirty="0">
                <a:solidFill>
                  <a:srgbClr val="0070C0"/>
                </a:solidFill>
              </a:rPr>
              <a:t>Since 2.0: optimize histo size, learning to rank, quantile regression, 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2246995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1066</Words>
  <Application>Microsoft Macintosh PowerPoint</Application>
  <PresentationFormat>Widescreen</PresentationFormat>
  <Paragraphs>129</Paragraphs>
  <Slides>16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Trees</vt:lpstr>
      <vt:lpstr>PowerPoint Presentation</vt:lpstr>
      <vt:lpstr>Additive tree regression</vt:lpstr>
      <vt:lpstr>Gradient boosting</vt:lpstr>
      <vt:lpstr>Gradient boosting</vt:lpstr>
      <vt:lpstr>Gradient boosting</vt:lpstr>
      <vt:lpstr>Gradient boosting</vt:lpstr>
      <vt:lpstr>XGBoost</vt:lpstr>
      <vt:lpstr>XGBoost</vt:lpstr>
      <vt:lpstr>Some More Notations:</vt:lpstr>
      <vt:lpstr>Hyperparameter optimization</vt:lpstr>
      <vt:lpstr>Hyperparameter optimization</vt:lpstr>
      <vt:lpstr>Hyperopt</vt:lpstr>
      <vt:lpstr>Hyperopt’s model-based algorithm</vt:lpstr>
      <vt:lpstr>Hyperopt’s GP algorithm</vt:lpstr>
      <vt:lpstr>Hyperopt’s TPE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Markus Mueller</dc:creator>
  <cp:lastModifiedBy>Markus Mueller</cp:lastModifiedBy>
  <cp:revision>1</cp:revision>
  <dcterms:created xsi:type="dcterms:W3CDTF">2024-07-02T07:56:07Z</dcterms:created>
  <dcterms:modified xsi:type="dcterms:W3CDTF">2024-07-02T09:57:09Z</dcterms:modified>
</cp:coreProperties>
</file>