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71823-8E39-4740-B49D-620BBEC4791E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FB1AA-1A54-42D5-AB37-B3D533946C3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000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trimming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QC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cause of the warnings/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fr-FR" altLang="fr-F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fastqc</a:t>
            </a:r>
            <a:r>
              <a:rPr kumimoji="0" lang="fr-FR" altLang="fr-F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reports?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FB1AA-1A54-42D5-AB37-B3D533946C3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146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200" dirty="0" err="1">
                <a:latin typeface="Arial" panose="020B0604020202020204" pitchFamily="34" charset="0"/>
              </a:rPr>
              <a:t>What</a:t>
            </a:r>
            <a:r>
              <a:rPr lang="fr-FR" altLang="fr-FR" sz="1200" dirty="0">
                <a:latin typeface="Arial" panose="020B0604020202020204" pitchFamily="34" charset="0"/>
              </a:rPr>
              <a:t> are the </a:t>
            </a:r>
            <a:r>
              <a:rPr lang="fr-FR" altLang="fr-FR" sz="1200" dirty="0" err="1">
                <a:latin typeface="Arial" panose="020B0604020202020204" pitchFamily="34" charset="0"/>
              </a:rPr>
              <a:t>alignment</a:t>
            </a:r>
            <a:r>
              <a:rPr lang="fr-FR" altLang="fr-FR" sz="1200" dirty="0">
                <a:latin typeface="Arial" panose="020B0604020202020204" pitchFamily="34" charset="0"/>
              </a:rPr>
              <a:t> rates? </a:t>
            </a:r>
            <a:br>
              <a:rPr lang="fr-FR" altLang="fr-FR" sz="1200" dirty="0">
                <a:latin typeface="Arial" panose="020B0604020202020204" pitchFamily="34" charset="0"/>
              </a:rPr>
            </a:br>
            <a:endParaRPr lang="fr-FR" altLang="fr-F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are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spliced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SAM file? 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FB1AA-1A54-42D5-AB37-B3D533946C3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3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black, non significative </a:t>
            </a:r>
            <a:r>
              <a:rPr lang="fr-FR" dirty="0" err="1"/>
              <a:t>results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FB1AA-1A54-42D5-AB37-B3D533946C3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833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1A18-D1A1-46A3-8157-2278BE572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D02E6-D491-4D9B-85B2-D44CDECC9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E22C-B34E-4AA0-A7D5-4C410C4B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475B-B999-42D0-8C86-64E2B94C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8B0F-18C5-4E6D-96D0-2D87EA2C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36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130-E1DA-4C0C-A063-82904F18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EF4ED-515C-4BB7-A5D5-C3FE4131A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25A3-FFCF-40E9-8D0A-7DA22123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BB99-6206-4406-ABDA-F45DC909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8FED-D18A-4D08-8F62-32E2DF95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789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FACEF-4FC8-4473-B612-5E642F700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E74CA-63CA-4562-ABAD-2D47426D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CB99-313B-4E90-8A7C-8251A1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D76D-9609-4A2C-8BFD-B348D2A4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8A66-E039-4198-B752-7A7F3A97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51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880D-B87F-4F01-BB1D-F36C794D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32DF-FC74-4089-A091-347CA29E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B9E9-B130-4A0E-9C03-0C0B683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7787-0128-4BEC-8C2F-C92529C2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317E-5F8E-4B0A-99D6-0A1DE466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07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F9A-6115-459A-A3F9-9FA5B355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1F00-7383-44B1-9610-F7457D0E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C314-AE4D-4610-976A-555D9C28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319B-73DA-4FD8-86AC-F7125ECE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85E71-5913-4DE3-8C5E-6DB8A984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893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F627-2630-4607-AEDA-0E808D55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6F9C0-45B0-40E8-B076-E1C77DFE1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B9B8F-489C-45EC-8DC0-221450E7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492F7-D4D5-4248-A764-A7A06EC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D93E-F3FD-4967-8592-97DEA453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5FBB-1A0D-4F19-9D0F-3436E68C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04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F54-7524-4AEF-A4EE-D24BD9E9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9EFF-8B45-4F47-A0E4-1DE68AFD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05D5B-625C-47F9-8BCB-0ACB52E9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1ACB6-7666-499C-BED8-A1F9EE1F9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46F3D-2B4F-4E7A-BACD-50D6E61F7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50F4C-2DF2-4DE4-B63A-2C979463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F784C-DBA9-4F49-A136-9276D825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3B606-726D-4A7B-86A3-FCAB5B8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64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509B-65CA-4159-BEF3-AA24207C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A9F99-17D5-48FA-ACEF-173FBD48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7F0FE-AA9E-47CE-8CC9-5A4C96DB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19F40-15CC-47F6-A532-0D0EFE6C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989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C9412-6A24-4DB4-90DD-2C4E9670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A4CEE-09A6-4A31-9704-8A5D5CB2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5FFDD-5CF2-4DD6-BEDF-46E625B6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34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894B-7B66-4274-8AC6-B9808BD2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0A62-67EB-4A50-A050-4059E4A4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427A8-27CB-40F6-8830-255204446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EBB5E-1F28-4956-B22E-FE58F060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891E-4CB1-4810-A31E-CA126C0E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5A4F6-A9B2-474A-A3E2-5384D038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2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9717-C26D-4839-A75E-9867B3A4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67D91-384C-4316-8766-49949F23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F0961-D22B-493D-B08A-7AAD932E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78BB-24D0-4BF9-A710-29E1306A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19817-774B-495A-BFDF-85474FE1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14D-5FFD-423B-8496-AB70AE8F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891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C6F34-EBAE-4AF5-B32E-AB6036FC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A5C9-594D-4E5B-81F2-A2F3EAF2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07B6-2AE7-4C85-BDB4-2B2150266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EFF1-1B4B-4B53-ABA3-882916E6F47F}" type="datetimeFigureOut">
              <a:rPr lang="fr-CH" smtClean="0"/>
              <a:t>25.04.2025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0C38-6852-41AB-BDA7-7A84912C4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12D4-BD0D-45E4-B7D5-4200EE95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F288-2FBC-42A6-A8D3-A2B4F4F938F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211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ast.ncbi.nlm.nih.go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995B-2C27-4931-98E2-D48B0F2FA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ECBE8-708A-4C51-A4E8-48307BD85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931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DBB9-BC23-41C3-A7F5-12770FC1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39FC7-9C2D-449C-8B81-30B6C2754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60466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E88EF-7803-449B-B294-12421B430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60" y="328454"/>
            <a:ext cx="7879292" cy="5909469"/>
          </a:xfrm>
        </p:spPr>
      </p:pic>
    </p:spTree>
    <p:extLst>
      <p:ext uri="{BB962C8B-B14F-4D97-AF65-F5344CB8AC3E}">
        <p14:creationId xmlns:p14="http://schemas.microsoft.com/office/powerpoint/2010/main" val="308515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0056-6BE0-4982-A8E9-0FA6D5C8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8B88-2C87-48CA-A69A-504E00C6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491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DAD0-8F3B-428C-9D33-B25FBCDE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115614"/>
            <a:ext cx="2735317" cy="629143"/>
          </a:xfrm>
        </p:spPr>
        <p:txBody>
          <a:bodyPr>
            <a:normAutofit fontScale="90000"/>
          </a:bodyPr>
          <a:lstStyle/>
          <a:p>
            <a:r>
              <a:rPr lang="fr-FR" dirty="0"/>
              <a:t>Questions :</a:t>
            </a:r>
            <a:endParaRPr lang="fr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14A25A-5347-49EA-871E-808CEB80C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441" y="667157"/>
            <a:ext cx="11285718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the description at the SRA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page.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look?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Anything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overrepresented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blast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overrepresented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are) 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trimming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QC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cause of the warnings/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fr-FR" altLang="fr-FR" sz="2000" dirty="0">
                <a:latin typeface="Arial" panose="020B0604020202020204" pitchFamily="34" charset="0"/>
              </a:rPr>
              <a:t>the </a:t>
            </a:r>
            <a:r>
              <a:rPr lang="fr-FR" altLang="fr-FR" sz="2000" dirty="0" err="1">
                <a:latin typeface="Arial" panose="020B0604020202020204" pitchFamily="34" charset="0"/>
              </a:rPr>
              <a:t>fastqc</a:t>
            </a:r>
            <a:r>
              <a:rPr lang="fr-FR" altLang="fr-FR" sz="2000" dirty="0">
                <a:latin typeface="Arial" panose="020B0604020202020204" pitchFamily="34" charset="0"/>
              </a:rPr>
              <a:t> reports? </a:t>
            </a:r>
            <a:br>
              <a:rPr lang="fr-FR" altLang="fr-FR" sz="2000" dirty="0">
                <a:latin typeface="Arial" panose="020B0604020202020204" pitchFamily="34" charset="0"/>
              </a:rPr>
            </a:br>
            <a:endParaRPr lang="fr-FR" altLang="fr-F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2000" dirty="0" err="1">
                <a:latin typeface="Arial" panose="020B0604020202020204" pitchFamily="34" charset="0"/>
              </a:rPr>
              <a:t>What</a:t>
            </a:r>
            <a:r>
              <a:rPr lang="fr-FR" altLang="fr-FR" sz="2000" dirty="0">
                <a:latin typeface="Arial" panose="020B0604020202020204" pitchFamily="34" charset="0"/>
              </a:rPr>
              <a:t> are the </a:t>
            </a:r>
            <a:r>
              <a:rPr lang="fr-FR" altLang="fr-FR" sz="2000" dirty="0" err="1">
                <a:latin typeface="Arial" panose="020B0604020202020204" pitchFamily="34" charset="0"/>
              </a:rPr>
              <a:t>alignment</a:t>
            </a:r>
            <a:r>
              <a:rPr lang="fr-FR" altLang="fr-FR" sz="2000" dirty="0">
                <a:latin typeface="Arial" panose="020B0604020202020204" pitchFamily="34" charset="0"/>
              </a:rPr>
              <a:t> rates? </a:t>
            </a:r>
            <a:br>
              <a:rPr lang="fr-FR" altLang="fr-FR" sz="2000" dirty="0">
                <a:latin typeface="Arial" panose="020B0604020202020204" pitchFamily="34" charset="0"/>
              </a:rPr>
            </a:br>
            <a:endParaRPr lang="fr-FR" altLang="fr-F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are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spliced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alignments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SAM file? 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treatments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percentage of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alignments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fr-FR" altLang="fr-FR" sz="2000" dirty="0">
                <a:latin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</a:rPr>
              <a:t>featureCounts</a:t>
            </a:r>
            <a:r>
              <a:rPr lang="fr-FR" altLang="fr-FR" sz="2000" dirty="0">
                <a:latin typeface="Arial" panose="020B0604020202020204" pitchFamily="34" charset="0"/>
              </a:rPr>
              <a:t>? </a:t>
            </a:r>
            <a:r>
              <a:rPr lang="fr-FR" altLang="fr-FR" sz="2000" dirty="0" err="1">
                <a:latin typeface="Arial" panose="020B0604020202020204" pitchFamily="34" charset="0"/>
              </a:rPr>
              <a:t>What</a:t>
            </a:r>
            <a:r>
              <a:rPr lang="fr-FR" altLang="fr-FR" sz="2000" dirty="0">
                <a:latin typeface="Arial" panose="020B0604020202020204" pitchFamily="34" charset="0"/>
              </a:rPr>
              <a:t> </a:t>
            </a:r>
            <a:r>
              <a:rPr lang="fr-FR" altLang="fr-FR" sz="2000" dirty="0" err="1">
                <a:latin typeface="Arial" panose="020B0604020202020204" pitchFamily="34" charset="0"/>
              </a:rPr>
              <a:t>is</a:t>
            </a:r>
            <a:r>
              <a:rPr lang="fr-FR" altLang="fr-FR" sz="2000" dirty="0">
                <a:latin typeface="Arial" panose="020B0604020202020204" pitchFamily="34" charset="0"/>
              </a:rPr>
              <a:t> the cause of </a:t>
            </a:r>
            <a:r>
              <a:rPr lang="fr-FR" altLang="fr-FR" sz="2000" dirty="0" err="1">
                <a:latin typeface="Arial" panose="020B0604020202020204" pitchFamily="34" charset="0"/>
              </a:rPr>
              <a:t>this</a:t>
            </a:r>
            <a:r>
              <a:rPr lang="fr-FR" altLang="fr-FR" sz="2000" dirty="0">
                <a:latin typeface="Arial" panose="020B0604020202020204" pitchFamily="34" charset="0"/>
              </a:rPr>
              <a:t>? </a:t>
            </a:r>
            <a:br>
              <a:rPr lang="fr-FR" altLang="fr-FR" sz="2000" dirty="0">
                <a:latin typeface="Arial" panose="020B0604020202020204" pitchFamily="34" charset="0"/>
              </a:rPr>
            </a:br>
            <a:endParaRPr lang="fr-FR" altLang="fr-F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differentially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setting the </a:t>
            </a:r>
            <a:r>
              <a:rPr lang="fr-FR" altLang="fr-FR" sz="2000" dirty="0">
                <a:latin typeface="Arial" panose="020B0604020202020204" pitchFamily="34" charset="0"/>
              </a:rPr>
              <a:t>option -Q in </a:t>
            </a:r>
            <a:r>
              <a:rPr lang="fr-FR" altLang="fr-FR" sz="2000" dirty="0" err="1">
                <a:latin typeface="Arial" panose="020B0604020202020204" pitchFamily="34" charset="0"/>
              </a:rPr>
              <a:t>featureCounts</a:t>
            </a:r>
            <a:r>
              <a:rPr lang="fr-FR" altLang="fr-FR" sz="2000" dirty="0">
                <a:latin typeface="Arial" panose="020B0604020202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0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3C14-6AA3-4CE6-9CDC-74F5EF61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of </a:t>
            </a:r>
            <a:r>
              <a:rPr lang="fr-FR" dirty="0" err="1"/>
              <a:t>samples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7028-4F91-4F95-9D4B-DE9A14B9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Blood and </a:t>
            </a:r>
            <a:r>
              <a:rPr lang="fr-FR" dirty="0" err="1"/>
              <a:t>lung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mouses</a:t>
            </a:r>
            <a:endParaRPr lang="fr-FR" dirty="0"/>
          </a:p>
          <a:p>
            <a:r>
              <a:rPr lang="en-US" dirty="0"/>
              <a:t>6 infectious and inflammatory diseases</a:t>
            </a:r>
          </a:p>
          <a:p>
            <a:r>
              <a:rPr lang="en-US" dirty="0"/>
              <a:t>Here we have 3 cases infected against 3 control (non infected)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895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553F-CD78-4D08-982B-1CEC16C2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General </a:t>
            </a:r>
            <a:r>
              <a:rPr lang="fr-FR" dirty="0" err="1"/>
              <a:t>statistics</a:t>
            </a:r>
            <a:endParaRPr lang="fr-CH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6A92E0-14B3-4AB4-BD8D-194847724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492403"/>
              </p:ext>
            </p:extLst>
          </p:nvPr>
        </p:nvGraphicFramePr>
        <p:xfrm>
          <a:off x="838200" y="1907632"/>
          <a:ext cx="10368279" cy="4585243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6162138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1017933496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144452457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44048520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30737774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660751599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31083718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954362620"/>
                    </a:ext>
                  </a:extLst>
                </a:gridCol>
                <a:gridCol w="736599">
                  <a:extLst>
                    <a:ext uri="{9D8B030D-6E8A-4147-A177-3AD203B41FA5}">
                      <a16:colId xmlns:a16="http://schemas.microsoft.com/office/drawing/2014/main" val="198413350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r>
                        <a:rPr lang="fr-CH" sz="1100" b="1"/>
                        <a:t>Sample Name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/>
                        <a:t>% Duplication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/>
                        <a:t>Reads After Filtering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/>
                        <a:t>GC content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/>
                        <a:t>% PF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/>
                        <a:t>% Adapter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/>
                        <a:t>Dups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/>
                        <a:t>GC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b="1" dirty="0" err="1"/>
                        <a:t>Seqs</a:t>
                      </a:r>
                      <a:endParaRPr lang="fr-CH" sz="1100" b="1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469209"/>
                  </a:ext>
                </a:extLst>
              </a:tr>
              <a:tr h="120037">
                <a:tc>
                  <a:txBody>
                    <a:bodyPr/>
                    <a:lstStyle/>
                    <a:p>
                      <a:r>
                        <a:rPr lang="fr-CH" sz="1100"/>
                        <a:t>Case1_R1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17.4%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1.0M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49.2%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99.6%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577183"/>
                  </a:ext>
                </a:extLst>
              </a:tr>
              <a:tr h="120037">
                <a:tc>
                  <a:txBody>
                    <a:bodyPr/>
                    <a:lstStyle/>
                    <a:p>
                      <a:r>
                        <a:rPr lang="fr-CH" sz="1100"/>
                        <a:t>Case2_R1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14.3%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1.2M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49.1%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99.6%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0.7%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587412"/>
                  </a:ext>
                </a:extLst>
              </a:tr>
              <a:tr h="120037">
                <a:tc>
                  <a:txBody>
                    <a:bodyPr/>
                    <a:lstStyle/>
                    <a:p>
                      <a:r>
                        <a:rPr lang="fr-CH" sz="1100"/>
                        <a:t>Case3_R1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13.2%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1.1M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49.3%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100.0%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0.3%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67826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Control1_R1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19.0%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0.9M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51.1%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99.8%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0.3%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891301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Control2_R1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22.8%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0.9M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53.8%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100.0%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0.1%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28802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Control3_R1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18.4%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1.0M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50.8%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99.8%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0.4%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201131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trimmed_Case1_R1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64.5%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40098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trimmed_Case1_R2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57.7%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25257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trimmed_Case2_R1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62.7%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0.6M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65019"/>
                  </a:ext>
                </a:extLst>
              </a:tr>
              <a:tr h="211129">
                <a:tc>
                  <a:txBody>
                    <a:bodyPr/>
                    <a:lstStyle/>
                    <a:p>
                      <a:r>
                        <a:rPr lang="fr-CH" sz="1100"/>
                        <a:t>trimmed_Case2_R2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 dirty="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56.0%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0.6M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19095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trimmed_Case3_R1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61.3%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167612"/>
                  </a:ext>
                </a:extLst>
              </a:tr>
              <a:tr h="210065">
                <a:tc>
                  <a:txBody>
                    <a:bodyPr/>
                    <a:lstStyle/>
                    <a:p>
                      <a:r>
                        <a:rPr lang="fr-CH" sz="1100"/>
                        <a:t>trimmed_Case3_R2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54.6%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49.0%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030807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fr-CH" sz="1100"/>
                        <a:t>trimmed_Control1_R1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57.2%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50.0%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0.4M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602174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fr-CH" sz="1100"/>
                        <a:t>trimmed_Control1_R2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51.3%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51.0%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0.4M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835487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fr-CH" sz="1100"/>
                        <a:t>trimmed_Control2_R1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60.8%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53.0%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218566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fr-CH" sz="1100"/>
                        <a:t>trimmed_Control2_R2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53.8%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54.0%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157894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fr-CH" sz="1100"/>
                        <a:t>trimmed_Control3_R1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57.5%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50.0%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01567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r>
                        <a:rPr lang="fr-CH" sz="1100"/>
                        <a:t>trimmed_Control3_R2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fr-CH" sz="1100"/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52.2%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>
                          <a:effectLst/>
                        </a:rPr>
                        <a:t>50.0%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100" dirty="0">
                          <a:effectLst/>
                        </a:rPr>
                        <a:t>0.5M</a:t>
                      </a:r>
                    </a:p>
                  </a:txBody>
                  <a:tcPr marL="30009" marR="30009" marT="15005" marB="150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84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02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D80E-C64C-47EF-8004-9A5966E8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Overrepresented</a:t>
            </a:r>
            <a:r>
              <a:rPr lang="fr-FR" dirty="0"/>
              <a:t> </a:t>
            </a:r>
            <a:r>
              <a:rPr lang="fr-FR" dirty="0" err="1"/>
              <a:t>sequences</a:t>
            </a:r>
            <a:endParaRPr lang="fr-C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C886A7-B79E-44C7-ACF6-EF4522A1E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397045"/>
              </p:ext>
            </p:extLst>
          </p:nvPr>
        </p:nvGraphicFramePr>
        <p:xfrm>
          <a:off x="701040" y="1825624"/>
          <a:ext cx="9784468" cy="4351340"/>
        </p:xfrm>
        <a:graphic>
          <a:graphicData uri="http://schemas.openxmlformats.org/drawingml/2006/table">
            <a:tbl>
              <a:tblPr/>
              <a:tblGrid>
                <a:gridCol w="5781040">
                  <a:extLst>
                    <a:ext uri="{9D8B030D-6E8A-4147-A177-3AD203B41FA5}">
                      <a16:colId xmlns:a16="http://schemas.microsoft.com/office/drawing/2014/main" val="1197700224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36733037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535374827"/>
                    </a:ext>
                  </a:extLst>
                </a:gridCol>
                <a:gridCol w="1565028">
                  <a:extLst>
                    <a:ext uri="{9D8B030D-6E8A-4147-A177-3AD203B41FA5}">
                      <a16:colId xmlns:a16="http://schemas.microsoft.com/office/drawing/2014/main" val="4157453373"/>
                    </a:ext>
                  </a:extLst>
                </a:gridCol>
              </a:tblGrid>
              <a:tr h="534375">
                <a:tc>
                  <a:txBody>
                    <a:bodyPr/>
                    <a:lstStyle/>
                    <a:p>
                      <a:r>
                        <a:rPr lang="fr-CH" sz="1500" b="1" dirty="0" err="1"/>
                        <a:t>Overrepresented</a:t>
                      </a:r>
                      <a:r>
                        <a:rPr lang="fr-CH" sz="1500" b="1" dirty="0"/>
                        <a:t> </a:t>
                      </a:r>
                      <a:r>
                        <a:rPr lang="fr-CH" sz="1500" b="1" dirty="0" err="1"/>
                        <a:t>sequence</a:t>
                      </a:r>
                      <a:endParaRPr lang="fr-CH" sz="1500" b="1" dirty="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 b="1"/>
                        <a:t>Reports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 b="1"/>
                        <a:t>Occurrences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 b="1" dirty="0"/>
                        <a:t>% of all </a:t>
                      </a:r>
                      <a:r>
                        <a:rPr lang="fr-CH" sz="1500" b="1" dirty="0" err="1"/>
                        <a:t>reads</a:t>
                      </a:r>
                      <a:endParaRPr lang="fr-CH" sz="1500" b="1" dirty="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440404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r>
                        <a:rPr lang="fr-CH" sz="1500"/>
                        <a:t>CCCGAATCTCAGTGAGGTCCTCCTTGGTGAACACGAAGCCCACGTTCCCC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4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2522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0.0415%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940355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r>
                        <a:rPr lang="fr-CH" sz="1500"/>
                        <a:t>CCTCGTTGGAGTGACATCGTCTTTAAACCCCGCGTGGCAATCCCTGACGC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3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1571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0.0259%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46304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r>
                        <a:rPr lang="fr-CH" sz="1500"/>
                        <a:t>CTCCGACTCTTCCTTTGCTTCAGCTTTGGCAGGGGCTGCAGCAGCCGCAG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516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0.0085%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58167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r>
                        <a:rPr lang="fr-CH" sz="1500"/>
                        <a:t>CCCGGATGTGAGGCAGCAGTTTCTCCAGAGCTGGGTTGTTCTCCAGGTGG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507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0.0084%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94264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r>
                        <a:rPr lang="fr-CH" sz="1500"/>
                        <a:t>CTCAACCCCAGACCACAGGACCGGTTCTGCCCAACCCTTTTGAACTACTT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>
                          <a:effectLst/>
                        </a:rPr>
                        <a:t>920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CH" sz="1500" dirty="0">
                          <a:effectLst/>
                        </a:rPr>
                        <a:t>0.0152%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37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92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E107-34B5-490D-8A4E-F65CD334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QC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/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trimming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4869-7FAE-44AA-89CB-BD3DDB98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663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A92C-EDDB-445F-85B0-D31E82E7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Alignments</a:t>
            </a:r>
            <a:r>
              <a:rPr lang="fr-FR" dirty="0"/>
              <a:t> rates</a:t>
            </a:r>
            <a:endParaRPr lang="fr-C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03C2CE-E67D-454A-A2CF-09B6EA761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771499"/>
              </p:ext>
            </p:extLst>
          </p:nvPr>
        </p:nvGraphicFramePr>
        <p:xfrm>
          <a:off x="1026160" y="1808480"/>
          <a:ext cx="6023610" cy="2568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144">
                  <a:extLst>
                    <a:ext uri="{9D8B030D-6E8A-4147-A177-3AD203B41FA5}">
                      <a16:colId xmlns:a16="http://schemas.microsoft.com/office/drawing/2014/main" val="223577095"/>
                    </a:ext>
                  </a:extLst>
                </a:gridCol>
                <a:gridCol w="2335144">
                  <a:extLst>
                    <a:ext uri="{9D8B030D-6E8A-4147-A177-3AD203B41FA5}">
                      <a16:colId xmlns:a16="http://schemas.microsoft.com/office/drawing/2014/main" val="1211868742"/>
                    </a:ext>
                  </a:extLst>
                </a:gridCol>
                <a:gridCol w="2096322">
                  <a:extLst>
                    <a:ext uri="{9D8B030D-6E8A-4147-A177-3AD203B41FA5}">
                      <a16:colId xmlns:a16="http://schemas.microsoft.com/office/drawing/2014/main" val="458378570"/>
                    </a:ext>
                  </a:extLst>
                </a:gridCol>
              </a:tblGrid>
              <a:tr h="366962">
                <a:tc>
                  <a:txBody>
                    <a:bodyPr/>
                    <a:lstStyle/>
                    <a:p>
                      <a:pPr algn="l" fontAlgn="ctr"/>
                      <a:r>
                        <a:rPr lang="fr-CH" sz="1600" b="1" u="none" strike="noStrike">
                          <a:effectLst/>
                        </a:rPr>
                        <a:t>Reads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Alignement rates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Properly paired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0878418"/>
                  </a:ext>
                </a:extLst>
              </a:tr>
              <a:tr h="366962">
                <a:tc>
                  <a:txBody>
                    <a:bodyPr/>
                    <a:lstStyle/>
                    <a:p>
                      <a:pPr algn="l" fontAlgn="ctr"/>
                      <a:r>
                        <a:rPr lang="fr-CH" sz="1600" b="1" u="none" strike="noStrike">
                          <a:effectLst/>
                        </a:rPr>
                        <a:t>case 1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87.14%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66.58%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6102902"/>
                  </a:ext>
                </a:extLst>
              </a:tr>
              <a:tr h="366962">
                <a:tc>
                  <a:txBody>
                    <a:bodyPr/>
                    <a:lstStyle/>
                    <a:p>
                      <a:pPr algn="l" fontAlgn="ctr"/>
                      <a:r>
                        <a:rPr lang="fr-CH" sz="1600" b="1" u="none" strike="noStrike">
                          <a:effectLst/>
                        </a:rPr>
                        <a:t>case 2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87.60%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67.01%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3510036"/>
                  </a:ext>
                </a:extLst>
              </a:tr>
              <a:tr h="366962">
                <a:tc>
                  <a:txBody>
                    <a:bodyPr/>
                    <a:lstStyle/>
                    <a:p>
                      <a:pPr algn="l" fontAlgn="ctr"/>
                      <a:r>
                        <a:rPr lang="fr-CH" sz="1600" b="1" u="none" strike="noStrike">
                          <a:effectLst/>
                        </a:rPr>
                        <a:t>case 3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87.78%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67.53%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3054741"/>
                  </a:ext>
                </a:extLst>
              </a:tr>
              <a:tr h="366962">
                <a:tc>
                  <a:txBody>
                    <a:bodyPr/>
                    <a:lstStyle/>
                    <a:p>
                      <a:pPr algn="l" fontAlgn="ctr"/>
                      <a:r>
                        <a:rPr lang="fr-CH" sz="1600" b="1" u="none" strike="noStrike">
                          <a:effectLst/>
                        </a:rPr>
                        <a:t>control 1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88.02%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67.37%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1260037"/>
                  </a:ext>
                </a:extLst>
              </a:tr>
              <a:tr h="366962">
                <a:tc>
                  <a:txBody>
                    <a:bodyPr/>
                    <a:lstStyle/>
                    <a:p>
                      <a:pPr algn="l" fontAlgn="ctr"/>
                      <a:r>
                        <a:rPr lang="fr-CH" sz="1600" b="1" u="none" strike="noStrike">
                          <a:effectLst/>
                        </a:rPr>
                        <a:t>control 2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87.18%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64.40%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9662053"/>
                  </a:ext>
                </a:extLst>
              </a:tr>
              <a:tr h="366962">
                <a:tc>
                  <a:txBody>
                    <a:bodyPr/>
                    <a:lstStyle/>
                    <a:p>
                      <a:pPr algn="l" fontAlgn="ctr"/>
                      <a:r>
                        <a:rPr lang="fr-CH" sz="1600" b="1" u="none" strike="noStrike">
                          <a:effectLst/>
                        </a:rPr>
                        <a:t>control 3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>
                          <a:effectLst/>
                        </a:rPr>
                        <a:t>87.86%</a:t>
                      </a:r>
                      <a:endParaRPr lang="fr-CH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600" b="1" u="none" strike="noStrike" dirty="0">
                          <a:effectLst/>
                        </a:rPr>
                        <a:t>67.18%</a:t>
                      </a:r>
                      <a:endParaRPr lang="fr-CH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909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59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1592-C7AD-4CE1-9325-CB36F0C4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Assigned</a:t>
            </a:r>
            <a:r>
              <a:rPr lang="fr-FR" altLang="fr-FR" dirty="0"/>
              <a:t> </a:t>
            </a:r>
            <a:r>
              <a:rPr lang="fr-FR" altLang="fr-FR" dirty="0" err="1"/>
              <a:t>alignments</a:t>
            </a:r>
            <a:r>
              <a:rPr lang="fr-FR" altLang="fr-FR" dirty="0"/>
              <a:t> by </a:t>
            </a:r>
            <a:r>
              <a:rPr lang="fr-FR" altLang="fr-FR" dirty="0" err="1"/>
              <a:t>featureCounts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D35-487D-4F20-BBBD-7FC2E1B8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7182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FFF4-E3FC-4608-9993-1332E601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Differential</a:t>
            </a:r>
            <a:r>
              <a:rPr lang="fr-FR" dirty="0"/>
              <a:t> expression</a:t>
            </a:r>
            <a:endParaRPr lang="fr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81BE-9546-4ABE-A753-92919378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051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382</Words>
  <Application>Microsoft Office PowerPoint</Application>
  <PresentationFormat>Widescreen</PresentationFormat>
  <Paragraphs>165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Questions :</vt:lpstr>
      <vt:lpstr>Type of samples</vt:lpstr>
      <vt:lpstr>General statistics</vt:lpstr>
      <vt:lpstr>Overrepresented sequences</vt:lpstr>
      <vt:lpstr>QC results before/after trimming</vt:lpstr>
      <vt:lpstr>Alignments rates</vt:lpstr>
      <vt:lpstr>Assigned alignments by featureCounts</vt:lpstr>
      <vt:lpstr>Differential expression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Hendrick V.</dc:creator>
  <cp:lastModifiedBy>Hendrick V.</cp:lastModifiedBy>
  <cp:revision>13</cp:revision>
  <dcterms:created xsi:type="dcterms:W3CDTF">2025-04-25T12:41:00Z</dcterms:created>
  <dcterms:modified xsi:type="dcterms:W3CDTF">2025-04-25T13:34:11Z</dcterms:modified>
</cp:coreProperties>
</file>