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Bold" charset="1" panose="00000800000000000000"/>
      <p:regular r:id="rId16"/>
    </p:embeddedFont>
    <p:embeddedFont>
      <p:font typeface="Montserrat"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https://drive.google.com/drive/folders/1KISdxqEvQdxH-7uxr6V_uw_eD7BHEkma?usp=sharing"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0" y="806014"/>
            <a:ext cx="18288000" cy="8909747"/>
            <a:chOff x="0" y="0"/>
            <a:chExt cx="24384000" cy="11879663"/>
          </a:xfrm>
        </p:grpSpPr>
        <p:grpSp>
          <p:nvGrpSpPr>
            <p:cNvPr name="Group 3" id="3"/>
            <p:cNvGrpSpPr/>
            <p:nvPr/>
          </p:nvGrpSpPr>
          <p:grpSpPr>
            <a:xfrm rot="0">
              <a:off x="2896179" y="2042132"/>
              <a:ext cx="8042144" cy="804214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4553127" y="510555"/>
              <a:ext cx="2655392" cy="265539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391546" y="4544677"/>
              <a:ext cx="4247628" cy="424762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0" y="4265391"/>
              <a:ext cx="24384000" cy="2932584"/>
            </a:xfrm>
            <a:prstGeom prst="rect">
              <a:avLst/>
            </a:prstGeom>
          </p:spPr>
          <p:txBody>
            <a:bodyPr anchor="t" rtlCol="false" tIns="0" lIns="0" bIns="0" rIns="0">
              <a:spAutoFit/>
            </a:bodyPr>
            <a:lstStyle/>
            <a:p>
              <a:pPr algn="ctr">
                <a:lnSpc>
                  <a:spcPts val="7826"/>
                </a:lnSpc>
              </a:pPr>
              <a:r>
                <a:rPr lang="en-US" b="true" sz="9783">
                  <a:solidFill>
                    <a:srgbClr val="240960"/>
                  </a:solidFill>
                  <a:latin typeface="Montserrat Bold"/>
                  <a:ea typeface="Montserrat Bold"/>
                  <a:cs typeface="Montserrat Bold"/>
                  <a:sym typeface="Montserrat Bold"/>
                </a:rPr>
                <a:t>Harnessing Data for Pharma Excellence</a:t>
              </a:r>
            </a:p>
          </p:txBody>
        </p:sp>
        <p:grpSp>
          <p:nvGrpSpPr>
            <p:cNvPr name="Group 13" id="13"/>
            <p:cNvGrpSpPr/>
            <p:nvPr/>
          </p:nvGrpSpPr>
          <p:grpSpPr>
            <a:xfrm rot="0">
              <a:off x="5551572" y="9322241"/>
              <a:ext cx="1179246" cy="117924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6992643" y="931455"/>
              <a:ext cx="2522717" cy="252271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20459928" y="7458900"/>
              <a:ext cx="1179246" cy="1179246"/>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459614" y="5412143"/>
              <a:ext cx="4093513" cy="4093513"/>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21400357" y="11546489"/>
              <a:ext cx="965394"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6" id="26"/>
            <p:cNvSpPr txBox="true"/>
            <p:nvPr/>
          </p:nvSpPr>
          <p:spPr>
            <a:xfrm rot="0">
              <a:off x="22365752" y="11546489"/>
              <a:ext cx="47278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01</a:t>
              </a:r>
            </a:p>
          </p:txBody>
        </p:sp>
        <p:sp>
          <p:nvSpPr>
            <p:cNvPr name="TextBox 27" id="27"/>
            <p:cNvSpPr txBox="true"/>
            <p:nvPr/>
          </p:nvSpPr>
          <p:spPr>
            <a:xfrm rot="0">
              <a:off x="21883055" y="38100"/>
              <a:ext cx="1129345" cy="395377"/>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2025</a:t>
              </a:r>
            </a:p>
          </p:txBody>
        </p:sp>
        <p:sp>
          <p:nvSpPr>
            <p:cNvPr name="TextBox 28" id="28"/>
            <p:cNvSpPr txBox="true"/>
            <p:nvPr/>
          </p:nvSpPr>
          <p:spPr>
            <a:xfrm rot="0">
              <a:off x="6605276" y="10239669"/>
              <a:ext cx="11173449" cy="1278245"/>
            </a:xfrm>
            <a:prstGeom prst="rect">
              <a:avLst/>
            </a:prstGeom>
          </p:spPr>
          <p:txBody>
            <a:bodyPr anchor="t" rtlCol="false" tIns="0" lIns="0" bIns="0" rIns="0">
              <a:spAutoFit/>
            </a:bodyPr>
            <a:lstStyle/>
            <a:p>
              <a:pPr algn="ctr">
                <a:lnSpc>
                  <a:spcPts val="3411"/>
                </a:lnSpc>
              </a:pPr>
              <a:r>
                <a:rPr lang="en-US" sz="4263">
                  <a:solidFill>
                    <a:srgbClr val="240960"/>
                  </a:solidFill>
                  <a:latin typeface="Montserrat"/>
                  <a:ea typeface="Montserrat"/>
                  <a:cs typeface="Montserrat"/>
                  <a:sym typeface="Montserrat"/>
                </a:rPr>
                <a:t>Sibani Tiwari</a:t>
              </a:r>
            </a:p>
            <a:p>
              <a:pPr algn="ctr">
                <a:lnSpc>
                  <a:spcPts val="3411"/>
                </a:lnSpc>
              </a:pPr>
              <a:r>
                <a:rPr lang="en-US" sz="4263">
                  <a:solidFill>
                    <a:srgbClr val="240960"/>
                  </a:solidFill>
                  <a:latin typeface="Montserrat"/>
                  <a:ea typeface="Montserrat"/>
                  <a:cs typeface="Montserrat"/>
                  <a:sym typeface="Montserrat"/>
                </a:rPr>
                <a:t>23f3003311@ds.study.iitm.ac.in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946021" y="4255392"/>
            <a:ext cx="6031608" cy="60316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414845" y="1188931"/>
            <a:ext cx="1991544" cy="199154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043659" y="5819393"/>
            <a:ext cx="3185721" cy="318572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44710" y="1317090"/>
            <a:ext cx="18288000" cy="2106701"/>
          </a:xfrm>
          <a:prstGeom prst="rect">
            <a:avLst/>
          </a:prstGeom>
        </p:spPr>
        <p:txBody>
          <a:bodyPr anchor="t" rtlCol="false" tIns="0" lIns="0" bIns="0" rIns="0">
            <a:spAutoFit/>
          </a:bodyPr>
          <a:lstStyle/>
          <a:p>
            <a:pPr algn="l">
              <a:lnSpc>
                <a:spcPts val="7826"/>
              </a:lnSpc>
            </a:pPr>
            <a:r>
              <a:rPr lang="en-US" sz="9783" u="sng" b="true">
                <a:solidFill>
                  <a:srgbClr val="240960"/>
                </a:solidFill>
                <a:latin typeface="Montserrat Bold"/>
                <a:ea typeface="Montserrat Bold"/>
                <a:cs typeface="Montserrat Bold"/>
                <a:sym typeface="Montserrat Bold"/>
              </a:rPr>
              <a:t>BDM Project Link :</a:t>
            </a:r>
          </a:p>
          <a:p>
            <a:pPr algn="l">
              <a:lnSpc>
                <a:spcPts val="7826"/>
              </a:lnSpc>
            </a:pPr>
          </a:p>
        </p:txBody>
      </p:sp>
      <p:grpSp>
        <p:nvGrpSpPr>
          <p:cNvPr name="Group 12" id="12"/>
          <p:cNvGrpSpPr/>
          <p:nvPr/>
        </p:nvGrpSpPr>
        <p:grpSpPr>
          <a:xfrm rot="0">
            <a:off x="4163679" y="9402566"/>
            <a:ext cx="884434" cy="8844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3895125" y="1932005"/>
            <a:ext cx="1892038" cy="189203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344946" y="8005060"/>
            <a:ext cx="884434" cy="88443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118597" y="6782900"/>
            <a:ext cx="3070135" cy="307013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5" id="25"/>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10</a:t>
            </a:r>
          </a:p>
        </p:txBody>
      </p:sp>
      <p:sp>
        <p:nvSpPr>
          <p:cNvPr name="TextBox 26" id="26"/>
          <p:cNvSpPr txBox="true"/>
          <p:nvPr/>
        </p:nvSpPr>
        <p:spPr>
          <a:xfrm rot="0">
            <a:off x="528870" y="2849449"/>
            <a:ext cx="12333907" cy="1310656"/>
          </a:xfrm>
          <a:prstGeom prst="rect">
            <a:avLst/>
          </a:prstGeom>
        </p:spPr>
        <p:txBody>
          <a:bodyPr anchor="t" rtlCol="false" tIns="0" lIns="0" bIns="0" rIns="0">
            <a:spAutoFit/>
          </a:bodyPr>
          <a:lstStyle/>
          <a:p>
            <a:pPr algn="ctr">
              <a:lnSpc>
                <a:spcPts val="5263"/>
              </a:lnSpc>
            </a:pPr>
            <a:r>
              <a:rPr lang="en-US" sz="4048" u="sng">
                <a:solidFill>
                  <a:srgbClr val="240960"/>
                </a:solidFill>
                <a:latin typeface="Montserrat"/>
                <a:ea typeface="Montserrat"/>
                <a:cs typeface="Montserrat"/>
                <a:sym typeface="Montserrat"/>
                <a:hlinkClick r:id="rId2" tooltip="https://drive.google.com/drive/folders/1KISdxqEvQdxH-7uxr6V_uw_eD7BHEkma?usp=sharing"/>
              </a:rPr>
              <a:t>https://drive.google.com/drive/folders/1KISdxqEvQdxH-7uxr6V_uw_eD7BHEkma?usp=sharing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1585851"/>
            <a:ext cx="14152523" cy="7858599"/>
            <a:chOff x="0" y="0"/>
            <a:chExt cx="3727414" cy="2069754"/>
          </a:xfrm>
        </p:grpSpPr>
        <p:sp>
          <p:nvSpPr>
            <p:cNvPr name="Freeform 3" id="3"/>
            <p:cNvSpPr/>
            <p:nvPr/>
          </p:nvSpPr>
          <p:spPr>
            <a:xfrm flipH="false" flipV="false" rot="0">
              <a:off x="0" y="0"/>
              <a:ext cx="3727414" cy="2069754"/>
            </a:xfrm>
            <a:custGeom>
              <a:avLst/>
              <a:gdLst/>
              <a:ahLst/>
              <a:cxnLst/>
              <a:rect r="r" b="b" t="t" l="l"/>
              <a:pathLst>
                <a:path h="2069754" w="3727414">
                  <a:moveTo>
                    <a:pt x="0" y="0"/>
                  </a:moveTo>
                  <a:lnTo>
                    <a:pt x="3727414" y="0"/>
                  </a:lnTo>
                  <a:lnTo>
                    <a:pt x="3727414" y="2069754"/>
                  </a:lnTo>
                  <a:lnTo>
                    <a:pt x="0" y="2069754"/>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2107854"/>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66501" y="6709979"/>
            <a:ext cx="6573048" cy="2241939"/>
            <a:chOff x="0" y="0"/>
            <a:chExt cx="1731173" cy="590470"/>
          </a:xfrm>
        </p:grpSpPr>
        <p:sp>
          <p:nvSpPr>
            <p:cNvPr name="Freeform 6" id="6"/>
            <p:cNvSpPr/>
            <p:nvPr/>
          </p:nvSpPr>
          <p:spPr>
            <a:xfrm flipH="false" flipV="false" rot="0">
              <a:off x="0" y="0"/>
              <a:ext cx="1731173" cy="590470"/>
            </a:xfrm>
            <a:custGeom>
              <a:avLst/>
              <a:gdLst/>
              <a:ahLst/>
              <a:cxnLst/>
              <a:rect r="r" b="b" t="t" l="l"/>
              <a:pathLst>
                <a:path h="590470" w="1731173">
                  <a:moveTo>
                    <a:pt x="0" y="0"/>
                  </a:moveTo>
                  <a:lnTo>
                    <a:pt x="1731173" y="0"/>
                  </a:lnTo>
                  <a:lnTo>
                    <a:pt x="1731173" y="590470"/>
                  </a:lnTo>
                  <a:lnTo>
                    <a:pt x="0" y="590470"/>
                  </a:lnTo>
                  <a:close/>
                </a:path>
              </a:pathLst>
            </a:custGeom>
            <a:gradFill rotWithShape="true">
              <a:gsLst>
                <a:gs pos="0">
                  <a:srgbClr val="F7ACFF">
                    <a:alpha val="0"/>
                  </a:srgbClr>
                </a:gs>
                <a:gs pos="100000">
                  <a:srgbClr val="3C67BF">
                    <a:alpha val="100000"/>
                  </a:srgbClr>
                </a:gs>
              </a:gsLst>
              <a:lin ang="5400000"/>
            </a:gradFill>
          </p:spPr>
        </p:sp>
        <p:sp>
          <p:nvSpPr>
            <p:cNvPr name="TextBox 7" id="7"/>
            <p:cNvSpPr txBox="true"/>
            <p:nvPr/>
          </p:nvSpPr>
          <p:spPr>
            <a:xfrm>
              <a:off x="0" y="-38100"/>
              <a:ext cx="1731173" cy="62857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4451190">
            <a:off x="15828295" y="1428226"/>
            <a:ext cx="1892038" cy="189203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7ACFF">
                    <a:alpha val="0"/>
                  </a:srgbClr>
                </a:gs>
                <a:gs pos="50000">
                  <a:srgbClr val="6B4CAF">
                    <a:alpha val="55200"/>
                  </a:srgbClr>
                </a:gs>
                <a:gs pos="100000">
                  <a:srgbClr val="3C67BF">
                    <a:alpha val="96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16940" y="1735175"/>
            <a:ext cx="1339920" cy="13399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5819456">
            <a:off x="16939549" y="2212922"/>
            <a:ext cx="1256320" cy="125632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0548270" y="2589237"/>
            <a:ext cx="6082291" cy="952354"/>
          </a:xfrm>
          <a:custGeom>
            <a:avLst/>
            <a:gdLst/>
            <a:ahLst/>
            <a:cxnLst/>
            <a:rect r="r" b="b" t="t" l="l"/>
            <a:pathLst>
              <a:path h="952354" w="6082291">
                <a:moveTo>
                  <a:pt x="0" y="0"/>
                </a:moveTo>
                <a:lnTo>
                  <a:pt x="6082291" y="0"/>
                </a:lnTo>
                <a:lnTo>
                  <a:pt x="6082291" y="952354"/>
                </a:lnTo>
                <a:lnTo>
                  <a:pt x="0" y="952354"/>
                </a:lnTo>
                <a:lnTo>
                  <a:pt x="0" y="0"/>
                </a:lnTo>
                <a:close/>
              </a:path>
            </a:pathLst>
          </a:custGeom>
          <a:blipFill>
            <a:blip r:embed="rId2"/>
            <a:stretch>
              <a:fillRect l="0" t="0" r="0" b="0"/>
            </a:stretch>
          </a:blipFill>
        </p:spPr>
      </p:sp>
      <p:sp>
        <p:nvSpPr>
          <p:cNvPr name="Freeform 18" id="18"/>
          <p:cNvSpPr/>
          <p:nvPr/>
        </p:nvSpPr>
        <p:spPr>
          <a:xfrm flipH="false" flipV="false" rot="0">
            <a:off x="10366501" y="3815564"/>
            <a:ext cx="6892799" cy="5169599"/>
          </a:xfrm>
          <a:custGeom>
            <a:avLst/>
            <a:gdLst/>
            <a:ahLst/>
            <a:cxnLst/>
            <a:rect r="r" b="b" t="t" l="l"/>
            <a:pathLst>
              <a:path h="5169599" w="6892799">
                <a:moveTo>
                  <a:pt x="0" y="0"/>
                </a:moveTo>
                <a:lnTo>
                  <a:pt x="6892799" y="0"/>
                </a:lnTo>
                <a:lnTo>
                  <a:pt x="6892799" y="5169599"/>
                </a:lnTo>
                <a:lnTo>
                  <a:pt x="0" y="5169599"/>
                </a:lnTo>
                <a:lnTo>
                  <a:pt x="0" y="0"/>
                </a:lnTo>
                <a:close/>
              </a:path>
            </a:pathLst>
          </a:custGeom>
          <a:blipFill>
            <a:blip r:embed="rId3"/>
            <a:stretch>
              <a:fillRect l="0" t="0" r="0" b="0"/>
            </a:stretch>
          </a:blipFill>
        </p:spPr>
      </p:sp>
      <p:sp>
        <p:nvSpPr>
          <p:cNvPr name="Freeform 19" id="19"/>
          <p:cNvSpPr/>
          <p:nvPr/>
        </p:nvSpPr>
        <p:spPr>
          <a:xfrm flipH="false" flipV="false" rot="0">
            <a:off x="293017" y="1735175"/>
            <a:ext cx="1363843" cy="1363843"/>
          </a:xfrm>
          <a:custGeom>
            <a:avLst/>
            <a:gdLst/>
            <a:ahLst/>
            <a:cxnLst/>
            <a:rect r="r" b="b" t="t" l="l"/>
            <a:pathLst>
              <a:path h="1363843" w="1363843">
                <a:moveTo>
                  <a:pt x="0" y="0"/>
                </a:moveTo>
                <a:lnTo>
                  <a:pt x="1363843" y="0"/>
                </a:lnTo>
                <a:lnTo>
                  <a:pt x="1363843" y="1363843"/>
                </a:lnTo>
                <a:lnTo>
                  <a:pt x="0" y="1363843"/>
                </a:lnTo>
                <a:lnTo>
                  <a:pt x="0" y="0"/>
                </a:lnTo>
                <a:close/>
              </a:path>
            </a:pathLst>
          </a:custGeom>
          <a:blipFill>
            <a:blip r:embed="rId4"/>
            <a:stretch>
              <a:fillRect l="0" t="0" r="0" b="0"/>
            </a:stretch>
          </a:blipFill>
        </p:spPr>
      </p:sp>
      <p:sp>
        <p:nvSpPr>
          <p:cNvPr name="TextBox 20" id="20"/>
          <p:cNvSpPr txBox="true"/>
          <p:nvPr/>
        </p:nvSpPr>
        <p:spPr>
          <a:xfrm rot="0">
            <a:off x="1595013" y="3216395"/>
            <a:ext cx="5886282" cy="772372"/>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Company</a:t>
            </a:r>
          </a:p>
        </p:txBody>
      </p:sp>
      <p:sp>
        <p:nvSpPr>
          <p:cNvPr name="TextBox 21" id="21"/>
          <p:cNvSpPr txBox="true"/>
          <p:nvPr/>
        </p:nvSpPr>
        <p:spPr>
          <a:xfrm rot="0">
            <a:off x="1556913" y="3945774"/>
            <a:ext cx="7310908" cy="772372"/>
          </a:xfrm>
          <a:prstGeom prst="rect">
            <a:avLst/>
          </a:prstGeom>
        </p:spPr>
        <p:txBody>
          <a:bodyPr anchor="t" rtlCol="false" tIns="0" lIns="0" bIns="0" rIns="0">
            <a:spAutoFit/>
          </a:bodyPr>
          <a:lstStyle/>
          <a:p>
            <a:pPr algn="l">
              <a:lnSpc>
                <a:spcPts val="5467"/>
              </a:lnSpc>
            </a:pPr>
            <a:r>
              <a:rPr lang="en-US" sz="6833">
                <a:solidFill>
                  <a:srgbClr val="240960"/>
                </a:solidFill>
                <a:latin typeface="Montserrat"/>
                <a:ea typeface="Montserrat"/>
                <a:cs typeface="Montserrat"/>
                <a:sym typeface="Montserrat"/>
              </a:rPr>
              <a:t>Background</a:t>
            </a:r>
          </a:p>
        </p:txBody>
      </p:sp>
      <p:sp>
        <p:nvSpPr>
          <p:cNvPr name="TextBox 22" id="22"/>
          <p:cNvSpPr txBox="true"/>
          <p:nvPr/>
        </p:nvSpPr>
        <p:spPr>
          <a:xfrm rot="0">
            <a:off x="1341586" y="4978117"/>
            <a:ext cx="8605007" cy="3664002"/>
          </a:xfrm>
          <a:prstGeom prst="rect">
            <a:avLst/>
          </a:prstGeom>
        </p:spPr>
        <p:txBody>
          <a:bodyPr anchor="t" rtlCol="false" tIns="0" lIns="0" bIns="0" rIns="0">
            <a:spAutoFit/>
          </a:bodyPr>
          <a:lstStyle/>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Medicure Lifesciences India Pvt. Ltd., established in 2009 and headquartered in Hyderabad, is a fast-growing pharmaceutical company with a ₹30+ crore annual turnover</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The company operates across southern India, Maharashtra, and Goa, offering over 120 trusted brands in the cardio, metabolic, and neurology segments, with plans for further expansion</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Founded and led by Mr. Srinivas Rao K, Medicure is built on strong values of commitment, quality, and reliability — delivering affordable, high-quality medicines to ease the burden on patients and improve lives</a:t>
            </a:r>
          </a:p>
        </p:txBody>
      </p:sp>
      <p:sp>
        <p:nvSpPr>
          <p:cNvPr name="TextBox 23" id="23"/>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4" id="24"/>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02</a:t>
            </a:r>
          </a:p>
        </p:txBody>
      </p:sp>
      <p:sp>
        <p:nvSpPr>
          <p:cNvPr name="TextBox 25" id="25"/>
          <p:cNvSpPr txBox="true"/>
          <p:nvPr/>
        </p:nvSpPr>
        <p:spPr>
          <a:xfrm rot="0">
            <a:off x="16412291" y="844114"/>
            <a:ext cx="847009" cy="287008"/>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2025</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524478" y="-529992"/>
            <a:ext cx="35700878" cy="11937396"/>
            <a:chOff x="0" y="0"/>
            <a:chExt cx="47601171" cy="15916527"/>
          </a:xfrm>
        </p:grpSpPr>
        <p:grpSp>
          <p:nvGrpSpPr>
            <p:cNvPr name="Group 3" id="3"/>
            <p:cNvGrpSpPr/>
            <p:nvPr/>
          </p:nvGrpSpPr>
          <p:grpSpPr>
            <a:xfrm rot="0">
              <a:off x="202081" y="2987742"/>
              <a:ext cx="26035158" cy="2987742"/>
              <a:chOff x="0" y="0"/>
              <a:chExt cx="5142747" cy="590171"/>
            </a:xfrm>
          </p:grpSpPr>
          <p:sp>
            <p:nvSpPr>
              <p:cNvPr name="Freeform 4" id="4"/>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5" id="5"/>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19013" y="12928785"/>
              <a:ext cx="26035158" cy="2987742"/>
              <a:chOff x="0" y="0"/>
              <a:chExt cx="5142747" cy="590171"/>
            </a:xfrm>
          </p:grpSpPr>
          <p:sp>
            <p:nvSpPr>
              <p:cNvPr name="Freeform 7" id="7"/>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8" id="8"/>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1566013" y="0"/>
              <a:ext cx="26035158" cy="2987742"/>
              <a:chOff x="0" y="0"/>
              <a:chExt cx="5142747" cy="590171"/>
            </a:xfrm>
          </p:grpSpPr>
          <p:sp>
            <p:nvSpPr>
              <p:cNvPr name="Freeform 10" id="10"/>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11" id="11"/>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347742" y="6546985"/>
              <a:ext cx="6642351" cy="5328318"/>
              <a:chOff x="0" y="0"/>
              <a:chExt cx="1312069" cy="1052507"/>
            </a:xfrm>
          </p:grpSpPr>
          <p:sp>
            <p:nvSpPr>
              <p:cNvPr name="Freeform 13" id="13"/>
              <p:cNvSpPr/>
              <p:nvPr/>
            </p:nvSpPr>
            <p:spPr>
              <a:xfrm flipH="false" flipV="false" rot="0">
                <a:off x="0" y="0"/>
                <a:ext cx="1312069" cy="1052507"/>
              </a:xfrm>
              <a:custGeom>
                <a:avLst/>
                <a:gdLst/>
                <a:ahLst/>
                <a:cxnLst/>
                <a:rect r="r" b="b" t="t" l="l"/>
                <a:pathLst>
                  <a:path h="1052507" w="1312069">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14" id="14"/>
              <p:cNvSpPr txBox="true"/>
              <p:nvPr/>
            </p:nvSpPr>
            <p:spPr>
              <a:xfrm>
                <a:off x="0" y="-38100"/>
                <a:ext cx="1312069" cy="1090607"/>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9503420" y="6546985"/>
              <a:ext cx="6642351" cy="5328318"/>
              <a:chOff x="0" y="0"/>
              <a:chExt cx="1312069" cy="1052507"/>
            </a:xfrm>
          </p:grpSpPr>
          <p:sp>
            <p:nvSpPr>
              <p:cNvPr name="Freeform 16" id="16"/>
              <p:cNvSpPr/>
              <p:nvPr/>
            </p:nvSpPr>
            <p:spPr>
              <a:xfrm flipH="false" flipV="false" rot="0">
                <a:off x="0" y="0"/>
                <a:ext cx="1312069" cy="1052507"/>
              </a:xfrm>
              <a:custGeom>
                <a:avLst/>
                <a:gdLst/>
                <a:ahLst/>
                <a:cxnLst/>
                <a:rect r="r" b="b" t="t" l="l"/>
                <a:pathLst>
                  <a:path h="1052507" w="1312069">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17" id="17"/>
              <p:cNvSpPr txBox="true"/>
              <p:nvPr/>
            </p:nvSpPr>
            <p:spPr>
              <a:xfrm>
                <a:off x="0" y="-38100"/>
                <a:ext cx="1312069" cy="1090607"/>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6659098" y="6546985"/>
              <a:ext cx="6642351" cy="5328318"/>
              <a:chOff x="0" y="0"/>
              <a:chExt cx="1312069" cy="1052507"/>
            </a:xfrm>
          </p:grpSpPr>
          <p:sp>
            <p:nvSpPr>
              <p:cNvPr name="Freeform 19" id="19"/>
              <p:cNvSpPr/>
              <p:nvPr/>
            </p:nvSpPr>
            <p:spPr>
              <a:xfrm flipH="false" flipV="false" rot="0">
                <a:off x="0" y="0"/>
                <a:ext cx="1312069" cy="1052507"/>
              </a:xfrm>
              <a:custGeom>
                <a:avLst/>
                <a:gdLst/>
                <a:ahLst/>
                <a:cxnLst/>
                <a:rect r="r" b="b" t="t" l="l"/>
                <a:pathLst>
                  <a:path h="1052507" w="1312069">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20" id="20"/>
              <p:cNvSpPr txBox="true"/>
              <p:nvPr/>
            </p:nvSpPr>
            <p:spPr>
              <a:xfrm>
                <a:off x="0" y="-38100"/>
                <a:ext cx="1312069" cy="1090607"/>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2962466" y="7437621"/>
              <a:ext cx="349384" cy="34938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0353539" y="7458225"/>
              <a:ext cx="349384" cy="34938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7744612" y="7478829"/>
              <a:ext cx="349384" cy="349384"/>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7048962">
              <a:off x="439749" y="816898"/>
              <a:ext cx="2522717" cy="2522717"/>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3" id="33"/>
            <p:cNvSpPr txBox="true"/>
            <p:nvPr/>
          </p:nvSpPr>
          <p:spPr>
            <a:xfrm rot="0">
              <a:off x="7566698" y="4059699"/>
              <a:ext cx="9747877" cy="1110529"/>
            </a:xfrm>
            <a:prstGeom prst="rect">
              <a:avLst/>
            </a:prstGeom>
          </p:spPr>
          <p:txBody>
            <a:bodyPr anchor="t" rtlCol="false" tIns="0" lIns="0" bIns="0" rIns="0">
              <a:spAutoFit/>
            </a:bodyPr>
            <a:lstStyle/>
            <a:p>
              <a:pPr algn="ctr">
                <a:lnSpc>
                  <a:spcPts val="5467"/>
                </a:lnSpc>
              </a:pPr>
              <a:r>
                <a:rPr lang="en-US" b="true" sz="6833">
                  <a:solidFill>
                    <a:srgbClr val="240960"/>
                  </a:solidFill>
                  <a:latin typeface="Montserrat Bold"/>
                  <a:ea typeface="Montserrat Bold"/>
                  <a:cs typeface="Montserrat Bold"/>
                  <a:sym typeface="Montserrat Bold"/>
                </a:rPr>
                <a:t>Challenges</a:t>
              </a:r>
            </a:p>
          </p:txBody>
        </p:sp>
        <p:sp>
          <p:nvSpPr>
            <p:cNvPr name="TextBox 34" id="34"/>
            <p:cNvSpPr txBox="true"/>
            <p:nvPr/>
          </p:nvSpPr>
          <p:spPr>
            <a:xfrm rot="0">
              <a:off x="22099661" y="13327831"/>
              <a:ext cx="965394"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5" id="35"/>
            <p:cNvSpPr txBox="true"/>
            <p:nvPr/>
          </p:nvSpPr>
          <p:spPr>
            <a:xfrm rot="0">
              <a:off x="23065055" y="13327831"/>
              <a:ext cx="472788" cy="331693"/>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03</a:t>
              </a:r>
            </a:p>
          </p:txBody>
        </p:sp>
        <p:sp>
          <p:nvSpPr>
            <p:cNvPr name="TextBox 36" id="36"/>
            <p:cNvSpPr txBox="true"/>
            <p:nvPr/>
          </p:nvSpPr>
          <p:spPr>
            <a:xfrm rot="0">
              <a:off x="22582358" y="1819442"/>
              <a:ext cx="1129345" cy="395377"/>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2025</a:t>
              </a:r>
            </a:p>
          </p:txBody>
        </p:sp>
        <p:sp>
          <p:nvSpPr>
            <p:cNvPr name="TextBox 37" id="37"/>
            <p:cNvSpPr txBox="true"/>
            <p:nvPr/>
          </p:nvSpPr>
          <p:spPr>
            <a:xfrm rot="0">
              <a:off x="3624734" y="8317101"/>
              <a:ext cx="4713875" cy="3210194"/>
            </a:xfrm>
            <a:prstGeom prst="rect">
              <a:avLst/>
            </a:prstGeom>
          </p:spPr>
          <p:txBody>
            <a:bodyPr anchor="t" rtlCol="false" tIns="0" lIns="0" bIns="0" rIns="0">
              <a:spAutoFit/>
            </a:bodyPr>
            <a:lstStyle/>
            <a:p>
              <a:pPr algn="l">
                <a:lnSpc>
                  <a:spcPts val="2123"/>
                </a:lnSpc>
              </a:pPr>
              <a:r>
                <a:rPr lang="en-US" sz="1862">
                  <a:solidFill>
                    <a:srgbClr val="240960"/>
                  </a:solidFill>
                  <a:latin typeface="Montserrat"/>
                  <a:ea typeface="Montserrat"/>
                  <a:cs typeface="Montserrat"/>
                  <a:sym typeface="Montserrat"/>
                </a:rPr>
                <a:t>Employee retention, especially among more skilled workers is an issue as others are getting to pay them much better benefits than the company. This reduces operational efficiency and increases hiring costs. </a:t>
              </a:r>
            </a:p>
          </p:txBody>
        </p:sp>
        <p:sp>
          <p:nvSpPr>
            <p:cNvPr name="TextBox 38" id="38"/>
            <p:cNvSpPr txBox="true"/>
            <p:nvPr/>
          </p:nvSpPr>
          <p:spPr>
            <a:xfrm rot="0">
              <a:off x="3624734" y="7375372"/>
              <a:ext cx="5365359" cy="932204"/>
            </a:xfrm>
            <a:prstGeom prst="rect">
              <a:avLst/>
            </a:prstGeom>
          </p:spPr>
          <p:txBody>
            <a:bodyPr anchor="t" rtlCol="false" tIns="0" lIns="0" bIns="0" rIns="0">
              <a:spAutoFit/>
            </a:bodyPr>
            <a:lstStyle/>
            <a:p>
              <a:pPr algn="l">
                <a:lnSpc>
                  <a:spcPts val="2681"/>
                </a:lnSpc>
              </a:pPr>
              <a:r>
                <a:rPr lang="en-US" sz="2681" b="true">
                  <a:solidFill>
                    <a:srgbClr val="240960"/>
                  </a:solidFill>
                  <a:latin typeface="Montserrat Bold"/>
                  <a:ea typeface="Montserrat Bold"/>
                  <a:cs typeface="Montserrat Bold"/>
                  <a:sym typeface="Montserrat Bold"/>
                </a:rPr>
                <a:t>High Employee Attrition</a:t>
              </a:r>
            </a:p>
          </p:txBody>
        </p:sp>
        <p:sp>
          <p:nvSpPr>
            <p:cNvPr name="TextBox 39" id="39"/>
            <p:cNvSpPr txBox="true"/>
            <p:nvPr/>
          </p:nvSpPr>
          <p:spPr>
            <a:xfrm rot="0">
              <a:off x="11015807" y="8898776"/>
              <a:ext cx="3941964" cy="2508098"/>
            </a:xfrm>
            <a:prstGeom prst="rect">
              <a:avLst/>
            </a:prstGeom>
          </p:spPr>
          <p:txBody>
            <a:bodyPr anchor="t" rtlCol="false" tIns="0" lIns="0" bIns="0" rIns="0">
              <a:spAutoFit/>
            </a:bodyPr>
            <a:lstStyle/>
            <a:p>
              <a:pPr algn="l">
                <a:lnSpc>
                  <a:spcPts val="2120"/>
                </a:lnSpc>
              </a:pPr>
              <a:r>
                <a:rPr lang="en-US" sz="1860">
                  <a:solidFill>
                    <a:srgbClr val="240960"/>
                  </a:solidFill>
                  <a:latin typeface="Montserrat"/>
                  <a:ea typeface="Montserrat"/>
                  <a:cs typeface="Montserrat"/>
                  <a:sym typeface="Montserrat"/>
                </a:rPr>
                <a:t>The company’s pricing strategies are suboptimal, leading to either low demand or lost market share as competitors offer better pricing. </a:t>
              </a:r>
            </a:p>
          </p:txBody>
        </p:sp>
        <p:sp>
          <p:nvSpPr>
            <p:cNvPr name="TextBox 40" id="40"/>
            <p:cNvSpPr txBox="true"/>
            <p:nvPr/>
          </p:nvSpPr>
          <p:spPr>
            <a:xfrm rot="0">
              <a:off x="11015807" y="7395975"/>
              <a:ext cx="3825630" cy="1376704"/>
            </a:xfrm>
            <a:prstGeom prst="rect">
              <a:avLst/>
            </a:prstGeom>
          </p:spPr>
          <p:txBody>
            <a:bodyPr anchor="t" rtlCol="false" tIns="0" lIns="0" bIns="0" rIns="0">
              <a:spAutoFit/>
            </a:bodyPr>
            <a:lstStyle/>
            <a:p>
              <a:pPr algn="l">
                <a:lnSpc>
                  <a:spcPts val="2681"/>
                </a:lnSpc>
              </a:pPr>
              <a:r>
                <a:rPr lang="en-US" sz="2681" b="true">
                  <a:solidFill>
                    <a:srgbClr val="240960"/>
                  </a:solidFill>
                  <a:latin typeface="Montserrat Bold"/>
                  <a:ea typeface="Montserrat Bold"/>
                  <a:cs typeface="Montserrat Bold"/>
                  <a:sym typeface="Montserrat Bold"/>
                </a:rPr>
                <a:t>Pricing Medicines Competitively</a:t>
              </a:r>
            </a:p>
          </p:txBody>
        </p:sp>
        <p:sp>
          <p:nvSpPr>
            <p:cNvPr name="TextBox 41" id="41"/>
            <p:cNvSpPr txBox="true"/>
            <p:nvPr/>
          </p:nvSpPr>
          <p:spPr>
            <a:xfrm rot="0">
              <a:off x="18406881" y="8898776"/>
              <a:ext cx="4175477" cy="2864050"/>
            </a:xfrm>
            <a:prstGeom prst="rect">
              <a:avLst/>
            </a:prstGeom>
          </p:spPr>
          <p:txBody>
            <a:bodyPr anchor="t" rtlCol="false" tIns="0" lIns="0" bIns="0" rIns="0">
              <a:spAutoFit/>
            </a:bodyPr>
            <a:lstStyle/>
            <a:p>
              <a:pPr algn="l">
                <a:lnSpc>
                  <a:spcPts val="2120"/>
                </a:lnSpc>
              </a:pPr>
              <a:r>
                <a:rPr lang="en-US" sz="1860">
                  <a:solidFill>
                    <a:srgbClr val="240960"/>
                  </a:solidFill>
                  <a:latin typeface="Montserrat"/>
                  <a:ea typeface="Montserrat"/>
                  <a:cs typeface="Montserrat"/>
                  <a:sym typeface="Montserrat"/>
                </a:rPr>
                <a:t>Due to frequent new drug launches by competitors, R&amp;D and market adaptation are under pressure for not responding quickly enough.</a:t>
              </a:r>
            </a:p>
            <a:p>
              <a:pPr algn="l">
                <a:lnSpc>
                  <a:spcPts val="2120"/>
                </a:lnSpc>
              </a:pPr>
            </a:p>
          </p:txBody>
        </p:sp>
        <p:sp>
          <p:nvSpPr>
            <p:cNvPr name="TextBox 42" id="42"/>
            <p:cNvSpPr txBox="true"/>
            <p:nvPr/>
          </p:nvSpPr>
          <p:spPr>
            <a:xfrm rot="0">
              <a:off x="18406881" y="7416579"/>
              <a:ext cx="3825630" cy="1376704"/>
            </a:xfrm>
            <a:prstGeom prst="rect">
              <a:avLst/>
            </a:prstGeom>
          </p:spPr>
          <p:txBody>
            <a:bodyPr anchor="t" rtlCol="false" tIns="0" lIns="0" bIns="0" rIns="0">
              <a:spAutoFit/>
            </a:bodyPr>
            <a:lstStyle/>
            <a:p>
              <a:pPr algn="l">
                <a:lnSpc>
                  <a:spcPts val="2681"/>
                </a:lnSpc>
              </a:pPr>
              <a:r>
                <a:rPr lang="en-US" sz="2681" b="true">
                  <a:solidFill>
                    <a:srgbClr val="240960"/>
                  </a:solidFill>
                  <a:latin typeface="Montserrat Bold"/>
                  <a:ea typeface="Montserrat Bold"/>
                  <a:cs typeface="Montserrat Bold"/>
                  <a:sym typeface="Montserrat Bold"/>
                </a:rPr>
                <a:t>Rapid Release of New Drug Molecules</a:t>
              </a:r>
            </a:p>
          </p:txBody>
        </p:sp>
        <p:grpSp>
          <p:nvGrpSpPr>
            <p:cNvPr name="Group 43" id="43"/>
            <p:cNvGrpSpPr/>
            <p:nvPr/>
          </p:nvGrpSpPr>
          <p:grpSpPr>
            <a:xfrm rot="8100000">
              <a:off x="23022107" y="4219112"/>
              <a:ext cx="2522717" cy="2522717"/>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618710" y="-529992"/>
            <a:ext cx="35795111" cy="11937396"/>
            <a:chOff x="0" y="0"/>
            <a:chExt cx="47726815" cy="15916527"/>
          </a:xfrm>
        </p:grpSpPr>
        <p:grpSp>
          <p:nvGrpSpPr>
            <p:cNvPr name="Group 3" id="3"/>
            <p:cNvGrpSpPr/>
            <p:nvPr/>
          </p:nvGrpSpPr>
          <p:grpSpPr>
            <a:xfrm rot="0">
              <a:off x="594648" y="822055"/>
              <a:ext cx="8680312" cy="13600601"/>
              <a:chOff x="0" y="0"/>
              <a:chExt cx="1714630" cy="2686538"/>
            </a:xfrm>
          </p:grpSpPr>
          <p:sp>
            <p:nvSpPr>
              <p:cNvPr name="Freeform 4" id="4"/>
              <p:cNvSpPr/>
              <p:nvPr/>
            </p:nvSpPr>
            <p:spPr>
              <a:xfrm flipH="false" flipV="false" rot="0">
                <a:off x="0" y="0"/>
                <a:ext cx="1714630" cy="2686539"/>
              </a:xfrm>
              <a:custGeom>
                <a:avLst/>
                <a:gdLst/>
                <a:ahLst/>
                <a:cxnLst/>
                <a:rect r="r" b="b" t="t" l="l"/>
                <a:pathLst>
                  <a:path h="2686539" w="1714630">
                    <a:moveTo>
                      <a:pt x="0" y="0"/>
                    </a:moveTo>
                    <a:lnTo>
                      <a:pt x="1714630" y="0"/>
                    </a:lnTo>
                    <a:lnTo>
                      <a:pt x="1714630" y="2686539"/>
                    </a:lnTo>
                    <a:lnTo>
                      <a:pt x="0" y="268653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5" id="5"/>
              <p:cNvSpPr txBox="true"/>
              <p:nvPr/>
            </p:nvSpPr>
            <p:spPr>
              <a:xfrm>
                <a:off x="0" y="-38100"/>
                <a:ext cx="1714630" cy="272463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196547" y="4299773"/>
              <a:ext cx="9747877" cy="1110573"/>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Data</a:t>
              </a:r>
            </a:p>
          </p:txBody>
        </p:sp>
        <p:sp>
          <p:nvSpPr>
            <p:cNvPr name="TextBox 7" id="7"/>
            <p:cNvSpPr txBox="true"/>
            <p:nvPr/>
          </p:nvSpPr>
          <p:spPr>
            <a:xfrm rot="0">
              <a:off x="2196547" y="5597383"/>
              <a:ext cx="6176687" cy="2024973"/>
            </a:xfrm>
            <a:prstGeom prst="rect">
              <a:avLst/>
            </a:prstGeom>
          </p:spPr>
          <p:txBody>
            <a:bodyPr anchor="t" rtlCol="false" tIns="0" lIns="0" bIns="0" rIns="0">
              <a:spAutoFit/>
            </a:bodyPr>
            <a:lstStyle/>
            <a:p>
              <a:pPr algn="l">
                <a:lnSpc>
                  <a:spcPts val="5467"/>
                </a:lnSpc>
              </a:pPr>
              <a:r>
                <a:rPr lang="en-US" sz="6833">
                  <a:solidFill>
                    <a:srgbClr val="240960"/>
                  </a:solidFill>
                  <a:latin typeface="Montserrat"/>
                  <a:ea typeface="Montserrat"/>
                  <a:cs typeface="Montserrat"/>
                  <a:sym typeface="Montserrat"/>
                </a:rPr>
                <a:t>Overview</a:t>
              </a:r>
            </a:p>
            <a:p>
              <a:pPr algn="ctr">
                <a:lnSpc>
                  <a:spcPts val="5467"/>
                </a:lnSpc>
              </a:pPr>
            </a:p>
          </p:txBody>
        </p:sp>
        <p:grpSp>
          <p:nvGrpSpPr>
            <p:cNvPr name="Group 8" id="8"/>
            <p:cNvGrpSpPr/>
            <p:nvPr/>
          </p:nvGrpSpPr>
          <p:grpSpPr>
            <a:xfrm rot="0">
              <a:off x="644657" y="12928785"/>
              <a:ext cx="26035158" cy="2987742"/>
              <a:chOff x="0" y="0"/>
              <a:chExt cx="5142747" cy="590171"/>
            </a:xfrm>
          </p:grpSpPr>
          <p:sp>
            <p:nvSpPr>
              <p:cNvPr name="Freeform 9" id="9"/>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10" id="10"/>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2225305" y="13327831"/>
              <a:ext cx="965394"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grpSp>
          <p:nvGrpSpPr>
            <p:cNvPr name="Group 12" id="12"/>
            <p:cNvGrpSpPr/>
            <p:nvPr/>
          </p:nvGrpSpPr>
          <p:grpSpPr>
            <a:xfrm rot="0">
              <a:off x="21691657" y="0"/>
              <a:ext cx="26035158" cy="2987742"/>
              <a:chOff x="0" y="0"/>
              <a:chExt cx="5142747" cy="590171"/>
            </a:xfrm>
          </p:grpSpPr>
          <p:sp>
            <p:nvSpPr>
              <p:cNvPr name="Freeform 13" id="13"/>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14" id="14"/>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3190699" y="13327831"/>
              <a:ext cx="472788" cy="6365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04</a:t>
              </a:r>
            </a:p>
            <a:p>
              <a:pPr algn="l">
                <a:lnSpc>
                  <a:spcPts val="1859"/>
                </a:lnSpc>
              </a:pPr>
            </a:p>
          </p:txBody>
        </p:sp>
        <p:sp>
          <p:nvSpPr>
            <p:cNvPr name="TextBox 16" id="16"/>
            <p:cNvSpPr txBox="true"/>
            <p:nvPr/>
          </p:nvSpPr>
          <p:spPr>
            <a:xfrm rot="0">
              <a:off x="22708002" y="1819442"/>
              <a:ext cx="1129345" cy="395338"/>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2025</a:t>
              </a:r>
            </a:p>
          </p:txBody>
        </p:sp>
        <p:grpSp>
          <p:nvGrpSpPr>
            <p:cNvPr name="Group 17" id="17"/>
            <p:cNvGrpSpPr/>
            <p:nvPr/>
          </p:nvGrpSpPr>
          <p:grpSpPr>
            <a:xfrm rot="5400000">
              <a:off x="8060247" y="4814334"/>
              <a:ext cx="9329164" cy="6899739"/>
              <a:chOff x="0" y="0"/>
              <a:chExt cx="1842798" cy="1362911"/>
            </a:xfrm>
          </p:grpSpPr>
          <p:sp>
            <p:nvSpPr>
              <p:cNvPr name="Freeform 18" id="18"/>
              <p:cNvSpPr/>
              <p:nvPr/>
            </p:nvSpPr>
            <p:spPr>
              <a:xfrm flipH="false" flipV="false" rot="0">
                <a:off x="0" y="0"/>
                <a:ext cx="1842798" cy="1362911"/>
              </a:xfrm>
              <a:custGeom>
                <a:avLst/>
                <a:gdLst/>
                <a:ahLst/>
                <a:cxnLst/>
                <a:rect r="r" b="b" t="t" l="l"/>
                <a:pathLst>
                  <a:path h="1362911" w="1842798">
                    <a:moveTo>
                      <a:pt x="0" y="0"/>
                    </a:moveTo>
                    <a:lnTo>
                      <a:pt x="1842798" y="0"/>
                    </a:lnTo>
                    <a:lnTo>
                      <a:pt x="1842798" y="1362911"/>
                    </a:lnTo>
                    <a:lnTo>
                      <a:pt x="0" y="1362911"/>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19" id="19"/>
              <p:cNvSpPr txBox="true"/>
              <p:nvPr/>
            </p:nvSpPr>
            <p:spPr>
              <a:xfrm>
                <a:off x="0" y="-38100"/>
                <a:ext cx="1842798" cy="1401011"/>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0266271" y="5197206"/>
              <a:ext cx="3941964" cy="6108240"/>
            </a:xfrm>
            <a:prstGeom prst="rect">
              <a:avLst/>
            </a:prstGeom>
          </p:spPr>
          <p:txBody>
            <a:bodyPr anchor="t" rtlCol="false" tIns="0" lIns="0" bIns="0" rIns="0">
              <a:spAutoFit/>
            </a:bodyPr>
            <a:lstStyle/>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Name</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Headquarters</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Date of Joining</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Date of Birth</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Designation</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CTC</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Gross CTC</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Provident Fund</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Deductions</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TDS</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Net Payable</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Bank Details</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PAN </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UAN</a:t>
              </a:r>
            </a:p>
            <a:p>
              <a:pPr algn="l">
                <a:lnSpc>
                  <a:spcPts val="2442"/>
                </a:lnSpc>
              </a:pPr>
            </a:p>
          </p:txBody>
        </p:sp>
        <p:grpSp>
          <p:nvGrpSpPr>
            <p:cNvPr name="Group 21" id="21"/>
            <p:cNvGrpSpPr/>
            <p:nvPr/>
          </p:nvGrpSpPr>
          <p:grpSpPr>
            <a:xfrm rot="0">
              <a:off x="10091579" y="4391745"/>
              <a:ext cx="349384" cy="34938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0753847" y="4377121"/>
              <a:ext cx="5365359" cy="810560"/>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Employee Data</a:t>
              </a:r>
            </a:p>
            <a:p>
              <a:pPr algn="l">
                <a:lnSpc>
                  <a:spcPts val="2145"/>
                </a:lnSpc>
              </a:pPr>
            </a:p>
          </p:txBody>
        </p:sp>
        <p:grpSp>
          <p:nvGrpSpPr>
            <p:cNvPr name="Group 25" id="25"/>
            <p:cNvGrpSpPr/>
            <p:nvPr/>
          </p:nvGrpSpPr>
          <p:grpSpPr>
            <a:xfrm rot="5400000">
              <a:off x="15341720" y="5079806"/>
              <a:ext cx="9329164" cy="6368794"/>
              <a:chOff x="0" y="0"/>
              <a:chExt cx="1842798" cy="1258033"/>
            </a:xfrm>
          </p:grpSpPr>
          <p:sp>
            <p:nvSpPr>
              <p:cNvPr name="Freeform 26" id="26"/>
              <p:cNvSpPr/>
              <p:nvPr/>
            </p:nvSpPr>
            <p:spPr>
              <a:xfrm flipH="false" flipV="false" rot="0">
                <a:off x="0" y="0"/>
                <a:ext cx="1842798" cy="1258033"/>
              </a:xfrm>
              <a:custGeom>
                <a:avLst/>
                <a:gdLst/>
                <a:ahLst/>
                <a:cxnLst/>
                <a:rect r="r" b="b" t="t" l="l"/>
                <a:pathLst>
                  <a:path h="1258033" w="1842798">
                    <a:moveTo>
                      <a:pt x="0" y="0"/>
                    </a:moveTo>
                    <a:lnTo>
                      <a:pt x="1842798" y="0"/>
                    </a:lnTo>
                    <a:lnTo>
                      <a:pt x="1842798" y="1258033"/>
                    </a:lnTo>
                    <a:lnTo>
                      <a:pt x="0" y="1258033"/>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27" id="27"/>
              <p:cNvSpPr txBox="true"/>
              <p:nvPr/>
            </p:nvSpPr>
            <p:spPr>
              <a:xfrm>
                <a:off x="0" y="-38100"/>
                <a:ext cx="1842798" cy="1296133"/>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7638077" y="5229472"/>
              <a:ext cx="3941964" cy="2450640"/>
            </a:xfrm>
            <a:prstGeom prst="rect">
              <a:avLst/>
            </a:prstGeom>
          </p:spPr>
          <p:txBody>
            <a:bodyPr anchor="t" rtlCol="false" tIns="0" lIns="0" bIns="0" rIns="0">
              <a:spAutoFit/>
            </a:bodyPr>
            <a:lstStyle/>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Medicine name</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Composition</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MRP</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PTR</a:t>
              </a:r>
            </a:p>
            <a:p>
              <a:pPr algn="l" marL="462511" indent="-231256" lvl="1">
                <a:lnSpc>
                  <a:spcPts val="2442"/>
                </a:lnSpc>
                <a:buFont typeface="Arial"/>
                <a:buChar char="•"/>
              </a:pPr>
              <a:r>
                <a:rPr lang="en-US" sz="2142">
                  <a:solidFill>
                    <a:srgbClr val="240960"/>
                  </a:solidFill>
                  <a:latin typeface="Montserrat"/>
                  <a:ea typeface="Montserrat"/>
                  <a:cs typeface="Montserrat"/>
                  <a:sym typeface="Montserrat"/>
                </a:rPr>
                <a:t>PTS</a:t>
              </a:r>
            </a:p>
            <a:p>
              <a:pPr algn="l">
                <a:lnSpc>
                  <a:spcPts val="2442"/>
                </a:lnSpc>
              </a:pPr>
            </a:p>
          </p:txBody>
        </p:sp>
        <p:grpSp>
          <p:nvGrpSpPr>
            <p:cNvPr name="Group 29" id="29"/>
            <p:cNvGrpSpPr/>
            <p:nvPr/>
          </p:nvGrpSpPr>
          <p:grpSpPr>
            <a:xfrm rot="0">
              <a:off x="17561713" y="4497762"/>
              <a:ext cx="349384" cy="34938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8093487" y="4495837"/>
              <a:ext cx="3825630" cy="448484"/>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Product Data</a:t>
              </a:r>
            </a:p>
          </p:txBody>
        </p:sp>
        <p:sp>
          <p:nvSpPr>
            <p:cNvPr name="TextBox 33" id="33"/>
            <p:cNvSpPr txBox="true"/>
            <p:nvPr/>
          </p:nvSpPr>
          <p:spPr>
            <a:xfrm rot="0">
              <a:off x="2196547" y="7172850"/>
              <a:ext cx="6176687" cy="1880762"/>
            </a:xfrm>
            <a:prstGeom prst="rect">
              <a:avLst/>
            </a:prstGeom>
          </p:spPr>
          <p:txBody>
            <a:bodyPr anchor="t" rtlCol="false" tIns="0" lIns="0" bIns="0" rIns="0">
              <a:spAutoFit/>
            </a:bodyPr>
            <a:lstStyle/>
            <a:p>
              <a:pPr algn="l">
                <a:lnSpc>
                  <a:spcPts val="2752"/>
                </a:lnSpc>
              </a:pPr>
              <a:r>
                <a:rPr lang="en-US" sz="2133">
                  <a:solidFill>
                    <a:srgbClr val="240960"/>
                  </a:solidFill>
                  <a:latin typeface="Montserrat"/>
                  <a:ea typeface="Montserrat"/>
                  <a:cs typeface="Montserrat"/>
                  <a:sym typeface="Montserrat"/>
                </a:rPr>
                <a:t>To tackle these challenges following data was collected from the period 15 October, 2024 to 15 November, 2024</a:t>
              </a:r>
            </a:p>
            <a:p>
              <a:pPr algn="l">
                <a:lnSpc>
                  <a:spcPts val="96"/>
                </a:lnSpc>
              </a:pPr>
            </a:p>
          </p:txBody>
        </p:sp>
        <p:grpSp>
          <p:nvGrpSpPr>
            <p:cNvPr name="Group 34" id="34"/>
            <p:cNvGrpSpPr/>
            <p:nvPr/>
          </p:nvGrpSpPr>
          <p:grpSpPr>
            <a:xfrm rot="8100000">
              <a:off x="522472" y="10919223"/>
              <a:ext cx="2522717" cy="2522717"/>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8100000">
              <a:off x="24185959" y="10254067"/>
              <a:ext cx="2522717" cy="2522717"/>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90783" y="-102169"/>
            <a:ext cx="18780725" cy="10870761"/>
            <a:chOff x="0" y="0"/>
            <a:chExt cx="25040966" cy="14494348"/>
          </a:xfrm>
        </p:grpSpPr>
        <p:grpSp>
          <p:nvGrpSpPr>
            <p:cNvPr name="Group 6" id="6"/>
            <p:cNvGrpSpPr/>
            <p:nvPr/>
          </p:nvGrpSpPr>
          <p:grpSpPr>
            <a:xfrm rot="0">
              <a:off x="1184270" y="561796"/>
              <a:ext cx="12448023" cy="3685831"/>
              <a:chOff x="0" y="0"/>
              <a:chExt cx="2458869" cy="728065"/>
            </a:xfrm>
          </p:grpSpPr>
          <p:sp>
            <p:nvSpPr>
              <p:cNvPr name="Freeform 7" id="7"/>
              <p:cNvSpPr/>
              <p:nvPr/>
            </p:nvSpPr>
            <p:spPr>
              <a:xfrm flipH="false" flipV="false" rot="0">
                <a:off x="0" y="0"/>
                <a:ext cx="2458869" cy="728065"/>
              </a:xfrm>
              <a:custGeom>
                <a:avLst/>
                <a:gdLst/>
                <a:ahLst/>
                <a:cxnLst/>
                <a:rect r="r" b="b" t="t" l="l"/>
                <a:pathLst>
                  <a:path h="728065" w="2458869">
                    <a:moveTo>
                      <a:pt x="0" y="0"/>
                    </a:moveTo>
                    <a:lnTo>
                      <a:pt x="2458869" y="0"/>
                    </a:lnTo>
                    <a:lnTo>
                      <a:pt x="2458869" y="728065"/>
                    </a:lnTo>
                    <a:lnTo>
                      <a:pt x="0" y="728065"/>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8" id="8"/>
              <p:cNvSpPr txBox="true"/>
              <p:nvPr/>
            </p:nvSpPr>
            <p:spPr>
              <a:xfrm>
                <a:off x="0" y="-38100"/>
                <a:ext cx="2458869" cy="76616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2636827">
              <a:off x="346723" y="12472532"/>
              <a:ext cx="1675093" cy="167509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9955792" y="0"/>
              <a:ext cx="1675093" cy="167509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0793338" y="0"/>
              <a:ext cx="4247628" cy="424762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23725798" y="2632206"/>
              <a:ext cx="1179246" cy="117924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2636827">
              <a:off x="1357632" y="12299170"/>
              <a:ext cx="837547" cy="83754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1521016" y="5087164"/>
              <a:ext cx="10610104" cy="6393023"/>
            </a:xfrm>
            <a:custGeom>
              <a:avLst/>
              <a:gdLst/>
              <a:ahLst/>
              <a:cxnLst/>
              <a:rect r="r" b="b" t="t" l="l"/>
              <a:pathLst>
                <a:path h="6393023" w="10610104">
                  <a:moveTo>
                    <a:pt x="0" y="0"/>
                  </a:moveTo>
                  <a:lnTo>
                    <a:pt x="10610104" y="0"/>
                  </a:lnTo>
                  <a:lnTo>
                    <a:pt x="10610104" y="6393023"/>
                  </a:lnTo>
                  <a:lnTo>
                    <a:pt x="0" y="6393023"/>
                  </a:lnTo>
                  <a:lnTo>
                    <a:pt x="0" y="0"/>
                  </a:lnTo>
                  <a:close/>
                </a:path>
              </a:pathLst>
            </a:custGeom>
            <a:blipFill>
              <a:blip r:embed="rId2"/>
              <a:stretch>
                <a:fillRect l="0" t="0" r="0" b="-2966"/>
              </a:stretch>
            </a:blipFill>
          </p:spPr>
        </p:sp>
        <p:sp>
          <p:nvSpPr>
            <p:cNvPr name="Freeform 25" id="25"/>
            <p:cNvSpPr/>
            <p:nvPr/>
          </p:nvSpPr>
          <p:spPr>
            <a:xfrm flipH="false" flipV="false" rot="0">
              <a:off x="12636576" y="5087164"/>
              <a:ext cx="10978843" cy="6393023"/>
            </a:xfrm>
            <a:custGeom>
              <a:avLst/>
              <a:gdLst/>
              <a:ahLst/>
              <a:cxnLst/>
              <a:rect r="r" b="b" t="t" l="l"/>
              <a:pathLst>
                <a:path h="6393023" w="10978843">
                  <a:moveTo>
                    <a:pt x="0" y="0"/>
                  </a:moveTo>
                  <a:lnTo>
                    <a:pt x="10978843" y="0"/>
                  </a:lnTo>
                  <a:lnTo>
                    <a:pt x="10978843" y="6393023"/>
                  </a:lnTo>
                  <a:lnTo>
                    <a:pt x="0" y="6393023"/>
                  </a:lnTo>
                  <a:lnTo>
                    <a:pt x="0" y="0"/>
                  </a:lnTo>
                  <a:close/>
                </a:path>
              </a:pathLst>
            </a:custGeom>
            <a:blipFill>
              <a:blip r:embed="rId3"/>
              <a:stretch>
                <a:fillRect l="0" t="-1953" r="0" b="-1953"/>
              </a:stretch>
            </a:blipFill>
          </p:spPr>
        </p:sp>
        <p:sp>
          <p:nvSpPr>
            <p:cNvPr name="Freeform 26" id="26"/>
            <p:cNvSpPr/>
            <p:nvPr/>
          </p:nvSpPr>
          <p:spPr>
            <a:xfrm flipH="false" flipV="false" rot="0">
              <a:off x="14470493" y="1458374"/>
              <a:ext cx="5485299" cy="3098063"/>
            </a:xfrm>
            <a:custGeom>
              <a:avLst/>
              <a:gdLst/>
              <a:ahLst/>
              <a:cxnLst/>
              <a:rect r="r" b="b" t="t" l="l"/>
              <a:pathLst>
                <a:path h="3098063" w="5485299">
                  <a:moveTo>
                    <a:pt x="0" y="0"/>
                  </a:moveTo>
                  <a:lnTo>
                    <a:pt x="5485299" y="0"/>
                  </a:lnTo>
                  <a:lnTo>
                    <a:pt x="5485299" y="3098064"/>
                  </a:lnTo>
                  <a:lnTo>
                    <a:pt x="0" y="3098064"/>
                  </a:lnTo>
                  <a:lnTo>
                    <a:pt x="0" y="0"/>
                  </a:lnTo>
                  <a:close/>
                </a:path>
              </a:pathLst>
            </a:custGeom>
            <a:blipFill>
              <a:blip r:embed="rId4"/>
              <a:stretch>
                <a:fillRect l="0" t="-543" r="0" b="-543"/>
              </a:stretch>
            </a:blipFill>
          </p:spPr>
        </p:sp>
        <p:sp>
          <p:nvSpPr>
            <p:cNvPr name="TextBox 27" id="27"/>
            <p:cNvSpPr txBox="true"/>
            <p:nvPr/>
          </p:nvSpPr>
          <p:spPr>
            <a:xfrm rot="0">
              <a:off x="22111131" y="12755311"/>
              <a:ext cx="965394"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8" id="28"/>
            <p:cNvSpPr txBox="true"/>
            <p:nvPr/>
          </p:nvSpPr>
          <p:spPr>
            <a:xfrm rot="0">
              <a:off x="23076525" y="12755311"/>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05</a:t>
              </a:r>
            </a:p>
          </p:txBody>
        </p:sp>
        <p:sp>
          <p:nvSpPr>
            <p:cNvPr name="TextBox 29" id="29"/>
            <p:cNvSpPr txBox="true"/>
            <p:nvPr/>
          </p:nvSpPr>
          <p:spPr>
            <a:xfrm rot="0">
              <a:off x="1521016" y="1475533"/>
              <a:ext cx="14805678" cy="2913973"/>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Employee </a:t>
              </a:r>
            </a:p>
            <a:p>
              <a:pPr algn="l">
                <a:lnSpc>
                  <a:spcPts val="5307"/>
                </a:lnSpc>
              </a:pPr>
              <a:r>
                <a:rPr lang="en-US" sz="6633" b="true">
                  <a:solidFill>
                    <a:srgbClr val="240960"/>
                  </a:solidFill>
                  <a:latin typeface="Montserrat Bold"/>
                  <a:ea typeface="Montserrat Bold"/>
                  <a:cs typeface="Montserrat Bold"/>
                  <a:sym typeface="Montserrat Bold"/>
                </a:rPr>
                <a:t>Retention Analysis</a:t>
              </a:r>
            </a:p>
            <a:p>
              <a:pPr algn="l">
                <a:lnSpc>
                  <a:spcPts val="5467"/>
                </a:lnSpc>
              </a:pPr>
            </a:p>
          </p:txBody>
        </p:sp>
        <p:sp>
          <p:nvSpPr>
            <p:cNvPr name="TextBox 30" id="30"/>
            <p:cNvSpPr txBox="true"/>
            <p:nvPr/>
          </p:nvSpPr>
          <p:spPr>
            <a:xfrm rot="0">
              <a:off x="22486074" y="1496474"/>
              <a:ext cx="1129345" cy="395338"/>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2025</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0" y="0"/>
            <a:ext cx="18780725" cy="10870761"/>
            <a:chOff x="0" y="0"/>
            <a:chExt cx="25040966" cy="14494348"/>
          </a:xfrm>
        </p:grpSpPr>
        <p:grpSp>
          <p:nvGrpSpPr>
            <p:cNvPr name="Group 3" id="3"/>
            <p:cNvGrpSpPr/>
            <p:nvPr/>
          </p:nvGrpSpPr>
          <p:grpSpPr>
            <a:xfrm rot="0">
              <a:off x="1184270" y="837547"/>
              <a:ext cx="14870941" cy="2973905"/>
              <a:chOff x="0" y="0"/>
              <a:chExt cx="2937470" cy="587438"/>
            </a:xfrm>
          </p:grpSpPr>
          <p:sp>
            <p:nvSpPr>
              <p:cNvPr name="Freeform 4" id="4"/>
              <p:cNvSpPr/>
              <p:nvPr/>
            </p:nvSpPr>
            <p:spPr>
              <a:xfrm flipH="false" flipV="false" rot="0">
                <a:off x="0" y="0"/>
                <a:ext cx="2937470" cy="587438"/>
              </a:xfrm>
              <a:custGeom>
                <a:avLst/>
                <a:gdLst/>
                <a:ahLst/>
                <a:cxnLst/>
                <a:rect r="r" b="b" t="t" l="l"/>
                <a:pathLst>
                  <a:path h="587438" w="2937470">
                    <a:moveTo>
                      <a:pt x="0" y="0"/>
                    </a:moveTo>
                    <a:lnTo>
                      <a:pt x="2937470" y="0"/>
                    </a:lnTo>
                    <a:lnTo>
                      <a:pt x="2937470" y="587438"/>
                    </a:lnTo>
                    <a:lnTo>
                      <a:pt x="0" y="587438"/>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5" id="5"/>
              <p:cNvSpPr txBox="true"/>
              <p:nvPr/>
            </p:nvSpPr>
            <p:spPr>
              <a:xfrm>
                <a:off x="0" y="-38100"/>
                <a:ext cx="2937470" cy="62553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2636827">
              <a:off x="346723" y="12472532"/>
              <a:ext cx="1675093" cy="167509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9955792" y="0"/>
              <a:ext cx="1675093" cy="1675093"/>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0793338" y="0"/>
              <a:ext cx="4247628" cy="4247628"/>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23725798" y="2632206"/>
              <a:ext cx="1179246" cy="117924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2636827">
              <a:off x="1357632" y="12299170"/>
              <a:ext cx="837547" cy="83754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1184270" y="4247628"/>
              <a:ext cx="10996886" cy="7343025"/>
            </a:xfrm>
            <a:custGeom>
              <a:avLst/>
              <a:gdLst/>
              <a:ahLst/>
              <a:cxnLst/>
              <a:rect r="r" b="b" t="t" l="l"/>
              <a:pathLst>
                <a:path h="7343025" w="10996886">
                  <a:moveTo>
                    <a:pt x="0" y="0"/>
                  </a:moveTo>
                  <a:lnTo>
                    <a:pt x="10996886" y="0"/>
                  </a:lnTo>
                  <a:lnTo>
                    <a:pt x="10996886" y="7343024"/>
                  </a:lnTo>
                  <a:lnTo>
                    <a:pt x="0" y="7343024"/>
                  </a:lnTo>
                  <a:lnTo>
                    <a:pt x="0" y="0"/>
                  </a:lnTo>
                  <a:close/>
                </a:path>
              </a:pathLst>
            </a:custGeom>
            <a:blipFill>
              <a:blip r:embed="rId2"/>
              <a:stretch>
                <a:fillRect l="0" t="0" r="0" b="0"/>
              </a:stretch>
            </a:blipFill>
          </p:spPr>
        </p:sp>
        <p:sp>
          <p:nvSpPr>
            <p:cNvPr name="Freeform 22" id="22"/>
            <p:cNvSpPr/>
            <p:nvPr/>
          </p:nvSpPr>
          <p:spPr>
            <a:xfrm flipH="false" flipV="false" rot="0">
              <a:off x="12692707" y="4247628"/>
              <a:ext cx="9901121" cy="7343025"/>
            </a:xfrm>
            <a:custGeom>
              <a:avLst/>
              <a:gdLst/>
              <a:ahLst/>
              <a:cxnLst/>
              <a:rect r="r" b="b" t="t" l="l"/>
              <a:pathLst>
                <a:path h="7343025" w="9901121">
                  <a:moveTo>
                    <a:pt x="0" y="0"/>
                  </a:moveTo>
                  <a:lnTo>
                    <a:pt x="9901121" y="0"/>
                  </a:lnTo>
                  <a:lnTo>
                    <a:pt x="9901121" y="7343024"/>
                  </a:lnTo>
                  <a:lnTo>
                    <a:pt x="0" y="7343024"/>
                  </a:lnTo>
                  <a:lnTo>
                    <a:pt x="0" y="0"/>
                  </a:lnTo>
                  <a:close/>
                </a:path>
              </a:pathLst>
            </a:custGeom>
            <a:blipFill>
              <a:blip r:embed="rId3"/>
              <a:stretch>
                <a:fillRect l="0" t="0" r="0" b="0"/>
              </a:stretch>
            </a:blipFill>
          </p:spPr>
        </p:sp>
        <p:sp>
          <p:nvSpPr>
            <p:cNvPr name="TextBox 23" id="23"/>
            <p:cNvSpPr txBox="true"/>
            <p:nvPr/>
          </p:nvSpPr>
          <p:spPr>
            <a:xfrm rot="0">
              <a:off x="22111131" y="12755311"/>
              <a:ext cx="965394"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4" id="24"/>
            <p:cNvSpPr txBox="true"/>
            <p:nvPr/>
          </p:nvSpPr>
          <p:spPr>
            <a:xfrm rot="0">
              <a:off x="23076525" y="12755311"/>
              <a:ext cx="646648" cy="6365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06</a:t>
              </a:r>
            </a:p>
            <a:p>
              <a:pPr algn="l">
                <a:lnSpc>
                  <a:spcPts val="1859"/>
                </a:lnSpc>
              </a:pPr>
            </a:p>
          </p:txBody>
        </p:sp>
        <p:sp>
          <p:nvSpPr>
            <p:cNvPr name="TextBox 25" id="25"/>
            <p:cNvSpPr txBox="true"/>
            <p:nvPr/>
          </p:nvSpPr>
          <p:spPr>
            <a:xfrm rot="0">
              <a:off x="1776405" y="1425094"/>
              <a:ext cx="12350222" cy="3179530"/>
            </a:xfrm>
            <a:prstGeom prst="rect">
              <a:avLst/>
            </a:prstGeom>
          </p:spPr>
          <p:txBody>
            <a:bodyPr anchor="t" rtlCol="false" tIns="0" lIns="0" bIns="0" rIns="0">
              <a:spAutoFit/>
            </a:bodyPr>
            <a:lstStyle/>
            <a:p>
              <a:pPr algn="l">
                <a:lnSpc>
                  <a:spcPts val="6133"/>
                </a:lnSpc>
              </a:pPr>
              <a:r>
                <a:rPr lang="en-US" sz="6133" b="true">
                  <a:solidFill>
                    <a:srgbClr val="240960"/>
                  </a:solidFill>
                  <a:latin typeface="Montserrat Bold"/>
                  <a:ea typeface="Montserrat Bold"/>
                  <a:cs typeface="Montserrat Bold"/>
                  <a:sym typeface="Montserrat Bold"/>
                </a:rPr>
                <a:t>Dynamic Pricing Strategy Analysis</a:t>
              </a:r>
            </a:p>
            <a:p>
              <a:pPr algn="l">
                <a:lnSpc>
                  <a:spcPts val="6133"/>
                </a:lnSpc>
              </a:pPr>
            </a:p>
          </p:txBody>
        </p:sp>
        <p:sp>
          <p:nvSpPr>
            <p:cNvPr name="TextBox 26" id="26"/>
            <p:cNvSpPr txBox="true"/>
            <p:nvPr/>
          </p:nvSpPr>
          <p:spPr>
            <a:xfrm rot="0">
              <a:off x="22486074" y="1496474"/>
              <a:ext cx="1129345" cy="395338"/>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2025</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2636827">
            <a:off x="-184059" y="9354399"/>
            <a:ext cx="1256320" cy="125632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4966844" y="0"/>
            <a:ext cx="1256320" cy="12563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5318905" y="-327132"/>
            <a:ext cx="3185721" cy="318572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620191" y="1838816"/>
            <a:ext cx="884434" cy="88443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2636827">
            <a:off x="1018224" y="9224378"/>
            <a:ext cx="628160" cy="62816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498651" y="1838816"/>
            <a:ext cx="7117861" cy="3610509"/>
          </a:xfrm>
          <a:custGeom>
            <a:avLst/>
            <a:gdLst/>
            <a:ahLst/>
            <a:cxnLst/>
            <a:rect r="r" b="b" t="t" l="l"/>
            <a:pathLst>
              <a:path h="3610509" w="7117861">
                <a:moveTo>
                  <a:pt x="0" y="0"/>
                </a:moveTo>
                <a:lnTo>
                  <a:pt x="7117862" y="0"/>
                </a:lnTo>
                <a:lnTo>
                  <a:pt x="7117862" y="3610510"/>
                </a:lnTo>
                <a:lnTo>
                  <a:pt x="0" y="3610510"/>
                </a:lnTo>
                <a:lnTo>
                  <a:pt x="0" y="0"/>
                </a:lnTo>
                <a:close/>
              </a:path>
            </a:pathLst>
          </a:custGeom>
          <a:blipFill>
            <a:blip r:embed="rId2"/>
            <a:stretch>
              <a:fillRect l="0" t="0" r="0" b="0"/>
            </a:stretch>
          </a:blipFill>
        </p:spPr>
      </p:sp>
      <p:sp>
        <p:nvSpPr>
          <p:cNvPr name="Freeform 18" id="18"/>
          <p:cNvSpPr/>
          <p:nvPr/>
        </p:nvSpPr>
        <p:spPr>
          <a:xfrm flipH="false" flipV="false" rot="0">
            <a:off x="8679892" y="1710484"/>
            <a:ext cx="6286951" cy="3738841"/>
          </a:xfrm>
          <a:custGeom>
            <a:avLst/>
            <a:gdLst/>
            <a:ahLst/>
            <a:cxnLst/>
            <a:rect r="r" b="b" t="t" l="l"/>
            <a:pathLst>
              <a:path h="3738841" w="6286951">
                <a:moveTo>
                  <a:pt x="0" y="0"/>
                </a:moveTo>
                <a:lnTo>
                  <a:pt x="6286952" y="0"/>
                </a:lnTo>
                <a:lnTo>
                  <a:pt x="6286952" y="3738842"/>
                </a:lnTo>
                <a:lnTo>
                  <a:pt x="0" y="3738842"/>
                </a:lnTo>
                <a:lnTo>
                  <a:pt x="0" y="0"/>
                </a:lnTo>
                <a:close/>
              </a:path>
            </a:pathLst>
          </a:custGeom>
          <a:blipFill>
            <a:blip r:embed="rId3"/>
            <a:stretch>
              <a:fillRect l="0" t="-541" r="0" b="0"/>
            </a:stretch>
          </a:blipFill>
        </p:spPr>
      </p:sp>
      <p:sp>
        <p:nvSpPr>
          <p:cNvPr name="Freeform 19" id="19"/>
          <p:cNvSpPr/>
          <p:nvPr/>
        </p:nvSpPr>
        <p:spPr>
          <a:xfrm flipH="false" flipV="false" rot="0">
            <a:off x="8679892" y="5682462"/>
            <a:ext cx="6418571" cy="4014855"/>
          </a:xfrm>
          <a:custGeom>
            <a:avLst/>
            <a:gdLst/>
            <a:ahLst/>
            <a:cxnLst/>
            <a:rect r="r" b="b" t="t" l="l"/>
            <a:pathLst>
              <a:path h="4014855" w="6418571">
                <a:moveTo>
                  <a:pt x="0" y="0"/>
                </a:moveTo>
                <a:lnTo>
                  <a:pt x="6418571" y="0"/>
                </a:lnTo>
                <a:lnTo>
                  <a:pt x="6418571" y="4014855"/>
                </a:lnTo>
                <a:lnTo>
                  <a:pt x="0" y="4014855"/>
                </a:lnTo>
                <a:lnTo>
                  <a:pt x="0" y="0"/>
                </a:lnTo>
                <a:close/>
              </a:path>
            </a:pathLst>
          </a:custGeom>
          <a:blipFill>
            <a:blip r:embed="rId4"/>
            <a:stretch>
              <a:fillRect l="0" t="0" r="0" b="0"/>
            </a:stretch>
          </a:blipFill>
        </p:spPr>
      </p:sp>
      <p:sp>
        <p:nvSpPr>
          <p:cNvPr name="Freeform 20" id="20"/>
          <p:cNvSpPr/>
          <p:nvPr/>
        </p:nvSpPr>
        <p:spPr>
          <a:xfrm flipH="false" flipV="false" rot="0">
            <a:off x="498651" y="5682462"/>
            <a:ext cx="7117861" cy="4300096"/>
          </a:xfrm>
          <a:custGeom>
            <a:avLst/>
            <a:gdLst/>
            <a:ahLst/>
            <a:cxnLst/>
            <a:rect r="r" b="b" t="t" l="l"/>
            <a:pathLst>
              <a:path h="4300096" w="7117861">
                <a:moveTo>
                  <a:pt x="0" y="0"/>
                </a:moveTo>
                <a:lnTo>
                  <a:pt x="7117862" y="0"/>
                </a:lnTo>
                <a:lnTo>
                  <a:pt x="7117862" y="4300097"/>
                </a:lnTo>
                <a:lnTo>
                  <a:pt x="0" y="4300097"/>
                </a:lnTo>
                <a:lnTo>
                  <a:pt x="0" y="0"/>
                </a:lnTo>
                <a:close/>
              </a:path>
            </a:pathLst>
          </a:custGeom>
          <a:blipFill>
            <a:blip r:embed="rId5"/>
            <a:stretch>
              <a:fillRect l="0" t="0" r="0" b="0"/>
            </a:stretch>
          </a:blipFill>
        </p:spPr>
      </p:sp>
      <p:sp>
        <p:nvSpPr>
          <p:cNvPr name="TextBox 21" id="21"/>
          <p:cNvSpPr txBox="true"/>
          <p:nvPr/>
        </p:nvSpPr>
        <p:spPr>
          <a:xfrm rot="0">
            <a:off x="16583348" y="9573627"/>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2" id="22"/>
          <p:cNvSpPr txBox="true"/>
          <p:nvPr/>
        </p:nvSpPr>
        <p:spPr>
          <a:xfrm rot="0">
            <a:off x="17307394" y="9573627"/>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07</a:t>
            </a:r>
          </a:p>
        </p:txBody>
      </p:sp>
      <p:sp>
        <p:nvSpPr>
          <p:cNvPr name="TextBox 23" id="23"/>
          <p:cNvSpPr txBox="true"/>
          <p:nvPr/>
        </p:nvSpPr>
        <p:spPr>
          <a:xfrm rot="0">
            <a:off x="498651" y="442166"/>
            <a:ext cx="9262666" cy="1268319"/>
          </a:xfrm>
          <a:prstGeom prst="rect">
            <a:avLst/>
          </a:prstGeom>
        </p:spPr>
        <p:txBody>
          <a:bodyPr anchor="t" rtlCol="false" tIns="0" lIns="0" bIns="0" rIns="0">
            <a:spAutoFit/>
          </a:bodyPr>
          <a:lstStyle/>
          <a:p>
            <a:pPr algn="l">
              <a:lnSpc>
                <a:spcPts val="4933"/>
              </a:lnSpc>
            </a:pPr>
            <a:r>
              <a:rPr lang="en-US" sz="4933" b="true">
                <a:solidFill>
                  <a:srgbClr val="240960"/>
                </a:solidFill>
                <a:latin typeface="Montserrat Bold"/>
                <a:ea typeface="Montserrat Bold"/>
                <a:cs typeface="Montserrat Bold"/>
                <a:sym typeface="Montserrat Bold"/>
              </a:rPr>
              <a:t>Competitor Analysis and Product Launch Monitoring</a:t>
            </a:r>
          </a:p>
        </p:txBody>
      </p:sp>
      <p:sp>
        <p:nvSpPr>
          <p:cNvPr name="TextBox 24" id="24"/>
          <p:cNvSpPr txBox="true"/>
          <p:nvPr/>
        </p:nvSpPr>
        <p:spPr>
          <a:xfrm rot="0">
            <a:off x="16412291" y="844114"/>
            <a:ext cx="847009" cy="286979"/>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2025</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545325">
            <a:off x="13132510" y="6898274"/>
            <a:ext cx="7406570" cy="740657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4239789">
            <a:off x="-413118" y="-1859452"/>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028700" y="871564"/>
            <a:ext cx="12450782" cy="1699713"/>
          </a:xfrm>
          <a:prstGeom prst="rect">
            <a:avLst/>
          </a:prstGeom>
        </p:spPr>
        <p:txBody>
          <a:bodyPr anchor="t" rtlCol="false" tIns="0" lIns="0" bIns="0" rIns="0">
            <a:spAutoFit/>
          </a:bodyPr>
          <a:lstStyle/>
          <a:p>
            <a:pPr algn="l">
              <a:lnSpc>
                <a:spcPts val="6542"/>
              </a:lnSpc>
            </a:pPr>
            <a:r>
              <a:rPr lang="en-US" sz="6542" b="true">
                <a:solidFill>
                  <a:srgbClr val="240960"/>
                </a:solidFill>
                <a:latin typeface="Montserrat Bold"/>
                <a:ea typeface="Montserrat Bold"/>
                <a:cs typeface="Montserrat Bold"/>
                <a:sym typeface="Montserrat Bold"/>
              </a:rPr>
              <a:t>Results and Recommendations</a:t>
            </a:r>
          </a:p>
        </p:txBody>
      </p:sp>
      <p:grpSp>
        <p:nvGrpSpPr>
          <p:cNvPr name="Group 9" id="9"/>
          <p:cNvGrpSpPr/>
          <p:nvPr/>
        </p:nvGrpSpPr>
        <p:grpSpPr>
          <a:xfrm rot="0">
            <a:off x="0" y="9258300"/>
            <a:ext cx="1343260" cy="134326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6412291" y="844114"/>
            <a:ext cx="847009" cy="286979"/>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2025</a:t>
            </a:r>
          </a:p>
        </p:txBody>
      </p:sp>
      <p:sp>
        <p:nvSpPr>
          <p:cNvPr name="TextBox 13" id="13"/>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4" id="14"/>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08</a:t>
            </a:r>
          </a:p>
        </p:txBody>
      </p:sp>
      <p:sp>
        <p:nvSpPr>
          <p:cNvPr name="TextBox 15" id="15"/>
          <p:cNvSpPr txBox="true"/>
          <p:nvPr/>
        </p:nvSpPr>
        <p:spPr>
          <a:xfrm rot="0">
            <a:off x="1028700" y="2902621"/>
            <a:ext cx="13371579" cy="5995760"/>
          </a:xfrm>
          <a:prstGeom prst="rect">
            <a:avLst/>
          </a:prstGeom>
        </p:spPr>
        <p:txBody>
          <a:bodyPr anchor="t" rtlCol="false" tIns="0" lIns="0" bIns="0" rIns="0">
            <a:spAutoFit/>
          </a:bodyPr>
          <a:lstStyle/>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Mid-career employees (ages 30–50) are leaving at the highest rates, especially those in the medium salary bracket</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A notable salary gap (~₹77,000) exists between junior and senior roles, while pay growth in mid-level positions appears to have stagnated</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Product pricing lacks consistency—there’s a wide variation in the MRP to PTR (price to retailer) ratios across the portfolio.</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Medicure’s pricing strategy often doesn’t align well with major competitors like Primus and Sun Pharma.</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Newly launched products in the diabetic and cardiac segments are showing strong market traction.</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Neuro category products are priced lower but maintain consistent pricing across different regions.</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The Support category shows the most price fluctuation, while allergy and niche products are seeing limited sales.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1129338" y="-2575672"/>
            <a:ext cx="22206910" cy="17419008"/>
            <a:chOff x="0" y="0"/>
            <a:chExt cx="29609214" cy="23225344"/>
          </a:xfrm>
        </p:grpSpPr>
        <p:grpSp>
          <p:nvGrpSpPr>
            <p:cNvPr name="Group 3" id="3"/>
            <p:cNvGrpSpPr/>
            <p:nvPr/>
          </p:nvGrpSpPr>
          <p:grpSpPr>
            <a:xfrm rot="545325">
              <a:off x="19015798" y="12631929"/>
              <a:ext cx="9875427" cy="9875427"/>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4239789">
              <a:off x="954960" y="954960"/>
              <a:ext cx="6952510" cy="695251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77384" y="4555040"/>
              <a:ext cx="16601043" cy="2307559"/>
            </a:xfrm>
            <a:prstGeom prst="rect">
              <a:avLst/>
            </a:prstGeom>
          </p:spPr>
          <p:txBody>
            <a:bodyPr anchor="t" rtlCol="false" tIns="0" lIns="0" bIns="0" rIns="0">
              <a:spAutoFit/>
            </a:bodyPr>
            <a:lstStyle/>
            <a:p>
              <a:pPr algn="l">
                <a:lnSpc>
                  <a:spcPts val="6542"/>
                </a:lnSpc>
              </a:pPr>
              <a:r>
                <a:rPr lang="en-US" sz="6542" b="true">
                  <a:solidFill>
                    <a:srgbClr val="240960"/>
                  </a:solidFill>
                  <a:latin typeface="Montserrat Bold"/>
                  <a:ea typeface="Montserrat Bold"/>
                  <a:cs typeface="Montserrat Bold"/>
                  <a:sym typeface="Montserrat Bold"/>
                </a:rPr>
                <a:t>Results and Recommendations</a:t>
              </a:r>
            </a:p>
          </p:txBody>
        </p:sp>
        <p:grpSp>
          <p:nvGrpSpPr>
            <p:cNvPr name="Group 10" id="10"/>
            <p:cNvGrpSpPr/>
            <p:nvPr/>
          </p:nvGrpSpPr>
          <p:grpSpPr>
            <a:xfrm rot="0">
              <a:off x="1505784" y="15778629"/>
              <a:ext cx="1791013" cy="179101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3388839" y="4547015"/>
              <a:ext cx="1129345" cy="395338"/>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2025</a:t>
              </a:r>
            </a:p>
          </p:txBody>
        </p:sp>
        <p:sp>
          <p:nvSpPr>
            <p:cNvPr name="TextBox 14" id="14"/>
            <p:cNvSpPr txBox="true"/>
            <p:nvPr/>
          </p:nvSpPr>
          <p:spPr>
            <a:xfrm rot="0">
              <a:off x="22906142" y="16055404"/>
              <a:ext cx="965394"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5" id="15"/>
            <p:cNvSpPr txBox="true"/>
            <p:nvPr/>
          </p:nvSpPr>
          <p:spPr>
            <a:xfrm rot="0">
              <a:off x="23871536" y="16055404"/>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09</a:t>
              </a:r>
            </a:p>
          </p:txBody>
        </p:sp>
        <p:sp>
          <p:nvSpPr>
            <p:cNvPr name="TextBox 16" id="16"/>
            <p:cNvSpPr txBox="true"/>
            <p:nvPr/>
          </p:nvSpPr>
          <p:spPr>
            <a:xfrm rot="0">
              <a:off x="2877384" y="7313916"/>
              <a:ext cx="17828771" cy="8556321"/>
            </a:xfrm>
            <a:prstGeom prst="rect">
              <a:avLst/>
            </a:prstGeom>
          </p:spPr>
          <p:txBody>
            <a:bodyPr anchor="t" rtlCol="false" tIns="0" lIns="0" bIns="0" rIns="0">
              <a:spAutoFit/>
            </a:bodyPr>
            <a:lstStyle/>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Introduce focused retention programs for employees aged 30–50, especially in roles with high turnover.</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Create clear and fair salary structures to bridge pay gaps and support growth for mid-level employees.</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Align product pricing with competitor trends and market demand to ensure consistency and competitiveness.</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Invest more in R&amp;D for fast-growing therapeutic areas like diabetes and cardiology.</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Cut back on manufacturing low-performing or niche products to streamline operations.</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Strengthen marketing for high-performing new products, guided by insights from regional sales data.</a:t>
              </a:r>
            </a:p>
            <a:p>
              <a:pPr algn="l" marL="570608" indent="-285304" lvl="1">
                <a:lnSpc>
                  <a:spcPts val="3435"/>
                </a:lnSpc>
                <a:buFont typeface="Arial"/>
                <a:buChar char="•"/>
              </a:pPr>
              <a:r>
                <a:rPr lang="en-US" sz="2642">
                  <a:solidFill>
                    <a:srgbClr val="240960"/>
                  </a:solidFill>
                  <a:latin typeface="Montserrat"/>
                  <a:ea typeface="Montserrat"/>
                  <a:cs typeface="Montserrat"/>
                  <a:sym typeface="Montserrat"/>
                </a:rPr>
                <a:t>Boost retail presence by engaging more actively with pharmacies and enhancing in-store visibility.</a:t>
              </a:r>
            </a:p>
            <a:p>
              <a:pPr algn="l" marL="570608" indent="-285304" lvl="1">
                <a:lnSpc>
                  <a:spcPts val="3435"/>
                </a:lnSpc>
                <a:buFont typeface="Arial"/>
                <a:buChar char="•"/>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DAGtsi9En0Q</dc:identifier>
  <dcterms:modified xsi:type="dcterms:W3CDTF">2011-08-01T06:04:30Z</dcterms:modified>
  <cp:revision>1</cp:revision>
  <dc:title>Purple Modern Minimalist Business Development Presentation</dc:title>
</cp:coreProperties>
</file>