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hle Khumalo" userId="e14ec6d146b2c538" providerId="LiveId" clId="{200B8FE2-2A68-4A67-AF8F-059E37BA5D41}"/>
    <pc:docChg chg="modSld">
      <pc:chgData name="Sibahle Khumalo" userId="e14ec6d146b2c538" providerId="LiveId" clId="{200B8FE2-2A68-4A67-AF8F-059E37BA5D41}" dt="2024-06-18T16:43:57.447" v="3" actId="20577"/>
      <pc:docMkLst>
        <pc:docMk/>
      </pc:docMkLst>
      <pc:sldChg chg="modSp mod">
        <pc:chgData name="Sibahle Khumalo" userId="e14ec6d146b2c538" providerId="LiveId" clId="{200B8FE2-2A68-4A67-AF8F-059E37BA5D41}" dt="2024-06-18T16:43:57.447" v="3" actId="20577"/>
        <pc:sldMkLst>
          <pc:docMk/>
          <pc:sldMk cId="656687488" sldId="256"/>
        </pc:sldMkLst>
        <pc:spChg chg="mod">
          <ac:chgData name="Sibahle Khumalo" userId="e14ec6d146b2c538" providerId="LiveId" clId="{200B8FE2-2A68-4A67-AF8F-059E37BA5D41}" dt="2024-06-18T16:43:57.447" v="3" actId="20577"/>
          <ac:spMkLst>
            <pc:docMk/>
            <pc:sldMk cId="656687488" sldId="256"/>
            <ac:spMk id="2" creationId="{CB6A1718-62B3-A150-D1BA-BCE4A422BE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4AAA-27F3-6968-82DB-78C82426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A3F1-F1E5-CAD4-B633-22D47FD96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F9B-A72A-A577-F441-7428DDFA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7429-9F6B-988E-CDB1-BD5F6F95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35D7-DFAB-0CCB-FF97-1A68BEBF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68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DCEA-B815-643C-21FC-7E1123B5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C87A-1D3D-4DF0-5EBB-EB0826DF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58E-808A-CACF-3C0A-121FA5B0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CD1A-F5AC-614E-6A6A-ED2B620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C436-28F6-8482-C576-BF09A73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E83C-2EE9-264D-5D5D-93FDDCE3E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B3A5-91AE-867F-6191-E277EA72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8E8B-90B8-AF1E-C5DF-276143D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71DD-9C47-79A3-7326-A69112D8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3E3D-1A04-26EE-4438-43B735D7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B6B-D2EC-4674-3CD6-5F29A23F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8909-AABC-8EF6-5B8A-E995928C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2756-4D3F-8F42-9947-58FCD4E0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530C-6754-7205-DD93-9364A8C3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BC3E-D25D-A18A-6E94-B9B3EBF7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4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970-1527-7D7A-9148-820F67D8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B24A-5742-8AF2-CD2E-31E4D427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D141-6A97-90C3-E145-DA618B30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1D16-BD9B-67B8-9CB1-832D401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AD09-2344-0FB9-BBF6-8EA7B12F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1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E85-D1A6-BAE5-00B9-566CAAC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3469-BE11-1B19-A0A3-C7E7784DA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CE8E-3DD8-3EE8-7770-5E9648BD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87C8-64C2-642C-C604-8DE26D97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FD17-F314-B49C-1FC7-C454EE24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7CE9-4F68-2EED-1E8F-D079652F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7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4B77-811B-A211-83A8-85CB977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6809-7506-09A2-97BB-2B5554EE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FACD-38E9-BCE7-6CB4-B35BF0BF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EC3C7-9681-4354-1AE3-3278506C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08A07-6348-9776-4BBA-FC23CF55E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9AC8-4AC5-411E-A63A-80DCEFD3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EDD4-0F7D-7A6C-2E95-607AAA9C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560C9-1CD5-A9C0-A5C2-649C85D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27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E873-3360-4BB4-980C-317D93E6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4AF93-0EDF-F668-A902-BB489C4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050F9-BE12-E830-01A6-477BEA42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8B876-5019-211E-E0DC-BEB9A73D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26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56DAE-7B42-034B-0645-1B0FB04A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7A4B-C45C-38F6-F952-5DB2732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4CBCC-A9D8-E90E-9D52-1D798885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8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4E3-2BF9-5FE7-599A-BE5E4836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D946-635E-5405-D6AD-3D43643E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79DA-DEF2-0809-E218-22DA5E59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09AC-1304-18DD-46EA-BE8ACE7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77E7-B441-FE97-CF3E-09EAC6A9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4655-5837-3BAA-1471-D6151181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06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1C58-789E-B0D5-7375-296B7B93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A2D93-2F55-447A-5E5C-23C9C2162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2212-EE2C-97F4-593B-49C18490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68C2-D37E-0C7F-329C-919639A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8CCDC-BCFA-1A02-BB29-C865C9C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5181-3504-9EB5-3924-F78A19F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38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7538F-C5CD-DD3E-9FD3-D9CB6077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05FA-3952-1719-85B0-2B0A41CD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E8F6-5045-4073-3FA5-D15CCB8A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DC659-1328-4F2C-8B87-8EAAB09964D0}" type="datetimeFigureOut">
              <a:rPr lang="en-ZA" smtClean="0"/>
              <a:t>2024/06/18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24DE-7A89-713D-7AE9-CCCEA690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4A3B-20E0-DCCF-05BE-698E3B05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793E5-FD99-4117-B372-3B124B7F05F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75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718-62B3-A150-D1BA-BCE4A422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35" y="586517"/>
            <a:ext cx="9537502" cy="656718"/>
          </a:xfrm>
        </p:spPr>
        <p:txBody>
          <a:bodyPr>
            <a:normAutofit fontScale="90000"/>
          </a:bodyPr>
          <a:lstStyle/>
          <a:p>
            <a:r>
              <a:rPr lang="en-ZA" sz="4000" dirty="0"/>
              <a:t>Predictive Machine Learning Project</a:t>
            </a:r>
            <a:br>
              <a:rPr lang="en-ZA" sz="4000" dirty="0"/>
            </a:br>
            <a:r>
              <a:rPr lang="en-ZA" sz="1200" b="1" dirty="0"/>
              <a:t>This is a Landscaping of a predictive model focusing on </a:t>
            </a:r>
            <a:r>
              <a:rPr lang="en-ZA" sz="1200" b="1"/>
              <a:t>using  </a:t>
            </a:r>
            <a:r>
              <a:rPr lang="en-ZA" sz="1300" b="1" dirty="0"/>
              <a:t>EGAD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9F077FFB-691A-57B9-10E1-3BDFC9F65B24}"/>
              </a:ext>
            </a:extLst>
          </p:cNvPr>
          <p:cNvSpPr/>
          <p:nvPr/>
        </p:nvSpPr>
        <p:spPr>
          <a:xfrm>
            <a:off x="2439869" y="346955"/>
            <a:ext cx="2233188" cy="298765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FC49D2E-3C90-AFEC-2AFE-152A3441DC32}"/>
              </a:ext>
            </a:extLst>
          </p:cNvPr>
          <p:cNvSpPr/>
          <p:nvPr/>
        </p:nvSpPr>
        <p:spPr>
          <a:xfrm>
            <a:off x="960786" y="343382"/>
            <a:ext cx="1982709" cy="298765"/>
          </a:xfrm>
          <a:prstGeom prst="mathMinus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BFCCF-3CEA-1AF6-D209-2EDB6EE7C28E}"/>
              </a:ext>
            </a:extLst>
          </p:cNvPr>
          <p:cNvSpPr/>
          <p:nvPr/>
        </p:nvSpPr>
        <p:spPr>
          <a:xfrm>
            <a:off x="2492721" y="1663233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939B19-A066-88D2-978E-8F65D206850D}"/>
              </a:ext>
            </a:extLst>
          </p:cNvPr>
          <p:cNvSpPr/>
          <p:nvPr/>
        </p:nvSpPr>
        <p:spPr>
          <a:xfrm>
            <a:off x="3757188" y="2292514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CDD89C-56B4-AB55-F673-96737DAA6D56}"/>
              </a:ext>
            </a:extLst>
          </p:cNvPr>
          <p:cNvSpPr/>
          <p:nvPr/>
        </p:nvSpPr>
        <p:spPr>
          <a:xfrm>
            <a:off x="5091065" y="2968550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7F5571-0281-2E54-1B31-794BD51E982E}"/>
              </a:ext>
            </a:extLst>
          </p:cNvPr>
          <p:cNvSpPr/>
          <p:nvPr/>
        </p:nvSpPr>
        <p:spPr>
          <a:xfrm>
            <a:off x="6295171" y="3648836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AB2809-D39A-18F1-1D56-AC068B60F711}"/>
              </a:ext>
            </a:extLst>
          </p:cNvPr>
          <p:cNvSpPr/>
          <p:nvPr/>
        </p:nvSpPr>
        <p:spPr>
          <a:xfrm>
            <a:off x="7432889" y="4352875"/>
            <a:ext cx="1062183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E3CC5-D437-B38F-4FDB-250AFB4D020F}"/>
              </a:ext>
            </a:extLst>
          </p:cNvPr>
          <p:cNvSpPr/>
          <p:nvPr/>
        </p:nvSpPr>
        <p:spPr>
          <a:xfrm>
            <a:off x="8675177" y="5010268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405D68-02E1-0BB2-ABE7-862958A2D233}"/>
              </a:ext>
            </a:extLst>
          </p:cNvPr>
          <p:cNvSpPr/>
          <p:nvPr/>
        </p:nvSpPr>
        <p:spPr>
          <a:xfrm>
            <a:off x="9883371" y="5658641"/>
            <a:ext cx="1004935" cy="9209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C8BE438-6590-FF72-385F-AF9515915F3A}"/>
              </a:ext>
            </a:extLst>
          </p:cNvPr>
          <p:cNvSpPr/>
          <p:nvPr/>
        </p:nvSpPr>
        <p:spPr>
          <a:xfrm rot="10800000" flipH="1">
            <a:off x="2868457" y="2642546"/>
            <a:ext cx="629199" cy="326004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472C8E5-6F65-A55B-38E7-70883836B68D}"/>
              </a:ext>
            </a:extLst>
          </p:cNvPr>
          <p:cNvSpPr/>
          <p:nvPr/>
        </p:nvSpPr>
        <p:spPr>
          <a:xfrm rot="10800000" flipH="1">
            <a:off x="4170837" y="3322975"/>
            <a:ext cx="787445" cy="321612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D8AA76D-6130-1C36-6FDA-37664F9BD3D0}"/>
              </a:ext>
            </a:extLst>
          </p:cNvPr>
          <p:cNvSpPr/>
          <p:nvPr/>
        </p:nvSpPr>
        <p:spPr>
          <a:xfrm rot="10800000" flipH="1">
            <a:off x="5472840" y="3962508"/>
            <a:ext cx="689548" cy="283567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01DA317E-9441-DE65-B58B-0D98560B24BC}"/>
              </a:ext>
            </a:extLst>
          </p:cNvPr>
          <p:cNvSpPr/>
          <p:nvPr/>
        </p:nvSpPr>
        <p:spPr>
          <a:xfrm rot="10800000" flipH="1">
            <a:off x="7830128" y="5391887"/>
            <a:ext cx="743504" cy="266754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F854A08-A09A-A58F-1BA4-38B21A57C86A}"/>
              </a:ext>
            </a:extLst>
          </p:cNvPr>
          <p:cNvSpPr/>
          <p:nvPr/>
        </p:nvSpPr>
        <p:spPr>
          <a:xfrm rot="10800000" flipH="1">
            <a:off x="9003684" y="5991711"/>
            <a:ext cx="755952" cy="291393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6CD2D461-FBDC-3D9B-37B7-770ABCB8C773}"/>
              </a:ext>
            </a:extLst>
          </p:cNvPr>
          <p:cNvSpPr/>
          <p:nvPr/>
        </p:nvSpPr>
        <p:spPr>
          <a:xfrm rot="10800000" flipH="1">
            <a:off x="6597732" y="4643290"/>
            <a:ext cx="725004" cy="340069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CF1095A2-0112-2FE1-DF4A-F61914662CAC}"/>
              </a:ext>
            </a:extLst>
          </p:cNvPr>
          <p:cNvSpPr/>
          <p:nvPr/>
        </p:nvSpPr>
        <p:spPr>
          <a:xfrm>
            <a:off x="-435003" y="350697"/>
            <a:ext cx="1845398" cy="284134"/>
          </a:xfrm>
          <a:prstGeom prst="mathMin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E9B08-B6D9-0289-4B46-D186C72F3FE3}"/>
              </a:ext>
            </a:extLst>
          </p:cNvPr>
          <p:cNvSpPr txBox="1"/>
          <p:nvPr/>
        </p:nvSpPr>
        <p:spPr>
          <a:xfrm>
            <a:off x="258027" y="1615991"/>
            <a:ext cx="2233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Understand Raw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Define problem statement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Reduce losses and increase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6FB0E-A2BC-6709-00D2-83BDAEB9F782}"/>
              </a:ext>
            </a:extLst>
          </p:cNvPr>
          <p:cNvSpPr txBox="1"/>
          <p:nvPr/>
        </p:nvSpPr>
        <p:spPr>
          <a:xfrm>
            <a:off x="1208319" y="2690123"/>
            <a:ext cx="2565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Gather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200" dirty="0"/>
              <a:t>Data collection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1C1A0-6024-8CE0-5DE2-9E413BB1CC2B}"/>
              </a:ext>
            </a:extLst>
          </p:cNvPr>
          <p:cNvSpPr txBox="1"/>
          <p:nvPr/>
        </p:nvSpPr>
        <p:spPr>
          <a:xfrm>
            <a:off x="1952141" y="3425701"/>
            <a:ext cx="38197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Analyse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200" dirty="0"/>
              <a:t>Exploratory Data Analysis (EDA)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ZA" sz="1200" dirty="0"/>
              <a:t>Data 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56B85-5417-2F43-5AD7-445B85E9E838}"/>
              </a:ext>
            </a:extLst>
          </p:cNvPr>
          <p:cNvSpPr txBox="1"/>
          <p:nvPr/>
        </p:nvSpPr>
        <p:spPr>
          <a:xfrm>
            <a:off x="4270664" y="4158391"/>
            <a:ext cx="20245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Machine Learning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ZA" sz="1200" dirty="0"/>
              <a:t>Training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CEBD6B-718D-10E8-5F5D-252E27DB8ED9}"/>
              </a:ext>
            </a:extLst>
          </p:cNvPr>
          <p:cNvSpPr txBox="1"/>
          <p:nvPr/>
        </p:nvSpPr>
        <p:spPr>
          <a:xfrm>
            <a:off x="5335506" y="4971817"/>
            <a:ext cx="304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Predictive Modelling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665908-A731-34A0-68D6-E9A7F6E38274}"/>
              </a:ext>
            </a:extLst>
          </p:cNvPr>
          <p:cNvSpPr txBox="1"/>
          <p:nvPr/>
        </p:nvSpPr>
        <p:spPr>
          <a:xfrm>
            <a:off x="5454719" y="5668853"/>
            <a:ext cx="306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Build  Data Insights and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A7F94-7AC4-0A08-B7DC-3F7A36FFFFB4}"/>
              </a:ext>
            </a:extLst>
          </p:cNvPr>
          <p:cNvSpPr txBox="1"/>
          <p:nvPr/>
        </p:nvSpPr>
        <p:spPr>
          <a:xfrm>
            <a:off x="8465645" y="6365889"/>
            <a:ext cx="12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Deploy 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2E3FB-E4BF-1D6B-049F-85F2E26C5DD8}"/>
              </a:ext>
            </a:extLst>
          </p:cNvPr>
          <p:cNvSpPr txBox="1"/>
          <p:nvPr/>
        </p:nvSpPr>
        <p:spPr>
          <a:xfrm>
            <a:off x="4845248" y="1766446"/>
            <a:ext cx="52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Define the objective of the project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ZA" sz="1200" dirty="0"/>
              <a:t>Fraud detection 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C9792-D8BD-600C-FD40-3CB3B44A6E58}"/>
              </a:ext>
            </a:extLst>
          </p:cNvPr>
          <p:cNvSpPr txBox="1"/>
          <p:nvPr/>
        </p:nvSpPr>
        <p:spPr>
          <a:xfrm>
            <a:off x="6096000" y="2334839"/>
            <a:ext cx="492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data that was sourced from different insurance providers. Available on GitHub</a:t>
            </a:r>
            <a:endParaRPr lang="en-ZA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9AAC4-F5C5-8788-5E27-A151C875A7F8}"/>
              </a:ext>
            </a:extLst>
          </p:cNvPr>
          <p:cNvSpPr txBox="1"/>
          <p:nvPr/>
        </p:nvSpPr>
        <p:spPr>
          <a:xfrm>
            <a:off x="7448119" y="3077561"/>
            <a:ext cx="3500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Data is converted into structured form for analysis</a:t>
            </a:r>
          </a:p>
          <a:p>
            <a:r>
              <a:rPr lang="en-ZA" sz="1200" dirty="0"/>
              <a:t>Creating new features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13CB71-38E0-B8E7-6164-9810D0C50FFD}"/>
              </a:ext>
            </a:extLst>
          </p:cNvPr>
          <p:cNvSpPr txBox="1"/>
          <p:nvPr/>
        </p:nvSpPr>
        <p:spPr>
          <a:xfrm>
            <a:off x="8573632" y="3931515"/>
            <a:ext cx="309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Splitting data and creating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4B565-CDD7-88CC-6D6F-4DF3C6B1979F}"/>
              </a:ext>
            </a:extLst>
          </p:cNvPr>
          <p:cNvSpPr txBox="1"/>
          <p:nvPr/>
        </p:nvSpPr>
        <p:spPr>
          <a:xfrm>
            <a:off x="9689673" y="4504790"/>
            <a:ext cx="187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Predict and train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2689A-3630-894C-F833-18463B1B2E36}"/>
              </a:ext>
            </a:extLst>
          </p:cNvPr>
          <p:cNvSpPr txBox="1"/>
          <p:nvPr/>
        </p:nvSpPr>
        <p:spPr>
          <a:xfrm>
            <a:off x="10711316" y="5256293"/>
            <a:ext cx="154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Power BI Dashboard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866EF85-27D3-4123-93A2-0EDCCCEB8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619" b="9070"/>
          <a:stretch/>
        </p:blipFill>
        <p:spPr>
          <a:xfrm>
            <a:off x="2662505" y="1752868"/>
            <a:ext cx="765741" cy="7111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E3D319-8DB5-4483-4D98-D106AD1C5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" b="10430"/>
          <a:stretch/>
        </p:blipFill>
        <p:spPr>
          <a:xfrm>
            <a:off x="3870992" y="2353456"/>
            <a:ext cx="769121" cy="7697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8D0600-321F-E73E-065E-BE5BFE166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0" b="11429"/>
          <a:stretch/>
        </p:blipFill>
        <p:spPr>
          <a:xfrm>
            <a:off x="5198106" y="3013308"/>
            <a:ext cx="833357" cy="8134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3C51F2B-78D4-4123-8780-D71909B566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" b="19223"/>
          <a:stretch/>
        </p:blipFill>
        <p:spPr>
          <a:xfrm>
            <a:off x="6391881" y="3694329"/>
            <a:ext cx="829665" cy="82918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938A6C-0D18-8194-7DAD-73AABF5D1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813" y="4411649"/>
            <a:ext cx="799570" cy="8230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74212E-E7D8-D71F-4E06-F16C34A587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-1277" b="9569"/>
          <a:stretch/>
        </p:blipFill>
        <p:spPr>
          <a:xfrm>
            <a:off x="8861611" y="5075770"/>
            <a:ext cx="743504" cy="70977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31AFFA-D027-4025-EA2B-1F8E58665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7862" y="5741115"/>
            <a:ext cx="755952" cy="755952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26A3962-92BE-81DC-8E11-0489C4E223DF}"/>
              </a:ext>
            </a:extLst>
          </p:cNvPr>
          <p:cNvCxnSpPr>
            <a:cxnSpLocks/>
          </p:cNvCxnSpPr>
          <p:nvPr/>
        </p:nvCxnSpPr>
        <p:spPr>
          <a:xfrm>
            <a:off x="3698557" y="1719144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D0F4DB-05BE-71E2-7069-70C61470B757}"/>
              </a:ext>
            </a:extLst>
          </p:cNvPr>
          <p:cNvCxnSpPr>
            <a:cxnSpLocks/>
          </p:cNvCxnSpPr>
          <p:nvPr/>
        </p:nvCxnSpPr>
        <p:spPr>
          <a:xfrm>
            <a:off x="8605225" y="4478801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6185F19-1F71-41C5-EA55-3E0031D7D2F2}"/>
              </a:ext>
            </a:extLst>
          </p:cNvPr>
          <p:cNvCxnSpPr>
            <a:cxnSpLocks/>
          </p:cNvCxnSpPr>
          <p:nvPr/>
        </p:nvCxnSpPr>
        <p:spPr>
          <a:xfrm>
            <a:off x="7432889" y="3917449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7D3CCAE-8295-9D2D-B88D-82873E0352F0}"/>
              </a:ext>
            </a:extLst>
          </p:cNvPr>
          <p:cNvCxnSpPr>
            <a:cxnSpLocks/>
          </p:cNvCxnSpPr>
          <p:nvPr/>
        </p:nvCxnSpPr>
        <p:spPr>
          <a:xfrm>
            <a:off x="4958282" y="2455280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E3AF9F-BA3F-730B-D9E3-FE7CD5D0B716}"/>
              </a:ext>
            </a:extLst>
          </p:cNvPr>
          <p:cNvCxnSpPr>
            <a:cxnSpLocks/>
          </p:cNvCxnSpPr>
          <p:nvPr/>
        </p:nvCxnSpPr>
        <p:spPr>
          <a:xfrm>
            <a:off x="6269641" y="3146392"/>
            <a:ext cx="1074144" cy="19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3D84A0F-78AA-08FA-A316-8169875B502F}"/>
              </a:ext>
            </a:extLst>
          </p:cNvPr>
          <p:cNvCxnSpPr>
            <a:cxnSpLocks/>
          </p:cNvCxnSpPr>
          <p:nvPr/>
        </p:nvCxnSpPr>
        <p:spPr>
          <a:xfrm>
            <a:off x="9754257" y="5245805"/>
            <a:ext cx="929294" cy="172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30D4C9A-031D-3D15-172B-97A26F4ED97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0871944" y="6074287"/>
            <a:ext cx="611935" cy="152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8FF7E3-3403-6A03-FA4A-AAE40FC3325B}"/>
              </a:ext>
            </a:extLst>
          </p:cNvPr>
          <p:cNvSpPr txBox="1"/>
          <p:nvPr/>
        </p:nvSpPr>
        <p:spPr>
          <a:xfrm>
            <a:off x="11483879" y="6088311"/>
            <a:ext cx="100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6566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Helvetica Neue</vt:lpstr>
      <vt:lpstr>Office Theme</vt:lpstr>
      <vt:lpstr>Predictive Machine Learning Project This is a Landscaping of a predictive model focusing on using  EGAD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ZIKHONA ZIDE</dc:creator>
  <cp:lastModifiedBy>Sibahle Khumalo</cp:lastModifiedBy>
  <cp:revision>1</cp:revision>
  <dcterms:created xsi:type="dcterms:W3CDTF">2024-06-18T14:39:06Z</dcterms:created>
  <dcterms:modified xsi:type="dcterms:W3CDTF">2024-06-18T16:43:59Z</dcterms:modified>
</cp:coreProperties>
</file>