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73" r:id="rId7"/>
    <p:sldId id="275" r:id="rId8"/>
    <p:sldId id="276" r:id="rId9"/>
    <p:sldId id="277" r:id="rId10"/>
    <p:sldId id="260" r:id="rId11"/>
    <p:sldId id="274" r:id="rId12"/>
    <p:sldId id="270" r:id="rId13"/>
    <p:sldId id="27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b Kundu K" userId="S::pallab.k.kundu@ericsson.com::3aca7bd0-5fd3-4f65-b703-a61d037e9837" providerId="AD" clId="Web-{4ED7A945-3464-440F-A063-FF6864A02580}"/>
    <pc:docChg chg="modSld">
      <pc:chgData name="Pallab Kundu K" userId="S::pallab.k.kundu@ericsson.com::3aca7bd0-5fd3-4f65-b703-a61d037e9837" providerId="AD" clId="Web-{4ED7A945-3464-440F-A063-FF6864A02580}" dt="2019-07-23T07:12:34.776" v="6" actId="20577"/>
      <pc:docMkLst>
        <pc:docMk/>
      </pc:docMkLst>
      <pc:sldChg chg="modSp">
        <pc:chgData name="Pallab Kundu K" userId="S::pallab.k.kundu@ericsson.com::3aca7bd0-5fd3-4f65-b703-a61d037e9837" providerId="AD" clId="Web-{4ED7A945-3464-440F-A063-FF6864A02580}" dt="2019-07-23T07:12:31.448" v="4" actId="20577"/>
        <pc:sldMkLst>
          <pc:docMk/>
          <pc:sldMk cId="2717981095" sldId="258"/>
        </pc:sldMkLst>
        <pc:spChg chg="mod">
          <ac:chgData name="Pallab Kundu K" userId="S::pallab.k.kundu@ericsson.com::3aca7bd0-5fd3-4f65-b703-a61d037e9837" providerId="AD" clId="Web-{4ED7A945-3464-440F-A063-FF6864A02580}" dt="2019-07-23T07:12:31.448" v="4" actId="20577"/>
          <ac:spMkLst>
            <pc:docMk/>
            <pc:sldMk cId="2717981095" sldId="258"/>
            <ac:spMk id="3" creationId="{7E24FC71-FA23-4086-9F52-196884E46AED}"/>
          </ac:spMkLst>
        </pc:spChg>
      </pc:sldChg>
    </pc:docChg>
  </pc:docChgLst>
  <pc:docChgLst>
    <pc:chgData name="Prakash R Gujjar" userId="S::ergupra@ericsson.com::ab8ecd78-203d-4462-a837-63d5aa332bc4" providerId="AD" clId="Web-{BA94BAE1-5420-4595-8C4E-1777B751718F}"/>
    <pc:docChg chg="modSld">
      <pc:chgData name="Prakash R Gujjar" userId="S::ergupra@ericsson.com::ab8ecd78-203d-4462-a837-63d5aa332bc4" providerId="AD" clId="Web-{BA94BAE1-5420-4595-8C4E-1777B751718F}" dt="2019-07-22T11:28:17.264" v="311" actId="20577"/>
      <pc:docMkLst>
        <pc:docMk/>
      </pc:docMkLst>
      <pc:sldChg chg="modSp">
        <pc:chgData name="Prakash R Gujjar" userId="S::ergupra@ericsson.com::ab8ecd78-203d-4462-a837-63d5aa332bc4" providerId="AD" clId="Web-{BA94BAE1-5420-4595-8C4E-1777B751718F}" dt="2019-07-22T11:23:40.669" v="56" actId="20577"/>
        <pc:sldMkLst>
          <pc:docMk/>
          <pc:sldMk cId="3855346921" sldId="256"/>
        </pc:sldMkLst>
        <pc:spChg chg="mod">
          <ac:chgData name="Prakash R Gujjar" userId="S::ergupra@ericsson.com::ab8ecd78-203d-4462-a837-63d5aa332bc4" providerId="AD" clId="Web-{BA94BAE1-5420-4595-8C4E-1777B751718F}" dt="2019-07-22T11:23:40.669" v="56" actId="20577"/>
          <ac:spMkLst>
            <pc:docMk/>
            <pc:sldMk cId="3855346921" sldId="256"/>
            <ac:spMk id="3" creationId="{CF0F842C-80D7-4624-869B-C148E0B6448E}"/>
          </ac:spMkLst>
        </pc:spChg>
      </pc:sldChg>
      <pc:sldChg chg="modSp">
        <pc:chgData name="Prakash R Gujjar" userId="S::ergupra@ericsson.com::ab8ecd78-203d-4462-a837-63d5aa332bc4" providerId="AD" clId="Web-{BA94BAE1-5420-4595-8C4E-1777B751718F}" dt="2019-07-22T11:27:05.248" v="272" actId="20577"/>
        <pc:sldMkLst>
          <pc:docMk/>
          <pc:sldMk cId="2051844105" sldId="257"/>
        </pc:sldMkLst>
        <pc:spChg chg="mod">
          <ac:chgData name="Prakash R Gujjar" userId="S::ergupra@ericsson.com::ab8ecd78-203d-4462-a837-63d5aa332bc4" providerId="AD" clId="Web-{BA94BAE1-5420-4595-8C4E-1777B751718F}" dt="2019-07-22T11:27:05.248" v="272" actId="20577"/>
          <ac:spMkLst>
            <pc:docMk/>
            <pc:sldMk cId="2051844105" sldId="257"/>
            <ac:spMk id="3" creationId="{145B9C1A-B6F5-4B5F-92B2-328A3F525920}"/>
          </ac:spMkLst>
        </pc:spChg>
      </pc:sldChg>
      <pc:sldChg chg="modSp">
        <pc:chgData name="Prakash R Gujjar" userId="S::ergupra@ericsson.com::ab8ecd78-203d-4462-a837-63d5aa332bc4" providerId="AD" clId="Web-{BA94BAE1-5420-4595-8C4E-1777B751718F}" dt="2019-07-22T11:28:17.264" v="310" actId="20577"/>
        <pc:sldMkLst>
          <pc:docMk/>
          <pc:sldMk cId="2717981095" sldId="258"/>
        </pc:sldMkLst>
        <pc:spChg chg="mod">
          <ac:chgData name="Prakash R Gujjar" userId="S::ergupra@ericsson.com::ab8ecd78-203d-4462-a837-63d5aa332bc4" providerId="AD" clId="Web-{BA94BAE1-5420-4595-8C4E-1777B751718F}" dt="2019-07-22T11:28:17.264" v="310" actId="20577"/>
          <ac:spMkLst>
            <pc:docMk/>
            <pc:sldMk cId="2717981095" sldId="258"/>
            <ac:spMk id="3" creationId="{7E24FC71-FA23-4086-9F52-196884E46A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9DFE-3BCF-4880-B22C-B2DF9A34D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Wow Technical Deliverable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842C-80D7-4624-869B-C148E0B64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ESG-205/Data movement from old to new servers for application upgrade </a:t>
            </a:r>
          </a:p>
          <a:p>
            <a:endParaRPr lang="en-US" dirty="0"/>
          </a:p>
          <a:p>
            <a:r>
              <a:rPr lang="en-US" dirty="0"/>
              <a:t>03-September-2019</a:t>
            </a:r>
          </a:p>
        </p:txBody>
      </p:sp>
    </p:spTree>
    <p:extLst>
      <p:ext uri="{BB962C8B-B14F-4D97-AF65-F5344CB8AC3E}">
        <p14:creationId xmlns:p14="http://schemas.microsoft.com/office/powerpoint/2010/main" val="385534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Promotable Mirrors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4395"/>
            <a:ext cx="8596668" cy="4628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 read-write volume with critical data goes down in source cluster, a mirror volume in the destination cluster can be made into a read-write volume in order to maintain business continuity. Later, if the source cluster comes back online, the original mirror relationship can be restored by making the new read-write volume back into a mirror volume.</a:t>
            </a:r>
          </a:p>
          <a:p>
            <a:r>
              <a:rPr lang="en-US" dirty="0"/>
              <a:t>Running applications on a copy of production data to test the different hadoop services on that volume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Through CLI:</a:t>
            </a:r>
          </a:p>
          <a:p>
            <a:pPr marL="0" indent="0">
              <a:buNone/>
            </a:pPr>
            <a:r>
              <a:rPr lang="en-US" dirty="0" err="1"/>
              <a:t>Maprcli</a:t>
            </a:r>
            <a:r>
              <a:rPr lang="en-US" dirty="0"/>
              <a:t> volume modify –name </a:t>
            </a:r>
            <a:r>
              <a:rPr lang="en-US" dirty="0" err="1"/>
              <a:t>MirrorVol</a:t>
            </a:r>
            <a:r>
              <a:rPr lang="en-US" dirty="0"/>
              <a:t> –type </a:t>
            </a:r>
            <a:r>
              <a:rPr lang="en-US" dirty="0" err="1"/>
              <a:t>rw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Through MCS:</a:t>
            </a:r>
          </a:p>
          <a:p>
            <a:pPr marL="0" indent="0">
              <a:buNone/>
            </a:pPr>
            <a:r>
              <a:rPr lang="en-US" dirty="0"/>
              <a:t>Select the mirror volume, click on Actions and select “Change to Standard Volume”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2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7334" y="270017"/>
            <a:ext cx="1916610" cy="199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8462" y="2269983"/>
            <a:ext cx="7357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0889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768E-E087-45C4-856E-6D7BDFAA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9C1A-B6F5-4B5F-92B2-328A3F52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v-SE" dirty="0"/>
          </a:p>
          <a:p>
            <a:r>
              <a:rPr lang="sv-SE" dirty="0"/>
              <a:t>Data movement from old servers to new servers during application upgrade and migration </a:t>
            </a:r>
          </a:p>
          <a:p>
            <a:r>
              <a:rPr lang="sv-SE" dirty="0"/>
              <a:t>Preserving the permissions and ownerships of the data while migrating them to new servers. </a:t>
            </a:r>
          </a:p>
        </p:txBody>
      </p:sp>
    </p:spTree>
    <p:extLst>
      <p:ext uri="{BB962C8B-B14F-4D97-AF65-F5344CB8AC3E}">
        <p14:creationId xmlns:p14="http://schemas.microsoft.com/office/powerpoint/2010/main" val="205184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Mirroring in MapR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Mirroring is a parallel operation, copying data directly from the nodes of one MapR cluster to the nodes in a requested MapR cluster. The contents of the volume are mirrored consistently, even if the files in the volume are being written to or deleted</a:t>
            </a:r>
          </a:p>
          <a:p>
            <a:r>
              <a:rPr lang="en-US" dirty="0"/>
              <a:t>It’s a faster method as it uses low bandwidth and compresses the data while mirroring.</a:t>
            </a:r>
          </a:p>
          <a:p>
            <a:r>
              <a:rPr lang="en-US" dirty="0"/>
              <a:t>Mirroring can be scheduled or manual as per requirement.</a:t>
            </a:r>
          </a:p>
          <a:p>
            <a:r>
              <a:rPr lang="en-US" dirty="0"/>
              <a:t>There are two type of mirroring:  LOCAL and REMOTE</a:t>
            </a:r>
          </a:p>
        </p:txBody>
      </p:sp>
    </p:spTree>
    <p:extLst>
      <p:ext uri="{BB962C8B-B14F-4D97-AF65-F5344CB8AC3E}">
        <p14:creationId xmlns:p14="http://schemas.microsoft.com/office/powerpoint/2010/main" val="24052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Mirroring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local mirror volume</a:t>
            </a:r>
            <a:r>
              <a:rPr lang="en-US" dirty="0"/>
              <a:t> is a mirror volume whose source is on the same cluster. </a:t>
            </a:r>
          </a:p>
          <a:p>
            <a:pPr marL="0" indent="0">
              <a:buNone/>
            </a:pPr>
            <a:r>
              <a:rPr lang="en-US" dirty="0"/>
              <a:t>We can locate our local mirror volumes in specific servers or on racks with particularly high bandwidth, mounted in a public directory separate from the source volume.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Local mirror volumes are useful for load balancing </a:t>
            </a:r>
          </a:p>
          <a:p>
            <a:r>
              <a:rPr lang="en-US" dirty="0"/>
              <a:t> Local mirror volumes are useful for providing a read-only copy of frequently accessed volumes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Mirroring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remote mirror volume is a mirror volume with a source in another cluster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Remote mirror volumes are useful for offsite backup </a:t>
            </a:r>
          </a:p>
          <a:p>
            <a:r>
              <a:rPr lang="en-US" dirty="0"/>
              <a:t> Remote mirror volumes are useful for data transfer to remote facilities</a:t>
            </a:r>
          </a:p>
          <a:p>
            <a:r>
              <a:rPr lang="en-US" dirty="0"/>
              <a:t>Remote mirror volumes are useful for load and latency balancing for large websites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2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Mirroring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cluster entry should be having  both source and destination CLDB details</a:t>
            </a:r>
          </a:p>
          <a:p>
            <a:r>
              <a:rPr lang="en-US" dirty="0"/>
              <a:t>Each cluster must be already set up and running</a:t>
            </a:r>
          </a:p>
          <a:p>
            <a:r>
              <a:rPr lang="en-US" dirty="0"/>
              <a:t>Each cluster must have a unique name</a:t>
            </a:r>
          </a:p>
          <a:p>
            <a:r>
              <a:rPr lang="en-US" dirty="0"/>
              <a:t>The </a:t>
            </a:r>
            <a:r>
              <a:rPr lang="en-US" dirty="0" err="1"/>
              <a:t>userid</a:t>
            </a:r>
            <a:r>
              <a:rPr lang="en-US" dirty="0"/>
              <a:t> of admin user must be same in both source and destination </a:t>
            </a:r>
            <a:r>
              <a:rPr lang="en-US" dirty="0" err="1"/>
              <a:t>clutser</a:t>
            </a:r>
            <a:r>
              <a:rPr lang="en-US" dirty="0"/>
              <a:t> </a:t>
            </a:r>
          </a:p>
          <a:p>
            <a:r>
              <a:rPr lang="en-US" dirty="0"/>
              <a:t>The dump and restore permissions must be available to the user executing the mirroring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8246"/>
            <a:ext cx="8596668" cy="1320800"/>
          </a:xfrm>
        </p:spPr>
        <p:txBody>
          <a:bodyPr/>
          <a:lstStyle/>
          <a:p>
            <a:r>
              <a:rPr lang="en-US" dirty="0" err="1"/>
              <a:t>mapr-cluster.conf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9994" y="1649046"/>
            <a:ext cx="8032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CLDB entries of the other cluster in this file and restart API server and NFS server</a:t>
            </a:r>
          </a:p>
          <a:p>
            <a:endParaRPr lang="en-US" dirty="0"/>
          </a:p>
          <a:p>
            <a:r>
              <a:rPr lang="en-US" dirty="0"/>
              <a:t>The first line in the file should be own cluster and the other cluster CLDB should be added in the next line</a:t>
            </a:r>
          </a:p>
          <a:p>
            <a:endParaRPr lang="en-US" dirty="0"/>
          </a:p>
          <a:p>
            <a:r>
              <a:rPr lang="en-US" dirty="0"/>
              <a:t>Incase the order is altered, it would create confusion for CLDB to know which cluster is theirs and which is others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314597"/>
            <a:ext cx="933886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5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Mirroring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different characteristics which can be different than source are:</a:t>
            </a:r>
          </a:p>
          <a:p>
            <a:r>
              <a:rPr lang="en-US" dirty="0"/>
              <a:t>Replication</a:t>
            </a:r>
          </a:p>
          <a:p>
            <a:r>
              <a:rPr lang="en-US" dirty="0"/>
              <a:t>Topology</a:t>
            </a:r>
          </a:p>
          <a:p>
            <a:r>
              <a:rPr lang="en-US" dirty="0"/>
              <a:t>Accountable Entity</a:t>
            </a:r>
          </a:p>
          <a:p>
            <a:r>
              <a:rPr lang="en-US" dirty="0"/>
              <a:t>Mount Information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setting of the mirror volume can be changed anytime as per the requirement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69" y="1930400"/>
            <a:ext cx="7146095" cy="26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1515"/>
            <a:ext cx="8596668" cy="4479848"/>
          </a:xfrm>
        </p:spPr>
        <p:txBody>
          <a:bodyPr>
            <a:normAutofit/>
          </a:bodyPr>
          <a:lstStyle/>
          <a:p>
            <a:r>
              <a:rPr lang="en-US" dirty="0"/>
              <a:t>Login to MCS and go to Volumes section</a:t>
            </a:r>
          </a:p>
          <a:p>
            <a:r>
              <a:rPr lang="en-US" dirty="0"/>
              <a:t>Select create new volume and select type as mirror volume.</a:t>
            </a:r>
          </a:p>
          <a:p>
            <a:r>
              <a:rPr lang="en-US" dirty="0"/>
              <a:t>Then give a name for the mirror volume</a:t>
            </a:r>
          </a:p>
          <a:p>
            <a:r>
              <a:rPr lang="en-US" dirty="0"/>
              <a:t>Specify the source volume from where the mirror retrieves it content. </a:t>
            </a:r>
          </a:p>
          <a:p>
            <a:r>
              <a:rPr lang="en-US" dirty="0"/>
              <a:t>If the mirror volume is to be mounted then specify the mount path</a:t>
            </a:r>
          </a:p>
          <a:p>
            <a:r>
              <a:rPr lang="en-US" dirty="0"/>
              <a:t>After the volume is created, select on Action and choose Start Mirroring.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Through CLI :</a:t>
            </a:r>
          </a:p>
          <a:p>
            <a:r>
              <a:rPr lang="en-US" dirty="0" err="1"/>
              <a:t>Maprcli</a:t>
            </a:r>
            <a:r>
              <a:rPr lang="en-US" dirty="0"/>
              <a:t> volume create –name </a:t>
            </a:r>
            <a:r>
              <a:rPr lang="en-US" dirty="0" err="1"/>
              <a:t>MirrorVol</a:t>
            </a:r>
            <a:r>
              <a:rPr lang="en-US" dirty="0"/>
              <a:t> –path </a:t>
            </a:r>
            <a:r>
              <a:rPr lang="en-US" dirty="0" err="1"/>
              <a:t>FullPathOfMirrorVol</a:t>
            </a:r>
            <a:r>
              <a:rPr lang="en-US" dirty="0"/>
              <a:t> –type mirror –source </a:t>
            </a:r>
            <a:r>
              <a:rPr lang="en-US" dirty="0" err="1"/>
              <a:t>SourceVol@SourceClusterName</a:t>
            </a:r>
            <a:endParaRPr lang="en-US" dirty="0"/>
          </a:p>
          <a:p>
            <a:r>
              <a:rPr lang="en-US" dirty="0" err="1"/>
              <a:t>Maprcli</a:t>
            </a:r>
            <a:r>
              <a:rPr lang="en-US" dirty="0"/>
              <a:t> volume mirror start –name </a:t>
            </a:r>
            <a:r>
              <a:rPr lang="en-US" dirty="0" err="1"/>
              <a:t>mirrorVol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Mirroring</a:t>
            </a:r>
          </a:p>
        </p:txBody>
      </p:sp>
    </p:spTree>
    <p:extLst>
      <p:ext uri="{BB962C8B-B14F-4D97-AF65-F5344CB8AC3E}">
        <p14:creationId xmlns:p14="http://schemas.microsoft.com/office/powerpoint/2010/main" val="17415173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A7E32468A49409FF6C400833FFF5D" ma:contentTypeVersion="6" ma:contentTypeDescription="Create a new document." ma:contentTypeScope="" ma:versionID="690ca42adaee4281e93bb3700cb4c283">
  <xsd:schema xmlns:xsd="http://www.w3.org/2001/XMLSchema" xmlns:xs="http://www.w3.org/2001/XMLSchema" xmlns:p="http://schemas.microsoft.com/office/2006/metadata/properties" xmlns:ns2="9e2293db-ff65-4482-823b-8f16d77476d9" xmlns:ns3="b516cfe0-3b14-4329-98fc-9d7a144a9367" targetNamespace="http://schemas.microsoft.com/office/2006/metadata/properties" ma:root="true" ma:fieldsID="96acf1b3ea382da507693c76f76093e5" ns2:_="" ns3:_="">
    <xsd:import namespace="9e2293db-ff65-4482-823b-8f16d77476d9"/>
    <xsd:import namespace="b516cfe0-3b14-4329-98fc-9d7a144a93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293db-ff65-4482-823b-8f16d7747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6cfe0-3b14-4329-98fc-9d7a144a936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509B67-8556-418D-BAAF-090115CAC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B49BD3-128B-4157-99E2-04CB3A032678}">
  <ds:schemaRefs>
    <ds:schemaRef ds:uri="9e2293db-ff65-4482-823b-8f16d77476d9"/>
    <ds:schemaRef ds:uri="b516cfe0-3b14-4329-98fc-9d7a144a93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FDA0B5-A9D8-4772-BA4D-4320D34ACA53}">
  <ds:schemaRefs>
    <ds:schemaRef ds:uri="http://schemas.microsoft.com/office/2006/documentManagement/types"/>
    <ds:schemaRef ds:uri="b516cfe0-3b14-4329-98fc-9d7a144a9367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e2293db-ff65-4482-823b-8f16d77476d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</TotalTime>
  <Words>514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Trebuchet MS</vt:lpstr>
      <vt:lpstr>Wingdings 3</vt:lpstr>
      <vt:lpstr>Facet</vt:lpstr>
      <vt:lpstr>Wow Technical Deliverable</vt:lpstr>
      <vt:lpstr>Problem Statement</vt:lpstr>
      <vt:lpstr>Mirroring in MapR</vt:lpstr>
      <vt:lpstr>Local Mirroring</vt:lpstr>
      <vt:lpstr>Remote Mirroring</vt:lpstr>
      <vt:lpstr>Prerequisites for Mirroring</vt:lpstr>
      <vt:lpstr>mapr-cluster.conf</vt:lpstr>
      <vt:lpstr>Mirroring Characteristics</vt:lpstr>
      <vt:lpstr>Steps for Mirroring</vt:lpstr>
      <vt:lpstr>Promotable Mirrors </vt:lpstr>
      <vt:lpstr>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 Technical Deliverable</dc:title>
  <dc:creator>Vishal Garg B</dc:creator>
  <cp:lastModifiedBy>Tannusri T</cp:lastModifiedBy>
  <cp:revision>41</cp:revision>
  <dcterms:created xsi:type="dcterms:W3CDTF">2019-07-15T09:24:28Z</dcterms:created>
  <dcterms:modified xsi:type="dcterms:W3CDTF">2019-09-03T11:49:54Z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0x010100F6CA7E32468A49409FF6C400833FFF5D</vt:lpwstr>
  </property>
</Properties>
</file>