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diagrams/colors3.xml" ContentType="application/vnd.openxmlformats-officedocument.drawingml.diagramColors+xml"/>
  <Override PartName="/ppt/diagrams/drawing3.xml" ContentType="application/vnd.ms-office.drawingml.diagramDrawing+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99CC"/>
    <a:srgbClr val="71B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0356D-04BA-4A43-A977-04B7651DCA10}"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F3B8CC74-F84C-4CC7-837B-FB1B5E91E326}">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dirty="0">
              <a:solidFill>
                <a:srgbClr val="002060"/>
              </a:solidFill>
              <a:latin typeface="Berlin Sans FB" panose="020E0602020502020306" pitchFamily="34" charset="0"/>
            </a:rPr>
            <a:t>Operations Team has to create each users explicitly for authentication in Grafana.</a:t>
          </a:r>
        </a:p>
      </dgm:t>
    </dgm:pt>
    <dgm:pt modelId="{8B7E387B-9D42-42B6-8887-74D8F1A0EAC1}" type="parTrans" cxnId="{B5AE14F0-87B0-400D-A814-FD199546E341}">
      <dgm:prSet/>
      <dgm:spPr/>
      <dgm:t>
        <a:bodyPr/>
        <a:lstStyle/>
        <a:p>
          <a:endParaRPr lang="en-US"/>
        </a:p>
      </dgm:t>
    </dgm:pt>
    <dgm:pt modelId="{A0E03CC7-8998-4613-9179-127DE0F9E511}" type="sibTrans" cxnId="{B5AE14F0-87B0-400D-A814-FD199546E341}">
      <dgm:prSet/>
      <dgm:spPr/>
      <dgm:t>
        <a:bodyPr/>
        <a:lstStyle/>
        <a:p>
          <a:endParaRPr lang="en-US"/>
        </a:p>
      </dgm:t>
    </dgm:pt>
    <dgm:pt modelId="{3E6CBE2E-4FC0-440E-B9FB-EEC2F4872551}">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dirty="0">
              <a:solidFill>
                <a:srgbClr val="002060"/>
              </a:solidFill>
              <a:latin typeface="Berlin Sans FB" panose="020E0602020502020306" pitchFamily="34" charset="0"/>
            </a:rPr>
            <a:t>While logging into the Grafana Server to view Grafana Dashboards!</a:t>
          </a:r>
        </a:p>
      </dgm:t>
    </dgm:pt>
    <dgm:pt modelId="{AC6CCDFF-73E7-4425-B6B9-FBC062594DE4}" type="parTrans" cxnId="{1D4E994A-C6A1-4C85-9655-62A3D43728D5}">
      <dgm:prSet/>
      <dgm:spPr/>
      <dgm:t>
        <a:bodyPr/>
        <a:lstStyle/>
        <a:p>
          <a:endParaRPr lang="en-US"/>
        </a:p>
      </dgm:t>
    </dgm:pt>
    <dgm:pt modelId="{6159C684-DA8E-476C-A5A8-DAAB37844FBF}" type="sibTrans" cxnId="{1D4E994A-C6A1-4C85-9655-62A3D43728D5}">
      <dgm:prSet/>
      <dgm:spPr/>
      <dgm:t>
        <a:bodyPr/>
        <a:lstStyle/>
        <a:p>
          <a:endParaRPr lang="en-US"/>
        </a:p>
      </dgm:t>
    </dgm:pt>
    <dgm:pt modelId="{8D28189F-FB54-4BAE-892D-334012755F2F}">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kern="1200" dirty="0">
              <a:solidFill>
                <a:srgbClr val="002060"/>
              </a:solidFill>
              <a:latin typeface="Berlin Sans FB" panose="020E0602020502020306" pitchFamily="34" charset="0"/>
              <a:ea typeface="+mn-ea"/>
              <a:cs typeface="+mn-cs"/>
            </a:rPr>
            <a:t>AO Team has to explicitly create each user at Grafana Server for authentication </a:t>
          </a:r>
        </a:p>
      </dgm:t>
    </dgm:pt>
    <dgm:pt modelId="{5DD35B69-706A-4B36-AB99-9598C42CBADE}" type="parTrans" cxnId="{1CDCB68D-504D-49C0-B7B6-3FC218BB3DF9}">
      <dgm:prSet/>
      <dgm:spPr/>
      <dgm:t>
        <a:bodyPr/>
        <a:lstStyle/>
        <a:p>
          <a:endParaRPr lang="en-US"/>
        </a:p>
      </dgm:t>
    </dgm:pt>
    <dgm:pt modelId="{E610751F-15B0-4C7B-B9DF-04400E8E40F7}" type="sibTrans" cxnId="{1CDCB68D-504D-49C0-B7B6-3FC218BB3DF9}">
      <dgm:prSet/>
      <dgm:spPr/>
      <dgm:t>
        <a:bodyPr/>
        <a:lstStyle/>
        <a:p>
          <a:endParaRPr lang="en-US"/>
        </a:p>
      </dgm:t>
    </dgm:pt>
    <dgm:pt modelId="{F8D78DD5-6373-48BB-AED6-1DDA3B089DE5}">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kern="1200" dirty="0">
              <a:solidFill>
                <a:srgbClr val="002060"/>
              </a:solidFill>
              <a:latin typeface="Berlin Sans FB" panose="020E0602020502020306" pitchFamily="34" charset="0"/>
              <a:ea typeface="+mn-ea"/>
              <a:cs typeface="+mn-cs"/>
            </a:rPr>
            <a:t>Team monitoring from Grafana Dashboard can have generic credentials used!</a:t>
          </a:r>
        </a:p>
      </dgm:t>
    </dgm:pt>
    <dgm:pt modelId="{E92FB602-7579-4DF5-8F58-CF6FB33F9971}" type="parTrans" cxnId="{4E721AAF-A2DD-44C0-A6C5-6301259A6538}">
      <dgm:prSet/>
      <dgm:spPr/>
      <dgm:t>
        <a:bodyPr/>
        <a:lstStyle/>
        <a:p>
          <a:endParaRPr lang="en-US"/>
        </a:p>
      </dgm:t>
    </dgm:pt>
    <dgm:pt modelId="{A44E340D-E56E-4B77-8356-6AB4BC5C5F44}" type="sibTrans" cxnId="{4E721AAF-A2DD-44C0-A6C5-6301259A6538}">
      <dgm:prSet/>
      <dgm:spPr/>
      <dgm:t>
        <a:bodyPr/>
        <a:lstStyle/>
        <a:p>
          <a:endParaRPr lang="en-US"/>
        </a:p>
      </dgm:t>
    </dgm:pt>
    <dgm:pt modelId="{95E053B3-899F-4798-AE35-95163AA20B69}" type="pres">
      <dgm:prSet presAssocID="{2B90356D-04BA-4A43-A977-04B7651DCA10}" presName="Name0" presStyleCnt="0">
        <dgm:presLayoutVars>
          <dgm:resizeHandles/>
        </dgm:presLayoutVars>
      </dgm:prSet>
      <dgm:spPr/>
    </dgm:pt>
    <dgm:pt modelId="{58077169-D7C7-4762-83AD-E18E403C7344}" type="pres">
      <dgm:prSet presAssocID="{F3B8CC74-F84C-4CC7-837B-FB1B5E91E326}" presName="text" presStyleLbl="node1" presStyleIdx="0" presStyleCnt="4" custScaleX="780521" custScaleY="20417">
        <dgm:presLayoutVars>
          <dgm:bulletEnabled val="1"/>
        </dgm:presLayoutVars>
      </dgm:prSet>
      <dgm:spPr>
        <a:prstGeom prst="roundRect">
          <a:avLst/>
        </a:prstGeom>
      </dgm:spPr>
    </dgm:pt>
    <dgm:pt modelId="{073778BD-6299-43E3-99BA-8C8F5556B8BF}" type="pres">
      <dgm:prSet presAssocID="{A0E03CC7-8998-4613-9179-127DE0F9E511}" presName="space" presStyleCnt="0"/>
      <dgm:spPr/>
    </dgm:pt>
    <dgm:pt modelId="{6C10AFCD-0F7E-4F7D-8D95-2DDD6D9D443E}" type="pres">
      <dgm:prSet presAssocID="{3E6CBE2E-4FC0-440E-B9FB-EEC2F4872551}" presName="text" presStyleLbl="node1" presStyleIdx="1" presStyleCnt="4" custScaleX="780521" custScaleY="20417">
        <dgm:presLayoutVars>
          <dgm:bulletEnabled val="1"/>
        </dgm:presLayoutVars>
      </dgm:prSet>
      <dgm:spPr>
        <a:prstGeom prst="roundRect">
          <a:avLst/>
        </a:prstGeom>
      </dgm:spPr>
    </dgm:pt>
    <dgm:pt modelId="{6269EED5-7172-49A0-A06C-78F6385FFB5D}" type="pres">
      <dgm:prSet presAssocID="{6159C684-DA8E-476C-A5A8-DAAB37844FBF}" presName="space" presStyleCnt="0"/>
      <dgm:spPr/>
    </dgm:pt>
    <dgm:pt modelId="{556ED2E5-07A7-4307-A59C-191D8A612F22}" type="pres">
      <dgm:prSet presAssocID="{8D28189F-FB54-4BAE-892D-334012755F2F}" presName="text" presStyleLbl="node1" presStyleIdx="2" presStyleCnt="4" custScaleX="780521" custScaleY="20417">
        <dgm:presLayoutVars>
          <dgm:bulletEnabled val="1"/>
        </dgm:presLayoutVars>
      </dgm:prSet>
      <dgm:spPr>
        <a:prstGeom prst="roundRect">
          <a:avLst/>
        </a:prstGeom>
      </dgm:spPr>
    </dgm:pt>
    <dgm:pt modelId="{FCD41B9E-1EB2-4F7C-B8CD-6CFC166AED69}" type="pres">
      <dgm:prSet presAssocID="{E610751F-15B0-4C7B-B9DF-04400E8E40F7}" presName="space" presStyleCnt="0"/>
      <dgm:spPr/>
    </dgm:pt>
    <dgm:pt modelId="{46B9D05F-F2EA-4B43-AE46-C8402A73725E}" type="pres">
      <dgm:prSet presAssocID="{F8D78DD5-6373-48BB-AED6-1DDA3B089DE5}" presName="text" presStyleLbl="node1" presStyleIdx="3" presStyleCnt="4" custScaleX="780521" custScaleY="20417" custLinFactNeighborX="1395" custLinFactNeighborY="7425">
        <dgm:presLayoutVars>
          <dgm:bulletEnabled val="1"/>
        </dgm:presLayoutVars>
      </dgm:prSet>
      <dgm:spPr>
        <a:prstGeom prst="roundRect">
          <a:avLst/>
        </a:prstGeom>
      </dgm:spPr>
    </dgm:pt>
  </dgm:ptLst>
  <dgm:cxnLst>
    <dgm:cxn modelId="{FE4A4A27-8C58-402E-A87D-FC794438864F}" type="presOf" srcId="{2B90356D-04BA-4A43-A977-04B7651DCA10}" destId="{95E053B3-899F-4798-AE35-95163AA20B69}" srcOrd="0" destOrd="0" presId="urn:diagrams.loki3.com/VaryingWidthList"/>
    <dgm:cxn modelId="{6EFFD632-87D6-431E-894A-A8105B5F5FB4}" type="presOf" srcId="{F3B8CC74-F84C-4CC7-837B-FB1B5E91E326}" destId="{58077169-D7C7-4762-83AD-E18E403C7344}" srcOrd="0" destOrd="0" presId="urn:diagrams.loki3.com/VaryingWidthList"/>
    <dgm:cxn modelId="{1D4E994A-C6A1-4C85-9655-62A3D43728D5}" srcId="{2B90356D-04BA-4A43-A977-04B7651DCA10}" destId="{3E6CBE2E-4FC0-440E-B9FB-EEC2F4872551}" srcOrd="1" destOrd="0" parTransId="{AC6CCDFF-73E7-4425-B6B9-FBC062594DE4}" sibTransId="{6159C684-DA8E-476C-A5A8-DAAB37844FBF}"/>
    <dgm:cxn modelId="{1CDCB68D-504D-49C0-B7B6-3FC218BB3DF9}" srcId="{2B90356D-04BA-4A43-A977-04B7651DCA10}" destId="{8D28189F-FB54-4BAE-892D-334012755F2F}" srcOrd="2" destOrd="0" parTransId="{5DD35B69-706A-4B36-AB99-9598C42CBADE}" sibTransId="{E610751F-15B0-4C7B-B9DF-04400E8E40F7}"/>
    <dgm:cxn modelId="{4E721AAF-A2DD-44C0-A6C5-6301259A6538}" srcId="{2B90356D-04BA-4A43-A977-04B7651DCA10}" destId="{F8D78DD5-6373-48BB-AED6-1DDA3B089DE5}" srcOrd="3" destOrd="0" parTransId="{E92FB602-7579-4DF5-8F58-CF6FB33F9971}" sibTransId="{A44E340D-E56E-4B77-8356-6AB4BC5C5F44}"/>
    <dgm:cxn modelId="{E261ECAF-75DE-496A-96CC-D5ED3D936903}" type="presOf" srcId="{8D28189F-FB54-4BAE-892D-334012755F2F}" destId="{556ED2E5-07A7-4307-A59C-191D8A612F22}" srcOrd="0" destOrd="0" presId="urn:diagrams.loki3.com/VaryingWidthList"/>
    <dgm:cxn modelId="{67D1F8BF-476E-4489-9619-12B68A6ADA26}" type="presOf" srcId="{3E6CBE2E-4FC0-440E-B9FB-EEC2F4872551}" destId="{6C10AFCD-0F7E-4F7D-8D95-2DDD6D9D443E}" srcOrd="0" destOrd="0" presId="urn:diagrams.loki3.com/VaryingWidthList"/>
    <dgm:cxn modelId="{238375DE-74B4-43A3-A47E-E4082A3D05A7}" type="presOf" srcId="{F8D78DD5-6373-48BB-AED6-1DDA3B089DE5}" destId="{46B9D05F-F2EA-4B43-AE46-C8402A73725E}" srcOrd="0" destOrd="0" presId="urn:diagrams.loki3.com/VaryingWidthList"/>
    <dgm:cxn modelId="{B5AE14F0-87B0-400D-A814-FD199546E341}" srcId="{2B90356D-04BA-4A43-A977-04B7651DCA10}" destId="{F3B8CC74-F84C-4CC7-837B-FB1B5E91E326}" srcOrd="0" destOrd="0" parTransId="{8B7E387B-9D42-42B6-8887-74D8F1A0EAC1}" sibTransId="{A0E03CC7-8998-4613-9179-127DE0F9E511}"/>
    <dgm:cxn modelId="{2DFE0321-9A45-4EAF-AEC5-DFA4DA7F034D}" type="presParOf" srcId="{95E053B3-899F-4798-AE35-95163AA20B69}" destId="{58077169-D7C7-4762-83AD-E18E403C7344}" srcOrd="0" destOrd="0" presId="urn:diagrams.loki3.com/VaryingWidthList"/>
    <dgm:cxn modelId="{2959E960-C452-4B91-B7F6-15BF99B652F1}" type="presParOf" srcId="{95E053B3-899F-4798-AE35-95163AA20B69}" destId="{073778BD-6299-43E3-99BA-8C8F5556B8BF}" srcOrd="1" destOrd="0" presId="urn:diagrams.loki3.com/VaryingWidthList"/>
    <dgm:cxn modelId="{0150DF8B-84F6-489A-BEC6-5CD3C9107BEF}" type="presParOf" srcId="{95E053B3-899F-4798-AE35-95163AA20B69}" destId="{6C10AFCD-0F7E-4F7D-8D95-2DDD6D9D443E}" srcOrd="2" destOrd="0" presId="urn:diagrams.loki3.com/VaryingWidthList"/>
    <dgm:cxn modelId="{EB71FC1F-9C63-4C2B-B4E3-7C1B6B9EFD41}" type="presParOf" srcId="{95E053B3-899F-4798-AE35-95163AA20B69}" destId="{6269EED5-7172-49A0-A06C-78F6385FFB5D}" srcOrd="3" destOrd="0" presId="urn:diagrams.loki3.com/VaryingWidthList"/>
    <dgm:cxn modelId="{ED23AE7E-3D15-49D0-B3A8-00DA73E6C98D}" type="presParOf" srcId="{95E053B3-899F-4798-AE35-95163AA20B69}" destId="{556ED2E5-07A7-4307-A59C-191D8A612F22}" srcOrd="4" destOrd="0" presId="urn:diagrams.loki3.com/VaryingWidthList"/>
    <dgm:cxn modelId="{72029C51-9D85-452F-A5B6-C9FB815A4768}" type="presParOf" srcId="{95E053B3-899F-4798-AE35-95163AA20B69}" destId="{FCD41B9E-1EB2-4F7C-B8CD-6CFC166AED69}" srcOrd="5" destOrd="0" presId="urn:diagrams.loki3.com/VaryingWidthList"/>
    <dgm:cxn modelId="{911B3B63-F4D7-47E4-BD30-3E152948F98A}" type="presParOf" srcId="{95E053B3-899F-4798-AE35-95163AA20B69}" destId="{46B9D05F-F2EA-4B43-AE46-C8402A73725E}" srcOrd="6"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0356D-04BA-4A43-A977-04B7651DCA10}"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F3B8CC74-F84C-4CC7-837B-FB1B5E91E326}">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b="0" u="none" dirty="0">
              <a:solidFill>
                <a:srgbClr val="7030A0"/>
              </a:solidFill>
              <a:effectLst/>
              <a:latin typeface="Berlin Sans FB" panose="020E0602020502020306" pitchFamily="34" charset="0"/>
            </a:rPr>
            <a:t>What is affected?</a:t>
          </a:r>
        </a:p>
      </dgm:t>
    </dgm:pt>
    <dgm:pt modelId="{8B7E387B-9D42-42B6-8887-74D8F1A0EAC1}" type="parTrans" cxnId="{B5AE14F0-87B0-400D-A814-FD199546E341}">
      <dgm:prSet/>
      <dgm:spPr/>
      <dgm:t>
        <a:bodyPr/>
        <a:lstStyle/>
        <a:p>
          <a:endParaRPr lang="en-US"/>
        </a:p>
      </dgm:t>
    </dgm:pt>
    <dgm:pt modelId="{A0E03CC7-8998-4613-9179-127DE0F9E511}" type="sibTrans" cxnId="{B5AE14F0-87B0-400D-A814-FD199546E341}">
      <dgm:prSet/>
      <dgm:spPr/>
      <dgm:t>
        <a:bodyPr/>
        <a:lstStyle/>
        <a:p>
          <a:endParaRPr lang="en-US"/>
        </a:p>
      </dgm:t>
    </dgm:pt>
    <dgm:pt modelId="{3E6CBE2E-4FC0-440E-B9FB-EEC2F4872551}">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dirty="0">
              <a:solidFill>
                <a:srgbClr val="7030A0"/>
              </a:solidFill>
              <a:latin typeface="Berlin Sans FB" panose="020E0602020502020306" pitchFamily="34" charset="0"/>
            </a:rPr>
            <a:t>Occurring where?</a:t>
          </a:r>
        </a:p>
      </dgm:t>
    </dgm:pt>
    <dgm:pt modelId="{AC6CCDFF-73E7-4425-B6B9-FBC062594DE4}" type="parTrans" cxnId="{1D4E994A-C6A1-4C85-9655-62A3D43728D5}">
      <dgm:prSet/>
      <dgm:spPr/>
      <dgm:t>
        <a:bodyPr/>
        <a:lstStyle/>
        <a:p>
          <a:endParaRPr lang="en-US"/>
        </a:p>
      </dgm:t>
    </dgm:pt>
    <dgm:pt modelId="{6159C684-DA8E-476C-A5A8-DAAB37844FBF}" type="sibTrans" cxnId="{1D4E994A-C6A1-4C85-9655-62A3D43728D5}">
      <dgm:prSet/>
      <dgm:spPr/>
      <dgm:t>
        <a:bodyPr/>
        <a:lstStyle/>
        <a:p>
          <a:endParaRPr lang="en-US"/>
        </a:p>
      </dgm:t>
    </dgm:pt>
    <dgm:pt modelId="{8D28189F-FB54-4BAE-892D-334012755F2F}">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dirty="0">
              <a:solidFill>
                <a:srgbClr val="7030A0"/>
              </a:solidFill>
              <a:latin typeface="Berlin Sans FB" panose="020E0602020502020306" pitchFamily="34" charset="0"/>
            </a:rPr>
            <a:t>Previous Scenario</a:t>
          </a:r>
        </a:p>
      </dgm:t>
    </dgm:pt>
    <dgm:pt modelId="{5DD35B69-706A-4B36-AB99-9598C42CBADE}" type="parTrans" cxnId="{1CDCB68D-504D-49C0-B7B6-3FC218BB3DF9}">
      <dgm:prSet/>
      <dgm:spPr/>
      <dgm:t>
        <a:bodyPr/>
        <a:lstStyle/>
        <a:p>
          <a:endParaRPr lang="en-US"/>
        </a:p>
      </dgm:t>
    </dgm:pt>
    <dgm:pt modelId="{E610751F-15B0-4C7B-B9DF-04400E8E40F7}" type="sibTrans" cxnId="{1CDCB68D-504D-49C0-B7B6-3FC218BB3DF9}">
      <dgm:prSet/>
      <dgm:spPr/>
      <dgm:t>
        <a:bodyPr/>
        <a:lstStyle/>
        <a:p>
          <a:endParaRPr lang="en-US"/>
        </a:p>
      </dgm:t>
    </dgm:pt>
    <dgm:pt modelId="{F8D78DD5-6373-48BB-AED6-1DDA3B089DE5}">
      <dgm:prSet phldrT="[Text]" custT="1"/>
      <dgm:spPr>
        <a:solidFill>
          <a:schemeClr val="accent1">
            <a:lumMod val="20000"/>
            <a:lumOff val="80000"/>
          </a:schemeClr>
        </a:solidFill>
        <a:ln>
          <a:solidFill>
            <a:schemeClr val="accent2">
              <a:lumMod val="60000"/>
              <a:lumOff val="40000"/>
            </a:schemeClr>
          </a:solidFill>
        </a:ln>
      </dgm:spPr>
      <dgm:t>
        <a:bodyPr/>
        <a:lstStyle/>
        <a:p>
          <a:r>
            <a:rPr lang="en-US" sz="1800" dirty="0">
              <a:solidFill>
                <a:srgbClr val="7030A0"/>
              </a:solidFill>
              <a:latin typeface="Berlin Sans FB" panose="020E0602020502020306" pitchFamily="34" charset="0"/>
            </a:rPr>
            <a:t>Workaround Implemented</a:t>
          </a:r>
        </a:p>
      </dgm:t>
    </dgm:pt>
    <dgm:pt modelId="{E92FB602-7579-4DF5-8F58-CF6FB33F9971}" type="parTrans" cxnId="{4E721AAF-A2DD-44C0-A6C5-6301259A6538}">
      <dgm:prSet/>
      <dgm:spPr/>
      <dgm:t>
        <a:bodyPr/>
        <a:lstStyle/>
        <a:p>
          <a:endParaRPr lang="en-US"/>
        </a:p>
      </dgm:t>
    </dgm:pt>
    <dgm:pt modelId="{A44E340D-E56E-4B77-8356-6AB4BC5C5F44}" type="sibTrans" cxnId="{4E721AAF-A2DD-44C0-A6C5-6301259A6538}">
      <dgm:prSet/>
      <dgm:spPr/>
      <dgm:t>
        <a:bodyPr/>
        <a:lstStyle/>
        <a:p>
          <a:endParaRPr lang="en-US"/>
        </a:p>
      </dgm:t>
    </dgm:pt>
    <dgm:pt modelId="{95E053B3-899F-4798-AE35-95163AA20B69}" type="pres">
      <dgm:prSet presAssocID="{2B90356D-04BA-4A43-A977-04B7651DCA10}" presName="Name0" presStyleCnt="0">
        <dgm:presLayoutVars>
          <dgm:resizeHandles/>
        </dgm:presLayoutVars>
      </dgm:prSet>
      <dgm:spPr/>
    </dgm:pt>
    <dgm:pt modelId="{58077169-D7C7-4762-83AD-E18E403C7344}" type="pres">
      <dgm:prSet presAssocID="{F3B8CC74-F84C-4CC7-837B-FB1B5E91E326}" presName="text" presStyleLbl="node1" presStyleIdx="0" presStyleCnt="4" custScaleX="780521" custScaleY="18640">
        <dgm:presLayoutVars>
          <dgm:bulletEnabled val="1"/>
        </dgm:presLayoutVars>
      </dgm:prSet>
      <dgm:spPr>
        <a:prstGeom prst="roundRect">
          <a:avLst/>
        </a:prstGeom>
      </dgm:spPr>
    </dgm:pt>
    <dgm:pt modelId="{073778BD-6299-43E3-99BA-8C8F5556B8BF}" type="pres">
      <dgm:prSet presAssocID="{A0E03CC7-8998-4613-9179-127DE0F9E511}" presName="space" presStyleCnt="0"/>
      <dgm:spPr/>
    </dgm:pt>
    <dgm:pt modelId="{6C10AFCD-0F7E-4F7D-8D95-2DDD6D9D443E}" type="pres">
      <dgm:prSet presAssocID="{3E6CBE2E-4FC0-440E-B9FB-EEC2F4872551}" presName="text" presStyleLbl="node1" presStyleIdx="1" presStyleCnt="4" custScaleX="780521" custScaleY="16601">
        <dgm:presLayoutVars>
          <dgm:bulletEnabled val="1"/>
        </dgm:presLayoutVars>
      </dgm:prSet>
      <dgm:spPr>
        <a:prstGeom prst="roundRect">
          <a:avLst/>
        </a:prstGeom>
      </dgm:spPr>
    </dgm:pt>
    <dgm:pt modelId="{6269EED5-7172-49A0-A06C-78F6385FFB5D}" type="pres">
      <dgm:prSet presAssocID="{6159C684-DA8E-476C-A5A8-DAAB37844FBF}" presName="space" presStyleCnt="0"/>
      <dgm:spPr/>
    </dgm:pt>
    <dgm:pt modelId="{556ED2E5-07A7-4307-A59C-191D8A612F22}" type="pres">
      <dgm:prSet presAssocID="{8D28189F-FB54-4BAE-892D-334012755F2F}" presName="text" presStyleLbl="node1" presStyleIdx="2" presStyleCnt="4" custScaleX="780521" custScaleY="16857">
        <dgm:presLayoutVars>
          <dgm:bulletEnabled val="1"/>
        </dgm:presLayoutVars>
      </dgm:prSet>
      <dgm:spPr>
        <a:prstGeom prst="roundRect">
          <a:avLst/>
        </a:prstGeom>
      </dgm:spPr>
    </dgm:pt>
    <dgm:pt modelId="{FCD41B9E-1EB2-4F7C-B8CD-6CFC166AED69}" type="pres">
      <dgm:prSet presAssocID="{E610751F-15B0-4C7B-B9DF-04400E8E40F7}" presName="space" presStyleCnt="0"/>
      <dgm:spPr/>
    </dgm:pt>
    <dgm:pt modelId="{46B9D05F-F2EA-4B43-AE46-C8402A73725E}" type="pres">
      <dgm:prSet presAssocID="{F8D78DD5-6373-48BB-AED6-1DDA3B089DE5}" presName="text" presStyleLbl="node1" presStyleIdx="3" presStyleCnt="4" custScaleX="780521" custScaleY="19080">
        <dgm:presLayoutVars>
          <dgm:bulletEnabled val="1"/>
        </dgm:presLayoutVars>
      </dgm:prSet>
      <dgm:spPr>
        <a:prstGeom prst="roundRect">
          <a:avLst/>
        </a:prstGeom>
      </dgm:spPr>
    </dgm:pt>
  </dgm:ptLst>
  <dgm:cxnLst>
    <dgm:cxn modelId="{FE4A4A27-8C58-402E-A87D-FC794438864F}" type="presOf" srcId="{2B90356D-04BA-4A43-A977-04B7651DCA10}" destId="{95E053B3-899F-4798-AE35-95163AA20B69}" srcOrd="0" destOrd="0" presId="urn:diagrams.loki3.com/VaryingWidthList"/>
    <dgm:cxn modelId="{6EFFD632-87D6-431E-894A-A8105B5F5FB4}" type="presOf" srcId="{F3B8CC74-F84C-4CC7-837B-FB1B5E91E326}" destId="{58077169-D7C7-4762-83AD-E18E403C7344}" srcOrd="0" destOrd="0" presId="urn:diagrams.loki3.com/VaryingWidthList"/>
    <dgm:cxn modelId="{1D4E994A-C6A1-4C85-9655-62A3D43728D5}" srcId="{2B90356D-04BA-4A43-A977-04B7651DCA10}" destId="{3E6CBE2E-4FC0-440E-B9FB-EEC2F4872551}" srcOrd="1" destOrd="0" parTransId="{AC6CCDFF-73E7-4425-B6B9-FBC062594DE4}" sibTransId="{6159C684-DA8E-476C-A5A8-DAAB37844FBF}"/>
    <dgm:cxn modelId="{1CDCB68D-504D-49C0-B7B6-3FC218BB3DF9}" srcId="{2B90356D-04BA-4A43-A977-04B7651DCA10}" destId="{8D28189F-FB54-4BAE-892D-334012755F2F}" srcOrd="2" destOrd="0" parTransId="{5DD35B69-706A-4B36-AB99-9598C42CBADE}" sibTransId="{E610751F-15B0-4C7B-B9DF-04400E8E40F7}"/>
    <dgm:cxn modelId="{4E721AAF-A2DD-44C0-A6C5-6301259A6538}" srcId="{2B90356D-04BA-4A43-A977-04B7651DCA10}" destId="{F8D78DD5-6373-48BB-AED6-1DDA3B089DE5}" srcOrd="3" destOrd="0" parTransId="{E92FB602-7579-4DF5-8F58-CF6FB33F9971}" sibTransId="{A44E340D-E56E-4B77-8356-6AB4BC5C5F44}"/>
    <dgm:cxn modelId="{E261ECAF-75DE-496A-96CC-D5ED3D936903}" type="presOf" srcId="{8D28189F-FB54-4BAE-892D-334012755F2F}" destId="{556ED2E5-07A7-4307-A59C-191D8A612F22}" srcOrd="0" destOrd="0" presId="urn:diagrams.loki3.com/VaryingWidthList"/>
    <dgm:cxn modelId="{67D1F8BF-476E-4489-9619-12B68A6ADA26}" type="presOf" srcId="{3E6CBE2E-4FC0-440E-B9FB-EEC2F4872551}" destId="{6C10AFCD-0F7E-4F7D-8D95-2DDD6D9D443E}" srcOrd="0" destOrd="0" presId="urn:diagrams.loki3.com/VaryingWidthList"/>
    <dgm:cxn modelId="{238375DE-74B4-43A3-A47E-E4082A3D05A7}" type="presOf" srcId="{F8D78DD5-6373-48BB-AED6-1DDA3B089DE5}" destId="{46B9D05F-F2EA-4B43-AE46-C8402A73725E}" srcOrd="0" destOrd="0" presId="urn:diagrams.loki3.com/VaryingWidthList"/>
    <dgm:cxn modelId="{B5AE14F0-87B0-400D-A814-FD199546E341}" srcId="{2B90356D-04BA-4A43-A977-04B7651DCA10}" destId="{F3B8CC74-F84C-4CC7-837B-FB1B5E91E326}" srcOrd="0" destOrd="0" parTransId="{8B7E387B-9D42-42B6-8887-74D8F1A0EAC1}" sibTransId="{A0E03CC7-8998-4613-9179-127DE0F9E511}"/>
    <dgm:cxn modelId="{2DFE0321-9A45-4EAF-AEC5-DFA4DA7F034D}" type="presParOf" srcId="{95E053B3-899F-4798-AE35-95163AA20B69}" destId="{58077169-D7C7-4762-83AD-E18E403C7344}" srcOrd="0" destOrd="0" presId="urn:diagrams.loki3.com/VaryingWidthList"/>
    <dgm:cxn modelId="{2959E960-C452-4B91-B7F6-15BF99B652F1}" type="presParOf" srcId="{95E053B3-899F-4798-AE35-95163AA20B69}" destId="{073778BD-6299-43E3-99BA-8C8F5556B8BF}" srcOrd="1" destOrd="0" presId="urn:diagrams.loki3.com/VaryingWidthList"/>
    <dgm:cxn modelId="{0150DF8B-84F6-489A-BEC6-5CD3C9107BEF}" type="presParOf" srcId="{95E053B3-899F-4798-AE35-95163AA20B69}" destId="{6C10AFCD-0F7E-4F7D-8D95-2DDD6D9D443E}" srcOrd="2" destOrd="0" presId="urn:diagrams.loki3.com/VaryingWidthList"/>
    <dgm:cxn modelId="{EB71FC1F-9C63-4C2B-B4E3-7C1B6B9EFD41}" type="presParOf" srcId="{95E053B3-899F-4798-AE35-95163AA20B69}" destId="{6269EED5-7172-49A0-A06C-78F6385FFB5D}" srcOrd="3" destOrd="0" presId="urn:diagrams.loki3.com/VaryingWidthList"/>
    <dgm:cxn modelId="{ED23AE7E-3D15-49D0-B3A8-00DA73E6C98D}" type="presParOf" srcId="{95E053B3-899F-4798-AE35-95163AA20B69}" destId="{556ED2E5-07A7-4307-A59C-191D8A612F22}" srcOrd="4" destOrd="0" presId="urn:diagrams.loki3.com/VaryingWidthList"/>
    <dgm:cxn modelId="{72029C51-9D85-452F-A5B6-C9FB815A4768}" type="presParOf" srcId="{95E053B3-899F-4798-AE35-95163AA20B69}" destId="{FCD41B9E-1EB2-4F7C-B8CD-6CFC166AED69}" srcOrd="5" destOrd="0" presId="urn:diagrams.loki3.com/VaryingWidthList"/>
    <dgm:cxn modelId="{911B3B63-F4D7-47E4-BD30-3E152948F98A}" type="presParOf" srcId="{95E053B3-899F-4798-AE35-95163AA20B69}" destId="{46B9D05F-F2EA-4B43-AE46-C8402A73725E}" srcOrd="6" destOrd="0" presId="urn:diagrams.loki3.com/VaryingWidth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343CF9-4064-4FC4-A187-47890079FEE1}" type="doc">
      <dgm:prSet loTypeId="urn:microsoft.com/office/officeart/2005/8/layout/hProcess7" loCatId="list" qsTypeId="urn:microsoft.com/office/officeart/2005/8/quickstyle/simple4" qsCatId="simple" csTypeId="urn:microsoft.com/office/officeart/2005/8/colors/accent1_3" csCatId="accent1" phldr="1"/>
      <dgm:spPr/>
      <dgm:t>
        <a:bodyPr/>
        <a:lstStyle/>
        <a:p>
          <a:endParaRPr lang="en-US"/>
        </a:p>
      </dgm:t>
    </dgm:pt>
    <dgm:pt modelId="{29BE0CDF-8666-4723-9A97-4EC397B4BDE2}">
      <dgm:prSet phldrT="[Text]" custT="1"/>
      <dgm:spPr>
        <a:ln>
          <a:solidFill>
            <a:srgbClr val="0099CC"/>
          </a:solidFill>
        </a:ln>
        <a:effectLst>
          <a:outerShdw blurRad="50800" dist="38100" dir="16200000" rotWithShape="0">
            <a:prstClr val="black">
              <a:alpha val="40000"/>
            </a:prstClr>
          </a:outerShdw>
        </a:effectLst>
      </dgm:spPr>
      <dgm:t>
        <a:bodyPr/>
        <a:lstStyle/>
        <a:p>
          <a:r>
            <a:rPr lang="en-US" sz="3200" b="1" baseline="0" dirty="0">
              <a:solidFill>
                <a:schemeClr val="accent2">
                  <a:lumMod val="50000"/>
                </a:schemeClr>
              </a:solidFill>
              <a:latin typeface="Bradley Hand ITC" panose="03070402050302030203" pitchFamily="66" charset="0"/>
            </a:rPr>
            <a:t>Benefit 1</a:t>
          </a:r>
        </a:p>
      </dgm:t>
    </dgm:pt>
    <dgm:pt modelId="{9D26DE97-7124-44C2-80E1-0B601BC434A0}" type="parTrans" cxnId="{925193C1-2189-4484-A313-5330B36270F3}">
      <dgm:prSet/>
      <dgm:spPr/>
      <dgm:t>
        <a:bodyPr/>
        <a:lstStyle/>
        <a:p>
          <a:endParaRPr lang="en-US"/>
        </a:p>
      </dgm:t>
    </dgm:pt>
    <dgm:pt modelId="{F5519ECC-75D8-47D2-B458-D3C2F863A25C}" type="sibTrans" cxnId="{925193C1-2189-4484-A313-5330B36270F3}">
      <dgm:prSet/>
      <dgm:spPr/>
      <dgm:t>
        <a:bodyPr/>
        <a:lstStyle/>
        <a:p>
          <a:endParaRPr lang="en-US"/>
        </a:p>
      </dgm:t>
    </dgm:pt>
    <dgm:pt modelId="{05788AF1-1DD7-4EA5-802D-E591FB5986B8}">
      <dgm:prSet phldrT="[Text]"/>
      <dgm:spPr>
        <a:ln>
          <a:solidFill>
            <a:srgbClr val="0099CC"/>
          </a:solidFill>
        </a:ln>
        <a:effectLst>
          <a:outerShdw blurRad="50800" dist="38100" dir="16200000" rotWithShape="0">
            <a:prstClr val="black">
              <a:alpha val="40000"/>
            </a:prstClr>
          </a:outerShdw>
        </a:effectLst>
      </dgm:spPr>
      <dgm:t>
        <a:bodyPr/>
        <a:lstStyle/>
        <a:p>
          <a:r>
            <a:rPr lang="en-US" dirty="0">
              <a:latin typeface="Constantia" panose="02030602050306030303" pitchFamily="18" charset="0"/>
            </a:rPr>
            <a:t>Platform Support Team no longer need to onboard each user on Grafana server/dashboards. No extra effort required for user authentication now on in Grafana Server.</a:t>
          </a:r>
        </a:p>
      </dgm:t>
    </dgm:pt>
    <dgm:pt modelId="{6D473A36-DDB5-4A5B-84A1-9EC9ADE495BE}" type="parTrans" cxnId="{E3B47AD4-7A35-48A0-99DD-047E10BBECFF}">
      <dgm:prSet/>
      <dgm:spPr/>
      <dgm:t>
        <a:bodyPr/>
        <a:lstStyle/>
        <a:p>
          <a:endParaRPr lang="en-US"/>
        </a:p>
      </dgm:t>
    </dgm:pt>
    <dgm:pt modelId="{69880028-6456-424E-92F3-EBC6D8681BE4}" type="sibTrans" cxnId="{E3B47AD4-7A35-48A0-99DD-047E10BBECFF}">
      <dgm:prSet/>
      <dgm:spPr/>
      <dgm:t>
        <a:bodyPr/>
        <a:lstStyle/>
        <a:p>
          <a:endParaRPr lang="en-US"/>
        </a:p>
      </dgm:t>
    </dgm:pt>
    <dgm:pt modelId="{C490087F-4702-47A7-BFCF-9F3F6687FB8A}">
      <dgm:prSet phldrT="[Text]" custT="1"/>
      <dgm:spPr>
        <a:ln>
          <a:solidFill>
            <a:srgbClr val="0099CC"/>
          </a:solidFill>
        </a:ln>
        <a:effectLst>
          <a:outerShdw blurRad="50800" dist="38100" dir="16200000" rotWithShape="0">
            <a:prstClr val="black">
              <a:alpha val="40000"/>
            </a:prstClr>
          </a:outerShdw>
        </a:effectLst>
      </dgm:spPr>
      <dgm:t>
        <a:bodyPr/>
        <a:lstStyle/>
        <a:p>
          <a:r>
            <a:rPr lang="en-US" sz="3200" b="1" dirty="0">
              <a:solidFill>
                <a:schemeClr val="tx1"/>
              </a:solidFill>
              <a:latin typeface="Bradley Hand ITC" panose="03070402050302030203" pitchFamily="66" charset="0"/>
            </a:rPr>
            <a:t>Benefit 2</a:t>
          </a:r>
        </a:p>
      </dgm:t>
    </dgm:pt>
    <dgm:pt modelId="{704CAA3F-84F3-40F5-AE28-743249870228}" type="parTrans" cxnId="{02FFD240-28B4-4846-8D82-C8EAD8E3E908}">
      <dgm:prSet/>
      <dgm:spPr/>
      <dgm:t>
        <a:bodyPr/>
        <a:lstStyle/>
        <a:p>
          <a:endParaRPr lang="en-US"/>
        </a:p>
      </dgm:t>
    </dgm:pt>
    <dgm:pt modelId="{C1ADEBB8-C018-436C-9B97-392EB44CCA72}" type="sibTrans" cxnId="{02FFD240-28B4-4846-8D82-C8EAD8E3E908}">
      <dgm:prSet/>
      <dgm:spPr/>
      <dgm:t>
        <a:bodyPr/>
        <a:lstStyle/>
        <a:p>
          <a:endParaRPr lang="en-US"/>
        </a:p>
      </dgm:t>
    </dgm:pt>
    <dgm:pt modelId="{E3D4F581-AE79-48F0-B2DC-2FF7505A24A3}">
      <dgm:prSet phldrT="[Text]"/>
      <dgm:spPr>
        <a:ln>
          <a:solidFill>
            <a:srgbClr val="0099CC"/>
          </a:solidFill>
        </a:ln>
        <a:effectLst>
          <a:outerShdw blurRad="50800" dist="38100" dir="16200000" rotWithShape="0">
            <a:prstClr val="black">
              <a:alpha val="40000"/>
            </a:prstClr>
          </a:outerShdw>
        </a:effectLst>
      </dgm:spPr>
      <dgm:t>
        <a:bodyPr/>
        <a:lstStyle/>
        <a:p>
          <a:r>
            <a:rPr lang="en-US" dirty="0">
              <a:latin typeface="Constantia" panose="02030602050306030303" pitchFamily="18" charset="0"/>
            </a:rPr>
            <a:t>User need not require to use any generic/common credentials to login to the Grafana Server which was less secured. LDAP Authentication is now used.</a:t>
          </a:r>
        </a:p>
      </dgm:t>
    </dgm:pt>
    <dgm:pt modelId="{2AFBCF0B-7957-4B4A-BB48-80D6E00B73A7}" type="parTrans" cxnId="{6665FFBF-F217-4B06-A357-14F601A72C74}">
      <dgm:prSet/>
      <dgm:spPr/>
      <dgm:t>
        <a:bodyPr/>
        <a:lstStyle/>
        <a:p>
          <a:endParaRPr lang="en-US"/>
        </a:p>
      </dgm:t>
    </dgm:pt>
    <dgm:pt modelId="{E87CEBA9-60D2-4942-931D-2B12B832525A}" type="sibTrans" cxnId="{6665FFBF-F217-4B06-A357-14F601A72C74}">
      <dgm:prSet/>
      <dgm:spPr/>
      <dgm:t>
        <a:bodyPr/>
        <a:lstStyle/>
        <a:p>
          <a:endParaRPr lang="en-US"/>
        </a:p>
      </dgm:t>
    </dgm:pt>
    <dgm:pt modelId="{BB5CE201-3BE5-48D6-ACA3-3049201E04C2}">
      <dgm:prSet phldrT="[Text]" custT="1"/>
      <dgm:spPr>
        <a:ln>
          <a:solidFill>
            <a:srgbClr val="0099CC"/>
          </a:solidFill>
        </a:ln>
        <a:effectLst>
          <a:outerShdw blurRad="50800" dist="38100" dir="16200000" rotWithShape="0">
            <a:prstClr val="black">
              <a:alpha val="40000"/>
            </a:prstClr>
          </a:outerShdw>
        </a:effectLst>
      </dgm:spPr>
      <dgm:t>
        <a:bodyPr/>
        <a:lstStyle/>
        <a:p>
          <a:r>
            <a:rPr lang="en-US" sz="3200" b="1" dirty="0">
              <a:solidFill>
                <a:schemeClr val="tx1"/>
              </a:solidFill>
              <a:latin typeface="Bradley Hand ITC" panose="03070402050302030203" pitchFamily="66" charset="0"/>
            </a:rPr>
            <a:t>Benefit 3</a:t>
          </a:r>
        </a:p>
      </dgm:t>
    </dgm:pt>
    <dgm:pt modelId="{FB131386-3486-4C47-BAEA-DA118E131D11}" type="parTrans" cxnId="{1D544ABC-76F9-4A01-82E8-0824CF118B9B}">
      <dgm:prSet/>
      <dgm:spPr/>
      <dgm:t>
        <a:bodyPr/>
        <a:lstStyle/>
        <a:p>
          <a:endParaRPr lang="en-US"/>
        </a:p>
      </dgm:t>
    </dgm:pt>
    <dgm:pt modelId="{6BBA8D33-DACF-48C7-9D46-16A75D533EB5}" type="sibTrans" cxnId="{1D544ABC-76F9-4A01-82E8-0824CF118B9B}">
      <dgm:prSet/>
      <dgm:spPr/>
      <dgm:t>
        <a:bodyPr/>
        <a:lstStyle/>
        <a:p>
          <a:endParaRPr lang="en-US"/>
        </a:p>
      </dgm:t>
    </dgm:pt>
    <dgm:pt modelId="{DC5FC2A6-9392-4D40-B500-C0F89C116F69}">
      <dgm:prSet phldrT="[Text]"/>
      <dgm:spPr>
        <a:ln>
          <a:solidFill>
            <a:srgbClr val="0099CC"/>
          </a:solidFill>
        </a:ln>
        <a:effectLst>
          <a:outerShdw blurRad="50800" dist="38100" dir="16200000" rotWithShape="0">
            <a:prstClr val="black">
              <a:alpha val="40000"/>
            </a:prstClr>
          </a:outerShdw>
        </a:effectLst>
      </dgm:spPr>
      <dgm:t>
        <a:bodyPr/>
        <a:lstStyle/>
        <a:p>
          <a:r>
            <a:rPr lang="en-US" dirty="0">
              <a:latin typeface="Constantia" panose="02030602050306030303" pitchFamily="18" charset="0"/>
            </a:rPr>
            <a:t>Platform Support Team need not explicitly set the permissions and roles of the user who has been onboarded to the Grafana Server. </a:t>
          </a:r>
        </a:p>
      </dgm:t>
    </dgm:pt>
    <dgm:pt modelId="{BD74A8CF-0C38-49E7-A4F1-DE348414D4D2}" type="parTrans" cxnId="{38160EBD-4C05-4066-9B60-B7A5191FB758}">
      <dgm:prSet/>
      <dgm:spPr/>
      <dgm:t>
        <a:bodyPr/>
        <a:lstStyle/>
        <a:p>
          <a:endParaRPr lang="en-US"/>
        </a:p>
      </dgm:t>
    </dgm:pt>
    <dgm:pt modelId="{52585892-4A93-44F3-A13C-7A2E6FBF8023}" type="sibTrans" cxnId="{38160EBD-4C05-4066-9B60-B7A5191FB758}">
      <dgm:prSet/>
      <dgm:spPr/>
      <dgm:t>
        <a:bodyPr/>
        <a:lstStyle/>
        <a:p>
          <a:endParaRPr lang="en-US"/>
        </a:p>
      </dgm:t>
    </dgm:pt>
    <dgm:pt modelId="{FB6FA375-D83E-4375-9FF5-B46B022E80C7}" type="pres">
      <dgm:prSet presAssocID="{52343CF9-4064-4FC4-A187-47890079FEE1}" presName="Name0" presStyleCnt="0">
        <dgm:presLayoutVars>
          <dgm:dir/>
          <dgm:animLvl val="lvl"/>
          <dgm:resizeHandles val="exact"/>
        </dgm:presLayoutVars>
      </dgm:prSet>
      <dgm:spPr/>
    </dgm:pt>
    <dgm:pt modelId="{25D79EC0-B96F-4A47-A84A-99F8C665B16F}" type="pres">
      <dgm:prSet presAssocID="{29BE0CDF-8666-4723-9A97-4EC397B4BDE2}" presName="compositeNode" presStyleCnt="0">
        <dgm:presLayoutVars>
          <dgm:bulletEnabled val="1"/>
        </dgm:presLayoutVars>
      </dgm:prSet>
      <dgm:spPr/>
    </dgm:pt>
    <dgm:pt modelId="{ABC45247-AACE-4F35-AC16-71658C1FD9ED}" type="pres">
      <dgm:prSet presAssocID="{29BE0CDF-8666-4723-9A97-4EC397B4BDE2}" presName="bgRect" presStyleLbl="node1" presStyleIdx="0" presStyleCnt="3" custScaleX="100000" custScaleY="100000" custLinFactNeighborX="-42" custLinFactNeighborY="-851"/>
      <dgm:spPr/>
    </dgm:pt>
    <dgm:pt modelId="{B86E3988-365B-4EBC-8E57-D845AB233B93}" type="pres">
      <dgm:prSet presAssocID="{29BE0CDF-8666-4723-9A97-4EC397B4BDE2}" presName="parentNode" presStyleLbl="node1" presStyleIdx="0" presStyleCnt="3">
        <dgm:presLayoutVars>
          <dgm:chMax val="0"/>
          <dgm:bulletEnabled val="1"/>
        </dgm:presLayoutVars>
      </dgm:prSet>
      <dgm:spPr/>
    </dgm:pt>
    <dgm:pt modelId="{A9E4E3F7-ECEC-4862-8EDF-BDD6F0069D96}" type="pres">
      <dgm:prSet presAssocID="{29BE0CDF-8666-4723-9A97-4EC397B4BDE2}" presName="childNode" presStyleLbl="node1" presStyleIdx="0" presStyleCnt="3">
        <dgm:presLayoutVars>
          <dgm:bulletEnabled val="1"/>
        </dgm:presLayoutVars>
      </dgm:prSet>
      <dgm:spPr/>
    </dgm:pt>
    <dgm:pt modelId="{E9584766-6D8C-455F-A265-37E79D5C2F79}" type="pres">
      <dgm:prSet presAssocID="{F5519ECC-75D8-47D2-B458-D3C2F863A25C}" presName="hSp" presStyleCnt="0"/>
      <dgm:spPr/>
    </dgm:pt>
    <dgm:pt modelId="{833BEFD9-ECDA-4825-A8E7-8386442B6391}" type="pres">
      <dgm:prSet presAssocID="{F5519ECC-75D8-47D2-B458-D3C2F863A25C}" presName="vProcSp" presStyleCnt="0"/>
      <dgm:spPr/>
    </dgm:pt>
    <dgm:pt modelId="{1999D1AD-6FE9-4DEF-9D9B-0CA5CE4DCDCB}" type="pres">
      <dgm:prSet presAssocID="{F5519ECC-75D8-47D2-B458-D3C2F863A25C}" presName="vSp1" presStyleCnt="0"/>
      <dgm:spPr/>
    </dgm:pt>
    <dgm:pt modelId="{6368E61D-91A0-486F-95EA-0E2A5C7E7630}" type="pres">
      <dgm:prSet presAssocID="{F5519ECC-75D8-47D2-B458-D3C2F863A25C}" presName="simulatedConn" presStyleLbl="solidFgAcc1" presStyleIdx="0" presStyleCnt="2"/>
      <dgm:spPr/>
    </dgm:pt>
    <dgm:pt modelId="{21FCA4A8-4299-45D7-932F-B2BA0005DA1A}" type="pres">
      <dgm:prSet presAssocID="{F5519ECC-75D8-47D2-B458-D3C2F863A25C}" presName="vSp2" presStyleCnt="0"/>
      <dgm:spPr/>
    </dgm:pt>
    <dgm:pt modelId="{3D5896F5-5E2E-4FA3-B2C6-08A25E7DC0C3}" type="pres">
      <dgm:prSet presAssocID="{F5519ECC-75D8-47D2-B458-D3C2F863A25C}" presName="sibTrans" presStyleCnt="0"/>
      <dgm:spPr/>
    </dgm:pt>
    <dgm:pt modelId="{917F1835-DE82-4F61-A9A6-41B6E0D30B3C}" type="pres">
      <dgm:prSet presAssocID="{C490087F-4702-47A7-BFCF-9F3F6687FB8A}" presName="compositeNode" presStyleCnt="0">
        <dgm:presLayoutVars>
          <dgm:bulletEnabled val="1"/>
        </dgm:presLayoutVars>
      </dgm:prSet>
      <dgm:spPr/>
    </dgm:pt>
    <dgm:pt modelId="{897131B1-FFD1-418F-B0ED-3EE4040923A0}" type="pres">
      <dgm:prSet presAssocID="{C490087F-4702-47A7-BFCF-9F3F6687FB8A}" presName="bgRect" presStyleLbl="node1" presStyleIdx="1" presStyleCnt="3"/>
      <dgm:spPr/>
    </dgm:pt>
    <dgm:pt modelId="{C1690AE3-D162-4E67-B707-1BD09CF1DE53}" type="pres">
      <dgm:prSet presAssocID="{C490087F-4702-47A7-BFCF-9F3F6687FB8A}" presName="parentNode" presStyleLbl="node1" presStyleIdx="1" presStyleCnt="3">
        <dgm:presLayoutVars>
          <dgm:chMax val="0"/>
          <dgm:bulletEnabled val="1"/>
        </dgm:presLayoutVars>
      </dgm:prSet>
      <dgm:spPr/>
    </dgm:pt>
    <dgm:pt modelId="{F859EF5B-D82B-48D5-B408-9E77539C335B}" type="pres">
      <dgm:prSet presAssocID="{C490087F-4702-47A7-BFCF-9F3F6687FB8A}" presName="childNode" presStyleLbl="node1" presStyleIdx="1" presStyleCnt="3">
        <dgm:presLayoutVars>
          <dgm:bulletEnabled val="1"/>
        </dgm:presLayoutVars>
      </dgm:prSet>
      <dgm:spPr/>
    </dgm:pt>
    <dgm:pt modelId="{E1766586-60B7-45B8-8F50-E52CF7ED52B0}" type="pres">
      <dgm:prSet presAssocID="{C1ADEBB8-C018-436C-9B97-392EB44CCA72}" presName="hSp" presStyleCnt="0"/>
      <dgm:spPr/>
    </dgm:pt>
    <dgm:pt modelId="{698AE2AC-D455-4319-9879-5C0886E7F6C8}" type="pres">
      <dgm:prSet presAssocID="{C1ADEBB8-C018-436C-9B97-392EB44CCA72}" presName="vProcSp" presStyleCnt="0"/>
      <dgm:spPr/>
    </dgm:pt>
    <dgm:pt modelId="{CEFBA2AE-3A51-404E-9796-6CE8B6F88C5E}" type="pres">
      <dgm:prSet presAssocID="{C1ADEBB8-C018-436C-9B97-392EB44CCA72}" presName="vSp1" presStyleCnt="0"/>
      <dgm:spPr/>
    </dgm:pt>
    <dgm:pt modelId="{CAF4C595-B36D-4340-AC1F-679DDD8AF488}" type="pres">
      <dgm:prSet presAssocID="{C1ADEBB8-C018-436C-9B97-392EB44CCA72}" presName="simulatedConn" presStyleLbl="solidFgAcc1" presStyleIdx="1" presStyleCnt="2"/>
      <dgm:spPr/>
    </dgm:pt>
    <dgm:pt modelId="{07CCD93D-659C-44C6-B20C-1FBFB11AA29D}" type="pres">
      <dgm:prSet presAssocID="{C1ADEBB8-C018-436C-9B97-392EB44CCA72}" presName="vSp2" presStyleCnt="0"/>
      <dgm:spPr/>
    </dgm:pt>
    <dgm:pt modelId="{682028BD-B81D-4361-9414-AA1051AE7E63}" type="pres">
      <dgm:prSet presAssocID="{C1ADEBB8-C018-436C-9B97-392EB44CCA72}" presName="sibTrans" presStyleCnt="0"/>
      <dgm:spPr/>
    </dgm:pt>
    <dgm:pt modelId="{2DE3260E-16FE-4658-9A9A-A417BBA0F3BE}" type="pres">
      <dgm:prSet presAssocID="{BB5CE201-3BE5-48D6-ACA3-3049201E04C2}" presName="compositeNode" presStyleCnt="0">
        <dgm:presLayoutVars>
          <dgm:bulletEnabled val="1"/>
        </dgm:presLayoutVars>
      </dgm:prSet>
      <dgm:spPr/>
    </dgm:pt>
    <dgm:pt modelId="{22898DA3-4C99-4677-9115-47170757E1C7}" type="pres">
      <dgm:prSet presAssocID="{BB5CE201-3BE5-48D6-ACA3-3049201E04C2}" presName="bgRect" presStyleLbl="node1" presStyleIdx="2" presStyleCnt="3"/>
      <dgm:spPr/>
    </dgm:pt>
    <dgm:pt modelId="{3D3B3C91-0D48-4660-A4F2-ECDDB75FC0E6}" type="pres">
      <dgm:prSet presAssocID="{BB5CE201-3BE5-48D6-ACA3-3049201E04C2}" presName="parentNode" presStyleLbl="node1" presStyleIdx="2" presStyleCnt="3">
        <dgm:presLayoutVars>
          <dgm:chMax val="0"/>
          <dgm:bulletEnabled val="1"/>
        </dgm:presLayoutVars>
      </dgm:prSet>
      <dgm:spPr/>
    </dgm:pt>
    <dgm:pt modelId="{03D17D15-CCF1-435C-8AA6-3E388EA3DFB7}" type="pres">
      <dgm:prSet presAssocID="{BB5CE201-3BE5-48D6-ACA3-3049201E04C2}" presName="childNode" presStyleLbl="node1" presStyleIdx="2" presStyleCnt="3">
        <dgm:presLayoutVars>
          <dgm:bulletEnabled val="1"/>
        </dgm:presLayoutVars>
      </dgm:prSet>
      <dgm:spPr/>
    </dgm:pt>
  </dgm:ptLst>
  <dgm:cxnLst>
    <dgm:cxn modelId="{7AC3B30D-64E2-4CFC-8506-D8C0A10BB61D}" type="presOf" srcId="{29BE0CDF-8666-4723-9A97-4EC397B4BDE2}" destId="{ABC45247-AACE-4F35-AC16-71658C1FD9ED}" srcOrd="0" destOrd="0" presId="urn:microsoft.com/office/officeart/2005/8/layout/hProcess7"/>
    <dgm:cxn modelId="{479FD924-2ABE-4D08-A317-83B7C3765CF1}" type="presOf" srcId="{BB5CE201-3BE5-48D6-ACA3-3049201E04C2}" destId="{3D3B3C91-0D48-4660-A4F2-ECDDB75FC0E6}" srcOrd="1" destOrd="0" presId="urn:microsoft.com/office/officeart/2005/8/layout/hProcess7"/>
    <dgm:cxn modelId="{39998D31-2FB0-4869-B005-847706254233}" type="presOf" srcId="{BB5CE201-3BE5-48D6-ACA3-3049201E04C2}" destId="{22898DA3-4C99-4677-9115-47170757E1C7}" srcOrd="0" destOrd="0" presId="urn:microsoft.com/office/officeart/2005/8/layout/hProcess7"/>
    <dgm:cxn modelId="{02FFD240-28B4-4846-8D82-C8EAD8E3E908}" srcId="{52343CF9-4064-4FC4-A187-47890079FEE1}" destId="{C490087F-4702-47A7-BFCF-9F3F6687FB8A}" srcOrd="1" destOrd="0" parTransId="{704CAA3F-84F3-40F5-AE28-743249870228}" sibTransId="{C1ADEBB8-C018-436C-9B97-392EB44CCA72}"/>
    <dgm:cxn modelId="{432A0552-5E94-4473-88FA-1EAAE6B10E67}" type="presOf" srcId="{05788AF1-1DD7-4EA5-802D-E591FB5986B8}" destId="{A9E4E3F7-ECEC-4862-8EDF-BDD6F0069D96}" srcOrd="0" destOrd="0" presId="urn:microsoft.com/office/officeart/2005/8/layout/hProcess7"/>
    <dgm:cxn modelId="{C8BC0E52-9984-47E3-BF96-88707684C992}" type="presOf" srcId="{52343CF9-4064-4FC4-A187-47890079FEE1}" destId="{FB6FA375-D83E-4375-9FF5-B46B022E80C7}" srcOrd="0" destOrd="0" presId="urn:microsoft.com/office/officeart/2005/8/layout/hProcess7"/>
    <dgm:cxn modelId="{3E842179-1F86-4F3E-90F6-6BC456DA10FA}" type="presOf" srcId="{DC5FC2A6-9392-4D40-B500-C0F89C116F69}" destId="{03D17D15-CCF1-435C-8AA6-3E388EA3DFB7}" srcOrd="0" destOrd="0" presId="urn:microsoft.com/office/officeart/2005/8/layout/hProcess7"/>
    <dgm:cxn modelId="{6C56C37A-B069-4988-9D96-A1D0B2436239}" type="presOf" srcId="{E3D4F581-AE79-48F0-B2DC-2FF7505A24A3}" destId="{F859EF5B-D82B-48D5-B408-9E77539C335B}" srcOrd="0" destOrd="0" presId="urn:microsoft.com/office/officeart/2005/8/layout/hProcess7"/>
    <dgm:cxn modelId="{3533609E-9BD5-4D6A-B45C-56FC5CA04EFB}" type="presOf" srcId="{C490087F-4702-47A7-BFCF-9F3F6687FB8A}" destId="{897131B1-FFD1-418F-B0ED-3EE4040923A0}" srcOrd="0" destOrd="0" presId="urn:microsoft.com/office/officeart/2005/8/layout/hProcess7"/>
    <dgm:cxn modelId="{91DDB1BA-90AD-4D03-AD8E-8F6B4F6BC903}" type="presOf" srcId="{29BE0CDF-8666-4723-9A97-4EC397B4BDE2}" destId="{B86E3988-365B-4EBC-8E57-D845AB233B93}" srcOrd="1" destOrd="0" presId="urn:microsoft.com/office/officeart/2005/8/layout/hProcess7"/>
    <dgm:cxn modelId="{1D544ABC-76F9-4A01-82E8-0824CF118B9B}" srcId="{52343CF9-4064-4FC4-A187-47890079FEE1}" destId="{BB5CE201-3BE5-48D6-ACA3-3049201E04C2}" srcOrd="2" destOrd="0" parTransId="{FB131386-3486-4C47-BAEA-DA118E131D11}" sibTransId="{6BBA8D33-DACF-48C7-9D46-16A75D533EB5}"/>
    <dgm:cxn modelId="{38160EBD-4C05-4066-9B60-B7A5191FB758}" srcId="{BB5CE201-3BE5-48D6-ACA3-3049201E04C2}" destId="{DC5FC2A6-9392-4D40-B500-C0F89C116F69}" srcOrd="0" destOrd="0" parTransId="{BD74A8CF-0C38-49E7-A4F1-DE348414D4D2}" sibTransId="{52585892-4A93-44F3-A13C-7A2E6FBF8023}"/>
    <dgm:cxn modelId="{6665FFBF-F217-4B06-A357-14F601A72C74}" srcId="{C490087F-4702-47A7-BFCF-9F3F6687FB8A}" destId="{E3D4F581-AE79-48F0-B2DC-2FF7505A24A3}" srcOrd="0" destOrd="0" parTransId="{2AFBCF0B-7957-4B4A-BB48-80D6E00B73A7}" sibTransId="{E87CEBA9-60D2-4942-931D-2B12B832525A}"/>
    <dgm:cxn modelId="{925193C1-2189-4484-A313-5330B36270F3}" srcId="{52343CF9-4064-4FC4-A187-47890079FEE1}" destId="{29BE0CDF-8666-4723-9A97-4EC397B4BDE2}" srcOrd="0" destOrd="0" parTransId="{9D26DE97-7124-44C2-80E1-0B601BC434A0}" sibTransId="{F5519ECC-75D8-47D2-B458-D3C2F863A25C}"/>
    <dgm:cxn modelId="{E3B47AD4-7A35-48A0-99DD-047E10BBECFF}" srcId="{29BE0CDF-8666-4723-9A97-4EC397B4BDE2}" destId="{05788AF1-1DD7-4EA5-802D-E591FB5986B8}" srcOrd="0" destOrd="0" parTransId="{6D473A36-DDB5-4A5B-84A1-9EC9ADE495BE}" sibTransId="{69880028-6456-424E-92F3-EBC6D8681BE4}"/>
    <dgm:cxn modelId="{254358EC-3CEC-4472-B2D4-7BAD99B426DF}" type="presOf" srcId="{C490087F-4702-47A7-BFCF-9F3F6687FB8A}" destId="{C1690AE3-D162-4E67-B707-1BD09CF1DE53}" srcOrd="1" destOrd="0" presId="urn:microsoft.com/office/officeart/2005/8/layout/hProcess7"/>
    <dgm:cxn modelId="{DC35236D-888E-44BF-A91D-31CFC9528F30}" type="presParOf" srcId="{FB6FA375-D83E-4375-9FF5-B46B022E80C7}" destId="{25D79EC0-B96F-4A47-A84A-99F8C665B16F}" srcOrd="0" destOrd="0" presId="urn:microsoft.com/office/officeart/2005/8/layout/hProcess7"/>
    <dgm:cxn modelId="{2C64A600-C146-437D-8472-A27399191D40}" type="presParOf" srcId="{25D79EC0-B96F-4A47-A84A-99F8C665B16F}" destId="{ABC45247-AACE-4F35-AC16-71658C1FD9ED}" srcOrd="0" destOrd="0" presId="urn:microsoft.com/office/officeart/2005/8/layout/hProcess7"/>
    <dgm:cxn modelId="{486F6393-0F65-4B67-9DBC-B3F335616C17}" type="presParOf" srcId="{25D79EC0-B96F-4A47-A84A-99F8C665B16F}" destId="{B86E3988-365B-4EBC-8E57-D845AB233B93}" srcOrd="1" destOrd="0" presId="urn:microsoft.com/office/officeart/2005/8/layout/hProcess7"/>
    <dgm:cxn modelId="{053E2424-F5D9-4B40-BB95-FB8AED6A5FC7}" type="presParOf" srcId="{25D79EC0-B96F-4A47-A84A-99F8C665B16F}" destId="{A9E4E3F7-ECEC-4862-8EDF-BDD6F0069D96}" srcOrd="2" destOrd="0" presId="urn:microsoft.com/office/officeart/2005/8/layout/hProcess7"/>
    <dgm:cxn modelId="{DBD10647-BE2B-419D-A897-A09796AB09B9}" type="presParOf" srcId="{FB6FA375-D83E-4375-9FF5-B46B022E80C7}" destId="{E9584766-6D8C-455F-A265-37E79D5C2F79}" srcOrd="1" destOrd="0" presId="urn:microsoft.com/office/officeart/2005/8/layout/hProcess7"/>
    <dgm:cxn modelId="{892FEA96-958D-4E99-9F77-0854B4AA69D6}" type="presParOf" srcId="{FB6FA375-D83E-4375-9FF5-B46B022E80C7}" destId="{833BEFD9-ECDA-4825-A8E7-8386442B6391}" srcOrd="2" destOrd="0" presId="urn:microsoft.com/office/officeart/2005/8/layout/hProcess7"/>
    <dgm:cxn modelId="{A3B7EEB2-8C41-4C41-BD4F-DF7C813FC8F8}" type="presParOf" srcId="{833BEFD9-ECDA-4825-A8E7-8386442B6391}" destId="{1999D1AD-6FE9-4DEF-9D9B-0CA5CE4DCDCB}" srcOrd="0" destOrd="0" presId="urn:microsoft.com/office/officeart/2005/8/layout/hProcess7"/>
    <dgm:cxn modelId="{560E404F-0CC5-4D6B-93B5-443491951651}" type="presParOf" srcId="{833BEFD9-ECDA-4825-A8E7-8386442B6391}" destId="{6368E61D-91A0-486F-95EA-0E2A5C7E7630}" srcOrd="1" destOrd="0" presId="urn:microsoft.com/office/officeart/2005/8/layout/hProcess7"/>
    <dgm:cxn modelId="{D618CCFA-A9CF-4BA5-A2E2-A1194A3BB666}" type="presParOf" srcId="{833BEFD9-ECDA-4825-A8E7-8386442B6391}" destId="{21FCA4A8-4299-45D7-932F-B2BA0005DA1A}" srcOrd="2" destOrd="0" presId="urn:microsoft.com/office/officeart/2005/8/layout/hProcess7"/>
    <dgm:cxn modelId="{D58AB095-3B94-462E-8C76-D4EA4B622643}" type="presParOf" srcId="{FB6FA375-D83E-4375-9FF5-B46B022E80C7}" destId="{3D5896F5-5E2E-4FA3-B2C6-08A25E7DC0C3}" srcOrd="3" destOrd="0" presId="urn:microsoft.com/office/officeart/2005/8/layout/hProcess7"/>
    <dgm:cxn modelId="{F552A346-9969-4C56-A3A1-A29436585641}" type="presParOf" srcId="{FB6FA375-D83E-4375-9FF5-B46B022E80C7}" destId="{917F1835-DE82-4F61-A9A6-41B6E0D30B3C}" srcOrd="4" destOrd="0" presId="urn:microsoft.com/office/officeart/2005/8/layout/hProcess7"/>
    <dgm:cxn modelId="{AFD67A45-8F90-4F4A-994E-8DAD5678F059}" type="presParOf" srcId="{917F1835-DE82-4F61-A9A6-41B6E0D30B3C}" destId="{897131B1-FFD1-418F-B0ED-3EE4040923A0}" srcOrd="0" destOrd="0" presId="urn:microsoft.com/office/officeart/2005/8/layout/hProcess7"/>
    <dgm:cxn modelId="{514CB5B9-8098-4201-BB09-A0EE404EF563}" type="presParOf" srcId="{917F1835-DE82-4F61-A9A6-41B6E0D30B3C}" destId="{C1690AE3-D162-4E67-B707-1BD09CF1DE53}" srcOrd="1" destOrd="0" presId="urn:microsoft.com/office/officeart/2005/8/layout/hProcess7"/>
    <dgm:cxn modelId="{AF6B0389-52B4-40F4-886A-8D1C12F2FCC7}" type="presParOf" srcId="{917F1835-DE82-4F61-A9A6-41B6E0D30B3C}" destId="{F859EF5B-D82B-48D5-B408-9E77539C335B}" srcOrd="2" destOrd="0" presId="urn:microsoft.com/office/officeart/2005/8/layout/hProcess7"/>
    <dgm:cxn modelId="{771274B3-B050-435C-85C2-CFBB0961D678}" type="presParOf" srcId="{FB6FA375-D83E-4375-9FF5-B46B022E80C7}" destId="{E1766586-60B7-45B8-8F50-E52CF7ED52B0}" srcOrd="5" destOrd="0" presId="urn:microsoft.com/office/officeart/2005/8/layout/hProcess7"/>
    <dgm:cxn modelId="{59673402-BA95-4144-AA9C-80F8AA781590}" type="presParOf" srcId="{FB6FA375-D83E-4375-9FF5-B46B022E80C7}" destId="{698AE2AC-D455-4319-9879-5C0886E7F6C8}" srcOrd="6" destOrd="0" presId="urn:microsoft.com/office/officeart/2005/8/layout/hProcess7"/>
    <dgm:cxn modelId="{B89F2C11-08FD-485B-B631-3D1CBAA673E2}" type="presParOf" srcId="{698AE2AC-D455-4319-9879-5C0886E7F6C8}" destId="{CEFBA2AE-3A51-404E-9796-6CE8B6F88C5E}" srcOrd="0" destOrd="0" presId="urn:microsoft.com/office/officeart/2005/8/layout/hProcess7"/>
    <dgm:cxn modelId="{05D0C91F-68E5-490E-AA31-FBF8EEB0A2C7}" type="presParOf" srcId="{698AE2AC-D455-4319-9879-5C0886E7F6C8}" destId="{CAF4C595-B36D-4340-AC1F-679DDD8AF488}" srcOrd="1" destOrd="0" presId="urn:microsoft.com/office/officeart/2005/8/layout/hProcess7"/>
    <dgm:cxn modelId="{24A2341C-A336-4CA3-A601-8865C8230BEB}" type="presParOf" srcId="{698AE2AC-D455-4319-9879-5C0886E7F6C8}" destId="{07CCD93D-659C-44C6-B20C-1FBFB11AA29D}" srcOrd="2" destOrd="0" presId="urn:microsoft.com/office/officeart/2005/8/layout/hProcess7"/>
    <dgm:cxn modelId="{43BA91F0-FBEF-479C-AAD2-4EE66803AF31}" type="presParOf" srcId="{FB6FA375-D83E-4375-9FF5-B46B022E80C7}" destId="{682028BD-B81D-4361-9414-AA1051AE7E63}" srcOrd="7" destOrd="0" presId="urn:microsoft.com/office/officeart/2005/8/layout/hProcess7"/>
    <dgm:cxn modelId="{CCB6B461-D196-4B85-9110-B07410002715}" type="presParOf" srcId="{FB6FA375-D83E-4375-9FF5-B46B022E80C7}" destId="{2DE3260E-16FE-4658-9A9A-A417BBA0F3BE}" srcOrd="8" destOrd="0" presId="urn:microsoft.com/office/officeart/2005/8/layout/hProcess7"/>
    <dgm:cxn modelId="{53C82AFE-245E-4C04-9650-D284A6350A2F}" type="presParOf" srcId="{2DE3260E-16FE-4658-9A9A-A417BBA0F3BE}" destId="{22898DA3-4C99-4677-9115-47170757E1C7}" srcOrd="0" destOrd="0" presId="urn:microsoft.com/office/officeart/2005/8/layout/hProcess7"/>
    <dgm:cxn modelId="{F24C182C-B82D-4B62-B997-F77E6DDD3F59}" type="presParOf" srcId="{2DE3260E-16FE-4658-9A9A-A417BBA0F3BE}" destId="{3D3B3C91-0D48-4660-A4F2-ECDDB75FC0E6}" srcOrd="1" destOrd="0" presId="urn:microsoft.com/office/officeart/2005/8/layout/hProcess7"/>
    <dgm:cxn modelId="{1A8E9207-55AC-4350-858D-3FF8BBB06852}" type="presParOf" srcId="{2DE3260E-16FE-4658-9A9A-A417BBA0F3BE}" destId="{03D17D15-CCF1-435C-8AA6-3E388EA3DFB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77169-D7C7-4762-83AD-E18E403C7344}">
      <dsp:nvSpPr>
        <dsp:cNvPr id="0" name=""/>
        <dsp:cNvSpPr/>
      </dsp:nvSpPr>
      <dsp:spPr>
        <a:xfrm>
          <a:off x="0" y="67954"/>
          <a:ext cx="4622337" cy="80904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Berlin Sans FB" panose="020E0602020502020306" pitchFamily="34" charset="0"/>
            </a:rPr>
            <a:t>Operations Team has to create each users explicitly for authentication in Grafana.</a:t>
          </a:r>
        </a:p>
      </dsp:txBody>
      <dsp:txXfrm>
        <a:off x="39495" y="107449"/>
        <a:ext cx="4543347" cy="730059"/>
      </dsp:txXfrm>
    </dsp:sp>
    <dsp:sp modelId="{6C10AFCD-0F7E-4F7D-8D95-2DDD6D9D443E}">
      <dsp:nvSpPr>
        <dsp:cNvPr id="0" name=""/>
        <dsp:cNvSpPr/>
      </dsp:nvSpPr>
      <dsp:spPr>
        <a:xfrm>
          <a:off x="0" y="1075134"/>
          <a:ext cx="4622337" cy="80904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Berlin Sans FB" panose="020E0602020502020306" pitchFamily="34" charset="0"/>
            </a:rPr>
            <a:t>While logging into the Grafana Server to view Grafana Dashboards!</a:t>
          </a:r>
        </a:p>
      </dsp:txBody>
      <dsp:txXfrm>
        <a:off x="39495" y="1114629"/>
        <a:ext cx="4543347" cy="730059"/>
      </dsp:txXfrm>
    </dsp:sp>
    <dsp:sp modelId="{556ED2E5-07A7-4307-A59C-191D8A612F22}">
      <dsp:nvSpPr>
        <dsp:cNvPr id="0" name=""/>
        <dsp:cNvSpPr/>
      </dsp:nvSpPr>
      <dsp:spPr>
        <a:xfrm>
          <a:off x="0" y="2082314"/>
          <a:ext cx="4622337" cy="80904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Berlin Sans FB" panose="020E0602020502020306" pitchFamily="34" charset="0"/>
              <a:ea typeface="+mn-ea"/>
              <a:cs typeface="+mn-cs"/>
            </a:rPr>
            <a:t>AO Team has to explicitly create each user at Grafana Server for authentication </a:t>
          </a:r>
        </a:p>
      </dsp:txBody>
      <dsp:txXfrm>
        <a:off x="39495" y="2121809"/>
        <a:ext cx="4543347" cy="730059"/>
      </dsp:txXfrm>
    </dsp:sp>
    <dsp:sp modelId="{46B9D05F-F2EA-4B43-AE46-C8402A73725E}">
      <dsp:nvSpPr>
        <dsp:cNvPr id="0" name=""/>
        <dsp:cNvSpPr/>
      </dsp:nvSpPr>
      <dsp:spPr>
        <a:xfrm>
          <a:off x="0" y="3104206"/>
          <a:ext cx="4622337" cy="80904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Berlin Sans FB" panose="020E0602020502020306" pitchFamily="34" charset="0"/>
              <a:ea typeface="+mn-ea"/>
              <a:cs typeface="+mn-cs"/>
            </a:rPr>
            <a:t>Team monitoring from Grafana Dashboard can have generic credentials used!</a:t>
          </a:r>
        </a:p>
      </dsp:txBody>
      <dsp:txXfrm>
        <a:off x="39495" y="3143701"/>
        <a:ext cx="4543347" cy="730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77169-D7C7-4762-83AD-E18E403C7344}">
      <dsp:nvSpPr>
        <dsp:cNvPr id="0" name=""/>
        <dsp:cNvSpPr/>
      </dsp:nvSpPr>
      <dsp:spPr>
        <a:xfrm>
          <a:off x="0" y="310797"/>
          <a:ext cx="2348244" cy="832380"/>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0" u="none" kern="1200" dirty="0">
              <a:solidFill>
                <a:srgbClr val="7030A0"/>
              </a:solidFill>
              <a:effectLst/>
              <a:latin typeface="Berlin Sans FB" panose="020E0602020502020306" pitchFamily="34" charset="0"/>
            </a:rPr>
            <a:t>What is affected?</a:t>
          </a:r>
        </a:p>
      </dsp:txBody>
      <dsp:txXfrm>
        <a:off x="40633" y="351430"/>
        <a:ext cx="2266978" cy="751114"/>
      </dsp:txXfrm>
    </dsp:sp>
    <dsp:sp modelId="{6C10AFCD-0F7E-4F7D-8D95-2DDD6D9D443E}">
      <dsp:nvSpPr>
        <dsp:cNvPr id="0" name=""/>
        <dsp:cNvSpPr/>
      </dsp:nvSpPr>
      <dsp:spPr>
        <a:xfrm>
          <a:off x="0" y="1366456"/>
          <a:ext cx="2348244" cy="741328"/>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7030A0"/>
              </a:solidFill>
              <a:latin typeface="Berlin Sans FB" panose="020E0602020502020306" pitchFamily="34" charset="0"/>
            </a:rPr>
            <a:t>Occurring where?</a:t>
          </a:r>
        </a:p>
      </dsp:txBody>
      <dsp:txXfrm>
        <a:off x="36189" y="1402645"/>
        <a:ext cx="2275866" cy="668950"/>
      </dsp:txXfrm>
    </dsp:sp>
    <dsp:sp modelId="{556ED2E5-07A7-4307-A59C-191D8A612F22}">
      <dsp:nvSpPr>
        <dsp:cNvPr id="0" name=""/>
        <dsp:cNvSpPr/>
      </dsp:nvSpPr>
      <dsp:spPr>
        <a:xfrm>
          <a:off x="0" y="2331062"/>
          <a:ext cx="2348244" cy="75275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7030A0"/>
              </a:solidFill>
              <a:latin typeface="Berlin Sans FB" panose="020E0602020502020306" pitchFamily="34" charset="0"/>
            </a:rPr>
            <a:t>Previous Scenario</a:t>
          </a:r>
        </a:p>
      </dsp:txBody>
      <dsp:txXfrm>
        <a:off x="36747" y="2367809"/>
        <a:ext cx="2274750" cy="679265"/>
      </dsp:txXfrm>
    </dsp:sp>
    <dsp:sp modelId="{46B9D05F-F2EA-4B43-AE46-C8402A73725E}">
      <dsp:nvSpPr>
        <dsp:cNvPr id="0" name=""/>
        <dsp:cNvSpPr/>
      </dsp:nvSpPr>
      <dsp:spPr>
        <a:xfrm>
          <a:off x="0" y="3307100"/>
          <a:ext cx="2348244" cy="852029"/>
        </a:xfrm>
        <a:prstGeom prst="roundRect">
          <a:avLst/>
        </a:prstGeom>
        <a:solidFill>
          <a:schemeClr val="accent1">
            <a:lumMod val="20000"/>
            <a:lumOff val="80000"/>
          </a:schemeClr>
        </a:solidFill>
        <a:ln w="19050" cap="rnd"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7030A0"/>
              </a:solidFill>
              <a:latin typeface="Berlin Sans FB" panose="020E0602020502020306" pitchFamily="34" charset="0"/>
            </a:rPr>
            <a:t>Workaround Implemented</a:t>
          </a:r>
        </a:p>
      </dsp:txBody>
      <dsp:txXfrm>
        <a:off x="41593" y="3348693"/>
        <a:ext cx="2265058" cy="7688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45247-AACE-4F35-AC16-71658C1FD9ED}">
      <dsp:nvSpPr>
        <dsp:cNvPr id="0" name=""/>
        <dsp:cNvSpPr/>
      </dsp:nvSpPr>
      <dsp:spPr>
        <a:xfrm>
          <a:off x="0" y="306239"/>
          <a:ext cx="3029753" cy="3635703"/>
        </a:xfrm>
        <a:prstGeom prst="roundRect">
          <a:avLst>
            <a:gd name="adj" fmla="val 5000"/>
          </a:avLst>
        </a:prstGeom>
        <a:gradFill rotWithShape="0">
          <a:gsLst>
            <a:gs pos="0">
              <a:schemeClr val="accent1">
                <a:shade val="80000"/>
                <a:hueOff val="0"/>
                <a:satOff val="0"/>
                <a:lumOff val="0"/>
                <a:alphaOff val="0"/>
                <a:tint val="96000"/>
                <a:lumMod val="100000"/>
              </a:schemeClr>
            </a:gs>
            <a:gs pos="78000">
              <a:schemeClr val="accent1">
                <a:shade val="80000"/>
                <a:hueOff val="0"/>
                <a:satOff val="0"/>
                <a:lumOff val="0"/>
                <a:alphaOff val="0"/>
                <a:shade val="94000"/>
                <a:lumMod val="94000"/>
              </a:schemeClr>
            </a:gs>
          </a:gsLst>
          <a:lin ang="5400000" scaled="0"/>
        </a:gradFill>
        <a:ln>
          <a:solidFill>
            <a:srgbClr val="0099CC"/>
          </a:solid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kern="1200" baseline="0" dirty="0">
              <a:solidFill>
                <a:schemeClr val="accent2">
                  <a:lumMod val="50000"/>
                </a:schemeClr>
              </a:solidFill>
              <a:latin typeface="Bradley Hand ITC" panose="03070402050302030203" pitchFamily="66" charset="0"/>
            </a:rPr>
            <a:t>Benefit 1</a:t>
          </a:r>
        </a:p>
      </dsp:txBody>
      <dsp:txXfrm rot="16200000">
        <a:off x="-1187663" y="1493902"/>
        <a:ext cx="2981277" cy="605950"/>
      </dsp:txXfrm>
    </dsp:sp>
    <dsp:sp modelId="{A9E4E3F7-ECEC-4862-8EDF-BDD6F0069D96}">
      <dsp:nvSpPr>
        <dsp:cNvPr id="0" name=""/>
        <dsp:cNvSpPr/>
      </dsp:nvSpPr>
      <dsp:spPr>
        <a:xfrm>
          <a:off x="605950" y="306239"/>
          <a:ext cx="2257166" cy="3635703"/>
        </a:xfrm>
        <a:prstGeom prst="rect">
          <a:avLst/>
        </a:prstGeom>
        <a:noFill/>
        <a:ln>
          <a:noFill/>
        </a:ln>
        <a:effectLst>
          <a:outerShdw blurRad="50800" dist="38100" dir="16200000" rotWithShape="0">
            <a:prstClr val="black">
              <a:alpha val="40000"/>
            </a:prst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latin typeface="Constantia" panose="02030602050306030303" pitchFamily="18" charset="0"/>
            </a:rPr>
            <a:t>Platform Support Team no longer need to onboard each user on Grafana server/dashboards. No extra effort required for user authentication now on in Grafana Server.</a:t>
          </a:r>
        </a:p>
      </dsp:txBody>
      <dsp:txXfrm>
        <a:off x="605950" y="306239"/>
        <a:ext cx="2257166" cy="3635703"/>
      </dsp:txXfrm>
    </dsp:sp>
    <dsp:sp modelId="{897131B1-FFD1-418F-B0ED-3EE4040923A0}">
      <dsp:nvSpPr>
        <dsp:cNvPr id="0" name=""/>
        <dsp:cNvSpPr/>
      </dsp:nvSpPr>
      <dsp:spPr>
        <a:xfrm>
          <a:off x="3136498" y="337179"/>
          <a:ext cx="3029753" cy="3635703"/>
        </a:xfrm>
        <a:prstGeom prst="roundRect">
          <a:avLst>
            <a:gd name="adj" fmla="val 5000"/>
          </a:avLst>
        </a:prstGeom>
        <a:gradFill rotWithShape="0">
          <a:gsLst>
            <a:gs pos="0">
              <a:schemeClr val="accent1">
                <a:shade val="80000"/>
                <a:hueOff val="93931"/>
                <a:satOff val="7458"/>
                <a:lumOff val="10573"/>
                <a:alphaOff val="0"/>
                <a:tint val="96000"/>
                <a:lumMod val="100000"/>
              </a:schemeClr>
            </a:gs>
            <a:gs pos="78000">
              <a:schemeClr val="accent1">
                <a:shade val="80000"/>
                <a:hueOff val="93931"/>
                <a:satOff val="7458"/>
                <a:lumOff val="10573"/>
                <a:alphaOff val="0"/>
                <a:shade val="94000"/>
                <a:lumMod val="94000"/>
              </a:schemeClr>
            </a:gs>
          </a:gsLst>
          <a:lin ang="5400000" scaled="0"/>
        </a:gradFill>
        <a:ln>
          <a:solidFill>
            <a:srgbClr val="0099CC"/>
          </a:solid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kern="1200" dirty="0">
              <a:solidFill>
                <a:schemeClr val="tx1"/>
              </a:solidFill>
              <a:latin typeface="Bradley Hand ITC" panose="03070402050302030203" pitchFamily="66" charset="0"/>
            </a:rPr>
            <a:t>Benefit 2</a:t>
          </a:r>
        </a:p>
      </dsp:txBody>
      <dsp:txXfrm rot="16200000">
        <a:off x="1948835" y="1524842"/>
        <a:ext cx="2981277" cy="605950"/>
      </dsp:txXfrm>
    </dsp:sp>
    <dsp:sp modelId="{6368E61D-91A0-486F-95EA-0E2A5C7E7630}">
      <dsp:nvSpPr>
        <dsp:cNvPr id="0" name=""/>
        <dsp:cNvSpPr/>
      </dsp:nvSpPr>
      <dsp:spPr>
        <a:xfrm rot="5400000">
          <a:off x="2884322" y="3228738"/>
          <a:ext cx="534649" cy="454462"/>
        </a:xfrm>
        <a:prstGeom prst="flowChartExtract">
          <a:avLst/>
        </a:prstGeom>
        <a:solidFill>
          <a:schemeClr val="lt1">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859EF5B-D82B-48D5-B408-9E77539C335B}">
      <dsp:nvSpPr>
        <dsp:cNvPr id="0" name=""/>
        <dsp:cNvSpPr/>
      </dsp:nvSpPr>
      <dsp:spPr>
        <a:xfrm>
          <a:off x="3742449" y="337179"/>
          <a:ext cx="2257166" cy="3635703"/>
        </a:xfrm>
        <a:prstGeom prst="rect">
          <a:avLst/>
        </a:prstGeom>
        <a:noFill/>
        <a:ln>
          <a:noFill/>
        </a:ln>
        <a:effectLst>
          <a:outerShdw blurRad="50800" dist="38100" dir="16200000" rotWithShape="0">
            <a:prstClr val="black">
              <a:alpha val="40000"/>
            </a:prst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latin typeface="Constantia" panose="02030602050306030303" pitchFamily="18" charset="0"/>
            </a:rPr>
            <a:t>User need not require to use any generic/common credentials to login to the Grafana Server which was less secured. LDAP Authentication is now used.</a:t>
          </a:r>
        </a:p>
      </dsp:txBody>
      <dsp:txXfrm>
        <a:off x="3742449" y="337179"/>
        <a:ext cx="2257166" cy="3635703"/>
      </dsp:txXfrm>
    </dsp:sp>
    <dsp:sp modelId="{22898DA3-4C99-4677-9115-47170757E1C7}">
      <dsp:nvSpPr>
        <dsp:cNvPr id="0" name=""/>
        <dsp:cNvSpPr/>
      </dsp:nvSpPr>
      <dsp:spPr>
        <a:xfrm>
          <a:off x="6272292" y="337179"/>
          <a:ext cx="3029753" cy="3635703"/>
        </a:xfrm>
        <a:prstGeom prst="roundRect">
          <a:avLst>
            <a:gd name="adj" fmla="val 5000"/>
          </a:avLst>
        </a:prstGeom>
        <a:gradFill rotWithShape="0">
          <a:gsLst>
            <a:gs pos="0">
              <a:schemeClr val="accent1">
                <a:shade val="80000"/>
                <a:hueOff val="187862"/>
                <a:satOff val="14916"/>
                <a:lumOff val="21147"/>
                <a:alphaOff val="0"/>
                <a:tint val="96000"/>
                <a:lumMod val="100000"/>
              </a:schemeClr>
            </a:gs>
            <a:gs pos="78000">
              <a:schemeClr val="accent1">
                <a:shade val="80000"/>
                <a:hueOff val="187862"/>
                <a:satOff val="14916"/>
                <a:lumOff val="21147"/>
                <a:alphaOff val="0"/>
                <a:shade val="94000"/>
                <a:lumMod val="94000"/>
              </a:schemeClr>
            </a:gs>
          </a:gsLst>
          <a:lin ang="5400000" scaled="0"/>
        </a:gradFill>
        <a:ln>
          <a:solidFill>
            <a:srgbClr val="0099CC"/>
          </a:solid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kern="1200" dirty="0">
              <a:solidFill>
                <a:schemeClr val="tx1"/>
              </a:solidFill>
              <a:latin typeface="Bradley Hand ITC" panose="03070402050302030203" pitchFamily="66" charset="0"/>
            </a:rPr>
            <a:t>Benefit 3</a:t>
          </a:r>
        </a:p>
      </dsp:txBody>
      <dsp:txXfrm rot="16200000">
        <a:off x="5084629" y="1524842"/>
        <a:ext cx="2981277" cy="605950"/>
      </dsp:txXfrm>
    </dsp:sp>
    <dsp:sp modelId="{CAF4C595-B36D-4340-AC1F-679DDD8AF488}">
      <dsp:nvSpPr>
        <dsp:cNvPr id="0" name=""/>
        <dsp:cNvSpPr/>
      </dsp:nvSpPr>
      <dsp:spPr>
        <a:xfrm rot="5400000">
          <a:off x="6020116" y="3228738"/>
          <a:ext cx="534649" cy="454462"/>
        </a:xfrm>
        <a:prstGeom prst="flowChartExtract">
          <a:avLst/>
        </a:prstGeom>
        <a:solidFill>
          <a:schemeClr val="lt1">
            <a:hueOff val="0"/>
            <a:satOff val="0"/>
            <a:lumOff val="0"/>
            <a:alphaOff val="0"/>
          </a:schemeClr>
        </a:solidFill>
        <a:ln w="12700" cap="rnd" cmpd="sng" algn="ctr">
          <a:solidFill>
            <a:schemeClr val="accent1">
              <a:shade val="80000"/>
              <a:hueOff val="187862"/>
              <a:satOff val="14916"/>
              <a:lumOff val="21147"/>
              <a:alphaOff val="0"/>
            </a:schemeClr>
          </a:solidFill>
          <a:prstDash val="solid"/>
        </a:ln>
        <a:effectLst/>
      </dsp:spPr>
      <dsp:style>
        <a:lnRef idx="1">
          <a:scrgbClr r="0" g="0" b="0"/>
        </a:lnRef>
        <a:fillRef idx="1">
          <a:scrgbClr r="0" g="0" b="0"/>
        </a:fillRef>
        <a:effectRef idx="0">
          <a:scrgbClr r="0" g="0" b="0"/>
        </a:effectRef>
        <a:fontRef idx="minor"/>
      </dsp:style>
    </dsp:sp>
    <dsp:sp modelId="{03D17D15-CCF1-435C-8AA6-3E388EA3DFB7}">
      <dsp:nvSpPr>
        <dsp:cNvPr id="0" name=""/>
        <dsp:cNvSpPr/>
      </dsp:nvSpPr>
      <dsp:spPr>
        <a:xfrm>
          <a:off x="6878243" y="337179"/>
          <a:ext cx="2257166" cy="3635703"/>
        </a:xfrm>
        <a:prstGeom prst="rect">
          <a:avLst/>
        </a:prstGeom>
        <a:noFill/>
        <a:ln>
          <a:noFill/>
        </a:ln>
        <a:effectLst>
          <a:outerShdw blurRad="50800" dist="38100" dir="16200000" rotWithShape="0">
            <a:prstClr val="black">
              <a:alpha val="40000"/>
            </a:prst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latin typeface="Constantia" panose="02030602050306030303" pitchFamily="18" charset="0"/>
            </a:rPr>
            <a:t>Platform Support Team need not explicitly set the permissions and roles of the user who has been onboarded to the Grafana Server. </a:t>
          </a:r>
        </a:p>
      </dsp:txBody>
      <dsp:txXfrm>
        <a:off x="6878243" y="337179"/>
        <a:ext cx="2257166" cy="363570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C728F5-A8B6-4553-AB9E-8D88ED0792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F375EA-83D4-4FED-90A5-B8C54DF5CB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37F95A-6D92-4D59-844B-CC8D5305B88D}" type="datetimeFigureOut">
              <a:rPr lang="en-US" smtClean="0"/>
              <a:t>8/20/2019</a:t>
            </a:fld>
            <a:endParaRPr lang="en-US"/>
          </a:p>
        </p:txBody>
      </p:sp>
      <p:sp>
        <p:nvSpPr>
          <p:cNvPr id="4" name="Footer Placeholder 3">
            <a:extLst>
              <a:ext uri="{FF2B5EF4-FFF2-40B4-BE49-F238E27FC236}">
                <a16:creationId xmlns:a16="http://schemas.microsoft.com/office/drawing/2014/main" id="{15B5A5D5-595A-4837-96A3-3BB44DE0E3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5A5CBD-0A74-44AA-A81F-E68DD3CFD6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0CA028-9521-4F95-850E-1B8C63C529AB}" type="slidenum">
              <a:rPr lang="en-US" smtClean="0"/>
              <a:t>‹#›</a:t>
            </a:fld>
            <a:endParaRPr lang="en-US"/>
          </a:p>
        </p:txBody>
      </p:sp>
    </p:spTree>
    <p:extLst>
      <p:ext uri="{BB962C8B-B14F-4D97-AF65-F5344CB8AC3E}">
        <p14:creationId xmlns:p14="http://schemas.microsoft.com/office/powerpoint/2010/main" val="3901120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5E091-774E-4EB8-9B0C-4B4184550B1B}" type="datetimeFigureOut">
              <a:rPr lang="en-US" smtClean="0"/>
              <a:t>8/20/2019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3944A-FE11-4842-BA10-FE670C28C024}" type="slidenum">
              <a:rPr lang="en-US" smtClean="0"/>
              <a:t>‹#›</a:t>
            </a:fld>
            <a:endParaRPr lang="en-US"/>
          </a:p>
        </p:txBody>
      </p:sp>
    </p:spTree>
    <p:extLst>
      <p:ext uri="{BB962C8B-B14F-4D97-AF65-F5344CB8AC3E}">
        <p14:creationId xmlns:p14="http://schemas.microsoft.com/office/powerpoint/2010/main" val="12691643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F3CA4-CF35-41B8-8488-BB1CB33CF268}"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76A26-63E5-4A8A-B1F2-EC6A0D6C43E1}"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DE8C1-66D7-44DA-9A9D-39B72E54ABCE}"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68158-A2A6-4EFE-8B99-C5CE6C915657}"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680C0-7745-42B1-ADA9-2A2DB67632F3}"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9FA8AA-E255-4E15-A7F9-184465DDE380}"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F70D8-77DD-4300-9028-EBC636F19C6F}"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676D1F-F1C4-4D09-AA87-DE2BFDEF8763}"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1249F-E47D-4BBF-9A67-CD74541317AB}"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74FFC-BC17-406A-911F-1F631D234E9F}" type="datetime1">
              <a:rPr lang="en-US" smtClean="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B5DCA-56EF-428D-9535-89EA3FC9FC5A}" type="datetime1">
              <a:rPr lang="en-US" smtClean="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9D601-3C9C-4AB3-9D68-2C8158E6790F}" type="datetime1">
              <a:rPr lang="en-US" smtClean="0"/>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38140-4B09-43D7-A965-4F3D97C100A9}" type="datetime1">
              <a:rPr lang="en-US" smtClean="0"/>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78F8D-A65A-4ED4-9ACB-F93830FD3F43}" type="datetime1">
              <a:rPr lang="en-US" smtClean="0"/>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AFF2D5-3964-4DAD-9E2A-7224C256110E}" type="datetime1">
              <a:rPr lang="en-US" smtClean="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307B5367-9E0B-4C49-BF57-DB2B31AF1C98}" type="datetime1">
              <a:rPr lang="en-US" smtClean="0"/>
              <a:t>8/20/2019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F11B51-D144-45EE-8FEE-8049946A0C6B}" type="datetime1">
              <a:rPr lang="en-US" smtClean="0"/>
              <a:t>8/20/2019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cdma-jira.rnd.ki.sw.ericsson.se/browse/MC-495" TargetMode="External"/><Relationship Id="rId2" Type="http://schemas.openxmlformats.org/officeDocument/2006/relationships/hyperlink" Target="https://wcdma-jira.rnd.ki.sw.ericsson.se/browse/MC-494"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butters48.da.us.prod.ericsson.se:3000/logi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rafana.com/docs/v4.6/installation/ldap/"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23.png"/><Relationship Id="rId5" Type="http://schemas.openxmlformats.org/officeDocument/2006/relationships/diagramColors" Target="../diagrams/colors3.xml"/><Relationship Id="rId10" Type="http://schemas.openxmlformats.org/officeDocument/2006/relationships/image" Target="../media/image22.svg"/><Relationship Id="rId4" Type="http://schemas.openxmlformats.org/officeDocument/2006/relationships/diagramQuickStyle" Target="../diagrams/quickStyle3.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openDmn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4DCE-40F9-4CD9-9605-E9E481CA5AA7}"/>
              </a:ext>
            </a:extLst>
          </p:cNvPr>
          <p:cNvSpPr>
            <a:spLocks noGrp="1"/>
          </p:cNvSpPr>
          <p:nvPr>
            <p:ph type="ctrTitle"/>
          </p:nvPr>
        </p:nvSpPr>
        <p:spPr>
          <a:xfrm>
            <a:off x="1488017" y="1028700"/>
            <a:ext cx="8322732" cy="1887243"/>
          </a:xfrm>
          <a:prstGeom prst="roundRect">
            <a:avLst/>
          </a:prstGeom>
        </p:spPr>
        <p:style>
          <a:lnRef idx="2">
            <a:schemeClr val="accent2"/>
          </a:lnRef>
          <a:fillRef idx="1">
            <a:schemeClr val="lt1"/>
          </a:fillRef>
          <a:effectRef idx="0">
            <a:schemeClr val="accent2"/>
          </a:effectRef>
          <a:fontRef idx="minor">
            <a:schemeClr val="dk1"/>
          </a:fontRef>
        </p:style>
        <p:txBody>
          <a:bodyPr/>
          <a:lstStyle/>
          <a:p>
            <a:pPr algn="ctr"/>
            <a:r>
              <a:rPr lang="en-US" b="1" dirty="0">
                <a:solidFill>
                  <a:srgbClr val="0070C0"/>
                </a:solidFill>
                <a:effectLst>
                  <a:outerShdw blurRad="38100" dist="38100" dir="2700000" algn="tl">
                    <a:srgbClr val="000000">
                      <a:alpha val="43137"/>
                    </a:srgbClr>
                  </a:outerShdw>
                </a:effectLst>
                <a:latin typeface="Maiandra GD" panose="020E0502030308020204" pitchFamily="34" charset="0"/>
              </a:rPr>
              <a:t>WoW Technical</a:t>
            </a:r>
            <a:br>
              <a:rPr lang="en-US" b="1" dirty="0">
                <a:solidFill>
                  <a:srgbClr val="0070C0"/>
                </a:solidFill>
                <a:effectLst>
                  <a:outerShdw blurRad="38100" dist="38100" dir="2700000" algn="tl">
                    <a:srgbClr val="000000">
                      <a:alpha val="43137"/>
                    </a:srgbClr>
                  </a:outerShdw>
                </a:effectLst>
                <a:latin typeface="Maiandra GD" panose="020E0502030308020204" pitchFamily="34" charset="0"/>
              </a:rPr>
            </a:br>
            <a:r>
              <a:rPr lang="en-US" b="1" dirty="0">
                <a:solidFill>
                  <a:srgbClr val="0070C0"/>
                </a:solidFill>
                <a:effectLst>
                  <a:outerShdw blurRad="38100" dist="38100" dir="2700000" algn="tl">
                    <a:srgbClr val="000000">
                      <a:alpha val="43137"/>
                    </a:srgbClr>
                  </a:outerShdw>
                </a:effectLst>
                <a:latin typeface="Maiandra GD" panose="020E0502030308020204" pitchFamily="34" charset="0"/>
              </a:rPr>
              <a:t>Deliverable (3</a:t>
            </a:r>
            <a:r>
              <a:rPr lang="en-US" b="1" baseline="30000" dirty="0">
                <a:solidFill>
                  <a:srgbClr val="0070C0"/>
                </a:solidFill>
                <a:effectLst>
                  <a:outerShdw blurRad="38100" dist="38100" dir="2700000" algn="tl">
                    <a:srgbClr val="000000">
                      <a:alpha val="43137"/>
                    </a:srgbClr>
                  </a:outerShdw>
                </a:effectLst>
                <a:latin typeface="Maiandra GD" panose="020E0502030308020204" pitchFamily="34" charset="0"/>
              </a:rPr>
              <a:t>rd</a:t>
            </a:r>
            <a:r>
              <a:rPr lang="en-US" b="1" dirty="0">
                <a:solidFill>
                  <a:srgbClr val="0070C0"/>
                </a:solidFill>
                <a:effectLst>
                  <a:outerShdw blurRad="38100" dist="38100" dir="2700000" algn="tl">
                    <a:srgbClr val="000000">
                      <a:alpha val="43137"/>
                    </a:srgbClr>
                  </a:outerShdw>
                </a:effectLst>
                <a:latin typeface="Maiandra GD" panose="020E0502030308020204" pitchFamily="34" charset="0"/>
              </a:rPr>
              <a:t> Tech Talk)</a:t>
            </a:r>
          </a:p>
        </p:txBody>
      </p:sp>
      <p:sp>
        <p:nvSpPr>
          <p:cNvPr id="3" name="Subtitle 2">
            <a:extLst>
              <a:ext uri="{FF2B5EF4-FFF2-40B4-BE49-F238E27FC236}">
                <a16:creationId xmlns:a16="http://schemas.microsoft.com/office/drawing/2014/main" id="{31233496-E3C0-44DD-957E-90F6227E700C}"/>
              </a:ext>
            </a:extLst>
          </p:cNvPr>
          <p:cNvSpPr>
            <a:spLocks noGrp="1"/>
          </p:cNvSpPr>
          <p:nvPr>
            <p:ph type="subTitle" idx="1"/>
          </p:nvPr>
        </p:nvSpPr>
        <p:spPr>
          <a:xfrm>
            <a:off x="772754" y="3854907"/>
            <a:ext cx="7073728" cy="2369017"/>
          </a:xfrm>
        </p:spPr>
        <p:txBody>
          <a:bodyPr>
            <a:normAutofit/>
          </a:bodyPr>
          <a:lstStyle/>
          <a:p>
            <a:r>
              <a:rPr lang="en-US" b="1" dirty="0">
                <a:solidFill>
                  <a:srgbClr val="002060"/>
                </a:solidFill>
                <a:latin typeface="Ink Free" panose="020B0604020202020204" pitchFamily="66" charset="0"/>
              </a:rPr>
              <a:t>Effective Platform: </a:t>
            </a:r>
            <a:r>
              <a:rPr lang="en-US" dirty="0">
                <a:solidFill>
                  <a:srgbClr val="002060"/>
                </a:solidFill>
                <a:latin typeface="Ink Free" panose="020B0604020202020204" pitchFamily="66" charset="0"/>
              </a:rPr>
              <a:t>Market Area North America (MANA) Platform</a:t>
            </a:r>
          </a:p>
          <a:p>
            <a:r>
              <a:rPr lang="en-US" b="1" dirty="0">
                <a:solidFill>
                  <a:srgbClr val="002060"/>
                </a:solidFill>
                <a:latin typeface="Ink Free" panose="020B0604020202020204" pitchFamily="66" charset="0"/>
              </a:rPr>
              <a:t>Topic of discussion: </a:t>
            </a:r>
            <a:r>
              <a:rPr lang="en-US" dirty="0">
                <a:solidFill>
                  <a:srgbClr val="002060"/>
                </a:solidFill>
                <a:latin typeface="Ink Free" panose="020B0604020202020204" pitchFamily="66" charset="0"/>
              </a:rPr>
              <a:t>LDAP configuration with Grafana </a:t>
            </a:r>
            <a:endParaRPr lang="en-US" b="1" dirty="0">
              <a:solidFill>
                <a:srgbClr val="002060"/>
              </a:solidFill>
              <a:latin typeface="Ink Free" panose="020B0604020202020204" pitchFamily="66" charset="0"/>
            </a:endParaRPr>
          </a:p>
          <a:p>
            <a:r>
              <a:rPr lang="en-US" b="1" dirty="0">
                <a:solidFill>
                  <a:srgbClr val="002060"/>
                </a:solidFill>
                <a:latin typeface="Ink Free" panose="020B0604020202020204" pitchFamily="66" charset="0"/>
              </a:rPr>
              <a:t>JIRA Ticket Reference:</a:t>
            </a:r>
            <a:r>
              <a:rPr lang="en-US" b="1" dirty="0">
                <a:solidFill>
                  <a:srgbClr val="002060"/>
                </a:solidFill>
              </a:rPr>
              <a:t> </a:t>
            </a:r>
            <a:r>
              <a:rPr lang="en-US" u="sng" dirty="0">
                <a:solidFill>
                  <a:srgbClr val="002060"/>
                </a:solidFill>
                <a:latin typeface="Ink Free" panose="03080402000500000000" pitchFamily="66" charset="0"/>
                <a:hlinkClick r:id="rId2">
                  <a:extLst>
                    <a:ext uri="{A12FA001-AC4F-418D-AE19-62706E023703}">
                      <ahyp:hlinkClr xmlns:ahyp="http://schemas.microsoft.com/office/drawing/2018/hyperlinkcolor" val="tx"/>
                    </a:ext>
                  </a:extLst>
                </a:hlinkClick>
              </a:rPr>
              <a:t>MC-494</a:t>
            </a:r>
            <a:r>
              <a:rPr lang="en-US" dirty="0">
                <a:solidFill>
                  <a:srgbClr val="002060"/>
                </a:solidFill>
                <a:latin typeface="Ink Free" panose="03080402000500000000" pitchFamily="66" charset="0"/>
              </a:rPr>
              <a:t> &amp; </a:t>
            </a:r>
            <a:r>
              <a:rPr lang="en-US" u="sng" dirty="0">
                <a:solidFill>
                  <a:srgbClr val="002060"/>
                </a:solidFill>
                <a:latin typeface="Ink Free" panose="03080402000500000000" pitchFamily="66" charset="0"/>
                <a:hlinkClick r:id="rId3">
                  <a:extLst>
                    <a:ext uri="{A12FA001-AC4F-418D-AE19-62706E023703}">
                      <ahyp:hlinkClr xmlns:ahyp="http://schemas.microsoft.com/office/drawing/2018/hyperlinkcolor" val="tx"/>
                    </a:ext>
                  </a:extLst>
                </a:hlinkClick>
              </a:rPr>
              <a:t>MC-495</a:t>
            </a:r>
            <a:r>
              <a:rPr lang="en-US" dirty="0">
                <a:solidFill>
                  <a:srgbClr val="002060"/>
                </a:solidFill>
                <a:latin typeface="Ink Free" panose="03080402000500000000" pitchFamily="66" charset="0"/>
              </a:rPr>
              <a:t> </a:t>
            </a:r>
          </a:p>
          <a:p>
            <a:r>
              <a:rPr lang="en-US" b="1" dirty="0">
                <a:solidFill>
                  <a:srgbClr val="002060"/>
                </a:solidFill>
                <a:latin typeface="Ink Free" panose="03080402000500000000" pitchFamily="66" charset="0"/>
              </a:rPr>
              <a:t>Date of Presenting: </a:t>
            </a:r>
            <a:r>
              <a:rPr lang="en-US" dirty="0">
                <a:solidFill>
                  <a:srgbClr val="002060"/>
                </a:solidFill>
                <a:latin typeface="Ink Free" panose="03080402000500000000" pitchFamily="66" charset="0"/>
              </a:rPr>
              <a:t>20</a:t>
            </a:r>
            <a:r>
              <a:rPr lang="en-US" baseline="30000" dirty="0">
                <a:solidFill>
                  <a:srgbClr val="002060"/>
                </a:solidFill>
                <a:latin typeface="Ink Free" panose="03080402000500000000" pitchFamily="66" charset="0"/>
              </a:rPr>
              <a:t>th</a:t>
            </a:r>
            <a:r>
              <a:rPr lang="en-US" dirty="0">
                <a:solidFill>
                  <a:srgbClr val="002060"/>
                </a:solidFill>
                <a:latin typeface="Ink Free" panose="03080402000500000000" pitchFamily="66" charset="0"/>
              </a:rPr>
              <a:t> August 2019</a:t>
            </a:r>
          </a:p>
          <a:p>
            <a:r>
              <a:rPr lang="en-US" b="1" dirty="0">
                <a:solidFill>
                  <a:srgbClr val="002060"/>
                </a:solidFill>
                <a:latin typeface="Ink Free" panose="03080402000500000000" pitchFamily="66" charset="0"/>
              </a:rPr>
              <a:t>Presenter: </a:t>
            </a:r>
            <a:r>
              <a:rPr lang="en-US" dirty="0">
                <a:solidFill>
                  <a:srgbClr val="002060"/>
                </a:solidFill>
                <a:latin typeface="Ink Free" panose="03080402000500000000" pitchFamily="66" charset="0"/>
              </a:rPr>
              <a:t>Ankita Adhya (EANKADH)</a:t>
            </a:r>
          </a:p>
        </p:txBody>
      </p:sp>
      <p:pic>
        <p:nvPicPr>
          <p:cNvPr id="4" name="Content Placeholder 4" descr="Programmer">
            <a:extLst>
              <a:ext uri="{FF2B5EF4-FFF2-40B4-BE49-F238E27FC236}">
                <a16:creationId xmlns:a16="http://schemas.microsoft.com/office/drawing/2014/main" id="{CB4B05E5-1659-4688-9FC8-F37AA88632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8464" y="3491765"/>
            <a:ext cx="2242285" cy="2242285"/>
          </a:xfrm>
          <a:prstGeom prst="rect">
            <a:avLst/>
          </a:prstGeom>
        </p:spPr>
      </p:pic>
      <p:sp>
        <p:nvSpPr>
          <p:cNvPr id="5" name="Slide Number Placeholder 4">
            <a:extLst>
              <a:ext uri="{FF2B5EF4-FFF2-40B4-BE49-F238E27FC236}">
                <a16:creationId xmlns:a16="http://schemas.microsoft.com/office/drawing/2014/main" id="{3170D8E5-8AA6-4B20-B356-68B6CFACD6F8}"/>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2052" name="Picture 4" descr="Image result for ericsson">
            <a:extLst>
              <a:ext uri="{FF2B5EF4-FFF2-40B4-BE49-F238E27FC236}">
                <a16:creationId xmlns:a16="http://schemas.microsoft.com/office/drawing/2014/main" id="{38F1DD8C-6EF8-4093-9D7E-F8B62AD4C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8493" y="5645813"/>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4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9" name="Rectangle 82">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84">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1" name="Rectangle 95">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ericsson logo">
            <a:extLst>
              <a:ext uri="{FF2B5EF4-FFF2-40B4-BE49-F238E27FC236}">
                <a16:creationId xmlns:a16="http://schemas.microsoft.com/office/drawing/2014/main" id="{500138C6-17E6-4E93-B0D7-2506E88732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80"/>
          <a:stretch/>
        </p:blipFill>
        <p:spPr bwMode="auto">
          <a:xfrm>
            <a:off x="568452" y="571500"/>
            <a:ext cx="11055096"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0CEF211-5A3C-49D1-A05E-D16537497C89}"/>
              </a:ext>
            </a:extLst>
          </p:cNvPr>
          <p:cNvSpPr>
            <a:spLocks noGrp="1"/>
          </p:cNvSpPr>
          <p:nvPr>
            <p:ph type="sldNum" sz="quarter" idx="12"/>
          </p:nvPr>
        </p:nvSpPr>
        <p:spPr>
          <a:xfrm>
            <a:off x="10860438" y="6420107"/>
            <a:ext cx="683339" cy="365125"/>
          </a:xfrm>
        </p:spPr>
        <p:txBody>
          <a:bodyPr vert="horz" lIns="91440" tIns="45720" rIns="91440" bIns="45720" rtlCol="0" anchor="ctr">
            <a:normAutofit/>
          </a:bodyPr>
          <a:lstStyle/>
          <a:p>
            <a:pPr>
              <a:spcAft>
                <a:spcPts val="600"/>
              </a:spcAft>
            </a:pPr>
            <a:fld id="{519954A3-9DFD-4C44-94BA-B95130A3BA1C}"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328041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AFF9CA-2250-4EBF-A9A5-99165BF80960}"/>
              </a:ext>
            </a:extLst>
          </p:cNvPr>
          <p:cNvSpPr>
            <a:spLocks noGrp="1"/>
          </p:cNvSpPr>
          <p:nvPr>
            <p:ph type="title"/>
          </p:nvPr>
        </p:nvSpPr>
        <p:spPr>
          <a:xfrm>
            <a:off x="6630997" y="312551"/>
            <a:ext cx="5693120" cy="2227730"/>
          </a:xfrm>
        </p:spPr>
        <p:txBody>
          <a:bodyPr anchor="ctr">
            <a:normAutofit/>
          </a:bodyPr>
          <a:lstStyle/>
          <a:p>
            <a:pPr algn="ctr"/>
            <a:r>
              <a:rPr lang="en-US" sz="4800" b="1" dirty="0">
                <a:solidFill>
                  <a:srgbClr val="0070C0"/>
                </a:solidFill>
                <a:effectLst>
                  <a:outerShdw blurRad="38100" dist="38100" dir="2700000" algn="tl">
                    <a:srgbClr val="000000">
                      <a:alpha val="43137"/>
                    </a:srgbClr>
                  </a:outerShdw>
                </a:effectLst>
                <a:latin typeface="Maiandra GD" panose="020E0502030308020204" pitchFamily="34" charset="0"/>
                <a:ea typeface="+mn-ea"/>
                <a:cs typeface="+mn-cs"/>
              </a:rPr>
              <a:t>PROBLEM STATEMENT</a:t>
            </a:r>
          </a:p>
        </p:txBody>
      </p:sp>
      <p:pic>
        <p:nvPicPr>
          <p:cNvPr id="16" name="Content Placeholder 12" descr="Questions">
            <a:extLst>
              <a:ext uri="{FF2B5EF4-FFF2-40B4-BE49-F238E27FC236}">
                <a16:creationId xmlns:a16="http://schemas.microsoft.com/office/drawing/2014/main" id="{D992F967-2E7C-403D-9959-E6628324D1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85959" y="2258654"/>
            <a:ext cx="3856774" cy="3856774"/>
          </a:xfrm>
          <a:prstGeom prst="rect">
            <a:avLst/>
          </a:prstGeom>
          <a:effectLst>
            <a:outerShdw blurRad="50800" dist="38100" dir="8100000" algn="tr" rotWithShape="0">
              <a:prstClr val="black">
                <a:alpha val="40000"/>
              </a:prstClr>
            </a:outerShdw>
          </a:effectLst>
        </p:spPr>
      </p:pic>
      <p:sp>
        <p:nvSpPr>
          <p:cNvPr id="14" name="Slide Number Placeholder 13">
            <a:extLst>
              <a:ext uri="{FF2B5EF4-FFF2-40B4-BE49-F238E27FC236}">
                <a16:creationId xmlns:a16="http://schemas.microsoft.com/office/drawing/2014/main" id="{7B6099E9-04AE-4B77-9C54-91CD29EA55D8}"/>
              </a:ext>
            </a:extLst>
          </p:cNvPr>
          <p:cNvSpPr>
            <a:spLocks noGrp="1"/>
          </p:cNvSpPr>
          <p:nvPr>
            <p:ph type="sldNum" sz="quarter" idx="12"/>
          </p:nvPr>
        </p:nvSpPr>
        <p:spPr/>
        <p:txBody>
          <a:bodyPr/>
          <a:lstStyle/>
          <a:p>
            <a:fld id="{519954A3-9DFD-4C44-94BA-B95130A3BA1C}" type="slidenum">
              <a:rPr lang="en-US" smtClean="0"/>
              <a:t>2</a:t>
            </a:fld>
            <a:endParaRPr lang="en-US" dirty="0"/>
          </a:p>
        </p:txBody>
      </p:sp>
      <p:sp>
        <p:nvSpPr>
          <p:cNvPr id="17" name="Content Placeholder 16">
            <a:extLst>
              <a:ext uri="{FF2B5EF4-FFF2-40B4-BE49-F238E27FC236}">
                <a16:creationId xmlns:a16="http://schemas.microsoft.com/office/drawing/2014/main" id="{B9D4E375-2C47-432B-A2C5-CD1C62801E49}"/>
              </a:ext>
            </a:extLst>
          </p:cNvPr>
          <p:cNvSpPr>
            <a:spLocks noGrp="1"/>
          </p:cNvSpPr>
          <p:nvPr>
            <p:ph idx="1"/>
          </p:nvPr>
        </p:nvSpPr>
        <p:spPr/>
        <p:txBody>
          <a:bodyPr/>
          <a:lstStyle/>
          <a:p>
            <a:pPr lvl="0"/>
            <a:endParaRPr lang="en-US"/>
          </a:p>
          <a:p>
            <a:pPr lvl="1"/>
            <a:endParaRPr lang="en-US"/>
          </a:p>
          <a:p>
            <a:pPr lvl="1"/>
            <a:endParaRPr lang="en-US"/>
          </a:p>
        </p:txBody>
      </p:sp>
      <p:graphicFrame>
        <p:nvGraphicFramePr>
          <p:cNvPr id="19" name="Diagram 18">
            <a:extLst>
              <a:ext uri="{FF2B5EF4-FFF2-40B4-BE49-F238E27FC236}">
                <a16:creationId xmlns:a16="http://schemas.microsoft.com/office/drawing/2014/main" id="{5FE67A62-BDEE-4D26-BF6D-AAC7A57B8674}"/>
              </a:ext>
            </a:extLst>
          </p:cNvPr>
          <p:cNvGraphicFramePr/>
          <p:nvPr>
            <p:extLst>
              <p:ext uri="{D42A27DB-BD31-4B8C-83A1-F6EECF244321}">
                <p14:modId xmlns:p14="http://schemas.microsoft.com/office/powerpoint/2010/main" val="335971857"/>
              </p:ext>
            </p:extLst>
          </p:nvPr>
        </p:nvGraphicFramePr>
        <p:xfrm>
          <a:off x="2656235" y="1662777"/>
          <a:ext cx="4622338" cy="39664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0" name="Diagram 29">
            <a:extLst>
              <a:ext uri="{FF2B5EF4-FFF2-40B4-BE49-F238E27FC236}">
                <a16:creationId xmlns:a16="http://schemas.microsoft.com/office/drawing/2014/main" id="{11251862-E107-4276-8229-BCDEDD097C99}"/>
              </a:ext>
            </a:extLst>
          </p:cNvPr>
          <p:cNvGraphicFramePr/>
          <p:nvPr>
            <p:extLst>
              <p:ext uri="{D42A27DB-BD31-4B8C-83A1-F6EECF244321}">
                <p14:modId xmlns:p14="http://schemas.microsoft.com/office/powerpoint/2010/main" val="1018386883"/>
              </p:ext>
            </p:extLst>
          </p:nvPr>
        </p:nvGraphicFramePr>
        <p:xfrm>
          <a:off x="132117" y="1428750"/>
          <a:ext cx="2348244" cy="44699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0" name="Rectangle: Top Corners Rounded 19">
            <a:extLst>
              <a:ext uri="{FF2B5EF4-FFF2-40B4-BE49-F238E27FC236}">
                <a16:creationId xmlns:a16="http://schemas.microsoft.com/office/drawing/2014/main" id="{BD0EF306-E472-43C3-B76F-C0B39F3C1283}"/>
              </a:ext>
            </a:extLst>
          </p:cNvPr>
          <p:cNvSpPr/>
          <p:nvPr/>
        </p:nvSpPr>
        <p:spPr>
          <a:xfrm>
            <a:off x="130529" y="816638"/>
            <a:ext cx="7130537" cy="701850"/>
          </a:xfrm>
          <a:prstGeom prst="round2SameRect">
            <a:avLst/>
          </a:prstGeom>
          <a:solidFill>
            <a:schemeClr val="accent1">
              <a:lumMod val="20000"/>
              <a:lumOff val="80000"/>
            </a:schemeClr>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rgbClr val="002060"/>
                </a:solidFill>
                <a:latin typeface="Berlin Sans FB" panose="020E0602020502020306" pitchFamily="34" charset="0"/>
              </a:rPr>
              <a:t>Grafana user creation – a redundant task. Also, general credential is less secured!</a:t>
            </a:r>
          </a:p>
        </p:txBody>
      </p:sp>
      <p:sp>
        <p:nvSpPr>
          <p:cNvPr id="32" name="Rectangle: Top Corners Rounded 31">
            <a:extLst>
              <a:ext uri="{FF2B5EF4-FFF2-40B4-BE49-F238E27FC236}">
                <a16:creationId xmlns:a16="http://schemas.microsoft.com/office/drawing/2014/main" id="{672E80B4-4D6B-4882-B105-E073550E5C07}"/>
              </a:ext>
            </a:extLst>
          </p:cNvPr>
          <p:cNvSpPr/>
          <p:nvPr/>
        </p:nvSpPr>
        <p:spPr>
          <a:xfrm>
            <a:off x="136794" y="5742072"/>
            <a:ext cx="7127364" cy="615514"/>
          </a:xfrm>
          <a:prstGeom prst="round2SameRect">
            <a:avLst/>
          </a:prstGeom>
          <a:solidFill>
            <a:schemeClr val="accent1">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Berlin Sans FB" panose="020E0602020502020306" pitchFamily="34" charset="0"/>
              </a:rPr>
              <a:t>Workaround to use generic credential is less secured.</a:t>
            </a:r>
          </a:p>
        </p:txBody>
      </p:sp>
      <p:pic>
        <p:nvPicPr>
          <p:cNvPr id="22" name="Picture 4" descr="Image result for ericsson">
            <a:extLst>
              <a:ext uri="{FF2B5EF4-FFF2-40B4-BE49-F238E27FC236}">
                <a16:creationId xmlns:a16="http://schemas.microsoft.com/office/drawing/2014/main" id="{94D8A70F-F9E5-47BE-8F76-05D774BC27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36430" y="5629275"/>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04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090AF2-81A1-4199-8C7A-E9B23F924682}"/>
              </a:ext>
            </a:extLst>
          </p:cNvPr>
          <p:cNvSpPr>
            <a:spLocks noGrp="1"/>
          </p:cNvSpPr>
          <p:nvPr>
            <p:ph type="sldNum" sz="quarter" idx="12"/>
          </p:nvPr>
        </p:nvSpPr>
        <p:spPr>
          <a:xfrm>
            <a:off x="10865194" y="6411619"/>
            <a:ext cx="683339" cy="365125"/>
          </a:xfrm>
        </p:spPr>
        <p:txBody>
          <a:bodyPr vert="horz" lIns="91440" tIns="45720" rIns="91440" bIns="45720" rtlCol="0" anchor="ctr">
            <a:normAutofit/>
          </a:bodyPr>
          <a:lstStyle/>
          <a:p>
            <a:pPr>
              <a:spcAft>
                <a:spcPts val="600"/>
              </a:spcAft>
            </a:pPr>
            <a:fld id="{519954A3-9DFD-4C44-94BA-B95130A3BA1C}" type="slidenum">
              <a:rPr lang="en-US">
                <a:solidFill>
                  <a:srgbClr val="FFFFFF"/>
                </a:solidFill>
              </a:rPr>
              <a:pPr>
                <a:spcAft>
                  <a:spcPts val="600"/>
                </a:spcAft>
              </a:pPr>
              <a:t>3</a:t>
            </a:fld>
            <a:endParaRPr lang="en-US">
              <a:solidFill>
                <a:srgbClr val="FFFFFF"/>
              </a:solidFill>
            </a:endParaRPr>
          </a:p>
        </p:txBody>
      </p:sp>
      <p:pic>
        <p:nvPicPr>
          <p:cNvPr id="6" name="Content Placeholder 5" descr="Lightbulb">
            <a:extLst>
              <a:ext uri="{FF2B5EF4-FFF2-40B4-BE49-F238E27FC236}">
                <a16:creationId xmlns:a16="http://schemas.microsoft.com/office/drawing/2014/main" id="{0A59049E-0536-442E-8174-B5AFEA05866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372485" y="866352"/>
            <a:ext cx="5447030" cy="5447030"/>
          </a:xfrm>
          <a:prstGeom prst="rect">
            <a:avLst/>
          </a:prstGeom>
        </p:spPr>
      </p:pic>
      <p:sp>
        <p:nvSpPr>
          <p:cNvPr id="7" name="TextBox 6">
            <a:extLst>
              <a:ext uri="{FF2B5EF4-FFF2-40B4-BE49-F238E27FC236}">
                <a16:creationId xmlns:a16="http://schemas.microsoft.com/office/drawing/2014/main" id="{DC5E95B1-661B-4AB8-9EBE-37CD36622ACD}"/>
              </a:ext>
            </a:extLst>
          </p:cNvPr>
          <p:cNvSpPr txBox="1"/>
          <p:nvPr/>
        </p:nvSpPr>
        <p:spPr>
          <a:xfrm>
            <a:off x="473838" y="661038"/>
            <a:ext cx="10967508" cy="800219"/>
          </a:xfrm>
          <a:prstGeom prst="rect">
            <a:avLst/>
          </a:prstGeom>
          <a:noFill/>
        </p:spPr>
        <p:txBody>
          <a:bodyPr wrap="square" rtlCol="0">
            <a:spAutoFit/>
          </a:bodyPr>
          <a:lstStyle/>
          <a:p>
            <a:pPr algn="ctr"/>
            <a:r>
              <a:rPr lang="en-US" sz="4600" b="1" dirty="0">
                <a:solidFill>
                  <a:srgbClr val="0070C0"/>
                </a:solidFill>
                <a:effectLst>
                  <a:outerShdw blurRad="38100" dist="38100" dir="2700000" algn="tl">
                    <a:srgbClr val="000000">
                      <a:alpha val="43137"/>
                    </a:srgbClr>
                  </a:outerShdw>
                </a:effectLst>
                <a:latin typeface="Maiandra GD" panose="020E0502030308020204" pitchFamily="34" charset="0"/>
              </a:rPr>
              <a:t>SOLUTION DELIVERED/IMPLEMEMTED</a:t>
            </a:r>
            <a:endParaRPr lang="en-US" sz="4600" dirty="0"/>
          </a:p>
        </p:txBody>
      </p:sp>
      <p:sp>
        <p:nvSpPr>
          <p:cNvPr id="9" name="TextBox 8">
            <a:extLst>
              <a:ext uri="{FF2B5EF4-FFF2-40B4-BE49-F238E27FC236}">
                <a16:creationId xmlns:a16="http://schemas.microsoft.com/office/drawing/2014/main" id="{B7DAFE62-6AE2-49B2-90C2-DA87B2DDB75E}"/>
              </a:ext>
            </a:extLst>
          </p:cNvPr>
          <p:cNvSpPr txBox="1"/>
          <p:nvPr/>
        </p:nvSpPr>
        <p:spPr>
          <a:xfrm>
            <a:off x="601757" y="1642234"/>
            <a:ext cx="10738908" cy="4702634"/>
          </a:xfrm>
          <a:prstGeom prst="rect">
            <a:avLst/>
          </a:prstGeom>
          <a:noFill/>
        </p:spPr>
        <p:txBody>
          <a:bodyPr wrap="square" rtlCol="0">
            <a:spAutoFit/>
          </a:bodyPr>
          <a:lstStyle/>
          <a:p>
            <a:pPr algn="just">
              <a:lnSpc>
                <a:spcPct val="150000"/>
              </a:lnSpc>
            </a:pPr>
            <a:r>
              <a:rPr lang="en-US" sz="2000" dirty="0">
                <a:solidFill>
                  <a:srgbClr val="002060"/>
                </a:solidFill>
                <a:latin typeface="Berlin Sans FB" panose="020E0602020502020306" pitchFamily="34" charset="0"/>
              </a:rPr>
              <a:t>Grafana Server can be authenticated for users in many ways.</a:t>
            </a:r>
          </a:p>
          <a:p>
            <a:pPr algn="just">
              <a:lnSpc>
                <a:spcPct val="150000"/>
              </a:lnSpc>
            </a:pPr>
            <a:r>
              <a:rPr lang="en-US" sz="2400" dirty="0">
                <a:solidFill>
                  <a:srgbClr val="002060"/>
                </a:solidFill>
                <a:latin typeface="Berlin Sans FB" panose="020E0602020502020306" pitchFamily="34" charset="0"/>
              </a:rPr>
              <a:t>LDAP integrations is one of them! </a:t>
            </a:r>
          </a:p>
          <a:p>
            <a:pPr algn="just">
              <a:lnSpc>
                <a:spcPct val="150000"/>
              </a:lnSpc>
            </a:pPr>
            <a:r>
              <a:rPr lang="en-US" sz="2000" dirty="0">
                <a:solidFill>
                  <a:srgbClr val="002060"/>
                </a:solidFill>
                <a:latin typeface="Berlin Sans FB" panose="020E0602020502020306" pitchFamily="34" charset="0"/>
              </a:rPr>
              <a:t>LDAP authentication integrations even enables syncing user permissions and organization memberships. LDAP Authentication includes </a:t>
            </a:r>
            <a:r>
              <a:rPr lang="en-US" sz="2000" dirty="0" err="1">
                <a:solidFill>
                  <a:srgbClr val="002060"/>
                </a:solidFill>
                <a:latin typeface="Berlin Sans FB" panose="020E0602020502020306" pitchFamily="34" charset="0"/>
              </a:rPr>
              <a:t>OpenLDAP</a:t>
            </a:r>
            <a:r>
              <a:rPr lang="en-US" sz="2000" dirty="0">
                <a:solidFill>
                  <a:srgbClr val="002060"/>
                </a:solidFill>
                <a:latin typeface="Berlin Sans FB" panose="020E0602020502020306" pitchFamily="34" charset="0"/>
              </a:rPr>
              <a:t>, </a:t>
            </a:r>
            <a:r>
              <a:rPr lang="en-US" sz="2000" dirty="0" err="1">
                <a:solidFill>
                  <a:srgbClr val="002060"/>
                </a:solidFill>
                <a:latin typeface="Berlin Sans FB" panose="020E0602020502020306" pitchFamily="34" charset="0"/>
              </a:rPr>
              <a:t>ActiveDirectory</a:t>
            </a:r>
            <a:r>
              <a:rPr lang="en-US" sz="2000" dirty="0">
                <a:solidFill>
                  <a:srgbClr val="002060"/>
                </a:solidFill>
                <a:latin typeface="Berlin Sans FB" panose="020E0602020502020306" pitchFamily="34" charset="0"/>
              </a:rPr>
              <a:t>, </a:t>
            </a:r>
            <a:r>
              <a:rPr lang="en-US" sz="2000" dirty="0" err="1">
                <a:solidFill>
                  <a:srgbClr val="002060"/>
                </a:solidFill>
                <a:latin typeface="Berlin Sans FB" panose="020E0602020502020306" pitchFamily="34" charset="0"/>
              </a:rPr>
              <a:t>etc</a:t>
            </a:r>
            <a:r>
              <a:rPr lang="en-US" sz="2000" dirty="0">
                <a:solidFill>
                  <a:srgbClr val="002060"/>
                </a:solidFill>
                <a:latin typeface="Berlin Sans FB" panose="020E0602020502020306" pitchFamily="34" charset="0"/>
              </a:rPr>
              <a:t> as solution.</a:t>
            </a:r>
          </a:p>
          <a:p>
            <a:pPr>
              <a:lnSpc>
                <a:spcPct val="150000"/>
              </a:lnSpc>
            </a:pPr>
            <a:endParaRPr lang="en-US" sz="2000" dirty="0">
              <a:solidFill>
                <a:srgbClr val="002060"/>
              </a:solidFill>
              <a:latin typeface="Berlin Sans FB" panose="020E0602020502020306" pitchFamily="34" charset="0"/>
            </a:endParaRPr>
          </a:p>
          <a:p>
            <a:pPr algn="ctr">
              <a:lnSpc>
                <a:spcPct val="150000"/>
              </a:lnSpc>
            </a:pPr>
            <a:r>
              <a:rPr lang="en-US" sz="2000" dirty="0">
                <a:solidFill>
                  <a:schemeClr val="bg1"/>
                </a:solidFill>
                <a:highlight>
                  <a:srgbClr val="008080"/>
                </a:highlight>
                <a:latin typeface="Berlin Sans FB" panose="020E0602020502020306" pitchFamily="34" charset="0"/>
              </a:rPr>
              <a:t>MANA Grafana Dashboards have been enabled now with the LDAP Authentication which reduces the effort to create new user at Grafana Server for login and authentication for onboarding each and every user to Grafana Dashboards. Also, each user have their own credentials which gets authenticated while logging in!</a:t>
            </a:r>
          </a:p>
          <a:p>
            <a:pPr>
              <a:lnSpc>
                <a:spcPct val="150000"/>
              </a:lnSpc>
            </a:pPr>
            <a:endParaRPr lang="en-US" dirty="0">
              <a:solidFill>
                <a:srgbClr val="002060"/>
              </a:solidFill>
              <a:latin typeface="Berlin Sans FB" panose="020E0602020502020306" pitchFamily="34" charset="0"/>
            </a:endParaRPr>
          </a:p>
        </p:txBody>
      </p:sp>
      <p:pic>
        <p:nvPicPr>
          <p:cNvPr id="35" name="Picture 4" descr="Image result for ericsson">
            <a:extLst>
              <a:ext uri="{FF2B5EF4-FFF2-40B4-BE49-F238E27FC236}">
                <a16:creationId xmlns:a16="http://schemas.microsoft.com/office/drawing/2014/main" id="{24552847-33F7-45F9-B852-D4517AD35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559" y="5313658"/>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24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8884-4F99-4153-9D78-08825CC7E32B}"/>
              </a:ext>
            </a:extLst>
          </p:cNvPr>
          <p:cNvSpPr>
            <a:spLocks noGrp="1"/>
          </p:cNvSpPr>
          <p:nvPr>
            <p:ph type="title"/>
          </p:nvPr>
        </p:nvSpPr>
        <p:spPr>
          <a:xfrm>
            <a:off x="4349122" y="609600"/>
            <a:ext cx="6395078" cy="1320800"/>
          </a:xfrm>
        </p:spPr>
        <p:txBody>
          <a:bodyPr anchor="ctr">
            <a:normAutofit fontScale="90000"/>
          </a:bodyPr>
          <a:lstStyle/>
          <a:p>
            <a:pPr>
              <a:lnSpc>
                <a:spcPct val="90000"/>
              </a:lnSpc>
            </a:pPr>
            <a:r>
              <a:rPr lang="en-US" sz="4600" b="1" dirty="0">
                <a:solidFill>
                  <a:srgbClr val="0070C0"/>
                </a:solidFill>
                <a:effectLst>
                  <a:outerShdw blurRad="38100" dist="38100" dir="2700000" algn="tl">
                    <a:srgbClr val="000000">
                      <a:alpha val="43137"/>
                    </a:srgbClr>
                  </a:outerShdw>
                </a:effectLst>
                <a:latin typeface="Maiandra GD" panose="020E0502030308020204" pitchFamily="34" charset="0"/>
                <a:ea typeface="+mn-ea"/>
                <a:cs typeface="+mn-cs"/>
              </a:rPr>
              <a:t>RUDIMENTS OF </a:t>
            </a:r>
            <a:br>
              <a:rPr lang="en-US" sz="4600" b="1" dirty="0">
                <a:solidFill>
                  <a:srgbClr val="0070C0"/>
                </a:solidFill>
                <a:effectLst>
                  <a:outerShdw blurRad="38100" dist="38100" dir="2700000" algn="tl">
                    <a:srgbClr val="000000">
                      <a:alpha val="43137"/>
                    </a:srgbClr>
                  </a:outerShdw>
                </a:effectLst>
                <a:latin typeface="Maiandra GD" panose="020E0502030308020204" pitchFamily="34" charset="0"/>
                <a:ea typeface="+mn-ea"/>
                <a:cs typeface="+mn-cs"/>
              </a:rPr>
            </a:br>
            <a:r>
              <a:rPr lang="en-US" sz="4600" b="1" dirty="0">
                <a:solidFill>
                  <a:srgbClr val="0070C0"/>
                </a:solidFill>
                <a:effectLst>
                  <a:outerShdw blurRad="38100" dist="38100" dir="2700000" algn="tl">
                    <a:srgbClr val="000000">
                      <a:alpha val="43137"/>
                    </a:srgbClr>
                  </a:outerShdw>
                </a:effectLst>
                <a:latin typeface="Maiandra GD" panose="020E0502030308020204" pitchFamily="34" charset="0"/>
                <a:ea typeface="+mn-ea"/>
                <a:cs typeface="+mn-cs"/>
              </a:rPr>
              <a:t>THE SOLUTION IMPLEMENTED</a:t>
            </a:r>
          </a:p>
        </p:txBody>
      </p:sp>
      <p:pic>
        <p:nvPicPr>
          <p:cNvPr id="6" name="Graphic 5" descr="Checklist">
            <a:extLst>
              <a:ext uri="{FF2B5EF4-FFF2-40B4-BE49-F238E27FC236}">
                <a16:creationId xmlns:a16="http://schemas.microsoft.com/office/drawing/2014/main" id="{99D93471-BC3F-421A-B723-6F0C2191B3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9814" y="1726627"/>
            <a:ext cx="3251701" cy="3251701"/>
          </a:xfrm>
          <a:prstGeom prst="rect">
            <a:avLst/>
          </a:prstGeom>
          <a:effectLst>
            <a:glow rad="101600">
              <a:schemeClr val="accent1">
                <a:satMod val="175000"/>
                <a:alpha val="40000"/>
              </a:schemeClr>
            </a:glow>
            <a:outerShdw blurRad="50800" dist="38100" dir="5400000" algn="t" rotWithShape="0">
              <a:schemeClr val="bg1">
                <a:lumMod val="50000"/>
                <a:alpha val="40000"/>
              </a:schemeClr>
            </a:outerShdw>
          </a:effectLst>
        </p:spPr>
      </p:pic>
      <p:sp>
        <p:nvSpPr>
          <p:cNvPr id="3" name="Content Placeholder 2">
            <a:extLst>
              <a:ext uri="{FF2B5EF4-FFF2-40B4-BE49-F238E27FC236}">
                <a16:creationId xmlns:a16="http://schemas.microsoft.com/office/drawing/2014/main" id="{CBD34DB0-A483-49B2-9971-41DA62C1D296}"/>
              </a:ext>
            </a:extLst>
          </p:cNvPr>
          <p:cNvSpPr>
            <a:spLocks noGrp="1"/>
          </p:cNvSpPr>
          <p:nvPr>
            <p:ph idx="1"/>
          </p:nvPr>
        </p:nvSpPr>
        <p:spPr>
          <a:xfrm>
            <a:off x="4352124" y="2379665"/>
            <a:ext cx="5268125" cy="3739698"/>
          </a:xfrm>
        </p:spPr>
        <p:txBody>
          <a:bodyPr>
            <a:noAutofit/>
          </a:bodyPr>
          <a:lstStyle/>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Grafana must be installed and configured at grafana.ini configuration file.</a:t>
            </a:r>
          </a:p>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Grafana environment must be set at /</a:t>
            </a:r>
            <a:r>
              <a:rPr lang="en-US" sz="2000" dirty="0" err="1">
                <a:effectLst>
                  <a:outerShdw blurRad="38100" dist="38100" dir="2700000" algn="tl">
                    <a:srgbClr val="000000">
                      <a:alpha val="43137"/>
                    </a:srgbClr>
                  </a:outerShdw>
                </a:effectLst>
                <a:latin typeface="Berlin Sans FB" panose="020E0602020502020306" pitchFamily="34" charset="0"/>
              </a:rPr>
              <a:t>etc</a:t>
            </a:r>
            <a:r>
              <a:rPr lang="en-US" sz="2000" dirty="0">
                <a:effectLst>
                  <a:outerShdw blurRad="38100" dist="38100" dir="2700000" algn="tl">
                    <a:srgbClr val="000000">
                      <a:alpha val="43137"/>
                    </a:srgbClr>
                  </a:outerShdw>
                </a:effectLst>
                <a:latin typeface="Berlin Sans FB" panose="020E0602020502020306" pitchFamily="34" charset="0"/>
              </a:rPr>
              <a:t>/</a:t>
            </a:r>
            <a:r>
              <a:rPr lang="en-US" sz="2000" dirty="0" err="1">
                <a:effectLst>
                  <a:outerShdw blurRad="38100" dist="38100" dir="2700000" algn="tl">
                    <a:srgbClr val="000000">
                      <a:alpha val="43137"/>
                    </a:srgbClr>
                  </a:outerShdw>
                </a:effectLst>
                <a:latin typeface="Berlin Sans FB" panose="020E0602020502020306" pitchFamily="34" charset="0"/>
              </a:rPr>
              <a:t>sysconfig</a:t>
            </a:r>
            <a:r>
              <a:rPr lang="en-US" sz="2000" dirty="0">
                <a:effectLst>
                  <a:outerShdw blurRad="38100" dist="38100" dir="2700000" algn="tl">
                    <a:srgbClr val="000000">
                      <a:alpha val="43137"/>
                    </a:srgbClr>
                  </a:outerShdw>
                </a:effectLst>
                <a:latin typeface="Berlin Sans FB" panose="020E0602020502020306" pitchFamily="34" charset="0"/>
              </a:rPr>
              <a:t>/</a:t>
            </a:r>
            <a:r>
              <a:rPr lang="en-US" sz="2000" dirty="0" err="1">
                <a:effectLst>
                  <a:outerShdw blurRad="38100" dist="38100" dir="2700000" algn="tl">
                    <a:srgbClr val="000000">
                      <a:alpha val="43137"/>
                    </a:srgbClr>
                  </a:outerShdw>
                </a:effectLst>
                <a:latin typeface="Berlin Sans FB" panose="020E0602020502020306" pitchFamily="34" charset="0"/>
              </a:rPr>
              <a:t>grafana</a:t>
            </a:r>
            <a:r>
              <a:rPr lang="en-US" sz="2000" dirty="0">
                <a:effectLst>
                  <a:outerShdw blurRad="38100" dist="38100" dir="2700000" algn="tl">
                    <a:srgbClr val="000000">
                      <a:alpha val="43137"/>
                    </a:srgbClr>
                  </a:outerShdw>
                </a:effectLst>
                <a:latin typeface="Berlin Sans FB" panose="020E0602020502020306" pitchFamily="34" charset="0"/>
              </a:rPr>
              <a:t>-server file.</a:t>
            </a:r>
          </a:p>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Grafana service should be up and running.</a:t>
            </a:r>
          </a:p>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IPA(Open Source </a:t>
            </a:r>
            <a:r>
              <a:rPr lang="en-US" sz="2000" dirty="0" err="1">
                <a:effectLst>
                  <a:outerShdw blurRad="38100" dist="38100" dir="2700000" algn="tl">
                    <a:srgbClr val="000000">
                      <a:alpha val="43137"/>
                    </a:srgbClr>
                  </a:outerShdw>
                </a:effectLst>
                <a:latin typeface="Berlin Sans FB" panose="020E0602020502020306" pitchFamily="34" charset="0"/>
              </a:rPr>
              <a:t>Redhat</a:t>
            </a:r>
            <a:r>
              <a:rPr lang="en-US" sz="2000" dirty="0">
                <a:effectLst>
                  <a:outerShdw blurRad="38100" dist="38100" dir="2700000" algn="tl">
                    <a:srgbClr val="000000">
                      <a:alpha val="43137"/>
                    </a:srgbClr>
                  </a:outerShdw>
                </a:effectLst>
                <a:latin typeface="Berlin Sans FB" panose="020E0602020502020306" pitchFamily="34" charset="0"/>
              </a:rPr>
              <a:t> </a:t>
            </a:r>
            <a:r>
              <a:rPr lang="en-US" sz="2000" dirty="0" err="1">
                <a:effectLst>
                  <a:outerShdw blurRad="38100" dist="38100" dir="2700000" algn="tl">
                    <a:srgbClr val="000000">
                      <a:alpha val="43137"/>
                    </a:srgbClr>
                  </a:outerShdw>
                </a:effectLst>
                <a:latin typeface="Berlin Sans FB" panose="020E0602020502020306" pitchFamily="34" charset="0"/>
              </a:rPr>
              <a:t>IdM</a:t>
            </a:r>
            <a:r>
              <a:rPr lang="en-US" sz="2000" dirty="0">
                <a:effectLst>
                  <a:outerShdw blurRad="38100" dist="38100" dir="2700000" algn="tl">
                    <a:srgbClr val="000000">
                      <a:alpha val="43137"/>
                    </a:srgbClr>
                  </a:outerShdw>
                </a:effectLst>
                <a:latin typeface="Berlin Sans FB" panose="020E0602020502020306" pitchFamily="34" charset="0"/>
              </a:rPr>
              <a:t>/Identity Management System) must be installed and configured.</a:t>
            </a:r>
          </a:p>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Nodes of the cluster must be installed with </a:t>
            </a:r>
            <a:r>
              <a:rPr lang="en-US" sz="2000" dirty="0" err="1">
                <a:effectLst>
                  <a:outerShdw blurRad="38100" dist="38100" dir="2700000" algn="tl">
                    <a:srgbClr val="000000">
                      <a:alpha val="43137"/>
                    </a:srgbClr>
                  </a:outerShdw>
                </a:effectLst>
                <a:latin typeface="Berlin Sans FB" panose="020E0602020502020306" pitchFamily="34" charset="0"/>
              </a:rPr>
              <a:t>ipa</a:t>
            </a:r>
            <a:r>
              <a:rPr lang="en-US" sz="2000" dirty="0">
                <a:effectLst>
                  <a:outerShdw blurRad="38100" dist="38100" dir="2700000" algn="tl">
                    <a:srgbClr val="000000">
                      <a:alpha val="43137"/>
                    </a:srgbClr>
                  </a:outerShdw>
                </a:effectLst>
                <a:latin typeface="Berlin Sans FB" panose="020E0602020502020306" pitchFamily="34" charset="0"/>
              </a:rPr>
              <a:t>-client.</a:t>
            </a:r>
          </a:p>
          <a:p>
            <a:pPr>
              <a:lnSpc>
                <a:spcPct val="90000"/>
              </a:lnSpc>
            </a:pPr>
            <a:r>
              <a:rPr lang="en-US" sz="2000" dirty="0">
                <a:effectLst>
                  <a:outerShdw blurRad="38100" dist="38100" dir="2700000" algn="tl">
                    <a:srgbClr val="000000">
                      <a:alpha val="43137"/>
                    </a:srgbClr>
                  </a:outerShdw>
                </a:effectLst>
                <a:latin typeface="Berlin Sans FB" panose="020E0602020502020306" pitchFamily="34" charset="0"/>
              </a:rPr>
              <a:t>All identities of user stored and maintained in IPA Server. </a:t>
            </a:r>
          </a:p>
        </p:txBody>
      </p:sp>
      <p:sp>
        <p:nvSpPr>
          <p:cNvPr id="4" name="Slide Number Placeholder 3">
            <a:extLst>
              <a:ext uri="{FF2B5EF4-FFF2-40B4-BE49-F238E27FC236}">
                <a16:creationId xmlns:a16="http://schemas.microsoft.com/office/drawing/2014/main" id="{E0A28EFD-6F9E-4B60-9DE8-941D591EE09B}"/>
              </a:ext>
            </a:extLst>
          </p:cNvPr>
          <p:cNvSpPr>
            <a:spLocks noGrp="1"/>
          </p:cNvSpPr>
          <p:nvPr>
            <p:ph type="sldNum" sz="quarter" idx="12"/>
          </p:nvPr>
        </p:nvSpPr>
        <p:spPr>
          <a:xfrm>
            <a:off x="8590663" y="6041362"/>
            <a:ext cx="683339" cy="365125"/>
          </a:xfrm>
        </p:spPr>
        <p:txBody>
          <a:bodyPr>
            <a:normAutofit/>
          </a:bodyPr>
          <a:lstStyle/>
          <a:p>
            <a:pPr>
              <a:spcAft>
                <a:spcPts val="600"/>
              </a:spcAft>
            </a:pPr>
            <a:fld id="{519954A3-9DFD-4C44-94BA-B95130A3BA1C}" type="slidenum">
              <a:rPr lang="en-US"/>
              <a:pPr>
                <a:spcAft>
                  <a:spcPts val="600"/>
                </a:spcAft>
              </a:pPr>
              <a:t>4</a:t>
            </a:fld>
            <a:endParaRPr lang="en-US"/>
          </a:p>
        </p:txBody>
      </p:sp>
      <p:pic>
        <p:nvPicPr>
          <p:cNvPr id="39" name="Picture 4" descr="Image result for ericsson">
            <a:extLst>
              <a:ext uri="{FF2B5EF4-FFF2-40B4-BE49-F238E27FC236}">
                <a16:creationId xmlns:a16="http://schemas.microsoft.com/office/drawing/2014/main" id="{15D83B1B-F22E-43FB-B2F5-1CC38AD7C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8493" y="5645813"/>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0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AEA31A2-6477-4E2F-8643-FFD8BBAC39FC}"/>
              </a:ext>
            </a:extLst>
          </p:cNvPr>
          <p:cNvSpPr>
            <a:spLocks noGrp="1"/>
          </p:cNvSpPr>
          <p:nvPr>
            <p:ph type="title"/>
          </p:nvPr>
        </p:nvSpPr>
        <p:spPr>
          <a:xfrm>
            <a:off x="673754" y="643467"/>
            <a:ext cx="4203045" cy="1375608"/>
          </a:xfrm>
        </p:spPr>
        <p:txBody>
          <a:bodyPr anchor="ctr">
            <a:noAutofit/>
          </a:bodyPr>
          <a:lstStyle/>
          <a:p>
            <a:pPr algn="ctr"/>
            <a:r>
              <a:rPr lang="en-US" sz="4400" b="1" dirty="0">
                <a:solidFill>
                  <a:schemeClr val="bg1"/>
                </a:solidFill>
                <a:effectLst>
                  <a:outerShdw blurRad="38100" dist="38100" dir="2700000" algn="tl">
                    <a:srgbClr val="000000">
                      <a:alpha val="43137"/>
                    </a:srgbClr>
                  </a:outerShdw>
                </a:effectLst>
                <a:latin typeface="Maiandra GD" panose="020E0502030308020204" pitchFamily="34" charset="0"/>
                <a:ea typeface="+mn-ea"/>
                <a:cs typeface="+mn-cs"/>
              </a:rPr>
              <a:t>ENACTMENT FOOTSTEPS</a:t>
            </a:r>
          </a:p>
        </p:txBody>
      </p:sp>
      <p:sp>
        <p:nvSpPr>
          <p:cNvPr id="3" name="Content Placeholder 2">
            <a:extLst>
              <a:ext uri="{FF2B5EF4-FFF2-40B4-BE49-F238E27FC236}">
                <a16:creationId xmlns:a16="http://schemas.microsoft.com/office/drawing/2014/main" id="{758453C1-3248-425C-A643-15502D61EE1F}"/>
              </a:ext>
            </a:extLst>
          </p:cNvPr>
          <p:cNvSpPr>
            <a:spLocks noGrp="1"/>
          </p:cNvSpPr>
          <p:nvPr>
            <p:ph idx="1"/>
          </p:nvPr>
        </p:nvSpPr>
        <p:spPr>
          <a:xfrm>
            <a:off x="5333880" y="643467"/>
            <a:ext cx="7046627" cy="5680289"/>
          </a:xfrm>
        </p:spPr>
        <p:txBody>
          <a:bodyPr>
            <a:normAutofit/>
          </a:bodyPr>
          <a:lstStyle/>
          <a:p>
            <a:pPr marL="0" lvl="0" indent="0" algn="ctr">
              <a:lnSpc>
                <a:spcPct val="90000"/>
              </a:lnSpc>
              <a:buNone/>
            </a:pPr>
            <a:r>
              <a:rPr lang="en-US" sz="1600" dirty="0">
                <a:solidFill>
                  <a:schemeClr val="tx1"/>
                </a:solidFill>
                <a:latin typeface="Berlin Sans FB" panose="020E0602020502020306" pitchFamily="34" charset="0"/>
              </a:rPr>
              <a:t>LDAP first needs to be turned on in main Grafana                                            configuration file as well as the path to LDAP specific                                     configuration file needs to be specified</a:t>
            </a:r>
          </a:p>
          <a:p>
            <a:pPr marL="0" lvl="0" indent="0" algn="ctr">
              <a:lnSpc>
                <a:spcPct val="90000"/>
              </a:lnSpc>
              <a:buNone/>
            </a:pPr>
            <a:endParaRPr lang="en-US" sz="1400" dirty="0">
              <a:solidFill>
                <a:schemeClr val="tx1"/>
              </a:solidFill>
            </a:endParaRPr>
          </a:p>
          <a:p>
            <a:pPr>
              <a:lnSpc>
                <a:spcPct val="90000"/>
              </a:lnSpc>
            </a:pPr>
            <a:r>
              <a:rPr lang="en-US" sz="1400" dirty="0">
                <a:solidFill>
                  <a:schemeClr val="tx1"/>
                </a:solidFill>
                <a:latin typeface="Berlin Sans FB" panose="020E0602020502020306" pitchFamily="34" charset="0"/>
              </a:rPr>
              <a:t> Enable LDAP in the main Grafana configuration file-</a:t>
            </a:r>
          </a:p>
          <a:p>
            <a:pPr marL="0" indent="0">
              <a:lnSpc>
                <a:spcPct val="90000"/>
              </a:lnSpc>
              <a:buNone/>
            </a:pPr>
            <a:r>
              <a:rPr lang="en-US" sz="1400" dirty="0">
                <a:solidFill>
                  <a:schemeClr val="tx1"/>
                </a:solidFill>
                <a:latin typeface="Berlin Sans FB" panose="020E0602020502020306" pitchFamily="34" charset="0"/>
              </a:rPr>
              <a:t>         [root@butters48 ~]# cd /opt/</a:t>
            </a:r>
            <a:r>
              <a:rPr lang="en-US" sz="1400" dirty="0" err="1">
                <a:solidFill>
                  <a:schemeClr val="tx1"/>
                </a:solidFill>
                <a:latin typeface="Berlin Sans FB" panose="020E0602020502020306" pitchFamily="34" charset="0"/>
              </a:rPr>
              <a:t>mapr</a:t>
            </a:r>
            <a:r>
              <a:rPr lang="en-US" sz="1400" dirty="0">
                <a:solidFill>
                  <a:schemeClr val="tx1"/>
                </a:solidFill>
                <a:latin typeface="Berlin Sans FB" panose="020E0602020502020306" pitchFamily="34" charset="0"/>
              </a:rPr>
              <a:t>/</a:t>
            </a:r>
            <a:r>
              <a:rPr lang="en-US" sz="1400" dirty="0" err="1">
                <a:solidFill>
                  <a:schemeClr val="tx1"/>
                </a:solidFill>
                <a:latin typeface="Berlin Sans FB" panose="020E0602020502020306" pitchFamily="34" charset="0"/>
              </a:rPr>
              <a:t>grafana</a:t>
            </a:r>
            <a:r>
              <a:rPr lang="en-US" sz="1400" dirty="0">
                <a:solidFill>
                  <a:schemeClr val="tx1"/>
                </a:solidFill>
                <a:latin typeface="Berlin Sans FB" panose="020E0602020502020306" pitchFamily="34" charset="0"/>
              </a:rPr>
              <a:t>/grafana-4.6.1/</a:t>
            </a:r>
            <a:r>
              <a:rPr lang="en-US" sz="1400" dirty="0" err="1">
                <a:solidFill>
                  <a:schemeClr val="tx1"/>
                </a:solidFill>
                <a:latin typeface="Berlin Sans FB" panose="020E0602020502020306" pitchFamily="34" charset="0"/>
              </a:rPr>
              <a:t>etc</a:t>
            </a:r>
            <a:r>
              <a:rPr lang="en-US" sz="1400" dirty="0">
                <a:solidFill>
                  <a:schemeClr val="tx1"/>
                </a:solidFill>
                <a:latin typeface="Berlin Sans FB" panose="020E0602020502020306" pitchFamily="34" charset="0"/>
              </a:rPr>
              <a:t>/</a:t>
            </a:r>
            <a:r>
              <a:rPr lang="en-US" sz="1400" dirty="0" err="1">
                <a:solidFill>
                  <a:schemeClr val="tx1"/>
                </a:solidFill>
                <a:latin typeface="Berlin Sans FB" panose="020E0602020502020306" pitchFamily="34" charset="0"/>
              </a:rPr>
              <a:t>grafana</a:t>
            </a:r>
            <a:r>
              <a:rPr lang="en-US" sz="1400" dirty="0">
                <a:solidFill>
                  <a:schemeClr val="tx1"/>
                </a:solidFill>
                <a:latin typeface="Berlin Sans FB" panose="020E0602020502020306" pitchFamily="34" charset="0"/>
              </a:rPr>
              <a:t>/</a:t>
            </a:r>
          </a:p>
          <a:p>
            <a:pPr marL="0" indent="0">
              <a:lnSpc>
                <a:spcPct val="90000"/>
              </a:lnSpc>
              <a:buNone/>
            </a:pPr>
            <a:r>
              <a:rPr lang="en-US" sz="1400" dirty="0">
                <a:solidFill>
                  <a:schemeClr val="tx1"/>
                </a:solidFill>
                <a:latin typeface="Berlin Sans FB" panose="020E0602020502020306" pitchFamily="34" charset="0"/>
              </a:rPr>
              <a:t>         [root@butters48 </a:t>
            </a:r>
            <a:r>
              <a:rPr lang="en-US" sz="1400" dirty="0" err="1">
                <a:solidFill>
                  <a:schemeClr val="tx1"/>
                </a:solidFill>
                <a:latin typeface="Berlin Sans FB" panose="020E0602020502020306" pitchFamily="34" charset="0"/>
              </a:rPr>
              <a:t>grafana</a:t>
            </a:r>
            <a:r>
              <a:rPr lang="en-US" sz="1400" dirty="0">
                <a:solidFill>
                  <a:schemeClr val="tx1"/>
                </a:solidFill>
                <a:latin typeface="Berlin Sans FB" panose="020E0602020502020306" pitchFamily="34" charset="0"/>
              </a:rPr>
              <a:t>]# vi grafana.ini</a:t>
            </a:r>
          </a:p>
          <a:p>
            <a:pPr marL="0" indent="0">
              <a:lnSpc>
                <a:spcPct val="90000"/>
              </a:lnSpc>
              <a:buNone/>
            </a:pPr>
            <a:r>
              <a:rPr lang="en-US" sz="1400" dirty="0">
                <a:solidFill>
                  <a:schemeClr val="tx1"/>
                </a:solidFill>
                <a:latin typeface="Berlin Sans FB" panose="020E0602020502020306" pitchFamily="34" charset="0"/>
              </a:rPr>
              <a:t>         ~ Uncomment the </a:t>
            </a:r>
            <a:r>
              <a:rPr lang="en-US" sz="1400" dirty="0" err="1">
                <a:solidFill>
                  <a:schemeClr val="tx1"/>
                </a:solidFill>
                <a:latin typeface="Berlin Sans FB" panose="020E0602020502020306" pitchFamily="34" charset="0"/>
              </a:rPr>
              <a:t>allow_org_create</a:t>
            </a:r>
            <a:r>
              <a:rPr lang="en-US" sz="1400" dirty="0">
                <a:solidFill>
                  <a:schemeClr val="tx1"/>
                </a:solidFill>
                <a:latin typeface="Berlin Sans FB" panose="020E0602020502020306" pitchFamily="34" charset="0"/>
              </a:rPr>
              <a:t> property and set it to true-</a:t>
            </a:r>
          </a:p>
          <a:p>
            <a:pPr marL="0" indent="0">
              <a:lnSpc>
                <a:spcPct val="90000"/>
              </a:lnSpc>
              <a:buNone/>
            </a:pPr>
            <a:r>
              <a:rPr lang="en-US" sz="1400" dirty="0">
                <a:solidFill>
                  <a:schemeClr val="tx1"/>
                </a:solidFill>
                <a:latin typeface="Berlin Sans FB" panose="020E0602020502020306" pitchFamily="34" charset="0"/>
              </a:rPr>
              <a:t>                ------------- line 181 ---------------------</a:t>
            </a:r>
          </a:p>
          <a:p>
            <a:pPr marL="0" indent="0">
              <a:lnSpc>
                <a:spcPct val="90000"/>
              </a:lnSpc>
              <a:buNone/>
            </a:pPr>
            <a:r>
              <a:rPr lang="en-US" sz="1400" dirty="0">
                <a:solidFill>
                  <a:schemeClr val="tx1"/>
                </a:solidFill>
                <a:latin typeface="Berlin Sans FB" panose="020E0602020502020306" pitchFamily="34" charset="0"/>
              </a:rPr>
              <a:t>            # Allow non admin users to create organizations</a:t>
            </a:r>
          </a:p>
          <a:p>
            <a:pPr marL="0" indent="0">
              <a:lnSpc>
                <a:spcPct val="90000"/>
              </a:lnSpc>
              <a:buNone/>
            </a:pPr>
            <a:r>
              <a:rPr lang="en-US" sz="1400" dirty="0">
                <a:solidFill>
                  <a:schemeClr val="tx1"/>
                </a:solidFill>
                <a:latin typeface="Berlin Sans FB" panose="020E0602020502020306" pitchFamily="34" charset="0"/>
              </a:rPr>
              <a:t>               </a:t>
            </a:r>
            <a:r>
              <a:rPr lang="en-US" sz="1400" dirty="0" err="1">
                <a:solidFill>
                  <a:schemeClr val="tx1"/>
                </a:solidFill>
                <a:latin typeface="Berlin Sans FB" panose="020E0602020502020306" pitchFamily="34" charset="0"/>
              </a:rPr>
              <a:t>allow_org_create</a:t>
            </a:r>
            <a:r>
              <a:rPr lang="en-US" sz="1400" dirty="0">
                <a:solidFill>
                  <a:schemeClr val="tx1"/>
                </a:solidFill>
                <a:latin typeface="Berlin Sans FB" panose="020E0602020502020306" pitchFamily="34" charset="0"/>
              </a:rPr>
              <a:t> = true</a:t>
            </a:r>
          </a:p>
          <a:p>
            <a:pPr marL="0" indent="0">
              <a:lnSpc>
                <a:spcPct val="90000"/>
              </a:lnSpc>
              <a:buNone/>
            </a:pPr>
            <a:r>
              <a:rPr lang="en-US" sz="1400" dirty="0">
                <a:solidFill>
                  <a:schemeClr val="tx1"/>
                </a:solidFill>
                <a:latin typeface="Berlin Sans FB" panose="020E0602020502020306" pitchFamily="34" charset="0"/>
              </a:rPr>
              <a:t>            ~ Uncomment the LDAP authentication and enable it-</a:t>
            </a:r>
          </a:p>
          <a:p>
            <a:pPr marL="0" indent="0">
              <a:lnSpc>
                <a:spcPct val="90000"/>
              </a:lnSpc>
              <a:buNone/>
            </a:pPr>
            <a:r>
              <a:rPr lang="en-US" sz="1400" dirty="0">
                <a:solidFill>
                  <a:schemeClr val="tx1"/>
                </a:solidFill>
                <a:latin typeface="Berlin Sans FB" panose="020E0602020502020306" pitchFamily="34" charset="0"/>
              </a:rPr>
              <a:t>                  ------------- line 280 ----------------------</a:t>
            </a:r>
          </a:p>
          <a:p>
            <a:pPr marL="0" indent="0">
              <a:lnSpc>
                <a:spcPct val="90000"/>
              </a:lnSpc>
              <a:buNone/>
            </a:pPr>
            <a:r>
              <a:rPr lang="en-US" sz="1400" dirty="0">
                <a:solidFill>
                  <a:schemeClr val="tx1"/>
                </a:solidFill>
                <a:latin typeface="Berlin Sans FB" panose="020E0602020502020306" pitchFamily="34" charset="0"/>
              </a:rPr>
              <a:t>               ######################### Auth LDAP ###################</a:t>
            </a:r>
          </a:p>
          <a:p>
            <a:pPr marL="0" indent="0">
              <a:lnSpc>
                <a:spcPct val="90000"/>
              </a:lnSpc>
              <a:buNone/>
            </a:pPr>
            <a:r>
              <a:rPr lang="en-US" sz="1400" dirty="0">
                <a:solidFill>
                  <a:schemeClr val="tx1"/>
                </a:solidFill>
                <a:latin typeface="Berlin Sans FB" panose="020E0602020502020306" pitchFamily="34" charset="0"/>
              </a:rPr>
              <a:t>               [</a:t>
            </a:r>
            <a:r>
              <a:rPr lang="en-US" sz="1400" dirty="0" err="1">
                <a:solidFill>
                  <a:schemeClr val="tx1"/>
                </a:solidFill>
                <a:latin typeface="Berlin Sans FB" panose="020E0602020502020306" pitchFamily="34" charset="0"/>
              </a:rPr>
              <a:t>auth.ldap</a:t>
            </a:r>
            <a:r>
              <a:rPr lang="en-US" sz="1400" dirty="0">
                <a:solidFill>
                  <a:schemeClr val="tx1"/>
                </a:solidFill>
                <a:latin typeface="Berlin Sans FB" panose="020E0602020502020306" pitchFamily="34" charset="0"/>
              </a:rPr>
              <a:t>]</a:t>
            </a:r>
          </a:p>
          <a:p>
            <a:pPr marL="0" indent="0">
              <a:lnSpc>
                <a:spcPct val="90000"/>
              </a:lnSpc>
              <a:buNone/>
            </a:pPr>
            <a:r>
              <a:rPr lang="en-US" sz="1400" dirty="0">
                <a:solidFill>
                  <a:schemeClr val="tx1"/>
                </a:solidFill>
                <a:latin typeface="Berlin Sans FB" panose="020E0602020502020306" pitchFamily="34" charset="0"/>
              </a:rPr>
              <a:t>               enabled = true</a:t>
            </a:r>
          </a:p>
          <a:p>
            <a:pPr marL="0" indent="0">
              <a:lnSpc>
                <a:spcPct val="90000"/>
              </a:lnSpc>
              <a:buNone/>
            </a:pPr>
            <a:r>
              <a:rPr lang="en-US" sz="1400" dirty="0">
                <a:solidFill>
                  <a:schemeClr val="tx1"/>
                </a:solidFill>
                <a:latin typeface="Berlin Sans FB" panose="020E0602020502020306" pitchFamily="34" charset="0"/>
              </a:rPr>
              <a:t>               </a:t>
            </a:r>
            <a:r>
              <a:rPr lang="en-US" sz="1400" dirty="0" err="1">
                <a:solidFill>
                  <a:schemeClr val="tx1"/>
                </a:solidFill>
                <a:latin typeface="Berlin Sans FB" panose="020E0602020502020306" pitchFamily="34" charset="0"/>
              </a:rPr>
              <a:t>config_file</a:t>
            </a:r>
            <a:r>
              <a:rPr lang="en-US" sz="1400" dirty="0">
                <a:solidFill>
                  <a:schemeClr val="tx1"/>
                </a:solidFill>
                <a:latin typeface="Berlin Sans FB" panose="020E0602020502020306" pitchFamily="34" charset="0"/>
              </a:rPr>
              <a:t> = /opt/</a:t>
            </a:r>
            <a:r>
              <a:rPr lang="en-US" sz="1400" dirty="0" err="1">
                <a:solidFill>
                  <a:schemeClr val="tx1"/>
                </a:solidFill>
                <a:latin typeface="Berlin Sans FB" panose="020E0602020502020306" pitchFamily="34" charset="0"/>
              </a:rPr>
              <a:t>mapr</a:t>
            </a:r>
            <a:r>
              <a:rPr lang="en-US" sz="1400" dirty="0">
                <a:solidFill>
                  <a:schemeClr val="tx1"/>
                </a:solidFill>
                <a:latin typeface="Berlin Sans FB" panose="020E0602020502020306" pitchFamily="34" charset="0"/>
              </a:rPr>
              <a:t>/</a:t>
            </a:r>
            <a:r>
              <a:rPr lang="en-US" sz="1400" dirty="0" err="1">
                <a:solidFill>
                  <a:schemeClr val="tx1"/>
                </a:solidFill>
                <a:latin typeface="Berlin Sans FB" panose="020E0602020502020306" pitchFamily="34" charset="0"/>
              </a:rPr>
              <a:t>grafana</a:t>
            </a:r>
            <a:r>
              <a:rPr lang="en-US" sz="1400" dirty="0">
                <a:solidFill>
                  <a:schemeClr val="tx1"/>
                </a:solidFill>
                <a:latin typeface="Berlin Sans FB" panose="020E0602020502020306" pitchFamily="34" charset="0"/>
              </a:rPr>
              <a:t>/grafana-4.6.1/</a:t>
            </a:r>
            <a:r>
              <a:rPr lang="en-US" sz="1400" dirty="0" err="1">
                <a:solidFill>
                  <a:schemeClr val="tx1"/>
                </a:solidFill>
                <a:latin typeface="Berlin Sans FB" panose="020E0602020502020306" pitchFamily="34" charset="0"/>
              </a:rPr>
              <a:t>etc</a:t>
            </a:r>
            <a:r>
              <a:rPr lang="en-US" sz="1400" dirty="0">
                <a:solidFill>
                  <a:schemeClr val="tx1"/>
                </a:solidFill>
                <a:latin typeface="Berlin Sans FB" panose="020E0602020502020306" pitchFamily="34" charset="0"/>
              </a:rPr>
              <a:t>/</a:t>
            </a:r>
            <a:r>
              <a:rPr lang="en-US" sz="1400" dirty="0" err="1">
                <a:solidFill>
                  <a:schemeClr val="tx1"/>
                </a:solidFill>
                <a:latin typeface="Berlin Sans FB" panose="020E0602020502020306" pitchFamily="34" charset="0"/>
              </a:rPr>
              <a:t>grafana</a:t>
            </a:r>
            <a:r>
              <a:rPr lang="en-US" sz="1400" dirty="0">
                <a:solidFill>
                  <a:schemeClr val="tx1"/>
                </a:solidFill>
                <a:latin typeface="Berlin Sans FB" panose="020E0602020502020306" pitchFamily="34" charset="0"/>
              </a:rPr>
              <a:t>/</a:t>
            </a:r>
            <a:r>
              <a:rPr lang="en-US" sz="1400" dirty="0" err="1">
                <a:solidFill>
                  <a:schemeClr val="tx1"/>
                </a:solidFill>
                <a:latin typeface="Berlin Sans FB" panose="020E0602020502020306" pitchFamily="34" charset="0"/>
              </a:rPr>
              <a:t>ldap.toml</a:t>
            </a:r>
            <a:endParaRPr lang="en-US" sz="1400" dirty="0">
              <a:solidFill>
                <a:schemeClr val="tx1"/>
              </a:solidFill>
              <a:latin typeface="Berlin Sans FB" panose="020E0602020502020306" pitchFamily="34" charset="0"/>
            </a:endParaRPr>
          </a:p>
          <a:p>
            <a:pPr marL="0" indent="0">
              <a:lnSpc>
                <a:spcPct val="90000"/>
              </a:lnSpc>
              <a:buNone/>
            </a:pPr>
            <a:r>
              <a:rPr lang="en-US" sz="1400" dirty="0">
                <a:solidFill>
                  <a:schemeClr val="tx1"/>
                </a:solidFill>
                <a:latin typeface="Berlin Sans FB" panose="020E0602020502020306" pitchFamily="34" charset="0"/>
              </a:rPr>
              <a:t>               </a:t>
            </a:r>
            <a:r>
              <a:rPr lang="en-US" sz="1400" dirty="0" err="1">
                <a:solidFill>
                  <a:schemeClr val="tx1"/>
                </a:solidFill>
                <a:latin typeface="Berlin Sans FB" panose="020E0602020502020306" pitchFamily="34" charset="0"/>
              </a:rPr>
              <a:t>allow_sign_up</a:t>
            </a:r>
            <a:r>
              <a:rPr lang="en-US" sz="1400" dirty="0">
                <a:solidFill>
                  <a:schemeClr val="tx1"/>
                </a:solidFill>
                <a:latin typeface="Berlin Sans FB" panose="020E0602020502020306" pitchFamily="34" charset="0"/>
              </a:rPr>
              <a:t> = true</a:t>
            </a:r>
          </a:p>
          <a:p>
            <a:pPr>
              <a:lnSpc>
                <a:spcPct val="90000"/>
              </a:lnSpc>
            </a:pPr>
            <a:endParaRPr lang="en-US" sz="700" dirty="0">
              <a:solidFill>
                <a:schemeClr val="bg1"/>
              </a:solidFill>
            </a:endParaRPr>
          </a:p>
        </p:txBody>
      </p:sp>
      <p:pic>
        <p:nvPicPr>
          <p:cNvPr id="6" name="Graphic 5" descr="Tools">
            <a:extLst>
              <a:ext uri="{FF2B5EF4-FFF2-40B4-BE49-F238E27FC236}">
                <a16:creationId xmlns:a16="http://schemas.microsoft.com/office/drawing/2014/main" id="{CF8E34C3-4172-439B-AA7A-071FCF501E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730" y="2240605"/>
            <a:ext cx="4307396" cy="4307396"/>
          </a:xfrm>
          <a:prstGeom prst="rect">
            <a:avLst/>
          </a:prstGeom>
        </p:spPr>
      </p:pic>
      <p:sp>
        <p:nvSpPr>
          <p:cNvPr id="4" name="Slide Number Placeholder 3">
            <a:extLst>
              <a:ext uri="{FF2B5EF4-FFF2-40B4-BE49-F238E27FC236}">
                <a16:creationId xmlns:a16="http://schemas.microsoft.com/office/drawing/2014/main" id="{18106531-CE8B-4A3F-884F-C14DFA099D2F}"/>
              </a:ext>
            </a:extLst>
          </p:cNvPr>
          <p:cNvSpPr>
            <a:spLocks noGrp="1"/>
          </p:cNvSpPr>
          <p:nvPr>
            <p:ph type="sldNum" sz="quarter" idx="12"/>
          </p:nvPr>
        </p:nvSpPr>
        <p:spPr>
          <a:xfrm>
            <a:off x="10556161" y="6182876"/>
            <a:ext cx="683339" cy="365125"/>
          </a:xfrm>
        </p:spPr>
        <p:txBody>
          <a:bodyPr>
            <a:normAutofit/>
          </a:bodyPr>
          <a:lstStyle/>
          <a:p>
            <a:pPr>
              <a:spcAft>
                <a:spcPts val="600"/>
              </a:spcAft>
            </a:pPr>
            <a:fld id="{519954A3-9DFD-4C44-94BA-B95130A3BA1C}" type="slidenum">
              <a:rPr lang="en-US">
                <a:solidFill>
                  <a:schemeClr val="tx1">
                    <a:lumMod val="65000"/>
                    <a:lumOff val="35000"/>
                  </a:schemeClr>
                </a:solidFill>
              </a:rPr>
              <a:pPr>
                <a:spcAft>
                  <a:spcPts val="600"/>
                </a:spcAft>
              </a:pPr>
              <a:t>5</a:t>
            </a:fld>
            <a:endParaRPr lang="en-US">
              <a:solidFill>
                <a:schemeClr val="tx1">
                  <a:lumMod val="65000"/>
                  <a:lumOff val="35000"/>
                </a:schemeClr>
              </a:solidFill>
            </a:endParaRP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2" name="Picture 4" descr="Image result for ericsson">
            <a:extLst>
              <a:ext uri="{FF2B5EF4-FFF2-40B4-BE49-F238E27FC236}">
                <a16:creationId xmlns:a16="http://schemas.microsoft.com/office/drawing/2014/main" id="{C900F4D9-7A41-4DF9-9476-0D4B04754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7830" y="5755036"/>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67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78BED1FF-A643-49BB-BF82-727EF03BE14A}"/>
              </a:ext>
            </a:extLst>
          </p:cNvPr>
          <p:cNvSpPr>
            <a:spLocks noGrp="1"/>
          </p:cNvSpPr>
          <p:nvPr>
            <p:ph type="title"/>
          </p:nvPr>
        </p:nvSpPr>
        <p:spPr>
          <a:xfrm>
            <a:off x="678310" y="821955"/>
            <a:ext cx="3812435" cy="1320800"/>
          </a:xfrm>
        </p:spPr>
        <p:txBody>
          <a:bodyPr anchor="ctr">
            <a:normAutofit fontScale="90000"/>
          </a:bodyPr>
          <a:lstStyle/>
          <a:p>
            <a:pPr algn="ctr"/>
            <a:r>
              <a:rPr lang="en-US" sz="4400" b="1" dirty="0">
                <a:solidFill>
                  <a:schemeClr val="accent5">
                    <a:lumMod val="50000"/>
                  </a:schemeClr>
                </a:solidFill>
                <a:effectLst>
                  <a:outerShdw blurRad="38100" dist="38100" dir="2700000" algn="tl">
                    <a:srgbClr val="000000">
                      <a:alpha val="43137"/>
                    </a:srgbClr>
                  </a:outerShdw>
                </a:effectLst>
                <a:latin typeface="Maiandra GD" panose="020E0502030308020204" pitchFamily="34" charset="0"/>
                <a:ea typeface="+mn-ea"/>
                <a:cs typeface="+mn-cs"/>
              </a:rPr>
              <a:t>CONFIGURING LDAP PARTICULARS</a:t>
            </a:r>
          </a:p>
        </p:txBody>
      </p:sp>
      <p:sp>
        <p:nvSpPr>
          <p:cNvPr id="13" name="Isosceles Triangle 1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445726"/>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9A33C26-4995-470F-BC14-6B54C15A34FB}"/>
              </a:ext>
            </a:extLst>
          </p:cNvPr>
          <p:cNvSpPr>
            <a:spLocks noGrp="1"/>
          </p:cNvSpPr>
          <p:nvPr>
            <p:ph type="sldNum" sz="quarter" idx="12"/>
          </p:nvPr>
        </p:nvSpPr>
        <p:spPr>
          <a:xfrm>
            <a:off x="6470204" y="6041362"/>
            <a:ext cx="683339" cy="365125"/>
          </a:xfrm>
        </p:spPr>
        <p:txBody>
          <a:bodyPr>
            <a:normAutofit/>
          </a:bodyPr>
          <a:lstStyle/>
          <a:p>
            <a:pPr algn="l">
              <a:spcAft>
                <a:spcPts val="600"/>
              </a:spcAft>
            </a:pPr>
            <a:fld id="{519954A3-9DFD-4C44-94BA-B95130A3BA1C}" type="slidenum">
              <a:rPr lang="en-US" smtClean="0"/>
              <a:pPr algn="l">
                <a:spcAft>
                  <a:spcPts val="600"/>
                </a:spcAft>
              </a:pPr>
              <a:t>6</a:t>
            </a:fld>
            <a:endParaRPr lang="en-US"/>
          </a:p>
        </p:txBody>
      </p:sp>
      <p:pic>
        <p:nvPicPr>
          <p:cNvPr id="7" name="Picture 6">
            <a:extLst>
              <a:ext uri="{FF2B5EF4-FFF2-40B4-BE49-F238E27FC236}">
                <a16:creationId xmlns:a16="http://schemas.microsoft.com/office/drawing/2014/main" id="{4471E4A6-A559-4E24-9406-F4763E1B2763}"/>
              </a:ext>
            </a:extLst>
          </p:cNvPr>
          <p:cNvPicPr>
            <a:picLocks noChangeAspect="1"/>
          </p:cNvPicPr>
          <p:nvPr/>
        </p:nvPicPr>
        <p:blipFill>
          <a:blip r:embed="rId2"/>
          <a:stretch>
            <a:fillRect/>
          </a:stretch>
        </p:blipFill>
        <p:spPr>
          <a:xfrm>
            <a:off x="4570412" y="557770"/>
            <a:ext cx="7458074" cy="5666154"/>
          </a:xfrm>
          <a:prstGeom prst="rect">
            <a:avLst/>
          </a:prstGeom>
          <a:ln>
            <a:solidFill>
              <a:schemeClr val="accent5">
                <a:lumMod val="75000"/>
              </a:schemeClr>
            </a:solidFill>
          </a:ln>
          <a:effectLst>
            <a:outerShdw blurRad="190500" algn="tl" rotWithShape="0">
              <a:srgbClr val="000000">
                <a:alpha val="70000"/>
              </a:srgbClr>
            </a:outerShdw>
          </a:effectLst>
        </p:spPr>
      </p:pic>
      <p:pic>
        <p:nvPicPr>
          <p:cNvPr id="10" name="Graphic 9" descr="Gears">
            <a:extLst>
              <a:ext uri="{FF2B5EF4-FFF2-40B4-BE49-F238E27FC236}">
                <a16:creationId xmlns:a16="http://schemas.microsoft.com/office/drawing/2014/main" id="{E41A8546-16F2-4A27-95DE-BECC3A6C8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57" y="2177791"/>
            <a:ext cx="4818071" cy="4818071"/>
          </a:xfrm>
          <a:prstGeom prst="rect">
            <a:avLst/>
          </a:prstGeom>
        </p:spPr>
      </p:pic>
      <p:sp>
        <p:nvSpPr>
          <p:cNvPr id="3" name="Content Placeholder 2">
            <a:extLst>
              <a:ext uri="{FF2B5EF4-FFF2-40B4-BE49-F238E27FC236}">
                <a16:creationId xmlns:a16="http://schemas.microsoft.com/office/drawing/2014/main" id="{047262CB-2F8A-4F00-9828-CFA388F15DA6}"/>
              </a:ext>
            </a:extLst>
          </p:cNvPr>
          <p:cNvSpPr>
            <a:spLocks noGrp="1"/>
          </p:cNvSpPr>
          <p:nvPr>
            <p:ph idx="1"/>
          </p:nvPr>
        </p:nvSpPr>
        <p:spPr>
          <a:xfrm>
            <a:off x="547386" y="2555142"/>
            <a:ext cx="3872212" cy="4612170"/>
          </a:xfrm>
        </p:spPr>
        <p:txBody>
          <a:bodyPr>
            <a:normAutofit/>
          </a:bodyPr>
          <a:lstStyle/>
          <a:p>
            <a:pPr lvl="0"/>
            <a:r>
              <a:rPr lang="en-US" dirty="0">
                <a:latin typeface="Berlin Sans FB" panose="020E0602020502020306" pitchFamily="34" charset="0"/>
              </a:rPr>
              <a:t>Grafana LDAP Configuration:</a:t>
            </a:r>
          </a:p>
          <a:p>
            <a:pPr marL="0" indent="0">
              <a:buNone/>
            </a:pPr>
            <a:r>
              <a:rPr lang="en-US" dirty="0">
                <a:latin typeface="Berlin Sans FB" panose="020E0602020502020306" pitchFamily="34" charset="0"/>
              </a:rPr>
              <a:t>Depending on which LDAP server used and how that’s configured Grafana LDAP configuration may vary. The configuration done in MANA Cluster is as follows:</a:t>
            </a:r>
          </a:p>
          <a:p>
            <a:pPr marL="0" indent="0">
              <a:buNone/>
            </a:pPr>
            <a:r>
              <a:rPr lang="en-US" dirty="0">
                <a:latin typeface="Berlin Sans FB" panose="020E0602020502020306" pitchFamily="34" charset="0"/>
              </a:rPr>
              <a:t>~ A backup of original </a:t>
            </a:r>
            <a:r>
              <a:rPr lang="en-US" dirty="0" err="1">
                <a:latin typeface="Berlin Sans FB" panose="020E0602020502020306" pitchFamily="34" charset="0"/>
              </a:rPr>
              <a:t>ldap.toml</a:t>
            </a:r>
            <a:r>
              <a:rPr lang="en-US" dirty="0">
                <a:latin typeface="Berlin Sans FB" panose="020E0602020502020306" pitchFamily="34" charset="0"/>
              </a:rPr>
              <a:t> file is first kept-</a:t>
            </a:r>
          </a:p>
          <a:p>
            <a:pPr marL="0" indent="0">
              <a:buNone/>
            </a:pPr>
            <a:r>
              <a:rPr lang="en-US" dirty="0">
                <a:latin typeface="Berlin Sans FB" panose="020E0602020502020306" pitchFamily="34" charset="0"/>
              </a:rPr>
              <a:t>[root@butters48 </a:t>
            </a:r>
            <a:r>
              <a:rPr lang="en-US" dirty="0" err="1">
                <a:latin typeface="Berlin Sans FB" panose="020E0602020502020306" pitchFamily="34" charset="0"/>
              </a:rPr>
              <a:t>grafana</a:t>
            </a:r>
            <a:r>
              <a:rPr lang="en-US" dirty="0">
                <a:latin typeface="Berlin Sans FB" panose="020E0602020502020306" pitchFamily="34" charset="0"/>
              </a:rPr>
              <a:t>]# cp </a:t>
            </a:r>
            <a:r>
              <a:rPr lang="en-US" dirty="0" err="1">
                <a:latin typeface="Berlin Sans FB" panose="020E0602020502020306" pitchFamily="34" charset="0"/>
              </a:rPr>
              <a:t>ldap.toml</a:t>
            </a:r>
            <a:r>
              <a:rPr lang="en-US" dirty="0">
                <a:latin typeface="Berlin Sans FB" panose="020E0602020502020306" pitchFamily="34" charset="0"/>
              </a:rPr>
              <a:t> </a:t>
            </a:r>
            <a:r>
              <a:rPr lang="en-US" dirty="0" err="1">
                <a:latin typeface="Berlin Sans FB" panose="020E0602020502020306" pitchFamily="34" charset="0"/>
              </a:rPr>
              <a:t>ldap_bkp.toml</a:t>
            </a:r>
            <a:endParaRPr lang="en-US" dirty="0">
              <a:latin typeface="Berlin Sans FB" panose="020E0602020502020306" pitchFamily="34" charset="0"/>
            </a:endParaRPr>
          </a:p>
          <a:p>
            <a:pPr marL="0" indent="0">
              <a:buNone/>
            </a:pPr>
            <a:r>
              <a:rPr lang="en-US" dirty="0">
                <a:latin typeface="Berlin Sans FB" panose="020E0602020502020306" pitchFamily="34" charset="0"/>
              </a:rPr>
              <a:t>~ Following changes done in </a:t>
            </a:r>
            <a:r>
              <a:rPr lang="en-US" dirty="0" err="1">
                <a:latin typeface="Berlin Sans FB" panose="020E0602020502020306" pitchFamily="34" charset="0"/>
              </a:rPr>
              <a:t>ldap.toml</a:t>
            </a:r>
            <a:r>
              <a:rPr lang="en-US" dirty="0">
                <a:latin typeface="Berlin Sans FB" panose="020E0602020502020306" pitchFamily="34" charset="0"/>
              </a:rPr>
              <a:t> file: (as on Snip)</a:t>
            </a:r>
          </a:p>
        </p:txBody>
      </p:sp>
      <p:pic>
        <p:nvPicPr>
          <p:cNvPr id="14" name="Picture 4" descr="Image result for ericsson">
            <a:extLst>
              <a:ext uri="{FF2B5EF4-FFF2-40B4-BE49-F238E27FC236}">
                <a16:creationId xmlns:a16="http://schemas.microsoft.com/office/drawing/2014/main" id="{BA9909BB-456F-49C7-9BB2-51DE26033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1783" y="5791979"/>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1090AF2-81A1-4199-8C7A-E9B23F924682}"/>
              </a:ext>
            </a:extLst>
          </p:cNvPr>
          <p:cNvSpPr>
            <a:spLocks noGrp="1"/>
          </p:cNvSpPr>
          <p:nvPr>
            <p:ph type="sldNum" sz="quarter" idx="12"/>
          </p:nvPr>
        </p:nvSpPr>
        <p:spPr>
          <a:xfrm>
            <a:off x="10865194" y="6411619"/>
            <a:ext cx="683339" cy="365125"/>
          </a:xfrm>
        </p:spPr>
        <p:txBody>
          <a:bodyPr vert="horz" lIns="91440" tIns="45720" rIns="91440" bIns="45720" rtlCol="0" anchor="ctr">
            <a:normAutofit/>
          </a:bodyPr>
          <a:lstStyle/>
          <a:p>
            <a:pPr>
              <a:spcAft>
                <a:spcPts val="600"/>
              </a:spcAft>
            </a:pPr>
            <a:fld id="{519954A3-9DFD-4C44-94BA-B95130A3BA1C}" type="slidenum">
              <a:rPr lang="en-US">
                <a:solidFill>
                  <a:srgbClr val="FFFFFF"/>
                </a:solidFill>
              </a:rPr>
              <a:pPr>
                <a:spcAft>
                  <a:spcPts val="600"/>
                </a:spcAft>
              </a:pPr>
              <a:t>7</a:t>
            </a:fld>
            <a:endParaRPr lang="en-US">
              <a:solidFill>
                <a:srgbClr val="FFFFFF"/>
              </a:solidFill>
            </a:endParaRPr>
          </a:p>
        </p:txBody>
      </p:sp>
      <p:sp>
        <p:nvSpPr>
          <p:cNvPr id="7" name="TextBox 6">
            <a:extLst>
              <a:ext uri="{FF2B5EF4-FFF2-40B4-BE49-F238E27FC236}">
                <a16:creationId xmlns:a16="http://schemas.microsoft.com/office/drawing/2014/main" id="{DC5E95B1-661B-4AB8-9EBE-37CD36622ACD}"/>
              </a:ext>
            </a:extLst>
          </p:cNvPr>
          <p:cNvSpPr txBox="1"/>
          <p:nvPr/>
        </p:nvSpPr>
        <p:spPr>
          <a:xfrm>
            <a:off x="-211074" y="663415"/>
            <a:ext cx="12611100" cy="707886"/>
          </a:xfrm>
          <a:prstGeom prst="rect">
            <a:avLst/>
          </a:prstGeom>
          <a:noFill/>
        </p:spPr>
        <p:txBody>
          <a:bodyPr wrap="square" rtlCol="0">
            <a:spAutoFit/>
          </a:bodyPr>
          <a:lstStyle/>
          <a:p>
            <a:pPr algn="ctr"/>
            <a:r>
              <a:rPr lang="en-US" sz="4000" b="1" dirty="0">
                <a:solidFill>
                  <a:srgbClr val="0070C0"/>
                </a:solidFill>
                <a:effectLst>
                  <a:outerShdw blurRad="38100" dist="38100" dir="2700000" algn="tl">
                    <a:srgbClr val="000000">
                      <a:alpha val="43137"/>
                    </a:srgbClr>
                  </a:outerShdw>
                </a:effectLst>
                <a:latin typeface="Maiandra GD" panose="020E0502030308020204" pitchFamily="34" charset="0"/>
              </a:rPr>
              <a:t>PERMISSIONS AND ORGANIZATION ROLES</a:t>
            </a:r>
            <a:endParaRPr lang="en-US" sz="4000" dirty="0"/>
          </a:p>
        </p:txBody>
      </p:sp>
      <p:sp>
        <p:nvSpPr>
          <p:cNvPr id="9" name="TextBox 8">
            <a:extLst>
              <a:ext uri="{FF2B5EF4-FFF2-40B4-BE49-F238E27FC236}">
                <a16:creationId xmlns:a16="http://schemas.microsoft.com/office/drawing/2014/main" id="{B7DAFE62-6AE2-49B2-90C2-DA87B2DDB75E}"/>
              </a:ext>
            </a:extLst>
          </p:cNvPr>
          <p:cNvSpPr txBox="1"/>
          <p:nvPr/>
        </p:nvSpPr>
        <p:spPr>
          <a:xfrm>
            <a:off x="772913" y="1400977"/>
            <a:ext cx="10738908" cy="741037"/>
          </a:xfrm>
          <a:prstGeom prst="rect">
            <a:avLst/>
          </a:prstGeom>
          <a:noFill/>
        </p:spPr>
        <p:txBody>
          <a:bodyPr wrap="square" rtlCol="0">
            <a:spAutoFit/>
          </a:bodyPr>
          <a:lstStyle/>
          <a:p>
            <a:pPr algn="just">
              <a:lnSpc>
                <a:spcPct val="150000"/>
              </a:lnSpc>
            </a:pPr>
            <a:r>
              <a:rPr lang="en-US" sz="1500" dirty="0">
                <a:latin typeface="Berlin Sans FB" panose="020E0602020502020306" pitchFamily="34" charset="0"/>
              </a:rPr>
              <a:t>Users can be belong to one or more organizations. A user’s organization membership is tied to a role that defines what the user is allowed to do in that organization. Based on users’ permissions and roles, required changes needs to be done at </a:t>
            </a:r>
            <a:r>
              <a:rPr lang="en-US" sz="1500" dirty="0" err="1">
                <a:latin typeface="Berlin Sans FB" panose="020E0602020502020306" pitchFamily="34" charset="0"/>
              </a:rPr>
              <a:t>ldap.toml</a:t>
            </a:r>
            <a:r>
              <a:rPr lang="en-US" sz="1500" dirty="0">
                <a:latin typeface="Berlin Sans FB" panose="020E0602020502020306" pitchFamily="34" charset="0"/>
              </a:rPr>
              <a:t> file:</a:t>
            </a:r>
          </a:p>
        </p:txBody>
      </p:sp>
      <p:pic>
        <p:nvPicPr>
          <p:cNvPr id="35" name="Picture 34">
            <a:extLst>
              <a:ext uri="{FF2B5EF4-FFF2-40B4-BE49-F238E27FC236}">
                <a16:creationId xmlns:a16="http://schemas.microsoft.com/office/drawing/2014/main" id="{505D1808-FB9A-4277-8C6C-08EA9BF602A1}"/>
              </a:ext>
            </a:extLst>
          </p:cNvPr>
          <p:cNvPicPr>
            <a:picLocks noChangeAspect="1"/>
          </p:cNvPicPr>
          <p:nvPr/>
        </p:nvPicPr>
        <p:blipFill>
          <a:blip r:embed="rId2"/>
          <a:stretch>
            <a:fillRect/>
          </a:stretch>
        </p:blipFill>
        <p:spPr>
          <a:xfrm>
            <a:off x="2623112" y="2285073"/>
            <a:ext cx="8940799" cy="3949808"/>
          </a:xfrm>
          <a:prstGeom prst="rect">
            <a:avLst/>
          </a:prstGeom>
          <a:ln w="38100" cap="sq">
            <a:solidFill>
              <a:schemeClr val="accent1">
                <a:lumMod val="60000"/>
                <a:lumOff val="40000"/>
              </a:schemeClr>
            </a:solidFill>
            <a:prstDash val="solid"/>
            <a:miter lim="800000"/>
          </a:ln>
          <a:effectLst>
            <a:outerShdw blurRad="50800" dist="38100" dir="2700000" algn="tl" rotWithShape="0">
              <a:prstClr val="black">
                <a:alpha val="40000"/>
              </a:prstClr>
            </a:outerShdw>
          </a:effectLst>
        </p:spPr>
      </p:pic>
      <p:pic>
        <p:nvPicPr>
          <p:cNvPr id="8" name="Graphic 7" descr="Lock">
            <a:extLst>
              <a:ext uri="{FF2B5EF4-FFF2-40B4-BE49-F238E27FC236}">
                <a16:creationId xmlns:a16="http://schemas.microsoft.com/office/drawing/2014/main" id="{173D66ED-F0D8-409E-90F5-64094482DA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595" y="2447500"/>
            <a:ext cx="2982663" cy="2982663"/>
          </a:xfrm>
          <a:prstGeom prst="rect">
            <a:avLst/>
          </a:prstGeom>
          <a:effectLst>
            <a:outerShdw blurRad="50800" dist="38100" dir="13500000" algn="br" rotWithShape="0">
              <a:prstClr val="black">
                <a:alpha val="40000"/>
              </a:prstClr>
            </a:outerShdw>
          </a:effectLst>
        </p:spPr>
      </p:pic>
      <p:pic>
        <p:nvPicPr>
          <p:cNvPr id="37" name="Picture 4" descr="Image result for ericsson">
            <a:extLst>
              <a:ext uri="{FF2B5EF4-FFF2-40B4-BE49-F238E27FC236}">
                <a16:creationId xmlns:a16="http://schemas.microsoft.com/office/drawing/2014/main" id="{7EA8B1BD-4970-453D-B296-4759A9C50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8972" y="5237282"/>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6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Shape 3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3EC6191-B0D1-444B-8B20-F116EB9CBAB7}"/>
              </a:ext>
            </a:extLst>
          </p:cNvPr>
          <p:cNvSpPr>
            <a:spLocks noGrp="1"/>
          </p:cNvSpPr>
          <p:nvPr>
            <p:ph type="sldNum" sz="quarter" idx="12"/>
          </p:nvPr>
        </p:nvSpPr>
        <p:spPr>
          <a:xfrm>
            <a:off x="9976842" y="6041362"/>
            <a:ext cx="683339" cy="365125"/>
          </a:xfrm>
        </p:spPr>
        <p:txBody>
          <a:bodyPr vert="horz" lIns="91440" tIns="45720" rIns="91440" bIns="45720" rtlCol="0" anchor="ctr">
            <a:normAutofit/>
          </a:bodyPr>
          <a:lstStyle/>
          <a:p>
            <a:pPr>
              <a:spcAft>
                <a:spcPts val="600"/>
              </a:spcAft>
            </a:pPr>
            <a:fld id="{519954A3-9DFD-4C44-94BA-B95130A3BA1C}" type="slidenum">
              <a:rPr lang="en-US">
                <a:solidFill>
                  <a:srgbClr val="FFFFFF"/>
                </a:solidFill>
              </a:rPr>
              <a:pPr>
                <a:spcAft>
                  <a:spcPts val="600"/>
                </a:spcAft>
              </a:pPr>
              <a:t>8</a:t>
            </a:fld>
            <a:endParaRPr lang="en-US">
              <a:solidFill>
                <a:srgbClr val="FFFFFF"/>
              </a:solidFill>
            </a:endParaRPr>
          </a:p>
        </p:txBody>
      </p:sp>
      <p:sp>
        <p:nvSpPr>
          <p:cNvPr id="7" name="Rectangle 6">
            <a:extLst>
              <a:ext uri="{FF2B5EF4-FFF2-40B4-BE49-F238E27FC236}">
                <a16:creationId xmlns:a16="http://schemas.microsoft.com/office/drawing/2014/main" id="{0E47A01B-A85A-486F-B414-1909612B5E5E}"/>
              </a:ext>
            </a:extLst>
          </p:cNvPr>
          <p:cNvSpPr/>
          <p:nvPr/>
        </p:nvSpPr>
        <p:spPr>
          <a:xfrm>
            <a:off x="3210954" y="437852"/>
            <a:ext cx="9638271"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latin typeface="Maiandra GD" panose="020E0502030308020204" pitchFamily="34" charset="0"/>
              </a:rPr>
              <a:t>GRAFANA SERVER &amp; REFERENCES</a:t>
            </a:r>
            <a:endParaRPr lang="en-US" sz="4400" dirty="0"/>
          </a:p>
        </p:txBody>
      </p:sp>
      <p:sp>
        <p:nvSpPr>
          <p:cNvPr id="8" name="Rectangle 7">
            <a:extLst>
              <a:ext uri="{FF2B5EF4-FFF2-40B4-BE49-F238E27FC236}">
                <a16:creationId xmlns:a16="http://schemas.microsoft.com/office/drawing/2014/main" id="{2251873B-025B-4101-A114-58295CA31557}"/>
              </a:ext>
            </a:extLst>
          </p:cNvPr>
          <p:cNvSpPr/>
          <p:nvPr/>
        </p:nvSpPr>
        <p:spPr>
          <a:xfrm>
            <a:off x="2516821" y="1346299"/>
            <a:ext cx="9468105" cy="923330"/>
          </a:xfrm>
          <a:prstGeom prst="rect">
            <a:avLst/>
          </a:prstGeom>
        </p:spPr>
        <p:txBody>
          <a:bodyPr wrap="none">
            <a:spAutoFit/>
          </a:bodyPr>
          <a:lstStyle/>
          <a:p>
            <a:endParaRPr lang="en-US" dirty="0"/>
          </a:p>
          <a:p>
            <a:r>
              <a:rPr lang="en-US" dirty="0"/>
              <a:t>MANA Production Grafana Server URL- </a:t>
            </a:r>
            <a:r>
              <a:rPr lang="en-US" dirty="0">
                <a:hlinkClick r:id="rId2">
                  <a:extLst>
                    <a:ext uri="{A12FA001-AC4F-418D-AE19-62706E023703}">
                      <ahyp:hlinkClr xmlns:ahyp="http://schemas.microsoft.com/office/drawing/2018/hyperlinkcolor" val="tx"/>
                    </a:ext>
                  </a:extLst>
                </a:hlinkClick>
              </a:rPr>
              <a:t>http://butters48.da.us.prod.ericsson.se:3000/login</a:t>
            </a:r>
            <a:endParaRPr lang="en-US" dirty="0"/>
          </a:p>
          <a:p>
            <a:endParaRPr lang="en-US" dirty="0"/>
          </a:p>
        </p:txBody>
      </p:sp>
      <p:pic>
        <p:nvPicPr>
          <p:cNvPr id="20" name="Picture 19">
            <a:extLst>
              <a:ext uri="{FF2B5EF4-FFF2-40B4-BE49-F238E27FC236}">
                <a16:creationId xmlns:a16="http://schemas.microsoft.com/office/drawing/2014/main" id="{B274C64C-1960-449B-8E98-ACDA51146CD3}"/>
              </a:ext>
            </a:extLst>
          </p:cNvPr>
          <p:cNvPicPr>
            <a:picLocks noChangeAspect="1"/>
          </p:cNvPicPr>
          <p:nvPr/>
        </p:nvPicPr>
        <p:blipFill rotWithShape="1">
          <a:blip r:embed="rId3"/>
          <a:srcRect t="3911" b="2255"/>
          <a:stretch/>
        </p:blipFill>
        <p:spPr>
          <a:xfrm>
            <a:off x="3827032" y="2014668"/>
            <a:ext cx="6847684" cy="4371975"/>
          </a:xfrm>
          <a:prstGeom prst="rect">
            <a:avLst/>
          </a:prstGeom>
        </p:spPr>
      </p:pic>
      <p:sp>
        <p:nvSpPr>
          <p:cNvPr id="22" name="TextBox 21">
            <a:extLst>
              <a:ext uri="{FF2B5EF4-FFF2-40B4-BE49-F238E27FC236}">
                <a16:creationId xmlns:a16="http://schemas.microsoft.com/office/drawing/2014/main" id="{84237F79-23DD-461D-8D20-486EF6C8392F}"/>
              </a:ext>
            </a:extLst>
          </p:cNvPr>
          <p:cNvSpPr txBox="1"/>
          <p:nvPr/>
        </p:nvSpPr>
        <p:spPr>
          <a:xfrm>
            <a:off x="250511" y="2547603"/>
            <a:ext cx="1727088" cy="1754326"/>
          </a:xfrm>
          <a:prstGeom prst="rect">
            <a:avLst/>
          </a:prstGeom>
          <a:noFill/>
        </p:spPr>
        <p:txBody>
          <a:bodyPr wrap="square" rtlCol="0">
            <a:spAutoFit/>
          </a:bodyPr>
          <a:lstStyle/>
          <a:p>
            <a:r>
              <a:rPr lang="en-US" dirty="0"/>
              <a:t>Reference Link:</a:t>
            </a:r>
          </a:p>
          <a:p>
            <a:r>
              <a:rPr lang="en-US" dirty="0">
                <a:hlinkClick r:id="rId4"/>
              </a:rPr>
              <a:t>https://grafana.com/docs/v4.6/installation/ldap/</a:t>
            </a:r>
            <a:endParaRPr lang="en-US" dirty="0"/>
          </a:p>
        </p:txBody>
      </p:sp>
      <p:pic>
        <p:nvPicPr>
          <p:cNvPr id="32" name="Picture 4" descr="Image result for ericsson">
            <a:extLst>
              <a:ext uri="{FF2B5EF4-FFF2-40B4-BE49-F238E27FC236}">
                <a16:creationId xmlns:a16="http://schemas.microsoft.com/office/drawing/2014/main" id="{6D6AAC24-A472-4C03-B0A9-BC4AE96A6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3740" y="5617830"/>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966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C9E4-D49F-4049-972D-2188B4F54914}"/>
              </a:ext>
            </a:extLst>
          </p:cNvPr>
          <p:cNvSpPr>
            <a:spLocks noGrp="1"/>
          </p:cNvSpPr>
          <p:nvPr>
            <p:ph type="title"/>
          </p:nvPr>
        </p:nvSpPr>
        <p:spPr>
          <a:xfrm>
            <a:off x="444229" y="704187"/>
            <a:ext cx="6347096" cy="1838988"/>
          </a:xfrm>
        </p:spPr>
        <p:txBody>
          <a:bodyPr>
            <a:normAutofit/>
          </a:bodyPr>
          <a:lstStyle/>
          <a:p>
            <a:pPr algn="ctr"/>
            <a:r>
              <a:rPr lang="en-US" sz="4400" b="1" dirty="0">
                <a:solidFill>
                  <a:srgbClr val="0099CC"/>
                </a:solidFill>
                <a:effectLst>
                  <a:outerShdw blurRad="38100" dist="38100" dir="2700000" algn="tl">
                    <a:srgbClr val="000000">
                      <a:alpha val="43137"/>
                    </a:srgbClr>
                  </a:outerShdw>
                </a:effectLst>
                <a:latin typeface="Maiandra GD" panose="020E0502030308020204" pitchFamily="34" charset="0"/>
                <a:ea typeface="+mn-ea"/>
                <a:cs typeface="+mn-cs"/>
              </a:rPr>
              <a:t>BENEFITS OF THE SOLUTION</a:t>
            </a:r>
          </a:p>
        </p:txBody>
      </p:sp>
      <p:graphicFrame>
        <p:nvGraphicFramePr>
          <p:cNvPr id="5" name="Content Placeholder 4">
            <a:extLst>
              <a:ext uri="{FF2B5EF4-FFF2-40B4-BE49-F238E27FC236}">
                <a16:creationId xmlns:a16="http://schemas.microsoft.com/office/drawing/2014/main" id="{0E10CBB8-FE70-4DA0-84A7-5FE3AD540528}"/>
              </a:ext>
            </a:extLst>
          </p:cNvPr>
          <p:cNvGraphicFramePr>
            <a:graphicFrameLocks noGrp="1"/>
          </p:cNvGraphicFramePr>
          <p:nvPr>
            <p:ph idx="1"/>
            <p:extLst>
              <p:ext uri="{D42A27DB-BD31-4B8C-83A1-F6EECF244321}">
                <p14:modId xmlns:p14="http://schemas.microsoft.com/office/powerpoint/2010/main" val="3483438866"/>
              </p:ext>
            </p:extLst>
          </p:nvPr>
        </p:nvGraphicFramePr>
        <p:xfrm>
          <a:off x="412750" y="2338561"/>
          <a:ext cx="9302750" cy="431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739B0A9-453E-45A6-A4A6-05ED8FE6EE47}"/>
              </a:ext>
            </a:extLst>
          </p:cNvPr>
          <p:cNvSpPr>
            <a:spLocks noGrp="1"/>
          </p:cNvSpPr>
          <p:nvPr>
            <p:ph type="sldNum" sz="quarter" idx="12"/>
          </p:nvPr>
        </p:nvSpPr>
        <p:spPr>
          <a:xfrm>
            <a:off x="8590663" y="6041362"/>
            <a:ext cx="683339" cy="365125"/>
          </a:xfrm>
        </p:spPr>
        <p:txBody>
          <a:bodyPr/>
          <a:lstStyle/>
          <a:p>
            <a:fld id="{519954A3-9DFD-4C44-94BA-B95130A3BA1C}" type="slidenum">
              <a:rPr lang="en-US" smtClean="0"/>
              <a:t>9</a:t>
            </a:fld>
            <a:endParaRPr lang="en-US" dirty="0"/>
          </a:p>
        </p:txBody>
      </p:sp>
      <p:pic>
        <p:nvPicPr>
          <p:cNvPr id="7" name="Graphic 6" descr="Handshake">
            <a:extLst>
              <a:ext uri="{FF2B5EF4-FFF2-40B4-BE49-F238E27FC236}">
                <a16:creationId xmlns:a16="http://schemas.microsoft.com/office/drawing/2014/main" id="{EA493520-E363-42B8-A6D1-F487609B55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05428" y="133177"/>
            <a:ext cx="3010072" cy="3010072"/>
          </a:xfrm>
          <a:prstGeom prst="rect">
            <a:avLst/>
          </a:prstGeom>
        </p:spPr>
      </p:pic>
      <p:pic>
        <p:nvPicPr>
          <p:cNvPr id="10" name="Graphic 9" descr="Open quotation mark">
            <a:extLst>
              <a:ext uri="{FF2B5EF4-FFF2-40B4-BE49-F238E27FC236}">
                <a16:creationId xmlns:a16="http://schemas.microsoft.com/office/drawing/2014/main" id="{371854B5-997E-42DB-B72D-2CFA8B3FED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3877" y="523874"/>
            <a:ext cx="519498" cy="733425"/>
          </a:xfrm>
          <a:prstGeom prst="rect">
            <a:avLst/>
          </a:prstGeom>
        </p:spPr>
      </p:pic>
      <p:pic>
        <p:nvPicPr>
          <p:cNvPr id="12" name="Graphic 11" descr="Closed quotation mark">
            <a:extLst>
              <a:ext uri="{FF2B5EF4-FFF2-40B4-BE49-F238E27FC236}">
                <a16:creationId xmlns:a16="http://schemas.microsoft.com/office/drawing/2014/main" id="{20372F26-CEA6-49F9-B3C0-72F1B4BB865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41713" y="1257300"/>
            <a:ext cx="563282" cy="666750"/>
          </a:xfrm>
          <a:prstGeom prst="rect">
            <a:avLst/>
          </a:prstGeom>
        </p:spPr>
      </p:pic>
      <p:pic>
        <p:nvPicPr>
          <p:cNvPr id="45" name="Picture 4" descr="Image result for ericsson">
            <a:extLst>
              <a:ext uri="{FF2B5EF4-FFF2-40B4-BE49-F238E27FC236}">
                <a16:creationId xmlns:a16="http://schemas.microsoft.com/office/drawing/2014/main" id="{89ADADF4-FA4C-42BF-8D61-B931458DDB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48493" y="5728694"/>
            <a:ext cx="1343507" cy="12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6694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CA7E32468A49409FF6C400833FFF5D" ma:contentTypeVersion="6" ma:contentTypeDescription="Create a new document." ma:contentTypeScope="" ma:versionID="690ca42adaee4281e93bb3700cb4c283">
  <xsd:schema xmlns:xsd="http://www.w3.org/2001/XMLSchema" xmlns:xs="http://www.w3.org/2001/XMLSchema" xmlns:p="http://schemas.microsoft.com/office/2006/metadata/properties" xmlns:ns2="9e2293db-ff65-4482-823b-8f16d77476d9" xmlns:ns3="b516cfe0-3b14-4329-98fc-9d7a144a9367" targetNamespace="http://schemas.microsoft.com/office/2006/metadata/properties" ma:root="true" ma:fieldsID="96acf1b3ea382da507693c76f76093e5" ns2:_="" ns3:_="">
    <xsd:import namespace="9e2293db-ff65-4482-823b-8f16d77476d9"/>
    <xsd:import namespace="b516cfe0-3b14-4329-98fc-9d7a144a93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293db-ff65-4482-823b-8f16d7747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6cfe0-3b14-4329-98fc-9d7a144a93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683A79-2F88-41D8-BB15-4BDF4798F31F}"/>
</file>

<file path=customXml/itemProps2.xml><?xml version="1.0" encoding="utf-8"?>
<ds:datastoreItem xmlns:ds="http://schemas.openxmlformats.org/officeDocument/2006/customXml" ds:itemID="{4665628B-DB6F-4792-8B14-09D9D16FC302}"/>
</file>

<file path=customXml/itemProps3.xml><?xml version="1.0" encoding="utf-8"?>
<ds:datastoreItem xmlns:ds="http://schemas.openxmlformats.org/officeDocument/2006/customXml" ds:itemID="{6DC44AC7-7230-442C-8BEC-13CC5955467E}"/>
</file>

<file path=docProps/app.xml><?xml version="1.0" encoding="utf-8"?>
<Properties xmlns="http://schemas.openxmlformats.org/officeDocument/2006/extended-properties" xmlns:vt="http://schemas.openxmlformats.org/officeDocument/2006/docPropsVTypes">
  <TotalTime>303</TotalTime>
  <Words>736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Berlin Sans FB</vt:lpstr>
      <vt:lpstr>Bradley Hand ITC</vt:lpstr>
      <vt:lpstr>Calibri</vt:lpstr>
      <vt:lpstr>Constantia</vt:lpstr>
      <vt:lpstr>Ink Free</vt:lpstr>
      <vt:lpstr>Maiandra GD</vt:lpstr>
      <vt:lpstr>Trebuchet MS</vt:lpstr>
      <vt:lpstr>Wingdings 3</vt:lpstr>
      <vt:lpstr>Facet</vt:lpstr>
      <vt:lpstr>WoW Technical Deliverable (3rd Tech Talk)</vt:lpstr>
      <vt:lpstr>PROBLEM STATEMENT</vt:lpstr>
      <vt:lpstr>PowerPoint Presentation</vt:lpstr>
      <vt:lpstr>RUDIMENTS OF  THE SOLUTION IMPLEMENTED</vt:lpstr>
      <vt:lpstr>ENACTMENT FOOTSTEPS</vt:lpstr>
      <vt:lpstr>CONFIGURING LDAP PARTICULARS</vt:lpstr>
      <vt:lpstr>PowerPoint Presentation</vt:lpstr>
      <vt:lpstr>PowerPoint Presentation</vt:lpstr>
      <vt:lpstr>BENEFITS OF THE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WoW Technical Deliverable</dc:title>
  <dc:creator>Ankita Adhya</dc:creator>
  <cp:lastModifiedBy>Ankita Adhya</cp:lastModifiedBy>
  <cp:revision>14</cp:revision>
  <dcterms:created xsi:type="dcterms:W3CDTF">2019-08-19T11:52:38Z</dcterms:created>
  <dcterms:modified xsi:type="dcterms:W3CDTF">2019-08-20T12:32:36Z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0x010100F6CA7E32468A49409FF6C400833FFF5D</vt:lpwstr>
  </property>
</Properties>
</file>