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63" r:id="rId4"/>
    <p:sldId id="257" r:id="rId5"/>
    <p:sldId id="258" r:id="rId6"/>
    <p:sldId id="259" r:id="rId7"/>
    <p:sldId id="260" r:id="rId8"/>
    <p:sldId id="265" r:id="rId9"/>
    <p:sldId id="261" r:id="rId10"/>
    <p:sldId id="262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44"/>
    <p:restoredTop sz="94710"/>
  </p:normalViewPr>
  <p:slideViewPr>
    <p:cSldViewPr snapToGrid="0" snapToObjects="1">
      <p:cViewPr>
        <p:scale>
          <a:sx n="127" d="100"/>
          <a:sy n="127" d="100"/>
        </p:scale>
        <p:origin x="56" y="232"/>
      </p:cViewPr>
      <p:guideLst/>
    </p:cSldViewPr>
  </p:slideViewPr>
  <p:notesTextViewPr>
    <p:cViewPr>
      <p:scale>
        <a:sx n="45" d="100"/>
        <a:sy n="4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E8C8F-B9B3-1B48-A78B-08AD6F92347A}" type="datetimeFigureOut">
              <a:rPr lang="en-US" smtClean="0"/>
              <a:t>2/7/20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883F2-4A1F-5549-8630-13E0AB09F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50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883F2-4A1F-5549-8630-13E0AB09F4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73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883F2-4A1F-5549-8630-13E0AB09F4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20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883F2-4A1F-5549-8630-13E0AB09F4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15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4C06-AB74-4942-8509-5E221DB7D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8E4C1-257D-C545-8450-5EC539379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42935-0E36-BB4C-A97C-47597E77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0C-1D04-704E-844D-57A50BD9C801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04F57-F59C-9C42-83CE-FCB1C1F1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CEC2A-C2DA-E341-9817-3EF18C3F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71F0-93CF-1249-800A-25F748D70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09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09E15-B08F-8B49-9B14-727C353F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E39D1-004D-034C-BE59-1DB6DD9CF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0C029-67F4-834B-9149-724E1E57E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0C-1D04-704E-844D-57A50BD9C801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21B19-B07D-4C44-B5FA-054FD394A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CD075-7D3E-A841-BF98-78191FEC2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71F0-93CF-1249-800A-25F748D70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7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BCBFF-D846-4247-A815-440EC2630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AA945-1118-DB4F-A9AC-81AD5FA28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24A14-E15D-BD46-B4D8-E3CAB2613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0C-1D04-704E-844D-57A50BD9C801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F3F76-8350-4949-8BF2-BCECE42B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7B48-C6F9-974C-9974-BA7000AC4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71F0-93CF-1249-800A-25F748D70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7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BF552-2E6E-904A-AF83-475BA3F1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254CC-E93B-9D4A-8289-3DC4F5CE1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0D546-239D-B04C-9826-8C8574EFD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0C-1D04-704E-844D-57A50BD9C801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D8C19-4A98-B545-B1BA-7F663ED9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141E9-D601-F84F-BE4F-C0A89101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71F0-93CF-1249-800A-25F748D70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B3476-350A-5E4A-87E7-09F66F0F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47E93-AECB-CB4F-92D9-19D377ADE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8CF74-CC28-4447-AB05-2BB1310E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0C-1D04-704E-844D-57A50BD9C801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94310-E993-7D48-83A7-4C71B5ED0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6A764-8764-1C47-87F9-B15DCA82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71F0-93CF-1249-800A-25F748D70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8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2C2C0-FEE6-8540-B1E3-DF4D8BED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58FC-16DF-CE47-B869-38B4AE287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BD4C5-CBA2-2041-8F96-DEFD74ADE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13C1E-3639-144A-AB53-CE0DFFAAE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0C-1D04-704E-844D-57A50BD9C801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BF61E-3279-8646-863A-CA4DBE66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283CB-F272-AB46-A25C-582DD495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71F0-93CF-1249-800A-25F748D70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1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1A38-E92B-9F49-9B30-5A0DBA4E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82519-947D-114C-A630-2D6E7C92F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F4603-8722-034A-AA5A-16065D540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4367BC-0E9A-4749-840F-5CC61240D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123BC8-76C4-2C4C-AEC4-4C834A9E2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0B5DE-B1BB-7441-B063-2DB3E40B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0C-1D04-704E-844D-57A50BD9C801}" type="datetimeFigureOut">
              <a:rPr lang="en-US" smtClean="0"/>
              <a:t>2/7/20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FEC828-2EB7-724B-BDE9-2510B9BF9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F6E13-4B7B-0740-A780-46479E3CA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71F0-93CF-1249-800A-25F748D70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8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AD2F-D092-9442-94F7-C16063491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65743-C5BA-8E4C-B1AA-78E0E5B2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0C-1D04-704E-844D-57A50BD9C801}" type="datetimeFigureOut">
              <a:rPr lang="en-US" smtClean="0"/>
              <a:t>2/7/20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1D2CA-E6AD-764F-B94E-486B0A76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FBEF4-DEF9-A443-9283-2BD16A43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71F0-93CF-1249-800A-25F748D70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11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B17123-8501-3445-9591-D2BB647B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0C-1D04-704E-844D-57A50BD9C801}" type="datetimeFigureOut">
              <a:rPr lang="en-US" smtClean="0"/>
              <a:t>2/7/20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23EE9D-9545-5548-97CB-825DD4B9C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88F51-FF85-7E42-B9D9-7AC08BFB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71F0-93CF-1249-800A-25F748D70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8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8003F-3987-F440-B67D-C084A92AE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509BF-B19C-AB40-B82D-ABBA144F2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F54D8-6DA8-924E-B8B8-A535810A8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FB8BD-11C2-A54D-AADD-CB88CC9C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0C-1D04-704E-844D-57A50BD9C801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7A83E-1962-CD4A-8952-0B1BC9073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A5B9F-CE85-D44E-9A1A-B95E0888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71F0-93CF-1249-800A-25F748D70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2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32D36-41AC-4A43-B78C-AAA55F21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D84ABF-1B01-7F4C-A03B-D4EE25B62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153B7-089C-1C40-8387-575189EE5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324B0-43C5-0647-818E-4FDD3EFBD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0C-1D04-704E-844D-57A50BD9C801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3E31E-FAE0-3148-A492-2E9A96A2D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93196-59F5-9149-8FEB-2989B395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71F0-93CF-1249-800A-25F748D70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4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55A960-CC01-D24E-931D-ACA90C2C7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48AA9-A35F-774C-A3FA-C6A68D268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7B3E8-1B97-3F43-8A8E-C11977841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F4A0C-1D04-704E-844D-57A50BD9C801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E803A-69BE-A244-8677-040E18BA2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53A3A-7F54-1A4D-B974-3750A36C8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371F0-93CF-1249-800A-25F748D70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8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image" Target="../media/image17.svg"/><Relationship Id="rId3" Type="http://schemas.openxmlformats.org/officeDocument/2006/relationships/image" Target="../media/image5.png"/><Relationship Id="rId7" Type="http://schemas.openxmlformats.org/officeDocument/2006/relationships/image" Target="../media/image9.emf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5" Type="http://schemas.openxmlformats.org/officeDocument/2006/relationships/image" Target="../media/image15.sv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emf"/><Relationship Id="rId1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svg"/><Relationship Id="rId7" Type="http://schemas.openxmlformats.org/officeDocument/2006/relationships/image" Target="../media/image10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sv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399D-48E1-1A4A-9841-5470850DE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140C1-4436-4448-962C-BF975847D6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73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2B0226D-03BE-F448-89E2-AFE70F502700}"/>
              </a:ext>
            </a:extLst>
          </p:cNvPr>
          <p:cNvSpPr/>
          <p:nvPr/>
        </p:nvSpPr>
        <p:spPr>
          <a:xfrm>
            <a:off x="6362613" y="2343007"/>
            <a:ext cx="2930474" cy="3023496"/>
          </a:xfrm>
          <a:prstGeom prst="roundRect">
            <a:avLst>
              <a:gd name="adj" fmla="val 2129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3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D3C4385-4425-7841-8A11-556E9BAFA4F7}"/>
              </a:ext>
            </a:extLst>
          </p:cNvPr>
          <p:cNvSpPr/>
          <p:nvPr/>
        </p:nvSpPr>
        <p:spPr>
          <a:xfrm>
            <a:off x="6481683" y="2587101"/>
            <a:ext cx="2146124" cy="1101285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8CF202-82BA-134E-9AF0-E6883B73F545}"/>
              </a:ext>
            </a:extLst>
          </p:cNvPr>
          <p:cNvSpPr txBox="1"/>
          <p:nvPr/>
        </p:nvSpPr>
        <p:spPr>
          <a:xfrm>
            <a:off x="3122427" y="2973190"/>
            <a:ext cx="179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P4 Programmable NIC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27A841C0-091A-9F44-A061-DE96C8E7F622}"/>
              </a:ext>
            </a:extLst>
          </p:cNvPr>
          <p:cNvSpPr/>
          <p:nvPr/>
        </p:nvSpPr>
        <p:spPr>
          <a:xfrm>
            <a:off x="2014653" y="3234859"/>
            <a:ext cx="4014439" cy="1351551"/>
          </a:xfrm>
          <a:prstGeom prst="roundRect">
            <a:avLst>
              <a:gd name="adj" fmla="val 4164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E740FE35-D74D-FD4D-874C-C812C772600B}"/>
              </a:ext>
            </a:extLst>
          </p:cNvPr>
          <p:cNvSpPr/>
          <p:nvPr/>
        </p:nvSpPr>
        <p:spPr>
          <a:xfrm>
            <a:off x="1980837" y="3173180"/>
            <a:ext cx="112294" cy="1480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39431-D1F0-3B4B-8571-021F723B8C86}"/>
              </a:ext>
            </a:extLst>
          </p:cNvPr>
          <p:cNvSpPr txBox="1"/>
          <p:nvPr/>
        </p:nvSpPr>
        <p:spPr>
          <a:xfrm>
            <a:off x="3357200" y="3234977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  <a:cs typeface="Courier New" panose="02070309020205020404" pitchFamily="49" charset="0"/>
              </a:rPr>
              <a:t>MAU Ingress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466E659-E5E9-B74D-A03F-E13F63F2480B}"/>
              </a:ext>
            </a:extLst>
          </p:cNvPr>
          <p:cNvSpPr txBox="1"/>
          <p:nvPr/>
        </p:nvSpPr>
        <p:spPr>
          <a:xfrm>
            <a:off x="3397275" y="4340406"/>
            <a:ext cx="9861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  <a:cs typeface="Courier New" panose="02070309020205020404" pitchFamily="49" charset="0"/>
              </a:rPr>
              <a:t>MAU Egress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E86ACBE-EF24-0C48-8052-3D14D2DC54D2}"/>
              </a:ext>
            </a:extLst>
          </p:cNvPr>
          <p:cNvSpPr txBox="1"/>
          <p:nvPr/>
        </p:nvSpPr>
        <p:spPr>
          <a:xfrm>
            <a:off x="6815262" y="2323129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Core0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60B8C2E-B21A-6D4F-A611-87E755C48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417472"/>
              </p:ext>
            </p:extLst>
          </p:nvPr>
        </p:nvGraphicFramePr>
        <p:xfrm>
          <a:off x="7058184" y="2675278"/>
          <a:ext cx="443887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3887">
                  <a:extLst>
                    <a:ext uri="{9D8B030D-6E8A-4147-A177-3AD203B41FA5}">
                      <a16:colId xmlns:a16="http://schemas.microsoft.com/office/drawing/2014/main" val="2243511966"/>
                    </a:ext>
                  </a:extLst>
                </a:gridCol>
              </a:tblGrid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467559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88463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74779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632946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831156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373045"/>
                  </a:ext>
                </a:extLst>
              </a:tr>
            </a:tbl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id="{63790AE9-A22A-3449-A278-F6EFF39938E1}"/>
              </a:ext>
            </a:extLst>
          </p:cNvPr>
          <p:cNvSpPr txBox="1"/>
          <p:nvPr/>
        </p:nvSpPr>
        <p:spPr>
          <a:xfrm>
            <a:off x="7029163" y="2929661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head</a:t>
            </a:r>
            <a:endParaRPr lang="en-US" sz="24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4B08B4C-41C4-0340-AEF2-A6AD04BFAD0B}"/>
              </a:ext>
            </a:extLst>
          </p:cNvPr>
          <p:cNvSpPr txBox="1"/>
          <p:nvPr/>
        </p:nvSpPr>
        <p:spPr>
          <a:xfrm>
            <a:off x="7027492" y="3082321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tail</a:t>
            </a:r>
            <a:endParaRPr lang="en-US" sz="24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1D54A7E-B83E-BE4B-AB84-F54EF3DB617C}"/>
              </a:ext>
            </a:extLst>
          </p:cNvPr>
          <p:cNvSpPr txBox="1"/>
          <p:nvPr/>
        </p:nvSpPr>
        <p:spPr>
          <a:xfrm rot="5400000">
            <a:off x="7128848" y="3005483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Registers</a:t>
            </a:r>
            <a:endParaRPr lang="en-US" sz="20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pic>
        <p:nvPicPr>
          <p:cNvPr id="10" name="Graphic 9" descr="Barcode">
            <a:extLst>
              <a:ext uri="{FF2B5EF4-FFF2-40B4-BE49-F238E27FC236}">
                <a16:creationId xmlns:a16="http://schemas.microsoft.com/office/drawing/2014/main" id="{4FCCE617-6B03-574A-8351-C620A4423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559974" y="2760291"/>
            <a:ext cx="386185" cy="300380"/>
          </a:xfrm>
          <a:prstGeom prst="rect">
            <a:avLst/>
          </a:prstGeom>
        </p:spPr>
      </p:pic>
      <p:pic>
        <p:nvPicPr>
          <p:cNvPr id="91" name="Graphic 90" descr="Barcode">
            <a:extLst>
              <a:ext uri="{FF2B5EF4-FFF2-40B4-BE49-F238E27FC236}">
                <a16:creationId xmlns:a16="http://schemas.microsoft.com/office/drawing/2014/main" id="{5BD72F30-E55A-FF4E-B1E1-EF444A474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8829" y="3235794"/>
            <a:ext cx="386185" cy="30038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93426850-B3DD-A947-9AF3-FECBB0534D44}"/>
              </a:ext>
            </a:extLst>
          </p:cNvPr>
          <p:cNvSpPr txBox="1"/>
          <p:nvPr/>
        </p:nvSpPr>
        <p:spPr>
          <a:xfrm>
            <a:off x="6469831" y="3012747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FIFOs</a:t>
            </a:r>
            <a:endParaRPr lang="en-US" sz="20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CE2571B-47A0-8747-8785-7F3C9DC8117A}"/>
              </a:ext>
            </a:extLst>
          </p:cNvPr>
          <p:cNvCxnSpPr>
            <a:cxnSpLocks/>
          </p:cNvCxnSpPr>
          <p:nvPr/>
        </p:nvCxnSpPr>
        <p:spPr>
          <a:xfrm flipH="1" flipV="1">
            <a:off x="1855475" y="3684820"/>
            <a:ext cx="370279" cy="309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7E47B62-7AC5-3D47-B5C9-B1F17E9737EE}"/>
              </a:ext>
            </a:extLst>
          </p:cNvPr>
          <p:cNvCxnSpPr>
            <a:cxnSpLocks/>
          </p:cNvCxnSpPr>
          <p:nvPr/>
        </p:nvCxnSpPr>
        <p:spPr>
          <a:xfrm flipV="1">
            <a:off x="1855475" y="4168605"/>
            <a:ext cx="370279" cy="312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1ECE142-6904-7546-9A78-04F004B636C0}"/>
              </a:ext>
            </a:extLst>
          </p:cNvPr>
          <p:cNvCxnSpPr>
            <a:cxnSpLocks/>
          </p:cNvCxnSpPr>
          <p:nvPr/>
        </p:nvCxnSpPr>
        <p:spPr>
          <a:xfrm flipH="1" flipV="1">
            <a:off x="3147907" y="3687914"/>
            <a:ext cx="2436604" cy="10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8E6E04E-1CF2-7A46-A3C2-33797C10C9D7}"/>
              </a:ext>
            </a:extLst>
          </p:cNvPr>
          <p:cNvSpPr/>
          <p:nvPr/>
        </p:nvSpPr>
        <p:spPr>
          <a:xfrm>
            <a:off x="3294199" y="3487819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057DF48-8720-C349-A5B5-B13EA3E23411}"/>
              </a:ext>
            </a:extLst>
          </p:cNvPr>
          <p:cNvSpPr/>
          <p:nvPr/>
        </p:nvSpPr>
        <p:spPr>
          <a:xfrm>
            <a:off x="3610522" y="3487818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9DB254F-56CD-E341-A940-53090A2F02D9}"/>
              </a:ext>
            </a:extLst>
          </p:cNvPr>
          <p:cNvSpPr/>
          <p:nvPr/>
        </p:nvSpPr>
        <p:spPr>
          <a:xfrm>
            <a:off x="3926009" y="3487817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1198F6B-9298-7148-B1BD-0BCA43AEF338}"/>
              </a:ext>
            </a:extLst>
          </p:cNvPr>
          <p:cNvSpPr/>
          <p:nvPr/>
        </p:nvSpPr>
        <p:spPr>
          <a:xfrm>
            <a:off x="4241496" y="3487817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1DC8C76-B3D1-9046-832D-ABEBDB330CB7}"/>
              </a:ext>
            </a:extLst>
          </p:cNvPr>
          <p:cNvSpPr/>
          <p:nvPr/>
        </p:nvSpPr>
        <p:spPr>
          <a:xfrm>
            <a:off x="4607951" y="3551978"/>
            <a:ext cx="819032" cy="257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" pitchFamily="2" charset="0"/>
              </a:rPr>
              <a:t>Decrypt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F756340-80F1-244C-9526-A86E161AD561}"/>
              </a:ext>
            </a:extLst>
          </p:cNvPr>
          <p:cNvCxnSpPr>
            <a:cxnSpLocks/>
          </p:cNvCxnSpPr>
          <p:nvPr/>
        </p:nvCxnSpPr>
        <p:spPr>
          <a:xfrm flipH="1" flipV="1">
            <a:off x="3160181" y="4171731"/>
            <a:ext cx="2436604" cy="10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3F4BB8C-3D03-3340-9615-78858F9345BB}"/>
              </a:ext>
            </a:extLst>
          </p:cNvPr>
          <p:cNvSpPr/>
          <p:nvPr/>
        </p:nvSpPr>
        <p:spPr>
          <a:xfrm>
            <a:off x="3294199" y="3981011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79CD12E-69FE-B44F-8862-418AAF434F30}"/>
              </a:ext>
            </a:extLst>
          </p:cNvPr>
          <p:cNvSpPr/>
          <p:nvPr/>
        </p:nvSpPr>
        <p:spPr>
          <a:xfrm>
            <a:off x="3610522" y="3981010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9803B76-3053-EE47-8C4B-C8E85D278C0F}"/>
              </a:ext>
            </a:extLst>
          </p:cNvPr>
          <p:cNvSpPr/>
          <p:nvPr/>
        </p:nvSpPr>
        <p:spPr>
          <a:xfrm>
            <a:off x="3926009" y="3981009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0895488-2ED4-114A-89AB-62E5F0A59D88}"/>
              </a:ext>
            </a:extLst>
          </p:cNvPr>
          <p:cNvSpPr/>
          <p:nvPr/>
        </p:nvSpPr>
        <p:spPr>
          <a:xfrm>
            <a:off x="4241496" y="3981009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84FF026-E1B4-D948-B0A5-719C1C6DD3D2}"/>
              </a:ext>
            </a:extLst>
          </p:cNvPr>
          <p:cNvSpPr/>
          <p:nvPr/>
        </p:nvSpPr>
        <p:spPr>
          <a:xfrm>
            <a:off x="4607951" y="4036012"/>
            <a:ext cx="819032" cy="257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" pitchFamily="2" charset="0"/>
              </a:rPr>
              <a:t>Encrypt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0074DBE-068E-674B-8BCC-3FDA76167E48}"/>
              </a:ext>
            </a:extLst>
          </p:cNvPr>
          <p:cNvCxnSpPr>
            <a:cxnSpLocks/>
            <a:stCxn id="86" idx="1"/>
            <a:endCxn id="10" idx="1"/>
          </p:cNvCxnSpPr>
          <p:nvPr/>
        </p:nvCxnSpPr>
        <p:spPr>
          <a:xfrm flipH="1" flipV="1">
            <a:off x="6946159" y="2910481"/>
            <a:ext cx="83004" cy="14613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BA5EE5-7975-9E44-B98F-592A5E8072B9}"/>
              </a:ext>
            </a:extLst>
          </p:cNvPr>
          <p:cNvCxnSpPr>
            <a:cxnSpLocks/>
            <a:stCxn id="91" idx="3"/>
            <a:endCxn id="87" idx="1"/>
          </p:cNvCxnSpPr>
          <p:nvPr/>
        </p:nvCxnSpPr>
        <p:spPr>
          <a:xfrm flipV="1">
            <a:off x="6955014" y="3209279"/>
            <a:ext cx="72478" cy="176705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BE5D3CFE-1D8F-344C-B943-5FF7CA77717F}"/>
              </a:ext>
            </a:extLst>
          </p:cNvPr>
          <p:cNvSpPr/>
          <p:nvPr/>
        </p:nvSpPr>
        <p:spPr>
          <a:xfrm rot="16200000">
            <a:off x="5282536" y="3758965"/>
            <a:ext cx="922153" cy="3182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Arbiter</a:t>
            </a:r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0E780C-8769-FC44-AFF7-79A80A3BBC6C}"/>
              </a:ext>
            </a:extLst>
          </p:cNvPr>
          <p:cNvSpPr/>
          <p:nvPr/>
        </p:nvSpPr>
        <p:spPr>
          <a:xfrm>
            <a:off x="2225754" y="3487817"/>
            <a:ext cx="922153" cy="8605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Ethernet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MAC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964CEB-C5AF-C04E-A56A-74742CBEE296}"/>
              </a:ext>
            </a:extLst>
          </p:cNvPr>
          <p:cNvSpPr/>
          <p:nvPr/>
        </p:nvSpPr>
        <p:spPr>
          <a:xfrm>
            <a:off x="6483645" y="4188549"/>
            <a:ext cx="2144162" cy="1101285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7C3754-AD47-DE49-8FBF-F5D69FDA821C}"/>
              </a:ext>
            </a:extLst>
          </p:cNvPr>
          <p:cNvSpPr txBox="1"/>
          <p:nvPr/>
        </p:nvSpPr>
        <p:spPr>
          <a:xfrm>
            <a:off x="6819372" y="3925529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Core1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827EF84-44E8-CE47-9C66-5D47CE7C5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883640"/>
              </p:ext>
            </p:extLst>
          </p:nvPr>
        </p:nvGraphicFramePr>
        <p:xfrm>
          <a:off x="7060145" y="4276726"/>
          <a:ext cx="443887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3887">
                  <a:extLst>
                    <a:ext uri="{9D8B030D-6E8A-4147-A177-3AD203B41FA5}">
                      <a16:colId xmlns:a16="http://schemas.microsoft.com/office/drawing/2014/main" val="2243511966"/>
                    </a:ext>
                  </a:extLst>
                </a:gridCol>
              </a:tblGrid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467559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88463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74779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632946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831156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373045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A1083A7-C156-194E-9450-5C89663B58A5}"/>
              </a:ext>
            </a:extLst>
          </p:cNvPr>
          <p:cNvSpPr txBox="1"/>
          <p:nvPr/>
        </p:nvSpPr>
        <p:spPr>
          <a:xfrm>
            <a:off x="7031124" y="4531109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head</a:t>
            </a:r>
            <a:endParaRPr lang="en-US" sz="24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A98930-3BCA-D445-8F15-68777CA474FE}"/>
              </a:ext>
            </a:extLst>
          </p:cNvPr>
          <p:cNvSpPr txBox="1"/>
          <p:nvPr/>
        </p:nvSpPr>
        <p:spPr>
          <a:xfrm>
            <a:off x="7029453" y="4683769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tail</a:t>
            </a:r>
            <a:endParaRPr lang="en-US" sz="24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E47D59-4A2E-2B4D-AC85-0BCBDD364C76}"/>
              </a:ext>
            </a:extLst>
          </p:cNvPr>
          <p:cNvSpPr txBox="1"/>
          <p:nvPr/>
        </p:nvSpPr>
        <p:spPr>
          <a:xfrm rot="5400000">
            <a:off x="7130809" y="4606931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Registers</a:t>
            </a:r>
            <a:endParaRPr lang="en-US" sz="20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pic>
        <p:nvPicPr>
          <p:cNvPr id="42" name="Graphic 41" descr="Barcode">
            <a:extLst>
              <a:ext uri="{FF2B5EF4-FFF2-40B4-BE49-F238E27FC236}">
                <a16:creationId xmlns:a16="http://schemas.microsoft.com/office/drawing/2014/main" id="{48353718-D9CB-3544-8748-4FD92F901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561935" y="4361739"/>
            <a:ext cx="386185" cy="300380"/>
          </a:xfrm>
          <a:prstGeom prst="rect">
            <a:avLst/>
          </a:prstGeom>
        </p:spPr>
      </p:pic>
      <p:pic>
        <p:nvPicPr>
          <p:cNvPr id="43" name="Graphic 42" descr="Barcode">
            <a:extLst>
              <a:ext uri="{FF2B5EF4-FFF2-40B4-BE49-F238E27FC236}">
                <a16:creationId xmlns:a16="http://schemas.microsoft.com/office/drawing/2014/main" id="{17FE7D9C-B165-B747-9AFE-7FCD71F3A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0790" y="4837242"/>
            <a:ext cx="386185" cy="30038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A4E9490-7C20-A14E-9A10-24C61E818199}"/>
              </a:ext>
            </a:extLst>
          </p:cNvPr>
          <p:cNvSpPr txBox="1"/>
          <p:nvPr/>
        </p:nvSpPr>
        <p:spPr>
          <a:xfrm>
            <a:off x="6471792" y="4614195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FIFOs</a:t>
            </a:r>
            <a:endParaRPr lang="en-US" sz="20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25B74A1-6AB4-6D49-8774-45E9B3910288}"/>
              </a:ext>
            </a:extLst>
          </p:cNvPr>
          <p:cNvCxnSpPr>
            <a:cxnSpLocks/>
            <a:stCxn id="39" idx="1"/>
            <a:endCxn id="42" idx="1"/>
          </p:cNvCxnSpPr>
          <p:nvPr/>
        </p:nvCxnSpPr>
        <p:spPr>
          <a:xfrm flipH="1" flipV="1">
            <a:off x="6948120" y="4511929"/>
            <a:ext cx="83004" cy="14613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3D3D2A4-4224-3240-A8DC-CE632BB46401}"/>
              </a:ext>
            </a:extLst>
          </p:cNvPr>
          <p:cNvCxnSpPr>
            <a:cxnSpLocks/>
            <a:stCxn id="43" idx="3"/>
            <a:endCxn id="40" idx="1"/>
          </p:cNvCxnSpPr>
          <p:nvPr/>
        </p:nvCxnSpPr>
        <p:spPr>
          <a:xfrm flipV="1">
            <a:off x="6956975" y="4810727"/>
            <a:ext cx="72478" cy="176705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DE4173B-8925-674F-9216-349BADD392AC}"/>
              </a:ext>
            </a:extLst>
          </p:cNvPr>
          <p:cNvSpPr/>
          <p:nvPr/>
        </p:nvSpPr>
        <p:spPr>
          <a:xfrm rot="16200000">
            <a:off x="7493454" y="2990895"/>
            <a:ext cx="922153" cy="3182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L1C</a:t>
            </a:r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4F6A963-32E5-EA42-80DA-30550C99AED2}"/>
              </a:ext>
            </a:extLst>
          </p:cNvPr>
          <p:cNvSpPr/>
          <p:nvPr/>
        </p:nvSpPr>
        <p:spPr>
          <a:xfrm rot="16200000">
            <a:off x="7904538" y="2984449"/>
            <a:ext cx="922153" cy="3182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L2C</a:t>
            </a:r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3EA7829-628D-7A4D-BFFE-850FA3F82E26}"/>
              </a:ext>
            </a:extLst>
          </p:cNvPr>
          <p:cNvSpPr/>
          <p:nvPr/>
        </p:nvSpPr>
        <p:spPr>
          <a:xfrm rot="16200000">
            <a:off x="7497509" y="4583196"/>
            <a:ext cx="922153" cy="3182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L1C</a:t>
            </a:r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A40EF2F-6C16-094D-91C9-6EB7004DE560}"/>
              </a:ext>
            </a:extLst>
          </p:cNvPr>
          <p:cNvSpPr/>
          <p:nvPr/>
        </p:nvSpPr>
        <p:spPr>
          <a:xfrm rot="16200000">
            <a:off x="7908593" y="4576750"/>
            <a:ext cx="922153" cy="3182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L2C</a:t>
            </a:r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0DA506E-FF40-914F-8D8F-F9ABE870AD9B}"/>
              </a:ext>
            </a:extLst>
          </p:cNvPr>
          <p:cNvSpPr/>
          <p:nvPr/>
        </p:nvSpPr>
        <p:spPr>
          <a:xfrm rot="16200000">
            <a:off x="8494333" y="3719306"/>
            <a:ext cx="2366985" cy="4532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Main Memory</a:t>
            </a:r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3BFDFB4-8040-0542-808B-841C21A043D6}"/>
              </a:ext>
            </a:extLst>
          </p:cNvPr>
          <p:cNvSpPr txBox="1"/>
          <p:nvPr/>
        </p:nvSpPr>
        <p:spPr>
          <a:xfrm>
            <a:off x="8781118" y="2333068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" pitchFamily="2" charset="0"/>
                <a:cs typeface="Consolas" panose="020B0609020204030204" pitchFamily="49" charset="0"/>
              </a:rPr>
              <a:t>CPU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98F2FF4-485C-4E47-9521-62C0298BF579}"/>
              </a:ext>
            </a:extLst>
          </p:cNvPr>
          <p:cNvCxnSpPr>
            <a:cxnSpLocks/>
          </p:cNvCxnSpPr>
          <p:nvPr/>
        </p:nvCxnSpPr>
        <p:spPr>
          <a:xfrm flipH="1">
            <a:off x="5899997" y="3919731"/>
            <a:ext cx="3551218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stealt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9EDCBD4-E150-AF4B-B16E-46A5C02F5A1E}"/>
              </a:ext>
            </a:extLst>
          </p:cNvPr>
          <p:cNvSpPr/>
          <p:nvPr/>
        </p:nvSpPr>
        <p:spPr>
          <a:xfrm rot="16200000">
            <a:off x="8015264" y="3834636"/>
            <a:ext cx="1986939" cy="33151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LLC</a:t>
            </a:r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E30497B-0B4B-194A-8BAD-456C21BB414D}"/>
              </a:ext>
            </a:extLst>
          </p:cNvPr>
          <p:cNvCxnSpPr>
            <a:cxnSpLocks/>
          </p:cNvCxnSpPr>
          <p:nvPr/>
        </p:nvCxnSpPr>
        <p:spPr>
          <a:xfrm flipH="1">
            <a:off x="8522965" y="4558883"/>
            <a:ext cx="320011" cy="1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stealt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69B3ABA-4FFE-DB40-9856-6F1ADE3DA1BA}"/>
              </a:ext>
            </a:extLst>
          </p:cNvPr>
          <p:cNvCxnSpPr>
            <a:cxnSpLocks/>
          </p:cNvCxnSpPr>
          <p:nvPr/>
        </p:nvCxnSpPr>
        <p:spPr>
          <a:xfrm flipH="1">
            <a:off x="8522019" y="3278038"/>
            <a:ext cx="320011" cy="1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stealt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D12411C-DF4F-2341-9AE8-C5263910F664}"/>
              </a:ext>
            </a:extLst>
          </p:cNvPr>
          <p:cNvCxnSpPr>
            <a:cxnSpLocks/>
            <a:stCxn id="10" idx="3"/>
            <a:endCxn id="78" idx="3"/>
          </p:cNvCxnSpPr>
          <p:nvPr/>
        </p:nvCxnSpPr>
        <p:spPr>
          <a:xfrm rot="10800000" flipV="1">
            <a:off x="5743614" y="2910481"/>
            <a:ext cx="816361" cy="546510"/>
          </a:xfrm>
          <a:prstGeom prst="curvedConnector2">
            <a:avLst/>
          </a:prstGeom>
          <a:ln w="19050">
            <a:solidFill>
              <a:schemeClr val="tx1"/>
            </a:solidFill>
            <a:prstDash val="sysDot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65E2A352-DDFD-1E4E-A5D6-EDD9DC9F2BCB}"/>
              </a:ext>
            </a:extLst>
          </p:cNvPr>
          <p:cNvCxnSpPr>
            <a:cxnSpLocks/>
            <a:stCxn id="78" idx="3"/>
            <a:endCxn id="91" idx="1"/>
          </p:cNvCxnSpPr>
          <p:nvPr/>
        </p:nvCxnSpPr>
        <p:spPr>
          <a:xfrm rot="5400000" flipH="1" flipV="1">
            <a:off x="6120718" y="3008880"/>
            <a:ext cx="71007" cy="825216"/>
          </a:xfrm>
          <a:prstGeom prst="curvedConnector2">
            <a:avLst/>
          </a:prstGeom>
          <a:ln w="19050">
            <a:solidFill>
              <a:schemeClr val="tx1"/>
            </a:solidFill>
            <a:prstDash val="sysDot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98660ED5-563E-D04B-9903-05B13F45CF01}"/>
              </a:ext>
            </a:extLst>
          </p:cNvPr>
          <p:cNvCxnSpPr>
            <a:cxnSpLocks/>
            <a:stCxn id="42" idx="3"/>
            <a:endCxn id="78" idx="1"/>
          </p:cNvCxnSpPr>
          <p:nvPr/>
        </p:nvCxnSpPr>
        <p:spPr>
          <a:xfrm rot="10800000">
            <a:off x="5743613" y="4379145"/>
            <a:ext cx="818322" cy="132785"/>
          </a:xfrm>
          <a:prstGeom prst="curvedConnector2">
            <a:avLst/>
          </a:prstGeom>
          <a:ln w="19050">
            <a:solidFill>
              <a:schemeClr val="tx1"/>
            </a:solidFill>
            <a:prstDash val="sysDot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>
            <a:extLst>
              <a:ext uri="{FF2B5EF4-FFF2-40B4-BE49-F238E27FC236}">
                <a16:creationId xmlns:a16="http://schemas.microsoft.com/office/drawing/2014/main" id="{6767EBC2-4382-EF46-A456-FF381486A7A2}"/>
              </a:ext>
            </a:extLst>
          </p:cNvPr>
          <p:cNvCxnSpPr>
            <a:cxnSpLocks/>
            <a:stCxn id="78" idx="1"/>
            <a:endCxn id="43" idx="1"/>
          </p:cNvCxnSpPr>
          <p:nvPr/>
        </p:nvCxnSpPr>
        <p:spPr>
          <a:xfrm rot="16200000" flipH="1">
            <a:off x="5853057" y="4269699"/>
            <a:ext cx="608288" cy="827177"/>
          </a:xfrm>
          <a:prstGeom prst="curvedConnector2">
            <a:avLst/>
          </a:prstGeom>
          <a:ln w="19050">
            <a:solidFill>
              <a:schemeClr val="tx1"/>
            </a:solidFill>
            <a:prstDash val="sysDot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6292AD9-D409-3B43-B989-FE0629BA9327}"/>
              </a:ext>
            </a:extLst>
          </p:cNvPr>
          <p:cNvSpPr txBox="1"/>
          <p:nvPr/>
        </p:nvSpPr>
        <p:spPr>
          <a:xfrm>
            <a:off x="4919291" y="4806010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+mj-lt"/>
              </a:rPr>
              <a:t>L-NIC Fast Path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82DAFB3-ABFD-DC4A-B78C-D76D13E5DDD6}"/>
              </a:ext>
            </a:extLst>
          </p:cNvPr>
          <p:cNvSpPr txBox="1"/>
          <p:nvPr/>
        </p:nvSpPr>
        <p:spPr>
          <a:xfrm>
            <a:off x="4919291" y="5055351"/>
            <a:ext cx="1382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+mj-lt"/>
              </a:rPr>
              <a:t>Traditional Slow Path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7860C39-869A-3944-8C42-02913D8607F6}"/>
              </a:ext>
            </a:extLst>
          </p:cNvPr>
          <p:cNvCxnSpPr>
            <a:cxnSpLocks/>
          </p:cNvCxnSpPr>
          <p:nvPr/>
        </p:nvCxnSpPr>
        <p:spPr>
          <a:xfrm flipV="1">
            <a:off x="4579454" y="4936815"/>
            <a:ext cx="370279" cy="3126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stealt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B381DD8-C3A4-C149-B4C2-EF699F2933FE}"/>
              </a:ext>
            </a:extLst>
          </p:cNvPr>
          <p:cNvCxnSpPr>
            <a:cxnSpLocks/>
          </p:cNvCxnSpPr>
          <p:nvPr/>
        </p:nvCxnSpPr>
        <p:spPr>
          <a:xfrm flipV="1">
            <a:off x="4584831" y="5187601"/>
            <a:ext cx="370279" cy="3126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stealth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364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8D3C4385-4425-7841-8A11-556E9BAFA4F7}"/>
              </a:ext>
            </a:extLst>
          </p:cNvPr>
          <p:cNvSpPr/>
          <p:nvPr/>
        </p:nvSpPr>
        <p:spPr>
          <a:xfrm>
            <a:off x="9747600" y="697997"/>
            <a:ext cx="1284839" cy="1101285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8CF202-82BA-134E-9AF0-E6883B73F545}"/>
              </a:ext>
            </a:extLst>
          </p:cNvPr>
          <p:cNvSpPr txBox="1"/>
          <p:nvPr/>
        </p:nvSpPr>
        <p:spPr>
          <a:xfrm>
            <a:off x="6606162" y="307264"/>
            <a:ext cx="179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P4 Programmable NIC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27A841C0-091A-9F44-A061-DE96C8E7F622}"/>
              </a:ext>
            </a:extLst>
          </p:cNvPr>
          <p:cNvSpPr/>
          <p:nvPr/>
        </p:nvSpPr>
        <p:spPr>
          <a:xfrm>
            <a:off x="5498388" y="568933"/>
            <a:ext cx="4014439" cy="1351551"/>
          </a:xfrm>
          <a:prstGeom prst="roundRect">
            <a:avLst>
              <a:gd name="adj" fmla="val 4164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E740FE35-D74D-FD4D-874C-C812C772600B}"/>
              </a:ext>
            </a:extLst>
          </p:cNvPr>
          <p:cNvSpPr/>
          <p:nvPr/>
        </p:nvSpPr>
        <p:spPr>
          <a:xfrm>
            <a:off x="5464572" y="507254"/>
            <a:ext cx="112294" cy="1480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39431-D1F0-3B4B-8571-021F723B8C86}"/>
              </a:ext>
            </a:extLst>
          </p:cNvPr>
          <p:cNvSpPr txBox="1"/>
          <p:nvPr/>
        </p:nvSpPr>
        <p:spPr>
          <a:xfrm>
            <a:off x="6840935" y="569051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  <a:cs typeface="Courier New" panose="02070309020205020404" pitchFamily="49" charset="0"/>
              </a:rPr>
              <a:t>MAU Ingress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466E659-E5E9-B74D-A03F-E13F63F2480B}"/>
              </a:ext>
            </a:extLst>
          </p:cNvPr>
          <p:cNvSpPr txBox="1"/>
          <p:nvPr/>
        </p:nvSpPr>
        <p:spPr>
          <a:xfrm>
            <a:off x="6881010" y="1674480"/>
            <a:ext cx="9861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  <a:cs typeface="Courier New" panose="02070309020205020404" pitchFamily="49" charset="0"/>
              </a:rPr>
              <a:t>MAU Egress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E86ACBE-EF24-0C48-8052-3D14D2DC54D2}"/>
              </a:ext>
            </a:extLst>
          </p:cNvPr>
          <p:cNvSpPr txBox="1"/>
          <p:nvPr/>
        </p:nvSpPr>
        <p:spPr>
          <a:xfrm>
            <a:off x="10164176" y="445227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CPU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60B8C2E-B21A-6D4F-A611-87E755C48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952789"/>
              </p:ext>
            </p:extLst>
          </p:nvPr>
        </p:nvGraphicFramePr>
        <p:xfrm>
          <a:off x="10324100" y="786174"/>
          <a:ext cx="443887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3887">
                  <a:extLst>
                    <a:ext uri="{9D8B030D-6E8A-4147-A177-3AD203B41FA5}">
                      <a16:colId xmlns:a16="http://schemas.microsoft.com/office/drawing/2014/main" val="2243511966"/>
                    </a:ext>
                  </a:extLst>
                </a:gridCol>
              </a:tblGrid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467559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88463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74779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632946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831156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373045"/>
                  </a:ext>
                </a:extLst>
              </a:tr>
            </a:tbl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id="{63790AE9-A22A-3449-A278-F6EFF39938E1}"/>
              </a:ext>
            </a:extLst>
          </p:cNvPr>
          <p:cNvSpPr txBox="1"/>
          <p:nvPr/>
        </p:nvSpPr>
        <p:spPr>
          <a:xfrm>
            <a:off x="10295079" y="1040557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head</a:t>
            </a:r>
            <a:endParaRPr lang="en-US" sz="24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4B08B4C-41C4-0340-AEF2-A6AD04BFAD0B}"/>
              </a:ext>
            </a:extLst>
          </p:cNvPr>
          <p:cNvSpPr txBox="1"/>
          <p:nvPr/>
        </p:nvSpPr>
        <p:spPr>
          <a:xfrm>
            <a:off x="10293408" y="1193217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tail</a:t>
            </a:r>
            <a:endParaRPr lang="en-US" sz="24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1D54A7E-B83E-BE4B-AB84-F54EF3DB617C}"/>
              </a:ext>
            </a:extLst>
          </p:cNvPr>
          <p:cNvSpPr txBox="1"/>
          <p:nvPr/>
        </p:nvSpPr>
        <p:spPr>
          <a:xfrm rot="5400000">
            <a:off x="10394764" y="1116379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Registers</a:t>
            </a:r>
            <a:endParaRPr lang="en-US" sz="20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pic>
        <p:nvPicPr>
          <p:cNvPr id="10" name="Graphic 9" descr="Barcode">
            <a:extLst>
              <a:ext uri="{FF2B5EF4-FFF2-40B4-BE49-F238E27FC236}">
                <a16:creationId xmlns:a16="http://schemas.microsoft.com/office/drawing/2014/main" id="{4FCCE617-6B03-574A-8351-C620A4423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9825890" y="871187"/>
            <a:ext cx="386185" cy="300380"/>
          </a:xfrm>
          <a:prstGeom prst="rect">
            <a:avLst/>
          </a:prstGeom>
        </p:spPr>
      </p:pic>
      <p:pic>
        <p:nvPicPr>
          <p:cNvPr id="91" name="Graphic 90" descr="Barcode">
            <a:extLst>
              <a:ext uri="{FF2B5EF4-FFF2-40B4-BE49-F238E27FC236}">
                <a16:creationId xmlns:a16="http://schemas.microsoft.com/office/drawing/2014/main" id="{5BD72F30-E55A-FF4E-B1E1-EF444A474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4745" y="1346690"/>
            <a:ext cx="386185" cy="30038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93426850-B3DD-A947-9AF3-FECBB0534D44}"/>
              </a:ext>
            </a:extLst>
          </p:cNvPr>
          <p:cNvSpPr txBox="1"/>
          <p:nvPr/>
        </p:nvSpPr>
        <p:spPr>
          <a:xfrm>
            <a:off x="9735747" y="1123643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FIFOs</a:t>
            </a:r>
            <a:endParaRPr lang="en-US" sz="20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CE2571B-47A0-8747-8785-7F3C9DC8117A}"/>
              </a:ext>
            </a:extLst>
          </p:cNvPr>
          <p:cNvCxnSpPr>
            <a:cxnSpLocks/>
          </p:cNvCxnSpPr>
          <p:nvPr/>
        </p:nvCxnSpPr>
        <p:spPr>
          <a:xfrm flipH="1" flipV="1">
            <a:off x="5339210" y="1018894"/>
            <a:ext cx="370279" cy="309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7E47B62-7AC5-3D47-B5C9-B1F17E9737EE}"/>
              </a:ext>
            </a:extLst>
          </p:cNvPr>
          <p:cNvCxnSpPr>
            <a:cxnSpLocks/>
          </p:cNvCxnSpPr>
          <p:nvPr/>
        </p:nvCxnSpPr>
        <p:spPr>
          <a:xfrm flipV="1">
            <a:off x="5339210" y="1502679"/>
            <a:ext cx="370279" cy="312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1ECE142-6904-7546-9A78-04F004B636C0}"/>
              </a:ext>
            </a:extLst>
          </p:cNvPr>
          <p:cNvCxnSpPr>
            <a:cxnSpLocks/>
          </p:cNvCxnSpPr>
          <p:nvPr/>
        </p:nvCxnSpPr>
        <p:spPr>
          <a:xfrm flipH="1" flipV="1">
            <a:off x="6631642" y="1021988"/>
            <a:ext cx="2436604" cy="10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8E6E04E-1CF2-7A46-A3C2-33797C10C9D7}"/>
              </a:ext>
            </a:extLst>
          </p:cNvPr>
          <p:cNvSpPr/>
          <p:nvPr/>
        </p:nvSpPr>
        <p:spPr>
          <a:xfrm>
            <a:off x="6777934" y="821893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057DF48-8720-C349-A5B5-B13EA3E23411}"/>
              </a:ext>
            </a:extLst>
          </p:cNvPr>
          <p:cNvSpPr/>
          <p:nvPr/>
        </p:nvSpPr>
        <p:spPr>
          <a:xfrm>
            <a:off x="7094257" y="821892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9DB254F-56CD-E341-A940-53090A2F02D9}"/>
              </a:ext>
            </a:extLst>
          </p:cNvPr>
          <p:cNvSpPr/>
          <p:nvPr/>
        </p:nvSpPr>
        <p:spPr>
          <a:xfrm>
            <a:off x="7409744" y="821891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1198F6B-9298-7148-B1BD-0BCA43AEF338}"/>
              </a:ext>
            </a:extLst>
          </p:cNvPr>
          <p:cNvSpPr/>
          <p:nvPr/>
        </p:nvSpPr>
        <p:spPr>
          <a:xfrm>
            <a:off x="7725231" y="821891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1DC8C76-B3D1-9046-832D-ABEBDB330CB7}"/>
              </a:ext>
            </a:extLst>
          </p:cNvPr>
          <p:cNvSpPr/>
          <p:nvPr/>
        </p:nvSpPr>
        <p:spPr>
          <a:xfrm>
            <a:off x="8091686" y="886052"/>
            <a:ext cx="819032" cy="257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" pitchFamily="2" charset="0"/>
              </a:rPr>
              <a:t>Decrypt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F756340-80F1-244C-9526-A86E161AD561}"/>
              </a:ext>
            </a:extLst>
          </p:cNvPr>
          <p:cNvCxnSpPr>
            <a:cxnSpLocks/>
          </p:cNvCxnSpPr>
          <p:nvPr/>
        </p:nvCxnSpPr>
        <p:spPr>
          <a:xfrm flipH="1" flipV="1">
            <a:off x="6643916" y="1505805"/>
            <a:ext cx="2436604" cy="10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3F4BB8C-3D03-3340-9615-78858F9345BB}"/>
              </a:ext>
            </a:extLst>
          </p:cNvPr>
          <p:cNvSpPr/>
          <p:nvPr/>
        </p:nvSpPr>
        <p:spPr>
          <a:xfrm>
            <a:off x="2768958" y="3749191"/>
            <a:ext cx="1854558" cy="3948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Courier" pitchFamily="2" charset="0"/>
              </a:rPr>
              <a:t>Src</a:t>
            </a:r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 IP Address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79CD12E-69FE-B44F-8862-418AAF434F30}"/>
              </a:ext>
            </a:extLst>
          </p:cNvPr>
          <p:cNvSpPr/>
          <p:nvPr/>
        </p:nvSpPr>
        <p:spPr>
          <a:xfrm>
            <a:off x="7094257" y="1315084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9803B76-3053-EE47-8C4B-C8E85D278C0F}"/>
              </a:ext>
            </a:extLst>
          </p:cNvPr>
          <p:cNvSpPr/>
          <p:nvPr/>
        </p:nvSpPr>
        <p:spPr>
          <a:xfrm>
            <a:off x="7409744" y="1315083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0895488-2ED4-114A-89AB-62E5F0A59D88}"/>
              </a:ext>
            </a:extLst>
          </p:cNvPr>
          <p:cNvSpPr/>
          <p:nvPr/>
        </p:nvSpPr>
        <p:spPr>
          <a:xfrm>
            <a:off x="7725231" y="1315083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84FF026-E1B4-D948-B0A5-719C1C6DD3D2}"/>
              </a:ext>
            </a:extLst>
          </p:cNvPr>
          <p:cNvSpPr/>
          <p:nvPr/>
        </p:nvSpPr>
        <p:spPr>
          <a:xfrm>
            <a:off x="8091686" y="1370086"/>
            <a:ext cx="819032" cy="257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" pitchFamily="2" charset="0"/>
              </a:rPr>
              <a:t>Encrypt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6513120-9F2F-3C4A-889A-A4D4243248BF}"/>
              </a:ext>
            </a:extLst>
          </p:cNvPr>
          <p:cNvCxnSpPr>
            <a:cxnSpLocks/>
            <a:stCxn id="10" idx="3"/>
          </p:cNvCxnSpPr>
          <p:nvPr/>
        </p:nvCxnSpPr>
        <p:spPr>
          <a:xfrm flipH="1" flipV="1">
            <a:off x="9383732" y="1018894"/>
            <a:ext cx="442158" cy="248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62D704E-7F47-8848-BA13-B7B6CBF3DA47}"/>
              </a:ext>
            </a:extLst>
          </p:cNvPr>
          <p:cNvCxnSpPr>
            <a:cxnSpLocks/>
            <a:stCxn id="91" idx="1"/>
          </p:cNvCxnSpPr>
          <p:nvPr/>
        </p:nvCxnSpPr>
        <p:spPr>
          <a:xfrm flipH="1">
            <a:off x="9383732" y="1496880"/>
            <a:ext cx="45101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0074DBE-068E-674B-8BCC-3FDA76167E48}"/>
              </a:ext>
            </a:extLst>
          </p:cNvPr>
          <p:cNvCxnSpPr>
            <a:cxnSpLocks/>
            <a:stCxn id="86" idx="1"/>
            <a:endCxn id="10" idx="1"/>
          </p:cNvCxnSpPr>
          <p:nvPr/>
        </p:nvCxnSpPr>
        <p:spPr>
          <a:xfrm flipH="1" flipV="1">
            <a:off x="10212075" y="1021377"/>
            <a:ext cx="83004" cy="14613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BA5EE5-7975-9E44-B98F-592A5E8072B9}"/>
              </a:ext>
            </a:extLst>
          </p:cNvPr>
          <p:cNvCxnSpPr>
            <a:cxnSpLocks/>
            <a:stCxn id="91" idx="3"/>
            <a:endCxn id="87" idx="1"/>
          </p:cNvCxnSpPr>
          <p:nvPr/>
        </p:nvCxnSpPr>
        <p:spPr>
          <a:xfrm flipV="1">
            <a:off x="10220930" y="1320175"/>
            <a:ext cx="72478" cy="176705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BE5D3CFE-1D8F-344C-B943-5FF7CA77717F}"/>
              </a:ext>
            </a:extLst>
          </p:cNvPr>
          <p:cNvSpPr/>
          <p:nvPr/>
        </p:nvSpPr>
        <p:spPr>
          <a:xfrm rot="16200000">
            <a:off x="8766271" y="1093039"/>
            <a:ext cx="922153" cy="3182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Arbiter</a:t>
            </a:r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0E780C-8769-FC44-AFF7-79A80A3BBC6C}"/>
              </a:ext>
            </a:extLst>
          </p:cNvPr>
          <p:cNvSpPr/>
          <p:nvPr/>
        </p:nvSpPr>
        <p:spPr>
          <a:xfrm>
            <a:off x="5709489" y="821891"/>
            <a:ext cx="922153" cy="8605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Ethernet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MAC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3B74639-D4E3-6349-B9F5-0A2A81D55424}"/>
              </a:ext>
            </a:extLst>
          </p:cNvPr>
          <p:cNvSpPr/>
          <p:nvPr/>
        </p:nvSpPr>
        <p:spPr>
          <a:xfrm>
            <a:off x="4623516" y="3749192"/>
            <a:ext cx="927279" cy="3948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Courier" pitchFamily="2" charset="0"/>
              </a:rPr>
              <a:t>Src</a:t>
            </a:r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urier" pitchFamily="2" charset="0"/>
              </a:rPr>
              <a:t>Ctx</a:t>
            </a:r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 ID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38E612C-05DF-7C4F-A90A-BA91492BE593}"/>
              </a:ext>
            </a:extLst>
          </p:cNvPr>
          <p:cNvSpPr/>
          <p:nvPr/>
        </p:nvSpPr>
        <p:spPr>
          <a:xfrm>
            <a:off x="5550795" y="3749192"/>
            <a:ext cx="927279" cy="3948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Msg Length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6233CA-3AB1-A74A-832B-9D95A9508889}"/>
              </a:ext>
            </a:extLst>
          </p:cNvPr>
          <p:cNvSpPr txBox="1"/>
          <p:nvPr/>
        </p:nvSpPr>
        <p:spPr>
          <a:xfrm>
            <a:off x="6341346" y="3511101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2EFBF4-6FE6-1D4B-A22E-A806E4D6E883}"/>
              </a:ext>
            </a:extLst>
          </p:cNvPr>
          <p:cNvSpPr txBox="1"/>
          <p:nvPr/>
        </p:nvSpPr>
        <p:spPr>
          <a:xfrm>
            <a:off x="5464572" y="351110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80F090-658B-664A-A320-DD6980ACCB35}"/>
              </a:ext>
            </a:extLst>
          </p:cNvPr>
          <p:cNvSpPr txBox="1"/>
          <p:nvPr/>
        </p:nvSpPr>
        <p:spPr>
          <a:xfrm>
            <a:off x="4515077" y="351110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  <a:cs typeface="Courier New" panose="02070309020205020404" pitchFamily="49" charset="0"/>
              </a:rPr>
              <a:t>31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013FEA-B808-6747-93C6-77EBE4DDF1EA}"/>
              </a:ext>
            </a:extLst>
          </p:cNvPr>
          <p:cNvSpPr txBox="1"/>
          <p:nvPr/>
        </p:nvSpPr>
        <p:spPr>
          <a:xfrm>
            <a:off x="2690570" y="351110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  <a:cs typeface="Courier New" panose="02070309020205020404" pitchFamily="49" charset="0"/>
              </a:rPr>
              <a:t>63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95B8E3-643E-D843-AB57-904A52C11FE3}"/>
              </a:ext>
            </a:extLst>
          </p:cNvPr>
          <p:cNvSpPr txBox="1"/>
          <p:nvPr/>
        </p:nvSpPr>
        <p:spPr>
          <a:xfrm>
            <a:off x="1924144" y="3715791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" pitchFamily="2" charset="0"/>
                <a:cs typeface="Courier New" panose="02070309020205020404" pitchFamily="49" charset="0"/>
              </a:rPr>
              <a:t>RX </a:t>
            </a:r>
            <a:r>
              <a:rPr lang="en-US" sz="1200" b="1" dirty="0" err="1">
                <a:latin typeface="Courier" pitchFamily="2" charset="0"/>
                <a:cs typeface="Courier New" panose="02070309020205020404" pitchFamily="49" charset="0"/>
              </a:rPr>
              <a:t>Ctx</a:t>
            </a:r>
            <a:endParaRPr lang="en-US" sz="1200" b="1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" pitchFamily="2" charset="0"/>
                <a:cs typeface="Courier New" panose="02070309020205020404" pitchFamily="49" charset="0"/>
              </a:rPr>
              <a:t>Header: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2C6CC8-51AF-1643-B482-61CEB2B6C374}"/>
              </a:ext>
            </a:extLst>
          </p:cNvPr>
          <p:cNvSpPr/>
          <p:nvPr/>
        </p:nvSpPr>
        <p:spPr>
          <a:xfrm>
            <a:off x="2768958" y="4450252"/>
            <a:ext cx="1854558" cy="394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Courier" pitchFamily="2" charset="0"/>
              </a:rPr>
              <a:t>Dst</a:t>
            </a:r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 IP Address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6F764B1-5D71-B049-9823-E7E840305E49}"/>
              </a:ext>
            </a:extLst>
          </p:cNvPr>
          <p:cNvSpPr/>
          <p:nvPr/>
        </p:nvSpPr>
        <p:spPr>
          <a:xfrm>
            <a:off x="4623516" y="4450253"/>
            <a:ext cx="927279" cy="394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Courier" pitchFamily="2" charset="0"/>
              </a:rPr>
              <a:t>Dst</a:t>
            </a:r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urier" pitchFamily="2" charset="0"/>
              </a:rPr>
              <a:t>Ctx</a:t>
            </a:r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 ID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3877E6-D7A7-3643-AB89-F56EBA123607}"/>
              </a:ext>
            </a:extLst>
          </p:cNvPr>
          <p:cNvSpPr/>
          <p:nvPr/>
        </p:nvSpPr>
        <p:spPr>
          <a:xfrm>
            <a:off x="5550795" y="4450253"/>
            <a:ext cx="927279" cy="394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Msg Length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0E09FEA-25B9-7941-A1D8-4A3711B49968}"/>
              </a:ext>
            </a:extLst>
          </p:cNvPr>
          <p:cNvSpPr txBox="1"/>
          <p:nvPr/>
        </p:nvSpPr>
        <p:spPr>
          <a:xfrm>
            <a:off x="6341346" y="4212162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E8D4DB-0987-A64B-9B5B-C77A0CEA6A0F}"/>
              </a:ext>
            </a:extLst>
          </p:cNvPr>
          <p:cNvSpPr txBox="1"/>
          <p:nvPr/>
        </p:nvSpPr>
        <p:spPr>
          <a:xfrm>
            <a:off x="5464572" y="4212162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B551A8B-E96A-8149-BABB-7BFFF4655B80}"/>
              </a:ext>
            </a:extLst>
          </p:cNvPr>
          <p:cNvSpPr txBox="1"/>
          <p:nvPr/>
        </p:nvSpPr>
        <p:spPr>
          <a:xfrm>
            <a:off x="4515077" y="4212162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  <a:cs typeface="Courier New" panose="02070309020205020404" pitchFamily="49" charset="0"/>
              </a:rPr>
              <a:t>31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E6E540-FE0A-6B4B-8183-F12DE015DC66}"/>
              </a:ext>
            </a:extLst>
          </p:cNvPr>
          <p:cNvSpPr txBox="1"/>
          <p:nvPr/>
        </p:nvSpPr>
        <p:spPr>
          <a:xfrm>
            <a:off x="2690570" y="4212162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  <a:cs typeface="Courier New" panose="02070309020205020404" pitchFamily="49" charset="0"/>
              </a:rPr>
              <a:t>63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F3263E-1B59-B84A-819E-9CDB098D3DE7}"/>
              </a:ext>
            </a:extLst>
          </p:cNvPr>
          <p:cNvSpPr txBox="1"/>
          <p:nvPr/>
        </p:nvSpPr>
        <p:spPr>
          <a:xfrm>
            <a:off x="1924144" y="4416852"/>
            <a:ext cx="835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" pitchFamily="2" charset="0"/>
                <a:cs typeface="Courier New" panose="02070309020205020404" pitchFamily="49" charset="0"/>
              </a:rPr>
              <a:t>TX </a:t>
            </a:r>
            <a:r>
              <a:rPr lang="en-US" sz="1200" b="1" dirty="0" err="1">
                <a:latin typeface="Courier" pitchFamily="2" charset="0"/>
                <a:cs typeface="Courier New" panose="02070309020205020404" pitchFamily="49" charset="0"/>
              </a:rPr>
              <a:t>Ctx</a:t>
            </a:r>
            <a:endParaRPr lang="en-US" sz="1200" b="1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" pitchFamily="2" charset="0"/>
                <a:cs typeface="Courier New" panose="02070309020205020404" pitchFamily="49" charset="0"/>
              </a:rPr>
              <a:t>Header:</a:t>
            </a:r>
          </a:p>
        </p:txBody>
      </p:sp>
    </p:spTree>
    <p:extLst>
      <p:ext uri="{BB962C8B-B14F-4D97-AF65-F5344CB8AC3E}">
        <p14:creationId xmlns:p14="http://schemas.microsoft.com/office/powerpoint/2010/main" val="3705214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Rectangle 323">
            <a:extLst>
              <a:ext uri="{FF2B5EF4-FFF2-40B4-BE49-F238E27FC236}">
                <a16:creationId xmlns:a16="http://schemas.microsoft.com/office/drawing/2014/main" id="{0EBADAC9-AEE5-2641-9CB1-35F30FAC311D}"/>
              </a:ext>
            </a:extLst>
          </p:cNvPr>
          <p:cNvSpPr/>
          <p:nvPr/>
        </p:nvSpPr>
        <p:spPr>
          <a:xfrm rot="5400000">
            <a:off x="6069894" y="2342426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49E25858-91C0-A34D-AA94-517D9EC18EE6}"/>
              </a:ext>
            </a:extLst>
          </p:cNvPr>
          <p:cNvSpPr/>
          <p:nvPr/>
        </p:nvSpPr>
        <p:spPr>
          <a:xfrm rot="5400000">
            <a:off x="4773956" y="2333197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90048202-2FAB-0340-9561-64AA240B5893}"/>
              </a:ext>
            </a:extLst>
          </p:cNvPr>
          <p:cNvSpPr/>
          <p:nvPr/>
        </p:nvSpPr>
        <p:spPr>
          <a:xfrm rot="5400000">
            <a:off x="3496695" y="2333164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492E7A0E-DE72-2B42-804A-9493DF6AA73D}"/>
              </a:ext>
            </a:extLst>
          </p:cNvPr>
          <p:cNvSpPr/>
          <p:nvPr/>
        </p:nvSpPr>
        <p:spPr>
          <a:xfrm rot="5400000">
            <a:off x="5600797" y="2347550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E54E574D-3BBA-974D-AC86-9B3BA22BDD6E}"/>
              </a:ext>
            </a:extLst>
          </p:cNvPr>
          <p:cNvSpPr/>
          <p:nvPr/>
        </p:nvSpPr>
        <p:spPr>
          <a:xfrm rot="5400000">
            <a:off x="4304177" y="2342988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4096CD38-D86C-EA4E-8E5B-E91AC005D609}"/>
              </a:ext>
            </a:extLst>
          </p:cNvPr>
          <p:cNvSpPr/>
          <p:nvPr/>
        </p:nvSpPr>
        <p:spPr>
          <a:xfrm rot="5400000">
            <a:off x="3017779" y="2339114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3D4F339-65B9-0C4A-A178-B5D40487DE56}"/>
              </a:ext>
            </a:extLst>
          </p:cNvPr>
          <p:cNvSpPr/>
          <p:nvPr/>
        </p:nvSpPr>
        <p:spPr>
          <a:xfrm>
            <a:off x="6229838" y="5010745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71086E27-DFFE-164B-9238-041227F40CF0}"/>
              </a:ext>
            </a:extLst>
          </p:cNvPr>
          <p:cNvSpPr/>
          <p:nvPr/>
        </p:nvSpPr>
        <p:spPr>
          <a:xfrm>
            <a:off x="2561026" y="2844588"/>
            <a:ext cx="4014439" cy="3587858"/>
          </a:xfrm>
          <a:prstGeom prst="roundRect">
            <a:avLst>
              <a:gd name="adj" fmla="val 4164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8C46702-0EE2-2147-AFD9-71A6D0EE308C}"/>
              </a:ext>
            </a:extLst>
          </p:cNvPr>
          <p:cNvSpPr/>
          <p:nvPr/>
        </p:nvSpPr>
        <p:spPr>
          <a:xfrm>
            <a:off x="2788524" y="3053767"/>
            <a:ext cx="1399338" cy="11981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D05A8B1-A748-284E-ABC4-3A2FC867C1EA}"/>
              </a:ext>
            </a:extLst>
          </p:cNvPr>
          <p:cNvSpPr/>
          <p:nvPr/>
        </p:nvSpPr>
        <p:spPr>
          <a:xfrm>
            <a:off x="2835567" y="3099971"/>
            <a:ext cx="1399338" cy="11981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DD0F62-5676-D946-A15D-66B76B05FAF3}"/>
              </a:ext>
            </a:extLst>
          </p:cNvPr>
          <p:cNvSpPr/>
          <p:nvPr/>
        </p:nvSpPr>
        <p:spPr>
          <a:xfrm>
            <a:off x="2838001" y="5017544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35F38B-62A1-EB40-9D29-E25F5ED94236}"/>
              </a:ext>
            </a:extLst>
          </p:cNvPr>
          <p:cNvSpPr/>
          <p:nvPr/>
        </p:nvSpPr>
        <p:spPr>
          <a:xfrm>
            <a:off x="3522990" y="6016333"/>
            <a:ext cx="2090505" cy="2382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Ethernet MAC</a:t>
            </a:r>
          </a:p>
        </p:txBody>
      </p:sp>
      <p:sp>
        <p:nvSpPr>
          <p:cNvPr id="52" name="Trapezoid 51">
            <a:extLst>
              <a:ext uri="{FF2B5EF4-FFF2-40B4-BE49-F238E27FC236}">
                <a16:creationId xmlns:a16="http://schemas.microsoft.com/office/drawing/2014/main" id="{815B0CBC-53C9-1342-9044-F63F34F28167}"/>
              </a:ext>
            </a:extLst>
          </p:cNvPr>
          <p:cNvSpPr/>
          <p:nvPr/>
        </p:nvSpPr>
        <p:spPr>
          <a:xfrm rot="16200000">
            <a:off x="5597322" y="5184156"/>
            <a:ext cx="1066799" cy="339787"/>
          </a:xfrm>
          <a:prstGeom prst="trapezoid">
            <a:avLst>
              <a:gd name="adj" fmla="val 44156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10B47D0-6C28-1343-99CB-D863A1B32D84}"/>
              </a:ext>
            </a:extLst>
          </p:cNvPr>
          <p:cNvSpPr txBox="1"/>
          <p:nvPr/>
        </p:nvSpPr>
        <p:spPr>
          <a:xfrm rot="16200000">
            <a:off x="5666491" y="521659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Splitter</a:t>
            </a:r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55" name="Trapezoid 54">
            <a:extLst>
              <a:ext uri="{FF2B5EF4-FFF2-40B4-BE49-F238E27FC236}">
                <a16:creationId xmlns:a16="http://schemas.microsoft.com/office/drawing/2014/main" id="{56394C8E-3A12-7A44-BB18-4A8B10D7FC79}"/>
              </a:ext>
            </a:extLst>
          </p:cNvPr>
          <p:cNvSpPr/>
          <p:nvPr/>
        </p:nvSpPr>
        <p:spPr>
          <a:xfrm rot="5400000">
            <a:off x="2474892" y="5184156"/>
            <a:ext cx="1066799" cy="339787"/>
          </a:xfrm>
          <a:prstGeom prst="trapezoid">
            <a:avLst>
              <a:gd name="adj" fmla="val 44156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6EFB8-D8F9-D248-B23D-98AF4D815C49}"/>
              </a:ext>
            </a:extLst>
          </p:cNvPr>
          <p:cNvSpPr txBox="1"/>
          <p:nvPr/>
        </p:nvSpPr>
        <p:spPr>
          <a:xfrm rot="16200000">
            <a:off x="2590548" y="5231112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Arbiter</a:t>
            </a:r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808B663-6B54-F741-A2FA-FE8B44427670}"/>
              </a:ext>
            </a:extLst>
          </p:cNvPr>
          <p:cNvSpPr/>
          <p:nvPr/>
        </p:nvSpPr>
        <p:spPr>
          <a:xfrm>
            <a:off x="3323330" y="4784365"/>
            <a:ext cx="2496458" cy="1066799"/>
          </a:xfrm>
          <a:prstGeom prst="roundRect">
            <a:avLst>
              <a:gd name="adj" fmla="val 5369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0AF2D9E-9383-DF43-A43F-86292E3082CF}"/>
              </a:ext>
            </a:extLst>
          </p:cNvPr>
          <p:cNvCxnSpPr>
            <a:cxnSpLocks/>
            <a:stCxn id="37" idx="1"/>
          </p:cNvCxnSpPr>
          <p:nvPr/>
        </p:nvCxnSpPr>
        <p:spPr>
          <a:xfrm rot="10800000">
            <a:off x="2838968" y="5635041"/>
            <a:ext cx="684022" cy="500434"/>
          </a:xfrm>
          <a:prstGeom prst="bentConnector3">
            <a:avLst>
              <a:gd name="adj1" fmla="val 121084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F5D760F-7DFA-3F40-8ECB-3D951BFF82C8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5613495" y="5635042"/>
            <a:ext cx="684023" cy="500434"/>
          </a:xfrm>
          <a:prstGeom prst="bentConnector3">
            <a:avLst>
              <a:gd name="adj1" fmla="val 121084"/>
            </a:avLst>
          </a:prstGeom>
          <a:ln w="9525"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5F6BA76-1E77-BE47-AC05-1A792E2FD643}"/>
              </a:ext>
            </a:extLst>
          </p:cNvPr>
          <p:cNvCxnSpPr>
            <a:cxnSpLocks/>
            <a:stCxn id="55" idx="0"/>
            <a:endCxn id="52" idx="0"/>
          </p:cNvCxnSpPr>
          <p:nvPr/>
        </p:nvCxnSpPr>
        <p:spPr>
          <a:xfrm flipV="1">
            <a:off x="3178185" y="5354049"/>
            <a:ext cx="2782643" cy="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E3812DF-42CD-2D44-AEA2-BE74F63F3907}"/>
              </a:ext>
            </a:extLst>
          </p:cNvPr>
          <p:cNvSpPr/>
          <p:nvPr/>
        </p:nvSpPr>
        <p:spPr>
          <a:xfrm>
            <a:off x="3833534" y="5006776"/>
            <a:ext cx="208928" cy="7007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6669B1F-4BC4-3A4F-9F72-7688A00B0453}"/>
              </a:ext>
            </a:extLst>
          </p:cNvPr>
          <p:cNvSpPr/>
          <p:nvPr/>
        </p:nvSpPr>
        <p:spPr>
          <a:xfrm>
            <a:off x="4120829" y="5006775"/>
            <a:ext cx="208928" cy="7007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A834504-F15D-574A-A2BF-68252666FAD8}"/>
              </a:ext>
            </a:extLst>
          </p:cNvPr>
          <p:cNvSpPr/>
          <p:nvPr/>
        </p:nvSpPr>
        <p:spPr>
          <a:xfrm>
            <a:off x="4407754" y="5006774"/>
            <a:ext cx="208928" cy="7007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B27501D-7222-164D-8171-2F4FD39E5682}"/>
              </a:ext>
            </a:extLst>
          </p:cNvPr>
          <p:cNvSpPr/>
          <p:nvPr/>
        </p:nvSpPr>
        <p:spPr>
          <a:xfrm>
            <a:off x="4700735" y="5006774"/>
            <a:ext cx="208928" cy="7007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540201D-1428-3B40-92BF-167AD77A36BA}"/>
              </a:ext>
            </a:extLst>
          </p:cNvPr>
          <p:cNvSpPr/>
          <p:nvPr/>
        </p:nvSpPr>
        <p:spPr>
          <a:xfrm rot="16200000">
            <a:off x="5226265" y="5233299"/>
            <a:ext cx="700752" cy="2903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93A5632-006D-2443-AF08-34FA908032B3}"/>
              </a:ext>
            </a:extLst>
          </p:cNvPr>
          <p:cNvSpPr/>
          <p:nvPr/>
        </p:nvSpPr>
        <p:spPr>
          <a:xfrm rot="16200000">
            <a:off x="3209199" y="5217010"/>
            <a:ext cx="700752" cy="2903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ED882A7-201C-1849-B963-5BE77D368744}"/>
              </a:ext>
            </a:extLst>
          </p:cNvPr>
          <p:cNvSpPr txBox="1"/>
          <p:nvPr/>
        </p:nvSpPr>
        <p:spPr>
          <a:xfrm rot="16200000">
            <a:off x="3185040" y="5221688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Decrypt</a:t>
            </a:r>
            <a:endParaRPr lang="en-US" sz="1100" dirty="0">
              <a:latin typeface="Courier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160285D-383C-2E46-9DB9-53B36B53AD9F}"/>
              </a:ext>
            </a:extLst>
          </p:cNvPr>
          <p:cNvSpPr txBox="1"/>
          <p:nvPr/>
        </p:nvSpPr>
        <p:spPr>
          <a:xfrm rot="16200000">
            <a:off x="5203309" y="5251494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Encrypt</a:t>
            </a:r>
            <a:endParaRPr lang="en-US" sz="1100" dirty="0">
              <a:latin typeface="Courier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A43A37-C8F8-7748-B831-9BB101F14E66}"/>
              </a:ext>
            </a:extLst>
          </p:cNvPr>
          <p:cNvSpPr txBox="1"/>
          <p:nvPr/>
        </p:nvSpPr>
        <p:spPr>
          <a:xfrm>
            <a:off x="3686961" y="4748592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  <a:cs typeface="Courier New" panose="02070309020205020404" pitchFamily="49" charset="0"/>
              </a:rPr>
              <a:t>PISA Pipeline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5228EA7-9B3A-0B42-BE1F-361C978BCDB1}"/>
              </a:ext>
            </a:extLst>
          </p:cNvPr>
          <p:cNvSpPr/>
          <p:nvPr/>
        </p:nvSpPr>
        <p:spPr>
          <a:xfrm rot="16200000">
            <a:off x="4785767" y="5183766"/>
            <a:ext cx="801092" cy="2903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5BF6380-905C-1747-8B5A-25A50275B423}"/>
              </a:ext>
            </a:extLst>
          </p:cNvPr>
          <p:cNvSpPr txBox="1"/>
          <p:nvPr/>
        </p:nvSpPr>
        <p:spPr>
          <a:xfrm rot="16200000">
            <a:off x="4740088" y="5201332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Transport</a:t>
            </a:r>
            <a:endParaRPr lang="en-US" sz="1100" dirty="0">
              <a:latin typeface="Courier" pitchFamily="2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55D5CFB-9F58-4141-B3DF-331B9C6A2A95}"/>
              </a:ext>
            </a:extLst>
          </p:cNvPr>
          <p:cNvSpPr txBox="1"/>
          <p:nvPr/>
        </p:nvSpPr>
        <p:spPr>
          <a:xfrm>
            <a:off x="3014359" y="1019513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Core0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831C87D-D062-3C41-9F71-E0C41B721F8F}"/>
              </a:ext>
            </a:extLst>
          </p:cNvPr>
          <p:cNvSpPr/>
          <p:nvPr/>
        </p:nvSpPr>
        <p:spPr>
          <a:xfrm>
            <a:off x="2882610" y="3146831"/>
            <a:ext cx="1399338" cy="11981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pic>
        <p:nvPicPr>
          <p:cNvPr id="147" name="Graphic 146" descr="Barcode">
            <a:extLst>
              <a:ext uri="{FF2B5EF4-FFF2-40B4-BE49-F238E27FC236}">
                <a16:creationId xmlns:a16="http://schemas.microsoft.com/office/drawing/2014/main" id="{DFC5E4AD-CD63-FA49-BEC9-531BF3EDB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2783562" y="3512125"/>
            <a:ext cx="614322" cy="477828"/>
          </a:xfrm>
          <a:prstGeom prst="rect">
            <a:avLst/>
          </a:prstGeom>
        </p:spPr>
      </p:pic>
      <p:pic>
        <p:nvPicPr>
          <p:cNvPr id="148" name="Graphic 147" descr="Barcode">
            <a:extLst>
              <a:ext uri="{FF2B5EF4-FFF2-40B4-BE49-F238E27FC236}">
                <a16:creationId xmlns:a16="http://schemas.microsoft.com/office/drawing/2014/main" id="{8239C805-BE3A-DE48-AA9A-627C22D31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134637" y="3513079"/>
            <a:ext cx="614322" cy="477828"/>
          </a:xfrm>
          <a:prstGeom prst="rect">
            <a:avLst/>
          </a:prstGeom>
        </p:spPr>
      </p:pic>
      <p:pic>
        <p:nvPicPr>
          <p:cNvPr id="149" name="Graphic 148" descr="Barcode">
            <a:extLst>
              <a:ext uri="{FF2B5EF4-FFF2-40B4-BE49-F238E27FC236}">
                <a16:creationId xmlns:a16="http://schemas.microsoft.com/office/drawing/2014/main" id="{1D9C4517-51B7-CE4F-B4A8-19FC1BEC3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478934" y="3512124"/>
            <a:ext cx="614322" cy="477828"/>
          </a:xfrm>
          <a:prstGeom prst="rect">
            <a:avLst/>
          </a:prstGeom>
        </p:spPr>
      </p:pic>
      <p:sp>
        <p:nvSpPr>
          <p:cNvPr id="151" name="Trapezoid 150">
            <a:extLst>
              <a:ext uri="{FF2B5EF4-FFF2-40B4-BE49-F238E27FC236}">
                <a16:creationId xmlns:a16="http://schemas.microsoft.com/office/drawing/2014/main" id="{EEABAFA6-43DD-084B-B5D5-EEB988B527B2}"/>
              </a:ext>
            </a:extLst>
          </p:cNvPr>
          <p:cNvSpPr/>
          <p:nvPr/>
        </p:nvSpPr>
        <p:spPr>
          <a:xfrm rot="10800000">
            <a:off x="3031230" y="4077431"/>
            <a:ext cx="846515" cy="183523"/>
          </a:xfrm>
          <a:prstGeom prst="trapezoid">
            <a:avLst>
              <a:gd name="adj" fmla="val 44156"/>
            </a:avLst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52" name="Trapezoid 151">
            <a:extLst>
              <a:ext uri="{FF2B5EF4-FFF2-40B4-BE49-F238E27FC236}">
                <a16:creationId xmlns:a16="http://schemas.microsoft.com/office/drawing/2014/main" id="{A5AF22DD-0017-754C-97C6-5E12088845D4}"/>
              </a:ext>
            </a:extLst>
          </p:cNvPr>
          <p:cNvSpPr/>
          <p:nvPr/>
        </p:nvSpPr>
        <p:spPr>
          <a:xfrm>
            <a:off x="3028427" y="3239965"/>
            <a:ext cx="849318" cy="183523"/>
          </a:xfrm>
          <a:prstGeom prst="trapezoid">
            <a:avLst>
              <a:gd name="adj" fmla="val 44156"/>
            </a:avLst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5E1284C-EB8C-1045-8C2B-513B93146479}"/>
              </a:ext>
            </a:extLst>
          </p:cNvPr>
          <p:cNvSpPr/>
          <p:nvPr/>
        </p:nvSpPr>
        <p:spPr>
          <a:xfrm>
            <a:off x="3999929" y="3458408"/>
            <a:ext cx="208928" cy="59979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177795B-258B-C74C-9DA9-61DAC066C402}"/>
              </a:ext>
            </a:extLst>
          </p:cNvPr>
          <p:cNvSpPr txBox="1"/>
          <p:nvPr/>
        </p:nvSpPr>
        <p:spPr>
          <a:xfrm rot="16200000">
            <a:off x="3729481" y="3621670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Control</a:t>
            </a:r>
            <a:endParaRPr lang="en-US" sz="11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F0892DE-70B4-AB4B-8675-D0FA909E53FF}"/>
              </a:ext>
            </a:extLst>
          </p:cNvPr>
          <p:cNvSpPr txBox="1"/>
          <p:nvPr/>
        </p:nvSpPr>
        <p:spPr>
          <a:xfrm>
            <a:off x="3439263" y="4320964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Pkt Out</a:t>
            </a:r>
            <a:endParaRPr lang="en-US" sz="1100" dirty="0">
              <a:latin typeface="Courier" pitchFamily="2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D95CD0A-CF60-184A-8F32-B34D44BE785E}"/>
              </a:ext>
            </a:extLst>
          </p:cNvPr>
          <p:cNvSpPr txBox="1"/>
          <p:nvPr/>
        </p:nvSpPr>
        <p:spPr>
          <a:xfrm>
            <a:off x="3588289" y="2825255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Msg Out</a:t>
            </a:r>
            <a:endParaRPr lang="en-US" sz="1100" dirty="0">
              <a:latin typeface="Courier" pitchFamily="2" charset="0"/>
            </a:endParaRPr>
          </a:p>
        </p:txBody>
      </p: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DA625D7C-83B8-A243-AC5D-A59AD91DB7E7}"/>
              </a:ext>
            </a:extLst>
          </p:cNvPr>
          <p:cNvCxnSpPr>
            <a:cxnSpLocks/>
            <a:stCxn id="151" idx="0"/>
            <a:endCxn id="69" idx="1"/>
          </p:cNvCxnSpPr>
          <p:nvPr/>
        </p:nvCxnSpPr>
        <p:spPr>
          <a:xfrm rot="5400000">
            <a:off x="2737931" y="4361024"/>
            <a:ext cx="816627" cy="616486"/>
          </a:xfrm>
          <a:prstGeom prst="bentConnector4">
            <a:avLst>
              <a:gd name="adj1" fmla="val 37711"/>
              <a:gd name="adj2" fmla="val 123389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E4A0D90B-9572-2541-BC4C-AE9627A5488C}"/>
              </a:ext>
            </a:extLst>
          </p:cNvPr>
          <p:cNvCxnSpPr>
            <a:cxnSpLocks/>
            <a:stCxn id="152" idx="3"/>
            <a:endCxn id="154" idx="0"/>
          </p:cNvCxnSpPr>
          <p:nvPr/>
        </p:nvCxnSpPr>
        <p:spPr>
          <a:xfrm>
            <a:off x="3837227" y="3331727"/>
            <a:ext cx="267166" cy="126681"/>
          </a:xfrm>
          <a:prstGeom prst="bentConnector2">
            <a:avLst/>
          </a:prstGeom>
          <a:ln w="6350">
            <a:solidFill>
              <a:schemeClr val="tx1"/>
            </a:solidFill>
            <a:prstDash val="solid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>
            <a:extLst>
              <a:ext uri="{FF2B5EF4-FFF2-40B4-BE49-F238E27FC236}">
                <a16:creationId xmlns:a16="http://schemas.microsoft.com/office/drawing/2014/main" id="{646E0C84-D96A-B542-89E5-BEB052EDF11F}"/>
              </a:ext>
            </a:extLst>
          </p:cNvPr>
          <p:cNvCxnSpPr>
            <a:cxnSpLocks/>
            <a:stCxn id="154" idx="2"/>
            <a:endCxn id="151" idx="1"/>
          </p:cNvCxnSpPr>
          <p:nvPr/>
        </p:nvCxnSpPr>
        <p:spPr>
          <a:xfrm rot="5400000">
            <a:off x="3915314" y="3980112"/>
            <a:ext cx="110993" cy="267166"/>
          </a:xfrm>
          <a:prstGeom prst="bentConnector2">
            <a:avLst/>
          </a:prstGeom>
          <a:ln w="6350">
            <a:solidFill>
              <a:schemeClr val="tx1"/>
            </a:solidFill>
            <a:prstDash val="solid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1A2DFC0F-DAFF-1B4A-9687-2C3208B23F11}"/>
              </a:ext>
            </a:extLst>
          </p:cNvPr>
          <p:cNvSpPr/>
          <p:nvPr/>
        </p:nvSpPr>
        <p:spPr>
          <a:xfrm>
            <a:off x="4373059" y="3057036"/>
            <a:ext cx="1368744" cy="1198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677FB57-B60C-264D-994A-901A85270A39}"/>
              </a:ext>
            </a:extLst>
          </p:cNvPr>
          <p:cNvSpPr/>
          <p:nvPr/>
        </p:nvSpPr>
        <p:spPr>
          <a:xfrm>
            <a:off x="4420102" y="3103240"/>
            <a:ext cx="1368744" cy="1198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75B86EE-E977-4A4C-AFB3-6B776BBF5BDC}"/>
              </a:ext>
            </a:extLst>
          </p:cNvPr>
          <p:cNvSpPr/>
          <p:nvPr/>
        </p:nvSpPr>
        <p:spPr>
          <a:xfrm>
            <a:off x="4467144" y="3150100"/>
            <a:ext cx="1368743" cy="1198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pic>
        <p:nvPicPr>
          <p:cNvPr id="174" name="Graphic 173" descr="Barcode">
            <a:extLst>
              <a:ext uri="{FF2B5EF4-FFF2-40B4-BE49-F238E27FC236}">
                <a16:creationId xmlns:a16="http://schemas.microsoft.com/office/drawing/2014/main" id="{7604CD9D-31DC-8A43-852C-ED6F3096A2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4631392" y="3515394"/>
            <a:ext cx="614322" cy="477828"/>
          </a:xfrm>
          <a:prstGeom prst="rect">
            <a:avLst/>
          </a:prstGeom>
        </p:spPr>
      </p:pic>
      <p:pic>
        <p:nvPicPr>
          <p:cNvPr id="175" name="Graphic 174" descr="Barcode">
            <a:extLst>
              <a:ext uri="{FF2B5EF4-FFF2-40B4-BE49-F238E27FC236}">
                <a16:creationId xmlns:a16="http://schemas.microsoft.com/office/drawing/2014/main" id="{05CCDAE0-F69C-504D-A8AF-1A39002167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4982467" y="3516348"/>
            <a:ext cx="614322" cy="477828"/>
          </a:xfrm>
          <a:prstGeom prst="rect">
            <a:avLst/>
          </a:prstGeom>
        </p:spPr>
      </p:pic>
      <p:pic>
        <p:nvPicPr>
          <p:cNvPr id="176" name="Graphic 175" descr="Barcode">
            <a:extLst>
              <a:ext uri="{FF2B5EF4-FFF2-40B4-BE49-F238E27FC236}">
                <a16:creationId xmlns:a16="http://schemas.microsoft.com/office/drawing/2014/main" id="{005F473E-BCCA-4D4C-A679-0AEFA60BDD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5326764" y="3515393"/>
            <a:ext cx="614322" cy="477828"/>
          </a:xfrm>
          <a:prstGeom prst="rect">
            <a:avLst/>
          </a:prstGeom>
        </p:spPr>
      </p:pic>
      <p:sp>
        <p:nvSpPr>
          <p:cNvPr id="177" name="Trapezoid 176">
            <a:extLst>
              <a:ext uri="{FF2B5EF4-FFF2-40B4-BE49-F238E27FC236}">
                <a16:creationId xmlns:a16="http://schemas.microsoft.com/office/drawing/2014/main" id="{37627F6B-9AAF-1345-A0F3-F19FD7D40846}"/>
              </a:ext>
            </a:extLst>
          </p:cNvPr>
          <p:cNvSpPr/>
          <p:nvPr/>
        </p:nvSpPr>
        <p:spPr>
          <a:xfrm rot="10800000">
            <a:off x="4879060" y="4080700"/>
            <a:ext cx="846515" cy="183523"/>
          </a:xfrm>
          <a:prstGeom prst="trapezoid">
            <a:avLst>
              <a:gd name="adj" fmla="val 44156"/>
            </a:avLst>
          </a:prstGeom>
          <a:solidFill>
            <a:schemeClr val="accent2">
              <a:lumMod val="50000"/>
            </a:schemeClr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78" name="Trapezoid 177">
            <a:extLst>
              <a:ext uri="{FF2B5EF4-FFF2-40B4-BE49-F238E27FC236}">
                <a16:creationId xmlns:a16="http://schemas.microsoft.com/office/drawing/2014/main" id="{EE0C27EB-FE28-2443-BE0B-6949653E2BC7}"/>
              </a:ext>
            </a:extLst>
          </p:cNvPr>
          <p:cNvSpPr/>
          <p:nvPr/>
        </p:nvSpPr>
        <p:spPr>
          <a:xfrm>
            <a:off x="4876257" y="3243234"/>
            <a:ext cx="849318" cy="183523"/>
          </a:xfrm>
          <a:prstGeom prst="trapezoid">
            <a:avLst>
              <a:gd name="adj" fmla="val 44156"/>
            </a:avLst>
          </a:prstGeom>
          <a:solidFill>
            <a:schemeClr val="accent2">
              <a:lumMod val="50000"/>
            </a:schemeClr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1855318-676D-AE4D-8AD6-EEA3F7C6C074}"/>
              </a:ext>
            </a:extLst>
          </p:cNvPr>
          <p:cNvSpPr txBox="1"/>
          <p:nvPr/>
        </p:nvSpPr>
        <p:spPr>
          <a:xfrm>
            <a:off x="4551778" y="4318565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Pkt In</a:t>
            </a:r>
            <a:endParaRPr lang="en-US" sz="1100" dirty="0">
              <a:latin typeface="Courier" pitchFamily="2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56C24985-015A-1C47-A734-66E553D5178C}"/>
              </a:ext>
            </a:extLst>
          </p:cNvPr>
          <p:cNvSpPr txBox="1"/>
          <p:nvPr/>
        </p:nvSpPr>
        <p:spPr>
          <a:xfrm>
            <a:off x="5091322" y="2821958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Msg In</a:t>
            </a:r>
            <a:endParaRPr lang="en-US" sz="1100" dirty="0">
              <a:latin typeface="Courier" pitchFamily="2" charset="0"/>
            </a:endParaRPr>
          </a:p>
        </p:txBody>
      </p:sp>
      <p:cxnSp>
        <p:nvCxnSpPr>
          <p:cNvPr id="185" name="Elbow Connector 184">
            <a:extLst>
              <a:ext uri="{FF2B5EF4-FFF2-40B4-BE49-F238E27FC236}">
                <a16:creationId xmlns:a16="http://schemas.microsoft.com/office/drawing/2014/main" id="{9B62A625-2D70-E446-A145-609E2AFFB777}"/>
              </a:ext>
            </a:extLst>
          </p:cNvPr>
          <p:cNvCxnSpPr>
            <a:cxnSpLocks/>
            <a:stCxn id="189" idx="3"/>
            <a:endCxn id="177" idx="0"/>
          </p:cNvCxnSpPr>
          <p:nvPr/>
        </p:nvCxnSpPr>
        <p:spPr>
          <a:xfrm flipH="1" flipV="1">
            <a:off x="5302317" y="4264223"/>
            <a:ext cx="998296" cy="806559"/>
          </a:xfrm>
          <a:prstGeom prst="bentConnector4">
            <a:avLst>
              <a:gd name="adj1" fmla="val -22899"/>
              <a:gd name="adj2" fmla="val 65698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17B9DCC-F25A-0845-AA46-B5A6BFD91B1A}"/>
              </a:ext>
            </a:extLst>
          </p:cNvPr>
          <p:cNvSpPr/>
          <p:nvPr/>
        </p:nvSpPr>
        <p:spPr>
          <a:xfrm>
            <a:off x="5923785" y="3060082"/>
            <a:ext cx="474724" cy="11981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7F50EC8D-ADCE-9C4A-8CAE-EDD310D08C0C}"/>
              </a:ext>
            </a:extLst>
          </p:cNvPr>
          <p:cNvSpPr/>
          <p:nvPr/>
        </p:nvSpPr>
        <p:spPr>
          <a:xfrm>
            <a:off x="5970828" y="3106286"/>
            <a:ext cx="474724" cy="11981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70CC5541-2423-914F-A308-62F87D5B90F7}"/>
              </a:ext>
            </a:extLst>
          </p:cNvPr>
          <p:cNvSpPr/>
          <p:nvPr/>
        </p:nvSpPr>
        <p:spPr>
          <a:xfrm>
            <a:off x="6017871" y="3153146"/>
            <a:ext cx="474724" cy="11981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8260120-E8A3-4B4A-9416-ACBEDEB561D8}"/>
              </a:ext>
            </a:extLst>
          </p:cNvPr>
          <p:cNvSpPr txBox="1"/>
          <p:nvPr/>
        </p:nvSpPr>
        <p:spPr>
          <a:xfrm rot="16200000">
            <a:off x="5744516" y="3507633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Thread</a:t>
            </a:r>
          </a:p>
          <a:p>
            <a:pPr algn="ctr"/>
            <a:r>
              <a:rPr lang="en-US" sz="1200" b="1" dirty="0">
                <a:latin typeface="Courier" pitchFamily="2" charset="0"/>
              </a:rPr>
              <a:t>Scheduler</a:t>
            </a:r>
            <a:endParaRPr lang="en-US" sz="1400" b="1" dirty="0">
              <a:latin typeface="Courier" pitchFamily="2" charset="0"/>
            </a:endParaRPr>
          </a:p>
        </p:txBody>
      </p: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B6574605-D058-194F-BBA4-40C81E03A098}"/>
              </a:ext>
            </a:extLst>
          </p:cNvPr>
          <p:cNvCxnSpPr>
            <a:cxnSpLocks/>
            <a:stCxn id="177" idx="1"/>
            <a:endCxn id="197" idx="2"/>
          </p:cNvCxnSpPr>
          <p:nvPr/>
        </p:nvCxnSpPr>
        <p:spPr>
          <a:xfrm>
            <a:off x="5685057" y="4172461"/>
            <a:ext cx="570176" cy="178881"/>
          </a:xfrm>
          <a:prstGeom prst="bentConnector4">
            <a:avLst>
              <a:gd name="adj1" fmla="val 34667"/>
              <a:gd name="adj2" fmla="val 155797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98151165-442F-A647-8E43-5118E235A382}"/>
              </a:ext>
            </a:extLst>
          </p:cNvPr>
          <p:cNvSpPr txBox="1"/>
          <p:nvPr/>
        </p:nvSpPr>
        <p:spPr>
          <a:xfrm rot="16200000">
            <a:off x="1807093" y="5124265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NIC</a:t>
            </a:r>
          </a:p>
          <a:p>
            <a:pPr algn="ctr"/>
            <a:r>
              <a:rPr lang="en-US" sz="1200" b="1" dirty="0">
                <a:latin typeface="Courier" pitchFamily="2" charset="0"/>
              </a:rPr>
              <a:t>Datapath</a:t>
            </a:r>
            <a:endParaRPr lang="en-US" sz="1400" b="1" dirty="0">
              <a:latin typeface="Courier" pitchFamily="2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3A3240E-8996-A849-B251-F0DFE8CD28A4}"/>
              </a:ext>
            </a:extLst>
          </p:cNvPr>
          <p:cNvSpPr txBox="1"/>
          <p:nvPr/>
        </p:nvSpPr>
        <p:spPr>
          <a:xfrm rot="16200000">
            <a:off x="1755847" y="3441801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NIC Core</a:t>
            </a:r>
          </a:p>
          <a:p>
            <a:pPr algn="ctr"/>
            <a:r>
              <a:rPr lang="en-US" sz="1200" b="1" dirty="0">
                <a:latin typeface="Courier" pitchFamily="2" charset="0"/>
              </a:rPr>
              <a:t>Interface</a:t>
            </a:r>
            <a:endParaRPr lang="en-US" sz="1400" b="1" dirty="0">
              <a:latin typeface="Courier" pitchFamily="2" charset="0"/>
            </a:endParaRPr>
          </a:p>
        </p:txBody>
      </p:sp>
      <p:sp>
        <p:nvSpPr>
          <p:cNvPr id="212" name="Rounded Rectangle 211">
            <a:extLst>
              <a:ext uri="{FF2B5EF4-FFF2-40B4-BE49-F238E27FC236}">
                <a16:creationId xmlns:a16="http://schemas.microsoft.com/office/drawing/2014/main" id="{6E0AE6F7-6273-B94F-93E4-990CC92EF580}"/>
              </a:ext>
            </a:extLst>
          </p:cNvPr>
          <p:cNvSpPr/>
          <p:nvPr/>
        </p:nvSpPr>
        <p:spPr>
          <a:xfrm rot="16200000">
            <a:off x="4520145" y="4489372"/>
            <a:ext cx="109879" cy="387474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FDD39D-357A-6F4D-8B5B-59267E5969AA}"/>
              </a:ext>
            </a:extLst>
          </p:cNvPr>
          <p:cNvCxnSpPr>
            <a:cxnSpLocks/>
          </p:cNvCxnSpPr>
          <p:nvPr/>
        </p:nvCxnSpPr>
        <p:spPr>
          <a:xfrm flipV="1">
            <a:off x="5141338" y="6254618"/>
            <a:ext cx="0" cy="34299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0D7EFE-F582-5E4A-89D3-18865D58FBD9}"/>
              </a:ext>
            </a:extLst>
          </p:cNvPr>
          <p:cNvCxnSpPr>
            <a:cxnSpLocks/>
          </p:cNvCxnSpPr>
          <p:nvPr/>
        </p:nvCxnSpPr>
        <p:spPr>
          <a:xfrm flipH="1">
            <a:off x="4025010" y="6254618"/>
            <a:ext cx="2265" cy="34299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E3BF0AFE-EC2C-DE41-BDB0-82ADD3A839BB}"/>
              </a:ext>
            </a:extLst>
          </p:cNvPr>
          <p:cNvCxnSpPr>
            <a:cxnSpLocks/>
            <a:endCxn id="36" idx="3"/>
          </p:cNvCxnSpPr>
          <p:nvPr/>
        </p:nvCxnSpPr>
        <p:spPr>
          <a:xfrm>
            <a:off x="1930778" y="4638517"/>
            <a:ext cx="4644687" cy="0"/>
          </a:xfrm>
          <a:prstGeom prst="line">
            <a:avLst/>
          </a:prstGeom>
          <a:ln w="12700" cap="rnd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1" name="Picture 240">
            <a:extLst>
              <a:ext uri="{FF2B5EF4-FFF2-40B4-BE49-F238E27FC236}">
                <a16:creationId xmlns:a16="http://schemas.microsoft.com/office/drawing/2014/main" id="{531F4B81-30CF-8043-89CB-C0C2828E1C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3899094" y="1321368"/>
            <a:ext cx="1333500" cy="1155700"/>
          </a:xfrm>
          <a:prstGeom prst="rect">
            <a:avLst/>
          </a:prstGeom>
        </p:spPr>
      </p:pic>
      <p:pic>
        <p:nvPicPr>
          <p:cNvPr id="242" name="Picture 241">
            <a:extLst>
              <a:ext uri="{FF2B5EF4-FFF2-40B4-BE49-F238E27FC236}">
                <a16:creationId xmlns:a16="http://schemas.microsoft.com/office/drawing/2014/main" id="{F416BA63-4A12-224B-B5E3-45E7A036B1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2622736" y="1321369"/>
            <a:ext cx="1320800" cy="1143000"/>
          </a:xfrm>
          <a:prstGeom prst="rect">
            <a:avLst/>
          </a:prstGeom>
        </p:spPr>
      </p:pic>
      <p:pic>
        <p:nvPicPr>
          <p:cNvPr id="243" name="Picture 242">
            <a:extLst>
              <a:ext uri="{FF2B5EF4-FFF2-40B4-BE49-F238E27FC236}">
                <a16:creationId xmlns:a16="http://schemas.microsoft.com/office/drawing/2014/main" id="{8695D987-ECCE-2A4D-8BC9-3C49C7579C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5195186" y="1327820"/>
            <a:ext cx="1333500" cy="1155700"/>
          </a:xfrm>
          <a:prstGeom prst="rect">
            <a:avLst/>
          </a:prstGeom>
        </p:spPr>
      </p:pic>
      <p:sp>
        <p:nvSpPr>
          <p:cNvPr id="244" name="TextBox 243">
            <a:extLst>
              <a:ext uri="{FF2B5EF4-FFF2-40B4-BE49-F238E27FC236}">
                <a16:creationId xmlns:a16="http://schemas.microsoft.com/office/drawing/2014/main" id="{6E9E25DD-1342-6743-8E0F-3F13218BCCD0}"/>
              </a:ext>
            </a:extLst>
          </p:cNvPr>
          <p:cNvSpPr txBox="1"/>
          <p:nvPr/>
        </p:nvSpPr>
        <p:spPr>
          <a:xfrm>
            <a:off x="4268424" y="1018668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Core1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55BAB727-4DB1-0547-A6BB-D5CAC53C6D2A}"/>
              </a:ext>
            </a:extLst>
          </p:cNvPr>
          <p:cNvSpPr txBox="1"/>
          <p:nvPr/>
        </p:nvSpPr>
        <p:spPr>
          <a:xfrm>
            <a:off x="5531965" y="1032365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Core2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3A3A417F-B100-C442-9BE9-6CF6709386BE}"/>
              </a:ext>
            </a:extLst>
          </p:cNvPr>
          <p:cNvSpPr txBox="1"/>
          <p:nvPr/>
        </p:nvSpPr>
        <p:spPr>
          <a:xfrm rot="16200000">
            <a:off x="1713977" y="1529445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CPUs with</a:t>
            </a:r>
          </a:p>
          <a:p>
            <a:pPr algn="ctr"/>
            <a:r>
              <a:rPr lang="en-US" sz="1200" b="1" dirty="0">
                <a:latin typeface="Courier" pitchFamily="2" charset="0"/>
              </a:rPr>
              <a:t>Nanokernel &amp;</a:t>
            </a:r>
          </a:p>
          <a:p>
            <a:pPr algn="ctr"/>
            <a:r>
              <a:rPr lang="en-US" sz="1200" b="1" dirty="0" err="1">
                <a:latin typeface="Courier" pitchFamily="2" charset="0"/>
              </a:rPr>
              <a:t>Nanotasks</a:t>
            </a:r>
            <a:endParaRPr lang="en-US" sz="1200" b="1" dirty="0">
              <a:latin typeface="Courier" pitchFamily="2" charset="0"/>
            </a:endParaRPr>
          </a:p>
        </p:txBody>
      </p:sp>
      <p:cxnSp>
        <p:nvCxnSpPr>
          <p:cNvPr id="251" name="Elbow Connector 250">
            <a:extLst>
              <a:ext uri="{FF2B5EF4-FFF2-40B4-BE49-F238E27FC236}">
                <a16:creationId xmlns:a16="http://schemas.microsoft.com/office/drawing/2014/main" id="{294805E6-A565-624E-9588-6C2AB952D470}"/>
              </a:ext>
            </a:extLst>
          </p:cNvPr>
          <p:cNvCxnSpPr>
            <a:cxnSpLocks/>
            <a:stCxn id="171" idx="0"/>
            <a:endCxn id="260" idx="3"/>
          </p:cNvCxnSpPr>
          <p:nvPr/>
        </p:nvCxnSpPr>
        <p:spPr>
          <a:xfrm rot="16200000" flipV="1">
            <a:off x="3744050" y="1743654"/>
            <a:ext cx="622498" cy="200426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>
            <a:extLst>
              <a:ext uri="{FF2B5EF4-FFF2-40B4-BE49-F238E27FC236}">
                <a16:creationId xmlns:a16="http://schemas.microsoft.com/office/drawing/2014/main" id="{5DFF1C0F-FC87-7E40-90C1-2A32A99CB1A4}"/>
              </a:ext>
            </a:extLst>
          </p:cNvPr>
          <p:cNvCxnSpPr>
            <a:cxnSpLocks/>
            <a:stCxn id="172" idx="0"/>
            <a:endCxn id="263" idx="3"/>
          </p:cNvCxnSpPr>
          <p:nvPr/>
        </p:nvCxnSpPr>
        <p:spPr>
          <a:xfrm rot="16200000" flipV="1">
            <a:off x="4389605" y="2388371"/>
            <a:ext cx="664828" cy="76491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274">
            <a:extLst>
              <a:ext uri="{FF2B5EF4-FFF2-40B4-BE49-F238E27FC236}">
                <a16:creationId xmlns:a16="http://schemas.microsoft.com/office/drawing/2014/main" id="{A41D0A48-D24E-D345-B170-851D700711DC}"/>
              </a:ext>
            </a:extLst>
          </p:cNvPr>
          <p:cNvCxnSpPr>
            <a:cxnSpLocks/>
            <a:stCxn id="173" idx="0"/>
            <a:endCxn id="276" idx="3"/>
          </p:cNvCxnSpPr>
          <p:nvPr/>
        </p:nvCxnSpPr>
        <p:spPr>
          <a:xfrm rot="5400000" flipH="1" flipV="1">
            <a:off x="5040287" y="2554203"/>
            <a:ext cx="707126" cy="48466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Elbow Connector 289">
            <a:extLst>
              <a:ext uri="{FF2B5EF4-FFF2-40B4-BE49-F238E27FC236}">
                <a16:creationId xmlns:a16="http://schemas.microsoft.com/office/drawing/2014/main" id="{15660D2C-203E-0D41-AC17-10032D79ACCB}"/>
              </a:ext>
            </a:extLst>
          </p:cNvPr>
          <p:cNvCxnSpPr>
            <a:cxnSpLocks/>
            <a:stCxn id="197" idx="0"/>
            <a:endCxn id="243" idx="1"/>
          </p:cNvCxnSpPr>
          <p:nvPr/>
        </p:nvCxnSpPr>
        <p:spPr>
          <a:xfrm rot="16200000" flipV="1">
            <a:off x="5768222" y="2666134"/>
            <a:ext cx="580726" cy="393297"/>
          </a:xfrm>
          <a:prstGeom prst="bentConnector3">
            <a:avLst>
              <a:gd name="adj1" fmla="val 50000"/>
            </a:avLst>
          </a:prstGeom>
          <a:ln w="9525" cap="rnd">
            <a:solidFill>
              <a:srgbClr val="C00000"/>
            </a:solidFill>
            <a:prstDash val="sysDash"/>
            <a:headEnd type="none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Elbow Connector 294">
            <a:extLst>
              <a:ext uri="{FF2B5EF4-FFF2-40B4-BE49-F238E27FC236}">
                <a16:creationId xmlns:a16="http://schemas.microsoft.com/office/drawing/2014/main" id="{13EC3B13-F28A-0441-AF7A-63487C6D4A9A}"/>
              </a:ext>
            </a:extLst>
          </p:cNvPr>
          <p:cNvCxnSpPr>
            <a:cxnSpLocks/>
            <a:stCxn id="196" idx="0"/>
            <a:endCxn id="241" idx="1"/>
          </p:cNvCxnSpPr>
          <p:nvPr/>
        </p:nvCxnSpPr>
        <p:spPr>
          <a:xfrm rot="16200000" flipV="1">
            <a:off x="5116858" y="2014954"/>
            <a:ext cx="540318" cy="1642346"/>
          </a:xfrm>
          <a:prstGeom prst="bentConnector3">
            <a:avLst>
              <a:gd name="adj1" fmla="val 50000"/>
            </a:avLst>
          </a:prstGeom>
          <a:ln w="9525" cap="rnd">
            <a:solidFill>
              <a:srgbClr val="C00000"/>
            </a:solidFill>
            <a:prstDash val="sysDash"/>
            <a:headEnd type="none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Elbow Connector 300">
            <a:extLst>
              <a:ext uri="{FF2B5EF4-FFF2-40B4-BE49-F238E27FC236}">
                <a16:creationId xmlns:a16="http://schemas.microsoft.com/office/drawing/2014/main" id="{9352953A-B076-B945-BDF6-75A1F132AEFD}"/>
              </a:ext>
            </a:extLst>
          </p:cNvPr>
          <p:cNvCxnSpPr>
            <a:cxnSpLocks/>
            <a:stCxn id="195" idx="0"/>
            <a:endCxn id="242" idx="1"/>
          </p:cNvCxnSpPr>
          <p:nvPr/>
        </p:nvCxnSpPr>
        <p:spPr>
          <a:xfrm rot="16200000" flipV="1">
            <a:off x="4468736" y="1367670"/>
            <a:ext cx="506813" cy="2878011"/>
          </a:xfrm>
          <a:prstGeom prst="bentConnector3">
            <a:avLst>
              <a:gd name="adj1" fmla="val 50000"/>
            </a:avLst>
          </a:prstGeom>
          <a:ln w="9525" cap="rnd">
            <a:solidFill>
              <a:srgbClr val="C00000"/>
            </a:solidFill>
            <a:prstDash val="sysDash"/>
            <a:headEnd type="none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A4F016F6-1940-7445-81AB-B3AF04A4FB60}"/>
              </a:ext>
            </a:extLst>
          </p:cNvPr>
          <p:cNvCxnSpPr>
            <a:cxnSpLocks/>
          </p:cNvCxnSpPr>
          <p:nvPr/>
        </p:nvCxnSpPr>
        <p:spPr>
          <a:xfrm>
            <a:off x="1953300" y="2775940"/>
            <a:ext cx="4644687" cy="0"/>
          </a:xfrm>
          <a:prstGeom prst="line">
            <a:avLst/>
          </a:prstGeom>
          <a:ln w="12700" cap="rnd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Elbow Connector 313">
            <a:extLst>
              <a:ext uri="{FF2B5EF4-FFF2-40B4-BE49-F238E27FC236}">
                <a16:creationId xmlns:a16="http://schemas.microsoft.com/office/drawing/2014/main" id="{186C031C-F0DA-3E44-AC44-C03D1DFCFBB0}"/>
              </a:ext>
            </a:extLst>
          </p:cNvPr>
          <p:cNvCxnSpPr>
            <a:cxnSpLocks/>
            <a:stCxn id="262" idx="3"/>
            <a:endCxn id="163" idx="0"/>
          </p:cNvCxnSpPr>
          <p:nvPr/>
        </p:nvCxnSpPr>
        <p:spPr>
          <a:xfrm rot="5400000">
            <a:off x="3197549" y="2719233"/>
            <a:ext cx="625179" cy="4388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Elbow Connector 317">
            <a:extLst>
              <a:ext uri="{FF2B5EF4-FFF2-40B4-BE49-F238E27FC236}">
                <a16:creationId xmlns:a16="http://schemas.microsoft.com/office/drawing/2014/main" id="{E5E1A168-010B-0945-A61A-F996159FF57D}"/>
              </a:ext>
            </a:extLst>
          </p:cNvPr>
          <p:cNvCxnSpPr>
            <a:cxnSpLocks/>
            <a:stCxn id="317" idx="3"/>
            <a:endCxn id="162" idx="0"/>
          </p:cNvCxnSpPr>
          <p:nvPr/>
        </p:nvCxnSpPr>
        <p:spPr>
          <a:xfrm rot="5400000">
            <a:off x="3836615" y="2127243"/>
            <a:ext cx="671350" cy="127410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Elbow Connector 321">
            <a:extLst>
              <a:ext uri="{FF2B5EF4-FFF2-40B4-BE49-F238E27FC236}">
                <a16:creationId xmlns:a16="http://schemas.microsoft.com/office/drawing/2014/main" id="{8FB99C6B-D1A0-C340-9D0F-89D454C5B864}"/>
              </a:ext>
            </a:extLst>
          </p:cNvPr>
          <p:cNvCxnSpPr>
            <a:cxnSpLocks/>
            <a:stCxn id="324" idx="3"/>
            <a:endCxn id="144" idx="0"/>
          </p:cNvCxnSpPr>
          <p:nvPr/>
        </p:nvCxnSpPr>
        <p:spPr>
          <a:xfrm rot="5400000">
            <a:off x="4489290" y="1530839"/>
            <a:ext cx="708981" cy="252300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0" name="Graphic 329" descr="Lightning bolt">
            <a:extLst>
              <a:ext uri="{FF2B5EF4-FFF2-40B4-BE49-F238E27FC236}">
                <a16:creationId xmlns:a16="http://schemas.microsoft.com/office/drawing/2014/main" id="{F079B19C-C58F-8F47-AFCD-0EB0C463A6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45749" y="2692740"/>
            <a:ext cx="324358" cy="324358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BA672BD9-1E1B-1D4C-82C9-D4B4CEF81BAB}"/>
              </a:ext>
            </a:extLst>
          </p:cNvPr>
          <p:cNvSpPr txBox="1"/>
          <p:nvPr/>
        </p:nvSpPr>
        <p:spPr>
          <a:xfrm rot="16200000">
            <a:off x="2074000" y="3522655"/>
            <a:ext cx="1226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Context FIFOs</a:t>
            </a:r>
            <a:endParaRPr lang="en-US" sz="1100" dirty="0">
              <a:latin typeface="Courier" pitchFamily="2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C7D152C-5AA3-B948-BE66-02770B351D69}"/>
              </a:ext>
            </a:extLst>
          </p:cNvPr>
          <p:cNvSpPr txBox="1"/>
          <p:nvPr/>
        </p:nvSpPr>
        <p:spPr>
          <a:xfrm rot="16200000">
            <a:off x="2014109" y="576833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(a)</a:t>
            </a:r>
            <a:endParaRPr lang="en-US" sz="1400" b="1" dirty="0">
              <a:latin typeface="Courier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933F222-0F62-804F-A6AA-B838631A1300}"/>
              </a:ext>
            </a:extLst>
          </p:cNvPr>
          <p:cNvSpPr txBox="1"/>
          <p:nvPr/>
        </p:nvSpPr>
        <p:spPr>
          <a:xfrm rot="16200000">
            <a:off x="2030229" y="413912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(b)</a:t>
            </a:r>
            <a:endParaRPr lang="en-US" sz="1400" b="1" dirty="0">
              <a:latin typeface="Courier" pitchFamily="2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59D7B84-E4C7-7042-94AA-245DDA7345A8}"/>
              </a:ext>
            </a:extLst>
          </p:cNvPr>
          <p:cNvSpPr txBox="1"/>
          <p:nvPr/>
        </p:nvSpPr>
        <p:spPr>
          <a:xfrm rot="16200000">
            <a:off x="2038022" y="243612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(c)</a:t>
            </a:r>
            <a:endParaRPr lang="en-US" sz="1400" b="1" dirty="0">
              <a:latin typeface="Courier" pitchFamily="2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3AED72A-2597-214E-8926-0256740E9C05}"/>
              </a:ext>
            </a:extLst>
          </p:cNvPr>
          <p:cNvSpPr txBox="1"/>
          <p:nvPr/>
        </p:nvSpPr>
        <p:spPr>
          <a:xfrm rot="16200000">
            <a:off x="5924575" y="406028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(d)</a:t>
            </a:r>
            <a:endParaRPr lang="en-US" sz="1400" b="1" dirty="0">
              <a:latin typeface="Courier" pitchFamily="2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1562B0A-C3A8-6048-B80D-84919A42FCC5}"/>
              </a:ext>
            </a:extLst>
          </p:cNvPr>
          <p:cNvSpPr/>
          <p:nvPr/>
        </p:nvSpPr>
        <p:spPr>
          <a:xfrm>
            <a:off x="4538598" y="3455639"/>
            <a:ext cx="208928" cy="59979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3B1DE49-7571-C44B-BDFA-A46DA24F9E62}"/>
              </a:ext>
            </a:extLst>
          </p:cNvPr>
          <p:cNvSpPr txBox="1"/>
          <p:nvPr/>
        </p:nvSpPr>
        <p:spPr>
          <a:xfrm rot="16200000">
            <a:off x="4264281" y="3621630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Context</a:t>
            </a:r>
            <a:endParaRPr lang="en-US" sz="1100" dirty="0">
              <a:solidFill>
                <a:schemeClr val="bg1"/>
              </a:solidFill>
              <a:latin typeface="Courier" pitchFamily="2" charset="0"/>
            </a:endParaRPr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9D671A6F-09AF-A241-B739-0875E10A9BF8}"/>
              </a:ext>
            </a:extLst>
          </p:cNvPr>
          <p:cNvCxnSpPr>
            <a:cxnSpLocks/>
            <a:stCxn id="106" idx="2"/>
            <a:endCxn id="177" idx="3"/>
          </p:cNvCxnSpPr>
          <p:nvPr/>
        </p:nvCxnSpPr>
        <p:spPr>
          <a:xfrm rot="16200000" flipH="1">
            <a:off x="4722805" y="3975687"/>
            <a:ext cx="117031" cy="276516"/>
          </a:xfrm>
          <a:prstGeom prst="bentConnector2">
            <a:avLst/>
          </a:prstGeom>
          <a:ln w="6350">
            <a:solidFill>
              <a:schemeClr val="tx1"/>
            </a:solidFill>
            <a:prstDash val="solid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EAC7A657-F729-FA48-B837-82534A4DF2F2}"/>
              </a:ext>
            </a:extLst>
          </p:cNvPr>
          <p:cNvCxnSpPr>
            <a:cxnSpLocks/>
            <a:stCxn id="106" idx="0"/>
            <a:endCxn id="178" idx="1"/>
          </p:cNvCxnSpPr>
          <p:nvPr/>
        </p:nvCxnSpPr>
        <p:spPr>
          <a:xfrm rot="5400000" flipH="1" flipV="1">
            <a:off x="4719597" y="3258462"/>
            <a:ext cx="120643" cy="273713"/>
          </a:xfrm>
          <a:prstGeom prst="bentConnector2">
            <a:avLst/>
          </a:prstGeom>
          <a:ln w="6350">
            <a:solidFill>
              <a:schemeClr val="tx1"/>
            </a:solidFill>
            <a:prstDash val="solid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1F724F9A-1A8F-644F-90AE-751D0B5A589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06227" y="3378778"/>
            <a:ext cx="151649" cy="68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solid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9F343180-1D55-304B-A533-A9DEE473FCC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90564" y="3378599"/>
            <a:ext cx="151649" cy="68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solid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D974C611-623C-A544-AA8D-58141FC4A56F}"/>
              </a:ext>
            </a:extLst>
          </p:cNvPr>
          <p:cNvSpPr/>
          <p:nvPr/>
        </p:nvSpPr>
        <p:spPr>
          <a:xfrm rot="5400000">
            <a:off x="8633999" y="2141059"/>
            <a:ext cx="1368743" cy="1198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pic>
        <p:nvPicPr>
          <p:cNvPr id="100" name="Graphic 99" descr="Barcode">
            <a:extLst>
              <a:ext uri="{FF2B5EF4-FFF2-40B4-BE49-F238E27FC236}">
                <a16:creationId xmlns:a16="http://schemas.microsoft.com/office/drawing/2014/main" id="{617EEC71-8565-4D45-B3B4-84CA16097E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9006100" y="2288281"/>
            <a:ext cx="614322" cy="477828"/>
          </a:xfrm>
          <a:prstGeom prst="rect">
            <a:avLst/>
          </a:prstGeom>
        </p:spPr>
      </p:pic>
      <p:pic>
        <p:nvPicPr>
          <p:cNvPr id="101" name="Graphic 100" descr="Barcode">
            <a:extLst>
              <a:ext uri="{FF2B5EF4-FFF2-40B4-BE49-F238E27FC236}">
                <a16:creationId xmlns:a16="http://schemas.microsoft.com/office/drawing/2014/main" id="{43104FD9-CC16-6141-870E-503330A4D0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9005146" y="2639356"/>
            <a:ext cx="614322" cy="477828"/>
          </a:xfrm>
          <a:prstGeom prst="rect">
            <a:avLst/>
          </a:prstGeom>
        </p:spPr>
      </p:pic>
      <p:pic>
        <p:nvPicPr>
          <p:cNvPr id="102" name="Graphic 101" descr="Barcode">
            <a:extLst>
              <a:ext uri="{FF2B5EF4-FFF2-40B4-BE49-F238E27FC236}">
                <a16:creationId xmlns:a16="http://schemas.microsoft.com/office/drawing/2014/main" id="{7A7E2DE2-88C0-324F-8063-01C7E9B7FF2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9006101" y="2983653"/>
            <a:ext cx="614322" cy="477828"/>
          </a:xfrm>
          <a:prstGeom prst="rect">
            <a:avLst/>
          </a:prstGeom>
        </p:spPr>
      </p:pic>
      <p:sp>
        <p:nvSpPr>
          <p:cNvPr id="103" name="Trapezoid 102">
            <a:extLst>
              <a:ext uri="{FF2B5EF4-FFF2-40B4-BE49-F238E27FC236}">
                <a16:creationId xmlns:a16="http://schemas.microsoft.com/office/drawing/2014/main" id="{04D44147-9FA1-EE42-B98A-50E600126DF3}"/>
              </a:ext>
            </a:extLst>
          </p:cNvPr>
          <p:cNvSpPr/>
          <p:nvPr/>
        </p:nvSpPr>
        <p:spPr>
          <a:xfrm rot="16200000">
            <a:off x="8471850" y="2799198"/>
            <a:ext cx="846515" cy="183523"/>
          </a:xfrm>
          <a:prstGeom prst="trapezoid">
            <a:avLst>
              <a:gd name="adj" fmla="val 44156"/>
            </a:avLst>
          </a:prstGeom>
          <a:solidFill>
            <a:schemeClr val="accent2">
              <a:lumMod val="50000"/>
            </a:schemeClr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04" name="Trapezoid 103">
            <a:extLst>
              <a:ext uri="{FF2B5EF4-FFF2-40B4-BE49-F238E27FC236}">
                <a16:creationId xmlns:a16="http://schemas.microsoft.com/office/drawing/2014/main" id="{D1B7687A-74E0-5F47-9125-2325B8D70D01}"/>
              </a:ext>
            </a:extLst>
          </p:cNvPr>
          <p:cNvSpPr/>
          <p:nvPr/>
        </p:nvSpPr>
        <p:spPr>
          <a:xfrm rot="5400000">
            <a:off x="9307914" y="2797796"/>
            <a:ext cx="849318" cy="183523"/>
          </a:xfrm>
          <a:prstGeom prst="trapezoid">
            <a:avLst>
              <a:gd name="adj" fmla="val 44156"/>
            </a:avLst>
          </a:prstGeom>
          <a:solidFill>
            <a:schemeClr val="accent2">
              <a:lumMod val="50000"/>
            </a:schemeClr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A1AC99C-A12F-0748-A2DC-60C1F6A248FF}"/>
              </a:ext>
            </a:extLst>
          </p:cNvPr>
          <p:cNvSpPr txBox="1"/>
          <p:nvPr/>
        </p:nvSpPr>
        <p:spPr>
          <a:xfrm>
            <a:off x="9876672" y="2925657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Msg In</a:t>
            </a:r>
            <a:endParaRPr lang="en-US" sz="1100" dirty="0">
              <a:latin typeface="Courier" pitchFamily="2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1A70DEC-F743-B140-B979-F2FB93B317CF}"/>
              </a:ext>
            </a:extLst>
          </p:cNvPr>
          <p:cNvSpPr/>
          <p:nvPr/>
        </p:nvSpPr>
        <p:spPr>
          <a:xfrm rot="5400000">
            <a:off x="9077963" y="3244777"/>
            <a:ext cx="474724" cy="11981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CCC57AA-4C62-594B-A5BB-E495684CEB35}"/>
              </a:ext>
            </a:extLst>
          </p:cNvPr>
          <p:cNvSpPr txBox="1"/>
          <p:nvPr/>
        </p:nvSpPr>
        <p:spPr>
          <a:xfrm>
            <a:off x="8818387" y="3613042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urier" pitchFamily="2" charset="0"/>
              </a:rPr>
              <a:t>Thread</a:t>
            </a:r>
          </a:p>
          <a:p>
            <a:pPr algn="ctr"/>
            <a:r>
              <a:rPr lang="en-US" sz="1200" dirty="0">
                <a:latin typeface="Courier" pitchFamily="2" charset="0"/>
              </a:rPr>
              <a:t>Scheduler</a:t>
            </a:r>
            <a:endParaRPr lang="en-US" sz="1400" dirty="0">
              <a:latin typeface="Courier" pitchFamily="2" charset="0"/>
            </a:endParaRPr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39235C31-3880-6147-8BF6-A61F1CD2576A}"/>
              </a:ext>
            </a:extLst>
          </p:cNvPr>
          <p:cNvCxnSpPr>
            <a:cxnSpLocks/>
            <a:stCxn id="103" idx="1"/>
            <a:endCxn id="109" idx="2"/>
          </p:cNvCxnSpPr>
          <p:nvPr/>
        </p:nvCxnSpPr>
        <p:spPr>
          <a:xfrm rot="5400000">
            <a:off x="8520579" y="3469346"/>
            <a:ext cx="570176" cy="178881"/>
          </a:xfrm>
          <a:prstGeom prst="bentConnector4">
            <a:avLst>
              <a:gd name="adj1" fmla="val 34667"/>
              <a:gd name="adj2" fmla="val 155797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6E1CB26-D60F-A248-9235-9A5A68D557BD}"/>
              </a:ext>
            </a:extLst>
          </p:cNvPr>
          <p:cNvSpPr/>
          <p:nvPr/>
        </p:nvSpPr>
        <p:spPr>
          <a:xfrm rot="5400000">
            <a:off x="9207570" y="1931808"/>
            <a:ext cx="208928" cy="59979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99E8F36-E368-B343-B956-4EABB2B459BC}"/>
              </a:ext>
            </a:extLst>
          </p:cNvPr>
          <p:cNvSpPr txBox="1"/>
          <p:nvPr/>
        </p:nvSpPr>
        <p:spPr>
          <a:xfrm>
            <a:off x="8946122" y="2098823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Context</a:t>
            </a:r>
            <a:endParaRPr lang="en-US" sz="1100" dirty="0">
              <a:solidFill>
                <a:schemeClr val="bg1"/>
              </a:solidFill>
              <a:latin typeface="Courier" pitchFamily="2" charset="0"/>
            </a:endParaRPr>
          </a:p>
        </p:txBody>
      </p: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BC7443C6-9C1C-D443-BF1F-2B9D41655DE4}"/>
              </a:ext>
            </a:extLst>
          </p:cNvPr>
          <p:cNvCxnSpPr>
            <a:cxnSpLocks/>
            <a:stCxn id="112" idx="2"/>
            <a:endCxn id="103" idx="3"/>
          </p:cNvCxnSpPr>
          <p:nvPr/>
        </p:nvCxnSpPr>
        <p:spPr>
          <a:xfrm flipH="1">
            <a:off x="8895108" y="2231704"/>
            <a:ext cx="117031" cy="276516"/>
          </a:xfrm>
          <a:prstGeom prst="bentConnector2">
            <a:avLst/>
          </a:prstGeom>
          <a:ln w="6350">
            <a:solidFill>
              <a:schemeClr val="tx1"/>
            </a:solidFill>
            <a:prstDash val="solid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BCF4E164-B016-3742-81F2-22FE2DF03227}"/>
              </a:ext>
            </a:extLst>
          </p:cNvPr>
          <p:cNvCxnSpPr>
            <a:cxnSpLocks/>
            <a:stCxn id="112" idx="0"/>
            <a:endCxn id="104" idx="1"/>
          </p:cNvCxnSpPr>
          <p:nvPr/>
        </p:nvCxnSpPr>
        <p:spPr>
          <a:xfrm rot="10800000" flipH="1" flipV="1">
            <a:off x="9611929" y="2231704"/>
            <a:ext cx="120643" cy="273713"/>
          </a:xfrm>
          <a:prstGeom prst="bentConnector2">
            <a:avLst/>
          </a:prstGeom>
          <a:ln w="6350">
            <a:solidFill>
              <a:schemeClr val="tx1"/>
            </a:solidFill>
            <a:prstDash val="solid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7FECAA70-1427-9241-A9EE-7ACE91BDE3AD}"/>
              </a:ext>
            </a:extLst>
          </p:cNvPr>
          <p:cNvSpPr txBox="1"/>
          <p:nvPr/>
        </p:nvSpPr>
        <p:spPr>
          <a:xfrm>
            <a:off x="8076193" y="3011799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Pkt In</a:t>
            </a:r>
            <a:endParaRPr lang="en-US" sz="1100" dirty="0">
              <a:latin typeface="Courier" pitchFamily="2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0CE5098-D6C4-3142-9803-85CF6F9E71C0}"/>
              </a:ext>
            </a:extLst>
          </p:cNvPr>
          <p:cNvSpPr/>
          <p:nvPr/>
        </p:nvSpPr>
        <p:spPr>
          <a:xfrm>
            <a:off x="10716212" y="2567929"/>
            <a:ext cx="1094332" cy="1101285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4473EB0-5FFE-5044-B172-158BFBF66E5A}"/>
              </a:ext>
            </a:extLst>
          </p:cNvPr>
          <p:cNvSpPr txBox="1"/>
          <p:nvPr/>
        </p:nvSpPr>
        <p:spPr>
          <a:xfrm>
            <a:off x="11061648" y="2314665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Core0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graphicFrame>
        <p:nvGraphicFramePr>
          <p:cNvPr id="122" name="Table 121">
            <a:extLst>
              <a:ext uri="{FF2B5EF4-FFF2-40B4-BE49-F238E27FC236}">
                <a16:creationId xmlns:a16="http://schemas.microsoft.com/office/drawing/2014/main" id="{FFB8527A-7DF9-B54A-9B83-CC2716052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890764"/>
              </p:ext>
            </p:extLst>
          </p:nvPr>
        </p:nvGraphicFramePr>
        <p:xfrm>
          <a:off x="11292711" y="2656106"/>
          <a:ext cx="443887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3887">
                  <a:extLst>
                    <a:ext uri="{9D8B030D-6E8A-4147-A177-3AD203B41FA5}">
                      <a16:colId xmlns:a16="http://schemas.microsoft.com/office/drawing/2014/main" val="2243511966"/>
                    </a:ext>
                  </a:extLst>
                </a:gridCol>
              </a:tblGrid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467559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88463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74779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632946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831156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373045"/>
                  </a:ext>
                </a:extLst>
              </a:tr>
            </a:tbl>
          </a:graphicData>
        </a:graphic>
      </p:graphicFrame>
      <p:pic>
        <p:nvPicPr>
          <p:cNvPr id="124" name="Graphic 123" descr="Barcode">
            <a:extLst>
              <a:ext uri="{FF2B5EF4-FFF2-40B4-BE49-F238E27FC236}">
                <a16:creationId xmlns:a16="http://schemas.microsoft.com/office/drawing/2014/main" id="{2A144C96-C427-F448-9C6B-FE261FEEA18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10794501" y="2741119"/>
            <a:ext cx="386185" cy="300380"/>
          </a:xfrm>
          <a:prstGeom prst="rect">
            <a:avLst/>
          </a:prstGeom>
        </p:spPr>
      </p:pic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E13ED05-B8B6-4B4F-B679-E94981934E68}"/>
              </a:ext>
            </a:extLst>
          </p:cNvPr>
          <p:cNvCxnSpPr>
            <a:cxnSpLocks/>
            <a:endCxn id="124" idx="1"/>
          </p:cNvCxnSpPr>
          <p:nvPr/>
        </p:nvCxnSpPr>
        <p:spPr>
          <a:xfrm flipH="1" flipV="1">
            <a:off x="11180686" y="2891309"/>
            <a:ext cx="83004" cy="14613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3C7E54CC-0ABA-8E45-B30F-7816323EB688}"/>
              </a:ext>
            </a:extLst>
          </p:cNvPr>
          <p:cNvCxnSpPr>
            <a:cxnSpLocks/>
            <a:stCxn id="109" idx="0"/>
          </p:cNvCxnSpPr>
          <p:nvPr/>
        </p:nvCxnSpPr>
        <p:spPr>
          <a:xfrm flipV="1">
            <a:off x="9914423" y="3361557"/>
            <a:ext cx="801789" cy="482318"/>
          </a:xfrm>
          <a:prstGeom prst="bentConnector3">
            <a:avLst>
              <a:gd name="adj1" fmla="val 50000"/>
            </a:avLst>
          </a:prstGeom>
          <a:ln w="9525" cap="rnd">
            <a:solidFill>
              <a:srgbClr val="C00000"/>
            </a:solidFill>
            <a:prstDash val="sysDash"/>
            <a:headEnd type="none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88BFB4EE-9047-9546-80E5-06C8E0464967}"/>
              </a:ext>
            </a:extLst>
          </p:cNvPr>
          <p:cNvCxnSpPr>
            <a:cxnSpLocks/>
            <a:endCxn id="103" idx="0"/>
          </p:cNvCxnSpPr>
          <p:nvPr/>
        </p:nvCxnSpPr>
        <p:spPr>
          <a:xfrm flipV="1">
            <a:off x="8172693" y="2890959"/>
            <a:ext cx="630653" cy="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18EF6134-E503-0C43-A77A-7F85DF86A46E}"/>
              </a:ext>
            </a:extLst>
          </p:cNvPr>
          <p:cNvCxnSpPr>
            <a:cxnSpLocks/>
            <a:stCxn id="104" idx="0"/>
            <a:endCxn id="124" idx="3"/>
          </p:cNvCxnSpPr>
          <p:nvPr/>
        </p:nvCxnSpPr>
        <p:spPr>
          <a:xfrm>
            <a:off x="9824335" y="2889558"/>
            <a:ext cx="970166" cy="175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Graphic 131" descr="Lightning bolt">
            <a:extLst>
              <a:ext uri="{FF2B5EF4-FFF2-40B4-BE49-F238E27FC236}">
                <a16:creationId xmlns:a16="http://schemas.microsoft.com/office/drawing/2014/main" id="{0A4A31B2-010C-9E48-B5A2-77B942187C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53466" y="3699069"/>
            <a:ext cx="324358" cy="3243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19781A-905C-CC46-A740-3FD8533C0B54}"/>
              </a:ext>
            </a:extLst>
          </p:cNvPr>
          <p:cNvSpPr txBox="1"/>
          <p:nvPr/>
        </p:nvSpPr>
        <p:spPr>
          <a:xfrm>
            <a:off x="9031370" y="2387427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+mj-lt"/>
              </a:rPr>
              <a:t>0</a:t>
            </a:r>
            <a:r>
              <a:rPr lang="en-US" sz="1200" dirty="0">
                <a:latin typeface="+mj-lt"/>
              </a:rPr>
              <a:t> (high)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E957D78-0563-AE40-86F4-8E2DEF267FA7}"/>
              </a:ext>
            </a:extLst>
          </p:cNvPr>
          <p:cNvSpPr txBox="1"/>
          <p:nvPr/>
        </p:nvSpPr>
        <p:spPr>
          <a:xfrm>
            <a:off x="9008120" y="3073057"/>
            <a:ext cx="611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+mj-lt"/>
              </a:rPr>
              <a:t>2</a:t>
            </a:r>
            <a:r>
              <a:rPr lang="en-US" sz="1200" dirty="0">
                <a:latin typeface="+mj-lt"/>
              </a:rPr>
              <a:t> (low)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42C882-F417-5E42-8225-4C76AFFC4173}"/>
              </a:ext>
            </a:extLst>
          </p:cNvPr>
          <p:cNvSpPr/>
          <p:nvPr/>
        </p:nvSpPr>
        <p:spPr>
          <a:xfrm>
            <a:off x="8396155" y="2622816"/>
            <a:ext cx="146206" cy="14920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20B8F3E-DD92-1A47-B4D6-552B1F383AC9}"/>
              </a:ext>
            </a:extLst>
          </p:cNvPr>
          <p:cNvSpPr txBox="1"/>
          <p:nvPr/>
        </p:nvSpPr>
        <p:spPr>
          <a:xfrm>
            <a:off x="8337886" y="2565782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a</a:t>
            </a:r>
            <a:endParaRPr lang="en-US" sz="11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D20734E9-8D70-CF40-BAAA-4E309AC586A0}"/>
              </a:ext>
            </a:extLst>
          </p:cNvPr>
          <p:cNvSpPr/>
          <p:nvPr/>
        </p:nvSpPr>
        <p:spPr>
          <a:xfrm>
            <a:off x="9994015" y="2589397"/>
            <a:ext cx="146206" cy="14920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42E5617-BAE9-9544-95A2-F39A71B2AF2D}"/>
              </a:ext>
            </a:extLst>
          </p:cNvPr>
          <p:cNvSpPr txBox="1"/>
          <p:nvPr/>
        </p:nvSpPr>
        <p:spPr>
          <a:xfrm>
            <a:off x="9935746" y="2524481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e</a:t>
            </a:r>
            <a:endParaRPr lang="en-US" sz="11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94DF19C6-082F-D949-BE83-2970F950388A}"/>
              </a:ext>
            </a:extLst>
          </p:cNvPr>
          <p:cNvSpPr/>
          <p:nvPr/>
        </p:nvSpPr>
        <p:spPr>
          <a:xfrm>
            <a:off x="10434750" y="3423123"/>
            <a:ext cx="146206" cy="14920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DA2BEF5-16F6-4645-A3D7-72C52F993B5C}"/>
              </a:ext>
            </a:extLst>
          </p:cNvPr>
          <p:cNvSpPr txBox="1"/>
          <p:nvPr/>
        </p:nvSpPr>
        <p:spPr>
          <a:xfrm>
            <a:off x="10376481" y="3375729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b</a:t>
            </a:r>
            <a:endParaRPr lang="en-US" sz="11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D9DFBFE-D76C-5D45-8FF0-7B1F34705373}"/>
              </a:ext>
            </a:extLst>
          </p:cNvPr>
          <p:cNvSpPr txBox="1"/>
          <p:nvPr/>
        </p:nvSpPr>
        <p:spPr>
          <a:xfrm>
            <a:off x="8854306" y="1799785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" pitchFamily="2" charset="0"/>
              </a:rPr>
              <a:t>Ctx:2→0</a:t>
            </a:r>
            <a:endParaRPr lang="en-US" sz="1400" b="1" dirty="0">
              <a:latin typeface="Courier" pitchFamily="2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BDA633E-EC9F-5042-A18D-E00FCC10C93D}"/>
              </a:ext>
            </a:extLst>
          </p:cNvPr>
          <p:cNvSpPr txBox="1"/>
          <p:nvPr/>
        </p:nvSpPr>
        <p:spPr>
          <a:xfrm>
            <a:off x="11271206" y="3365944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CSRs</a:t>
            </a:r>
            <a:endParaRPr lang="en-US" sz="24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30CC8BCF-A999-7E43-8F9C-68FEE56A6F71}"/>
              </a:ext>
            </a:extLst>
          </p:cNvPr>
          <p:cNvSpPr/>
          <p:nvPr/>
        </p:nvSpPr>
        <p:spPr>
          <a:xfrm>
            <a:off x="8211065" y="2943191"/>
            <a:ext cx="2075935" cy="278090"/>
          </a:xfrm>
          <a:custGeom>
            <a:avLst/>
            <a:gdLst>
              <a:gd name="connsiteX0" fmla="*/ 0 w 2075935"/>
              <a:gd name="connsiteY0" fmla="*/ 47144 h 278090"/>
              <a:gd name="connsiteX1" fmla="*/ 444843 w 2075935"/>
              <a:gd name="connsiteY1" fmla="*/ 47144 h 278090"/>
              <a:gd name="connsiteX2" fmla="*/ 654908 w 2075935"/>
              <a:gd name="connsiteY2" fmla="*/ 244852 h 278090"/>
              <a:gd name="connsiteX3" fmla="*/ 1501346 w 2075935"/>
              <a:gd name="connsiteY3" fmla="*/ 257209 h 278090"/>
              <a:gd name="connsiteX4" fmla="*/ 1686697 w 2075935"/>
              <a:gd name="connsiteY4" fmla="*/ 34787 h 278090"/>
              <a:gd name="connsiteX5" fmla="*/ 2075935 w 2075935"/>
              <a:gd name="connsiteY5" fmla="*/ 3895 h 27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5935" h="278090">
                <a:moveTo>
                  <a:pt x="0" y="47144"/>
                </a:moveTo>
                <a:cubicBezTo>
                  <a:pt x="167846" y="30668"/>
                  <a:pt x="335692" y="14193"/>
                  <a:pt x="444843" y="47144"/>
                </a:cubicBezTo>
                <a:cubicBezTo>
                  <a:pt x="553994" y="80095"/>
                  <a:pt x="478824" y="209841"/>
                  <a:pt x="654908" y="244852"/>
                </a:cubicBezTo>
                <a:cubicBezTo>
                  <a:pt x="830992" y="279863"/>
                  <a:pt x="1329381" y="292220"/>
                  <a:pt x="1501346" y="257209"/>
                </a:cubicBezTo>
                <a:cubicBezTo>
                  <a:pt x="1673311" y="222198"/>
                  <a:pt x="1590932" y="77006"/>
                  <a:pt x="1686697" y="34787"/>
                </a:cubicBezTo>
                <a:cubicBezTo>
                  <a:pt x="1782462" y="-7432"/>
                  <a:pt x="1929198" y="-1769"/>
                  <a:pt x="2075935" y="3895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351F30A-0FBC-0642-B506-B5E2FE988760}"/>
              </a:ext>
            </a:extLst>
          </p:cNvPr>
          <p:cNvSpPr/>
          <p:nvPr/>
        </p:nvSpPr>
        <p:spPr>
          <a:xfrm>
            <a:off x="8155459" y="2526960"/>
            <a:ext cx="994719" cy="284785"/>
          </a:xfrm>
          <a:custGeom>
            <a:avLst/>
            <a:gdLst>
              <a:gd name="connsiteX0" fmla="*/ 0 w 994719"/>
              <a:gd name="connsiteY0" fmla="*/ 271849 h 284785"/>
              <a:gd name="connsiteX1" fmla="*/ 537519 w 994719"/>
              <a:gd name="connsiteY1" fmla="*/ 259492 h 284785"/>
              <a:gd name="connsiteX2" fmla="*/ 679622 w 994719"/>
              <a:gd name="connsiteY2" fmla="*/ 43249 h 284785"/>
              <a:gd name="connsiteX3" fmla="*/ 994719 w 994719"/>
              <a:gd name="connsiteY3" fmla="*/ 0 h 28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4719" h="284785">
                <a:moveTo>
                  <a:pt x="0" y="271849"/>
                </a:moveTo>
                <a:cubicBezTo>
                  <a:pt x="212124" y="284720"/>
                  <a:pt x="424249" y="297592"/>
                  <a:pt x="537519" y="259492"/>
                </a:cubicBezTo>
                <a:cubicBezTo>
                  <a:pt x="650789" y="221392"/>
                  <a:pt x="603422" y="86498"/>
                  <a:pt x="679622" y="43249"/>
                </a:cubicBezTo>
                <a:cubicBezTo>
                  <a:pt x="755822" y="0"/>
                  <a:pt x="875270" y="0"/>
                  <a:pt x="994719" y="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8AC1FE9-935F-7941-BF13-2C26BEDA66F5}"/>
              </a:ext>
            </a:extLst>
          </p:cNvPr>
          <p:cNvSpPr txBox="1"/>
          <p:nvPr/>
        </p:nvSpPr>
        <p:spPr>
          <a:xfrm>
            <a:off x="11066454" y="3630629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rPr>
              <a:t>Ctx:2→0</a:t>
            </a:r>
            <a:endParaRPr lang="en-US" sz="1400" b="1" dirty="0">
              <a:solidFill>
                <a:schemeClr val="accent5">
                  <a:lumMod val="50000"/>
                </a:schemeClr>
              </a:solidFill>
              <a:latin typeface="Courier" pitchFamily="2" charset="0"/>
            </a:endParaRPr>
          </a:p>
        </p:txBody>
      </p: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6F560F34-EE4E-3B4D-954C-2C2A59303C22}"/>
              </a:ext>
            </a:extLst>
          </p:cNvPr>
          <p:cNvCxnSpPr>
            <a:cxnSpLocks/>
            <a:endCxn id="137" idx="1"/>
          </p:cNvCxnSpPr>
          <p:nvPr/>
        </p:nvCxnSpPr>
        <p:spPr>
          <a:xfrm>
            <a:off x="10716212" y="3363128"/>
            <a:ext cx="554994" cy="129774"/>
          </a:xfrm>
          <a:prstGeom prst="bentConnector3">
            <a:avLst>
              <a:gd name="adj1" fmla="val 50000"/>
            </a:avLst>
          </a:prstGeom>
          <a:ln w="9525" cap="rnd">
            <a:solidFill>
              <a:srgbClr val="C00000"/>
            </a:solidFill>
            <a:prstDash val="sysDash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5E9A05C2-5541-944B-862D-1A58F70AFAF7}"/>
              </a:ext>
            </a:extLst>
          </p:cNvPr>
          <p:cNvSpPr/>
          <p:nvPr/>
        </p:nvSpPr>
        <p:spPr>
          <a:xfrm>
            <a:off x="11461045" y="3889814"/>
            <a:ext cx="146206" cy="14920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79A7173-C1F4-0741-A804-3F78CD29F86D}"/>
              </a:ext>
            </a:extLst>
          </p:cNvPr>
          <p:cNvSpPr txBox="1"/>
          <p:nvPr/>
        </p:nvSpPr>
        <p:spPr>
          <a:xfrm>
            <a:off x="11402776" y="3831076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c</a:t>
            </a:r>
            <a:endParaRPr lang="en-US" sz="11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ABDC6194-1EBD-7C48-B751-1C5997A50103}"/>
              </a:ext>
            </a:extLst>
          </p:cNvPr>
          <p:cNvSpPr/>
          <p:nvPr/>
        </p:nvSpPr>
        <p:spPr>
          <a:xfrm>
            <a:off x="9613557" y="2162433"/>
            <a:ext cx="1890584" cy="1241854"/>
          </a:xfrm>
          <a:custGeom>
            <a:avLst/>
            <a:gdLst>
              <a:gd name="connsiteX0" fmla="*/ 1890584 w 1890584"/>
              <a:gd name="connsiteY0" fmla="*/ 1241854 h 1241854"/>
              <a:gd name="connsiteX1" fmla="*/ 1556951 w 1890584"/>
              <a:gd name="connsiteY1" fmla="*/ 506627 h 1241854"/>
              <a:gd name="connsiteX2" fmla="*/ 1050324 w 1890584"/>
              <a:gd name="connsiteY2" fmla="*/ 105033 h 1241854"/>
              <a:gd name="connsiteX3" fmla="*/ 0 w 1890584"/>
              <a:gd name="connsiteY3" fmla="*/ 0 h 124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584" h="1241854">
                <a:moveTo>
                  <a:pt x="1890584" y="1241854"/>
                </a:moveTo>
                <a:cubicBezTo>
                  <a:pt x="1793789" y="968975"/>
                  <a:pt x="1696994" y="696097"/>
                  <a:pt x="1556951" y="506627"/>
                </a:cubicBezTo>
                <a:cubicBezTo>
                  <a:pt x="1416908" y="317157"/>
                  <a:pt x="1309816" y="189471"/>
                  <a:pt x="1050324" y="105033"/>
                </a:cubicBezTo>
                <a:cubicBezTo>
                  <a:pt x="790832" y="20595"/>
                  <a:pt x="395416" y="10297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1A6CC8A8-558C-AD4C-9E55-3B6E7F7A3FA5}"/>
              </a:ext>
            </a:extLst>
          </p:cNvPr>
          <p:cNvSpPr/>
          <p:nvPr/>
        </p:nvSpPr>
        <p:spPr>
          <a:xfrm>
            <a:off x="9202101" y="1685882"/>
            <a:ext cx="146206" cy="14920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5F853738-BD5B-FE42-AC9D-6E022DFB805E}"/>
              </a:ext>
            </a:extLst>
          </p:cNvPr>
          <p:cNvSpPr txBox="1"/>
          <p:nvPr/>
        </p:nvSpPr>
        <p:spPr>
          <a:xfrm>
            <a:off x="9137654" y="1627144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d</a:t>
            </a:r>
            <a:endParaRPr lang="en-US" sz="11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536A1DD9-D88E-AD4A-880E-C97BDB3EC00A}"/>
              </a:ext>
            </a:extLst>
          </p:cNvPr>
          <p:cNvSpPr/>
          <p:nvPr/>
        </p:nvSpPr>
        <p:spPr>
          <a:xfrm>
            <a:off x="9514703" y="2525362"/>
            <a:ext cx="729048" cy="295874"/>
          </a:xfrm>
          <a:custGeom>
            <a:avLst/>
            <a:gdLst>
              <a:gd name="connsiteX0" fmla="*/ 0 w 729048"/>
              <a:gd name="connsiteY0" fmla="*/ 1595 h 295874"/>
              <a:gd name="connsiteX1" fmla="*/ 228600 w 729048"/>
              <a:gd name="connsiteY1" fmla="*/ 38665 h 295874"/>
              <a:gd name="connsiteX2" fmla="*/ 358346 w 729048"/>
              <a:gd name="connsiteY2" fmla="*/ 261087 h 295874"/>
              <a:gd name="connsiteX3" fmla="*/ 729048 w 729048"/>
              <a:gd name="connsiteY3" fmla="*/ 291979 h 29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48" h="295874">
                <a:moveTo>
                  <a:pt x="0" y="1595"/>
                </a:moveTo>
                <a:cubicBezTo>
                  <a:pt x="84438" y="-1495"/>
                  <a:pt x="168876" y="-4584"/>
                  <a:pt x="228600" y="38665"/>
                </a:cubicBezTo>
                <a:cubicBezTo>
                  <a:pt x="288324" y="81914"/>
                  <a:pt x="274938" y="218868"/>
                  <a:pt x="358346" y="261087"/>
                </a:cubicBezTo>
                <a:cubicBezTo>
                  <a:pt x="441754" y="303306"/>
                  <a:pt x="585401" y="297642"/>
                  <a:pt x="729048" y="291979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04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2" name="Elbow Connector 301">
            <a:extLst>
              <a:ext uri="{FF2B5EF4-FFF2-40B4-BE49-F238E27FC236}">
                <a16:creationId xmlns:a16="http://schemas.microsoft.com/office/drawing/2014/main" id="{DEE16455-A682-D64D-AF0F-B8287FAA63F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92408" y="4854643"/>
            <a:ext cx="835746" cy="389582"/>
          </a:xfrm>
          <a:prstGeom prst="bentConnector3">
            <a:avLst>
              <a:gd name="adj1" fmla="val 787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2784DDE-B9B8-3349-BF10-B0B582042972}"/>
              </a:ext>
            </a:extLst>
          </p:cNvPr>
          <p:cNvSpPr/>
          <p:nvPr/>
        </p:nvSpPr>
        <p:spPr>
          <a:xfrm>
            <a:off x="4600378" y="3425772"/>
            <a:ext cx="1703896" cy="129541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60FEA0EB-0AB1-A34A-870C-8BF31AA32709}"/>
              </a:ext>
            </a:extLst>
          </p:cNvPr>
          <p:cNvSpPr/>
          <p:nvPr/>
        </p:nvSpPr>
        <p:spPr>
          <a:xfrm>
            <a:off x="5698664" y="3513980"/>
            <a:ext cx="561612" cy="34518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A26FE42-41FE-FE45-8495-5A96397A5F80}"/>
              </a:ext>
            </a:extLst>
          </p:cNvPr>
          <p:cNvSpPr txBox="1"/>
          <p:nvPr/>
        </p:nvSpPr>
        <p:spPr>
          <a:xfrm>
            <a:off x="5759698" y="3560283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  <a:cs typeface="Consolas" panose="020B0609020204030204" pitchFamily="49" charset="0"/>
              </a:rPr>
              <a:t>PTW</a:t>
            </a:r>
            <a:endParaRPr lang="en-US" sz="3200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4AE178BF-E030-FB49-95D5-2E53827538BA}"/>
              </a:ext>
            </a:extLst>
          </p:cNvPr>
          <p:cNvSpPr/>
          <p:nvPr/>
        </p:nvSpPr>
        <p:spPr>
          <a:xfrm>
            <a:off x="4859740" y="4041293"/>
            <a:ext cx="561612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D086E22-AFAF-DB46-B6CA-5436CF2DC8FF}"/>
              </a:ext>
            </a:extLst>
          </p:cNvPr>
          <p:cNvSpPr txBox="1"/>
          <p:nvPr/>
        </p:nvSpPr>
        <p:spPr>
          <a:xfrm>
            <a:off x="4883489" y="4047707"/>
            <a:ext cx="524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  <a:cs typeface="Consolas" panose="020B0609020204030204" pitchFamily="49" charset="0"/>
              </a:rPr>
              <a:t>L1I$</a:t>
            </a:r>
            <a:endParaRPr lang="en-US" sz="3200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8A5B51AF-E4AA-4A46-9320-D130FE60A905}"/>
              </a:ext>
            </a:extLst>
          </p:cNvPr>
          <p:cNvSpPr/>
          <p:nvPr/>
        </p:nvSpPr>
        <p:spPr>
          <a:xfrm>
            <a:off x="5698664" y="4046803"/>
            <a:ext cx="561612" cy="26251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96E66F1-A941-E640-B16C-84F607D79895}"/>
              </a:ext>
            </a:extLst>
          </p:cNvPr>
          <p:cNvSpPr txBox="1"/>
          <p:nvPr/>
        </p:nvSpPr>
        <p:spPr>
          <a:xfrm>
            <a:off x="5722413" y="4047708"/>
            <a:ext cx="524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  <a:cs typeface="Consolas" panose="020B0609020204030204" pitchFamily="49" charset="0"/>
              </a:rPr>
              <a:t>L1D$</a:t>
            </a:r>
            <a:endParaRPr lang="en-US" sz="3200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633AB77-B0E8-6C44-A8C5-8BCF4B4E7D4F}"/>
              </a:ext>
            </a:extLst>
          </p:cNvPr>
          <p:cNvSpPr/>
          <p:nvPr/>
        </p:nvSpPr>
        <p:spPr>
          <a:xfrm>
            <a:off x="4749383" y="4487742"/>
            <a:ext cx="1385250" cy="18702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5AFC0805-7FF6-F24E-8906-326A34387FE5}"/>
              </a:ext>
            </a:extLst>
          </p:cNvPr>
          <p:cNvSpPr txBox="1"/>
          <p:nvPr/>
        </p:nvSpPr>
        <p:spPr>
          <a:xfrm>
            <a:off x="5007825" y="4455415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  <a:cs typeface="Consolas" panose="020B0609020204030204" pitchFamily="49" charset="0"/>
              </a:rPr>
              <a:t>Tile Bus</a:t>
            </a:r>
            <a:endParaRPr lang="en-US" sz="3200" dirty="0">
              <a:latin typeface="Courier" pitchFamily="2" charset="0"/>
              <a:cs typeface="Consolas" panose="020B06090202040302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9BAA91-2941-1142-9C1F-82184619EC85}"/>
              </a:ext>
            </a:extLst>
          </p:cNvPr>
          <p:cNvCxnSpPr>
            <a:cxnSpLocks/>
            <a:stCxn id="193" idx="2"/>
            <a:endCxn id="200" idx="0"/>
          </p:cNvCxnSpPr>
          <p:nvPr/>
        </p:nvCxnSpPr>
        <p:spPr>
          <a:xfrm>
            <a:off x="5138820" y="3907509"/>
            <a:ext cx="1726" cy="13378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0A686DBB-E6A7-EC48-AB43-938EF85143DF}"/>
              </a:ext>
            </a:extLst>
          </p:cNvPr>
          <p:cNvCxnSpPr>
            <a:cxnSpLocks/>
            <a:stCxn id="198" idx="2"/>
            <a:endCxn id="204" idx="0"/>
          </p:cNvCxnSpPr>
          <p:nvPr/>
        </p:nvCxnSpPr>
        <p:spPr>
          <a:xfrm>
            <a:off x="5979470" y="3859164"/>
            <a:ext cx="0" cy="187639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91DA19D7-1E30-FC4F-9633-601EA0D78A5E}"/>
              </a:ext>
            </a:extLst>
          </p:cNvPr>
          <p:cNvCxnSpPr>
            <a:cxnSpLocks/>
            <a:endCxn id="204" idx="1"/>
          </p:cNvCxnSpPr>
          <p:nvPr/>
        </p:nvCxnSpPr>
        <p:spPr>
          <a:xfrm rot="16200000" flipH="1">
            <a:off x="5462380" y="3941776"/>
            <a:ext cx="278156" cy="194411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63BFE6C-E90C-9D4B-AB1B-14A5249411CA}"/>
              </a:ext>
            </a:extLst>
          </p:cNvPr>
          <p:cNvSpPr/>
          <p:nvPr/>
        </p:nvSpPr>
        <p:spPr>
          <a:xfrm>
            <a:off x="4685337" y="3469018"/>
            <a:ext cx="906966" cy="43849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3443D95-E698-9E41-A548-A6462E5CF7D5}"/>
              </a:ext>
            </a:extLst>
          </p:cNvPr>
          <p:cNvSpPr txBox="1"/>
          <p:nvPr/>
        </p:nvSpPr>
        <p:spPr>
          <a:xfrm>
            <a:off x="4813992" y="3469018"/>
            <a:ext cx="6944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Rocket</a:t>
            </a:r>
          </a:p>
          <a:p>
            <a:pPr algn="ctr"/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Core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DEF8607-8191-4F44-98F4-83556653F3D2}"/>
              </a:ext>
            </a:extLst>
          </p:cNvPr>
          <p:cNvCxnSpPr>
            <a:cxnSpLocks/>
            <a:stCxn id="193" idx="3"/>
            <a:endCxn id="198" idx="1"/>
          </p:cNvCxnSpPr>
          <p:nvPr/>
        </p:nvCxnSpPr>
        <p:spPr>
          <a:xfrm flipV="1">
            <a:off x="5592303" y="3686572"/>
            <a:ext cx="106361" cy="169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289CD4-736E-B444-A141-9DDC26F379AB}"/>
              </a:ext>
            </a:extLst>
          </p:cNvPr>
          <p:cNvCxnSpPr>
            <a:cxnSpLocks/>
            <a:stCxn id="200" idx="2"/>
          </p:cNvCxnSpPr>
          <p:nvPr/>
        </p:nvCxnSpPr>
        <p:spPr>
          <a:xfrm>
            <a:off x="5140546" y="4302903"/>
            <a:ext cx="0" cy="180529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929D03F3-90DF-814A-BBFC-43A0F256BD02}"/>
              </a:ext>
            </a:extLst>
          </p:cNvPr>
          <p:cNvCxnSpPr>
            <a:cxnSpLocks/>
            <a:stCxn id="205" idx="2"/>
          </p:cNvCxnSpPr>
          <p:nvPr/>
        </p:nvCxnSpPr>
        <p:spPr>
          <a:xfrm>
            <a:off x="5984665" y="4309318"/>
            <a:ext cx="0" cy="17411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4BC23095-F7B7-4843-B553-98B60D6AE120}"/>
              </a:ext>
            </a:extLst>
          </p:cNvPr>
          <p:cNvSpPr/>
          <p:nvPr/>
        </p:nvSpPr>
        <p:spPr>
          <a:xfrm>
            <a:off x="4033582" y="4835850"/>
            <a:ext cx="2165659" cy="1870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F69E15B0-46F2-9844-8660-F21B35235F14}"/>
              </a:ext>
            </a:extLst>
          </p:cNvPr>
          <p:cNvSpPr txBox="1"/>
          <p:nvPr/>
        </p:nvSpPr>
        <p:spPr>
          <a:xfrm>
            <a:off x="4600378" y="4796182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  <a:cs typeface="Consolas" panose="020B0609020204030204" pitchFamily="49" charset="0"/>
              </a:rPr>
              <a:t>System Bus</a:t>
            </a:r>
            <a:endParaRPr lang="en-US" sz="3200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032F1E27-0CCB-1543-A4A5-9C3215A3A804}"/>
              </a:ext>
            </a:extLst>
          </p:cNvPr>
          <p:cNvSpPr/>
          <p:nvPr/>
        </p:nvSpPr>
        <p:spPr>
          <a:xfrm>
            <a:off x="4123004" y="5158340"/>
            <a:ext cx="561612" cy="26251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C20E40D0-593F-9842-860B-EB5EBAD9F8D5}"/>
              </a:ext>
            </a:extLst>
          </p:cNvPr>
          <p:cNvSpPr txBox="1"/>
          <p:nvPr/>
        </p:nvSpPr>
        <p:spPr>
          <a:xfrm>
            <a:off x="4194399" y="5159245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  <a:cs typeface="Consolas" panose="020B0609020204030204" pitchFamily="49" charset="0"/>
              </a:rPr>
              <a:t>L2$</a:t>
            </a:r>
            <a:endParaRPr lang="en-US" sz="3200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E94BB00C-D8DD-3642-B244-8078B391EAD2}"/>
              </a:ext>
            </a:extLst>
          </p:cNvPr>
          <p:cNvSpPr txBox="1"/>
          <p:nvPr/>
        </p:nvSpPr>
        <p:spPr>
          <a:xfrm>
            <a:off x="4064799" y="5541901"/>
            <a:ext cx="694422" cy="26161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  <a:cs typeface="Consolas" panose="020B0609020204030204" pitchFamily="49" charset="0"/>
              </a:rPr>
              <a:t>Memory</a:t>
            </a:r>
            <a:endParaRPr lang="en-US" sz="3200" dirty="0">
              <a:latin typeface="Courier" pitchFamily="2" charset="0"/>
              <a:cs typeface="Consolas" panose="020B0609020204030204" pitchFamily="49" charset="0"/>
            </a:endParaRP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6B5A2EE3-4350-E94B-93CE-006607EA8CA6}"/>
              </a:ext>
            </a:extLst>
          </p:cNvPr>
          <p:cNvCxnSpPr>
            <a:cxnSpLocks/>
          </p:cNvCxnSpPr>
          <p:nvPr/>
        </p:nvCxnSpPr>
        <p:spPr>
          <a:xfrm>
            <a:off x="5145121" y="4674764"/>
            <a:ext cx="0" cy="161086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6B838A14-CD33-FE4A-A5E9-9CE6810AAE6F}"/>
              </a:ext>
            </a:extLst>
          </p:cNvPr>
          <p:cNvCxnSpPr>
            <a:cxnSpLocks/>
          </p:cNvCxnSpPr>
          <p:nvPr/>
        </p:nvCxnSpPr>
        <p:spPr>
          <a:xfrm flipH="1">
            <a:off x="4416727" y="5022872"/>
            <a:ext cx="2581" cy="135468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1A61705D-6452-AD45-AEC9-C3ACBABEE078}"/>
              </a:ext>
            </a:extLst>
          </p:cNvPr>
          <p:cNvSpPr/>
          <p:nvPr/>
        </p:nvSpPr>
        <p:spPr>
          <a:xfrm>
            <a:off x="4771743" y="5158339"/>
            <a:ext cx="561613" cy="2121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ED38B81E-BB38-E649-89DC-06076420950C}"/>
              </a:ext>
            </a:extLst>
          </p:cNvPr>
          <p:cNvSpPr txBox="1"/>
          <p:nvPr/>
        </p:nvSpPr>
        <p:spPr>
          <a:xfrm>
            <a:off x="4716732" y="5138266"/>
            <a:ext cx="694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  <a:cs typeface="Consolas" panose="020B0609020204030204" pitchFamily="49" charset="0"/>
              </a:rPr>
              <a:t>IO Bus</a:t>
            </a:r>
            <a:endParaRPr lang="en-US" sz="3200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8A86FD2-A332-484F-93E7-733ABB5A12F9}"/>
              </a:ext>
            </a:extLst>
          </p:cNvPr>
          <p:cNvSpPr/>
          <p:nvPr/>
        </p:nvSpPr>
        <p:spPr>
          <a:xfrm>
            <a:off x="5441607" y="5158339"/>
            <a:ext cx="862667" cy="2121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86D87081-0B6B-E747-BE78-C33DC9177ED9}"/>
              </a:ext>
            </a:extLst>
          </p:cNvPr>
          <p:cNvSpPr txBox="1"/>
          <p:nvPr/>
        </p:nvSpPr>
        <p:spPr>
          <a:xfrm>
            <a:off x="5421352" y="5133584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  <a:cs typeface="Consolas" panose="020B0609020204030204" pitchFamily="49" charset="0"/>
              </a:rPr>
              <a:t>Ctrl Bus</a:t>
            </a:r>
            <a:endParaRPr lang="en-US" sz="3200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DDCD8DEB-CBEF-B142-835B-E9F992F7C3DA}"/>
              </a:ext>
            </a:extLst>
          </p:cNvPr>
          <p:cNvSpPr/>
          <p:nvPr/>
        </p:nvSpPr>
        <p:spPr>
          <a:xfrm>
            <a:off x="6312650" y="4824406"/>
            <a:ext cx="862667" cy="2121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781CED87-19A4-834A-A578-783A154F297C}"/>
              </a:ext>
            </a:extLst>
          </p:cNvPr>
          <p:cNvSpPr txBox="1"/>
          <p:nvPr/>
        </p:nvSpPr>
        <p:spPr>
          <a:xfrm>
            <a:off x="6279266" y="4798356"/>
            <a:ext cx="949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  <a:cs typeface="Consolas" panose="020B0609020204030204" pitchFamily="49" charset="0"/>
              </a:rPr>
              <a:t>Front Bus</a:t>
            </a:r>
            <a:endParaRPr lang="en-US" sz="3200" dirty="0">
              <a:latin typeface="Courier" pitchFamily="2" charset="0"/>
              <a:cs typeface="Consolas" panose="020B0609020204030204" pitchFamily="49" charset="0"/>
            </a:endParaRPr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05C76AE5-1C2A-DE46-BC70-E5CACFD855F4}"/>
              </a:ext>
            </a:extLst>
          </p:cNvPr>
          <p:cNvCxnSpPr>
            <a:cxnSpLocks/>
            <a:stCxn id="221" idx="3"/>
            <a:endCxn id="234" idx="1"/>
          </p:cNvCxnSpPr>
          <p:nvPr/>
        </p:nvCxnSpPr>
        <p:spPr>
          <a:xfrm>
            <a:off x="6199241" y="4929361"/>
            <a:ext cx="113409" cy="1096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05B8F254-7533-B44E-BB79-93A67BBB420F}"/>
              </a:ext>
            </a:extLst>
          </p:cNvPr>
          <p:cNvCxnSpPr>
            <a:cxnSpLocks/>
            <a:endCxn id="232" idx="0"/>
          </p:cNvCxnSpPr>
          <p:nvPr/>
        </p:nvCxnSpPr>
        <p:spPr>
          <a:xfrm>
            <a:off x="5872941" y="5022872"/>
            <a:ext cx="0" cy="13546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92399A9-5049-B34C-B66D-6A8FDBE9C6AE}"/>
              </a:ext>
            </a:extLst>
          </p:cNvPr>
          <p:cNvCxnSpPr>
            <a:cxnSpLocks/>
          </p:cNvCxnSpPr>
          <p:nvPr/>
        </p:nvCxnSpPr>
        <p:spPr>
          <a:xfrm>
            <a:off x="5041937" y="5022872"/>
            <a:ext cx="1" cy="134528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F645989F-9E22-F74D-A690-2C76D5F1C2C5}"/>
              </a:ext>
            </a:extLst>
          </p:cNvPr>
          <p:cNvCxnSpPr>
            <a:cxnSpLocks/>
            <a:stCxn id="224" idx="2"/>
            <a:endCxn id="225" idx="0"/>
          </p:cNvCxnSpPr>
          <p:nvPr/>
        </p:nvCxnSpPr>
        <p:spPr>
          <a:xfrm flipH="1">
            <a:off x="4412010" y="5420855"/>
            <a:ext cx="2161" cy="121046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6EF57B64-D2E6-FB4E-A6C5-BF54CCD06BF5}"/>
              </a:ext>
            </a:extLst>
          </p:cNvPr>
          <p:cNvCxnSpPr>
            <a:cxnSpLocks/>
            <a:stCxn id="247" idx="2"/>
            <a:endCxn id="234" idx="0"/>
          </p:cNvCxnSpPr>
          <p:nvPr/>
        </p:nvCxnSpPr>
        <p:spPr>
          <a:xfrm flipH="1">
            <a:off x="6743984" y="4640799"/>
            <a:ext cx="755" cy="18360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260">
            <a:extLst>
              <a:ext uri="{FF2B5EF4-FFF2-40B4-BE49-F238E27FC236}">
                <a16:creationId xmlns:a16="http://schemas.microsoft.com/office/drawing/2014/main" id="{81C172F2-E5B7-0A48-8998-424739CB0922}"/>
              </a:ext>
            </a:extLst>
          </p:cNvPr>
          <p:cNvSpPr/>
          <p:nvPr/>
        </p:nvSpPr>
        <p:spPr>
          <a:xfrm>
            <a:off x="6490842" y="5150729"/>
            <a:ext cx="524505" cy="2121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91684D6E-2606-7B40-BCB4-66E9BC623EB6}"/>
              </a:ext>
            </a:extLst>
          </p:cNvPr>
          <p:cNvSpPr txBox="1"/>
          <p:nvPr/>
        </p:nvSpPr>
        <p:spPr>
          <a:xfrm>
            <a:off x="6490843" y="5132959"/>
            <a:ext cx="524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  <a:cs typeface="Consolas" panose="020B0609020204030204" pitchFamily="49" charset="0"/>
              </a:rPr>
              <a:t>PLIC</a:t>
            </a:r>
            <a:endParaRPr lang="en-US" sz="3200" dirty="0">
              <a:latin typeface="Courier" pitchFamily="2" charset="0"/>
              <a:cs typeface="Consolas" panose="020B0609020204030204" pitchFamily="49" charset="0"/>
            </a:endParaRP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A53F4A3A-92B2-CF4B-AEDC-64D94BAF6C71}"/>
              </a:ext>
            </a:extLst>
          </p:cNvPr>
          <p:cNvCxnSpPr>
            <a:cxnSpLocks/>
            <a:stCxn id="264" idx="1"/>
            <a:endCxn id="232" idx="3"/>
          </p:cNvCxnSpPr>
          <p:nvPr/>
        </p:nvCxnSpPr>
        <p:spPr>
          <a:xfrm flipH="1">
            <a:off x="6304274" y="5263764"/>
            <a:ext cx="186569" cy="626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40C713E8-EFA4-484F-8A8F-046379798550}"/>
              </a:ext>
            </a:extLst>
          </p:cNvPr>
          <p:cNvCxnSpPr>
            <a:cxnSpLocks/>
          </p:cNvCxnSpPr>
          <p:nvPr/>
        </p:nvCxnSpPr>
        <p:spPr>
          <a:xfrm>
            <a:off x="7017021" y="4375409"/>
            <a:ext cx="282547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ABB79EC2-E7B3-D44F-991D-61B60A8FEC8D}"/>
              </a:ext>
            </a:extLst>
          </p:cNvPr>
          <p:cNvCxnSpPr>
            <a:cxnSpLocks/>
          </p:cNvCxnSpPr>
          <p:nvPr/>
        </p:nvCxnSpPr>
        <p:spPr>
          <a:xfrm flipH="1" flipV="1">
            <a:off x="7015347" y="4542163"/>
            <a:ext cx="283224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4334D054-9716-B142-A2B6-1D23B55471A5}"/>
              </a:ext>
            </a:extLst>
          </p:cNvPr>
          <p:cNvSpPr txBox="1"/>
          <p:nvPr/>
        </p:nvSpPr>
        <p:spPr>
          <a:xfrm>
            <a:off x="6574138" y="4053754"/>
            <a:ext cx="864339" cy="2616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  <a:cs typeface="Consolas" panose="020B0609020204030204" pitchFamily="49" charset="0"/>
              </a:rPr>
              <a:t>Ethernet</a:t>
            </a:r>
            <a:endParaRPr lang="en-US" sz="3200" dirty="0">
              <a:latin typeface="Courier" pitchFamily="2" charset="0"/>
              <a:cs typeface="Consolas" panose="020B0609020204030204" pitchFamily="49" charset="0"/>
            </a:endParaRPr>
          </a:p>
        </p:txBody>
      </p: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594BB622-CD88-114E-ABBC-A47691132BEB}"/>
              </a:ext>
            </a:extLst>
          </p:cNvPr>
          <p:cNvCxnSpPr>
            <a:cxnSpLocks/>
            <a:endCxn id="261" idx="3"/>
          </p:cNvCxnSpPr>
          <p:nvPr/>
        </p:nvCxnSpPr>
        <p:spPr>
          <a:xfrm rot="16200000" flipH="1">
            <a:off x="6610845" y="4852278"/>
            <a:ext cx="625218" cy="183786"/>
          </a:xfrm>
          <a:prstGeom prst="bentConnector4">
            <a:avLst>
              <a:gd name="adj1" fmla="val 20626"/>
              <a:gd name="adj2" fmla="val 224384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>
            <a:extLst>
              <a:ext uri="{FF2B5EF4-FFF2-40B4-BE49-F238E27FC236}">
                <a16:creationId xmlns:a16="http://schemas.microsoft.com/office/drawing/2014/main" id="{C76DFF58-3A6A-034B-B8FD-2F05A99DBF67}"/>
              </a:ext>
            </a:extLst>
          </p:cNvPr>
          <p:cNvSpPr/>
          <p:nvPr/>
        </p:nvSpPr>
        <p:spPr>
          <a:xfrm>
            <a:off x="6463933" y="4295615"/>
            <a:ext cx="561612" cy="34518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AF596B3F-B9F5-8848-AFC6-00F1274074F5}"/>
              </a:ext>
            </a:extLst>
          </p:cNvPr>
          <p:cNvSpPr txBox="1"/>
          <p:nvPr/>
        </p:nvSpPr>
        <p:spPr>
          <a:xfrm>
            <a:off x="6387428" y="4337402"/>
            <a:ext cx="694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IceNIC</a:t>
            </a:r>
            <a:endParaRPr lang="en-US" sz="32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cxnSp>
        <p:nvCxnSpPr>
          <p:cNvPr id="315" name="Elbow Connector 314">
            <a:extLst>
              <a:ext uri="{FF2B5EF4-FFF2-40B4-BE49-F238E27FC236}">
                <a16:creationId xmlns:a16="http://schemas.microsoft.com/office/drawing/2014/main" id="{9692B18D-C042-B544-BB4C-FBBFA9C9E2FF}"/>
              </a:ext>
            </a:extLst>
          </p:cNvPr>
          <p:cNvCxnSpPr>
            <a:cxnSpLocks/>
            <a:stCxn id="230" idx="2"/>
          </p:cNvCxnSpPr>
          <p:nvPr/>
        </p:nvCxnSpPr>
        <p:spPr>
          <a:xfrm rot="16200000" flipH="1">
            <a:off x="6134078" y="4288912"/>
            <a:ext cx="89467" cy="2252522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tangle 326">
            <a:extLst>
              <a:ext uri="{FF2B5EF4-FFF2-40B4-BE49-F238E27FC236}">
                <a16:creationId xmlns:a16="http://schemas.microsoft.com/office/drawing/2014/main" id="{5105B72D-FA1F-6248-B05B-366773713E44}"/>
              </a:ext>
            </a:extLst>
          </p:cNvPr>
          <p:cNvSpPr/>
          <p:nvPr/>
        </p:nvSpPr>
        <p:spPr>
          <a:xfrm>
            <a:off x="4611360" y="499193"/>
            <a:ext cx="1703896" cy="129541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A8E35057-BD88-0D47-AEF2-11A50AF49802}"/>
              </a:ext>
            </a:extLst>
          </p:cNvPr>
          <p:cNvSpPr/>
          <p:nvPr/>
        </p:nvSpPr>
        <p:spPr>
          <a:xfrm>
            <a:off x="5709646" y="587401"/>
            <a:ext cx="561612" cy="34518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E8693EB5-CAED-E94D-9A36-897E1036D4B4}"/>
              </a:ext>
            </a:extLst>
          </p:cNvPr>
          <p:cNvSpPr txBox="1"/>
          <p:nvPr/>
        </p:nvSpPr>
        <p:spPr>
          <a:xfrm>
            <a:off x="5770680" y="633704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  <a:cs typeface="Consolas" panose="020B0609020204030204" pitchFamily="49" charset="0"/>
              </a:rPr>
              <a:t>PTW</a:t>
            </a:r>
            <a:endParaRPr lang="en-US" sz="3200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FF125E9D-DD9D-E146-AA26-E8A5FFA2536C}"/>
              </a:ext>
            </a:extLst>
          </p:cNvPr>
          <p:cNvSpPr/>
          <p:nvPr/>
        </p:nvSpPr>
        <p:spPr>
          <a:xfrm>
            <a:off x="4870722" y="1114714"/>
            <a:ext cx="561612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170B67C2-EF22-F541-ACAF-5174A9D1FBD0}"/>
              </a:ext>
            </a:extLst>
          </p:cNvPr>
          <p:cNvSpPr txBox="1"/>
          <p:nvPr/>
        </p:nvSpPr>
        <p:spPr>
          <a:xfrm>
            <a:off x="4894471" y="1121128"/>
            <a:ext cx="524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  <a:cs typeface="Consolas" panose="020B0609020204030204" pitchFamily="49" charset="0"/>
              </a:rPr>
              <a:t>L1I$</a:t>
            </a:r>
            <a:endParaRPr lang="en-US" sz="3200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CAE90824-A67C-7B4C-9C14-982D7E5F8CB0}"/>
              </a:ext>
            </a:extLst>
          </p:cNvPr>
          <p:cNvSpPr/>
          <p:nvPr/>
        </p:nvSpPr>
        <p:spPr>
          <a:xfrm>
            <a:off x="5709646" y="1120224"/>
            <a:ext cx="561612" cy="26251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83A84DA5-7AFB-5F4C-B8B3-CC1E13F5562C}"/>
              </a:ext>
            </a:extLst>
          </p:cNvPr>
          <p:cNvSpPr txBox="1"/>
          <p:nvPr/>
        </p:nvSpPr>
        <p:spPr>
          <a:xfrm>
            <a:off x="5733395" y="1121129"/>
            <a:ext cx="524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  <a:cs typeface="Consolas" panose="020B0609020204030204" pitchFamily="49" charset="0"/>
              </a:rPr>
              <a:t>L1D$</a:t>
            </a:r>
            <a:endParaRPr lang="en-US" sz="3200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BD5AD5EA-F922-F24F-851B-9C1CFB9FC762}"/>
              </a:ext>
            </a:extLst>
          </p:cNvPr>
          <p:cNvSpPr/>
          <p:nvPr/>
        </p:nvSpPr>
        <p:spPr>
          <a:xfrm>
            <a:off x="4760365" y="1561163"/>
            <a:ext cx="1385250" cy="18702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2B1340F8-7940-7A41-85BF-A2023713905F}"/>
              </a:ext>
            </a:extLst>
          </p:cNvPr>
          <p:cNvSpPr txBox="1"/>
          <p:nvPr/>
        </p:nvSpPr>
        <p:spPr>
          <a:xfrm>
            <a:off x="5018807" y="1528836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  <a:cs typeface="Consolas" panose="020B0609020204030204" pitchFamily="49" charset="0"/>
              </a:rPr>
              <a:t>Tile Bus</a:t>
            </a:r>
            <a:endParaRPr lang="en-US" sz="3200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3BB5811D-F2EC-E444-8B50-1AA8A9664CD1}"/>
              </a:ext>
            </a:extLst>
          </p:cNvPr>
          <p:cNvSpPr/>
          <p:nvPr/>
        </p:nvSpPr>
        <p:spPr>
          <a:xfrm>
            <a:off x="3952039" y="591554"/>
            <a:ext cx="561612" cy="345184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BB2835B5-85B4-BB4D-83ED-275E9EB25367}"/>
              </a:ext>
            </a:extLst>
          </p:cNvPr>
          <p:cNvSpPr txBox="1"/>
          <p:nvPr/>
        </p:nvSpPr>
        <p:spPr>
          <a:xfrm>
            <a:off x="3928114" y="636895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L-NIC</a:t>
            </a:r>
            <a:endParaRPr lang="en-US" sz="32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8ACD8A72-3218-5B47-88AC-B8CEB0A09ADA}"/>
              </a:ext>
            </a:extLst>
          </p:cNvPr>
          <p:cNvCxnSpPr>
            <a:cxnSpLocks/>
            <a:stCxn id="342" idx="2"/>
            <a:endCxn id="331" idx="0"/>
          </p:cNvCxnSpPr>
          <p:nvPr/>
        </p:nvCxnSpPr>
        <p:spPr>
          <a:xfrm>
            <a:off x="5149802" y="980930"/>
            <a:ext cx="1726" cy="13378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055F0007-479A-DE4E-A473-87E1741F4A3F}"/>
              </a:ext>
            </a:extLst>
          </p:cNvPr>
          <p:cNvCxnSpPr>
            <a:cxnSpLocks/>
            <a:stCxn id="328" idx="2"/>
            <a:endCxn id="333" idx="0"/>
          </p:cNvCxnSpPr>
          <p:nvPr/>
        </p:nvCxnSpPr>
        <p:spPr>
          <a:xfrm>
            <a:off x="5990452" y="932585"/>
            <a:ext cx="0" cy="187639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Elbow Connector 340">
            <a:extLst>
              <a:ext uri="{FF2B5EF4-FFF2-40B4-BE49-F238E27FC236}">
                <a16:creationId xmlns:a16="http://schemas.microsoft.com/office/drawing/2014/main" id="{40E0D2A8-FAE7-4D4F-97A9-80B052F5EE9B}"/>
              </a:ext>
            </a:extLst>
          </p:cNvPr>
          <p:cNvCxnSpPr>
            <a:cxnSpLocks/>
            <a:endCxn id="333" idx="1"/>
          </p:cNvCxnSpPr>
          <p:nvPr/>
        </p:nvCxnSpPr>
        <p:spPr>
          <a:xfrm rot="16200000" flipH="1">
            <a:off x="5473362" y="1015197"/>
            <a:ext cx="278156" cy="194411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Rectangle 341">
            <a:extLst>
              <a:ext uri="{FF2B5EF4-FFF2-40B4-BE49-F238E27FC236}">
                <a16:creationId xmlns:a16="http://schemas.microsoft.com/office/drawing/2014/main" id="{D95D4494-880D-B94D-88A0-B17FA26C5D5A}"/>
              </a:ext>
            </a:extLst>
          </p:cNvPr>
          <p:cNvSpPr/>
          <p:nvPr/>
        </p:nvSpPr>
        <p:spPr>
          <a:xfrm>
            <a:off x="4696319" y="542439"/>
            <a:ext cx="906966" cy="43849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05CC4EC1-F045-3C4C-874F-A27E64699F2E}"/>
              </a:ext>
            </a:extLst>
          </p:cNvPr>
          <p:cNvSpPr txBox="1"/>
          <p:nvPr/>
        </p:nvSpPr>
        <p:spPr>
          <a:xfrm>
            <a:off x="4824974" y="542439"/>
            <a:ext cx="6944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Rocket</a:t>
            </a:r>
          </a:p>
          <a:p>
            <a:pPr algn="ctr"/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Core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244E3756-EAB4-1843-AF09-91A85ECD04E9}"/>
              </a:ext>
            </a:extLst>
          </p:cNvPr>
          <p:cNvCxnSpPr>
            <a:cxnSpLocks/>
            <a:stCxn id="342" idx="3"/>
            <a:endCxn id="328" idx="1"/>
          </p:cNvCxnSpPr>
          <p:nvPr/>
        </p:nvCxnSpPr>
        <p:spPr>
          <a:xfrm flipV="1">
            <a:off x="5603285" y="759993"/>
            <a:ext cx="106361" cy="169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84B0DD78-D288-D44A-B7BF-391E9EA923F2}"/>
              </a:ext>
            </a:extLst>
          </p:cNvPr>
          <p:cNvCxnSpPr>
            <a:cxnSpLocks/>
          </p:cNvCxnSpPr>
          <p:nvPr/>
        </p:nvCxnSpPr>
        <p:spPr>
          <a:xfrm>
            <a:off x="4497891" y="662371"/>
            <a:ext cx="198428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81633CEC-82BF-0647-8DE9-187285FF589D}"/>
              </a:ext>
            </a:extLst>
          </p:cNvPr>
          <p:cNvCxnSpPr>
            <a:cxnSpLocks/>
          </p:cNvCxnSpPr>
          <p:nvPr/>
        </p:nvCxnSpPr>
        <p:spPr>
          <a:xfrm flipH="1" flipV="1">
            <a:off x="4513651" y="831604"/>
            <a:ext cx="182668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8FCBA53C-7ABA-5248-9210-F0E25A7641A1}"/>
              </a:ext>
            </a:extLst>
          </p:cNvPr>
          <p:cNvCxnSpPr>
            <a:cxnSpLocks/>
          </p:cNvCxnSpPr>
          <p:nvPr/>
        </p:nvCxnSpPr>
        <p:spPr>
          <a:xfrm>
            <a:off x="3669492" y="667780"/>
            <a:ext cx="282547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5E009BA0-C3E6-964C-93E3-9ABD212DCC51}"/>
              </a:ext>
            </a:extLst>
          </p:cNvPr>
          <p:cNvCxnSpPr>
            <a:cxnSpLocks/>
          </p:cNvCxnSpPr>
          <p:nvPr/>
        </p:nvCxnSpPr>
        <p:spPr>
          <a:xfrm flipH="1" flipV="1">
            <a:off x="3667818" y="834534"/>
            <a:ext cx="283224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4A0C2107-7A8B-8841-8779-D0AACCF692C3}"/>
              </a:ext>
            </a:extLst>
          </p:cNvPr>
          <p:cNvCxnSpPr>
            <a:cxnSpLocks/>
            <a:stCxn id="331" idx="2"/>
          </p:cNvCxnSpPr>
          <p:nvPr/>
        </p:nvCxnSpPr>
        <p:spPr>
          <a:xfrm>
            <a:off x="5151528" y="1376324"/>
            <a:ext cx="0" cy="180529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C3A9A319-5D1E-8345-9186-2814FEC722BF}"/>
              </a:ext>
            </a:extLst>
          </p:cNvPr>
          <p:cNvCxnSpPr>
            <a:cxnSpLocks/>
            <a:stCxn id="334" idx="2"/>
          </p:cNvCxnSpPr>
          <p:nvPr/>
        </p:nvCxnSpPr>
        <p:spPr>
          <a:xfrm>
            <a:off x="5995647" y="1382739"/>
            <a:ext cx="0" cy="17411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Rectangle 350">
            <a:extLst>
              <a:ext uri="{FF2B5EF4-FFF2-40B4-BE49-F238E27FC236}">
                <a16:creationId xmlns:a16="http://schemas.microsoft.com/office/drawing/2014/main" id="{548BCBD3-2C14-D244-9C8D-99F721193116}"/>
              </a:ext>
            </a:extLst>
          </p:cNvPr>
          <p:cNvSpPr/>
          <p:nvPr/>
        </p:nvSpPr>
        <p:spPr>
          <a:xfrm>
            <a:off x="4044564" y="1909271"/>
            <a:ext cx="2165659" cy="1870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C61BCEDB-A191-4D4E-80BB-005B34826175}"/>
              </a:ext>
            </a:extLst>
          </p:cNvPr>
          <p:cNvSpPr txBox="1"/>
          <p:nvPr/>
        </p:nvSpPr>
        <p:spPr>
          <a:xfrm>
            <a:off x="4611360" y="1869603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  <a:cs typeface="Consolas" panose="020B0609020204030204" pitchFamily="49" charset="0"/>
              </a:rPr>
              <a:t>System Bus</a:t>
            </a:r>
            <a:endParaRPr lang="en-US" sz="3200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EA01CD0B-6AB5-DB41-9C6C-61BBCB7E328E}"/>
              </a:ext>
            </a:extLst>
          </p:cNvPr>
          <p:cNvSpPr/>
          <p:nvPr/>
        </p:nvSpPr>
        <p:spPr>
          <a:xfrm>
            <a:off x="4852444" y="2231761"/>
            <a:ext cx="561612" cy="26251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19775339-B482-5642-8AC8-09D78A6A8ECF}"/>
              </a:ext>
            </a:extLst>
          </p:cNvPr>
          <p:cNvSpPr txBox="1"/>
          <p:nvPr/>
        </p:nvSpPr>
        <p:spPr>
          <a:xfrm>
            <a:off x="4923839" y="2232666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  <a:cs typeface="Consolas" panose="020B0609020204030204" pitchFamily="49" charset="0"/>
              </a:rPr>
              <a:t>L2$</a:t>
            </a:r>
            <a:endParaRPr lang="en-US" sz="3200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5AEA929F-9F3E-C24F-8EAA-9FD36CA0745C}"/>
              </a:ext>
            </a:extLst>
          </p:cNvPr>
          <p:cNvSpPr txBox="1"/>
          <p:nvPr/>
        </p:nvSpPr>
        <p:spPr>
          <a:xfrm>
            <a:off x="4794239" y="2615322"/>
            <a:ext cx="694422" cy="26161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  <a:cs typeface="Consolas" panose="020B0609020204030204" pitchFamily="49" charset="0"/>
              </a:rPr>
              <a:t>Memory</a:t>
            </a:r>
            <a:endParaRPr lang="en-US" sz="3200" dirty="0">
              <a:latin typeface="Courier" pitchFamily="2" charset="0"/>
              <a:cs typeface="Consolas" panose="020B0609020204030204" pitchFamily="49" charset="0"/>
            </a:endParaRPr>
          </a:p>
        </p:txBody>
      </p: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E90CEA30-1337-424C-9447-F2B57310D775}"/>
              </a:ext>
            </a:extLst>
          </p:cNvPr>
          <p:cNvCxnSpPr>
            <a:cxnSpLocks/>
          </p:cNvCxnSpPr>
          <p:nvPr/>
        </p:nvCxnSpPr>
        <p:spPr>
          <a:xfrm>
            <a:off x="5156103" y="1748185"/>
            <a:ext cx="0" cy="161086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4AD7E8F7-19CA-D242-AD90-055A3E3E0898}"/>
              </a:ext>
            </a:extLst>
          </p:cNvPr>
          <p:cNvCxnSpPr>
            <a:cxnSpLocks/>
          </p:cNvCxnSpPr>
          <p:nvPr/>
        </p:nvCxnSpPr>
        <p:spPr>
          <a:xfrm flipH="1">
            <a:off x="5146167" y="2096293"/>
            <a:ext cx="2581" cy="135468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>
            <a:extLst>
              <a:ext uri="{FF2B5EF4-FFF2-40B4-BE49-F238E27FC236}">
                <a16:creationId xmlns:a16="http://schemas.microsoft.com/office/drawing/2014/main" id="{108B69A0-55CF-4F40-B991-715B19F98BF8}"/>
              </a:ext>
            </a:extLst>
          </p:cNvPr>
          <p:cNvCxnSpPr>
            <a:cxnSpLocks/>
            <a:stCxn id="354" idx="2"/>
            <a:endCxn id="355" idx="0"/>
          </p:cNvCxnSpPr>
          <p:nvPr/>
        </p:nvCxnSpPr>
        <p:spPr>
          <a:xfrm flipH="1">
            <a:off x="5141450" y="2494276"/>
            <a:ext cx="2161" cy="121046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TextBox 373">
            <a:extLst>
              <a:ext uri="{FF2B5EF4-FFF2-40B4-BE49-F238E27FC236}">
                <a16:creationId xmlns:a16="http://schemas.microsoft.com/office/drawing/2014/main" id="{EF20B416-4559-4B47-977D-B68BB9CAB382}"/>
              </a:ext>
            </a:extLst>
          </p:cNvPr>
          <p:cNvSpPr txBox="1"/>
          <p:nvPr/>
        </p:nvSpPr>
        <p:spPr>
          <a:xfrm>
            <a:off x="3542569" y="927963"/>
            <a:ext cx="864339" cy="2616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  <a:cs typeface="Consolas" panose="020B0609020204030204" pitchFamily="49" charset="0"/>
              </a:rPr>
              <a:t>Ethernet</a:t>
            </a:r>
            <a:endParaRPr lang="en-US" sz="3200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A20E08E0-EA3D-3946-94D7-647584742F14}"/>
              </a:ext>
            </a:extLst>
          </p:cNvPr>
          <p:cNvSpPr txBox="1"/>
          <p:nvPr/>
        </p:nvSpPr>
        <p:spPr>
          <a:xfrm>
            <a:off x="4301192" y="2942500"/>
            <a:ext cx="2223686" cy="2616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(a) The </a:t>
            </a:r>
            <a:r>
              <a:rPr lang="en-US" sz="1100" b="1" dirty="0" err="1">
                <a:latin typeface="Courier" pitchFamily="2" charset="0"/>
                <a:cs typeface="Consolas" panose="020B0609020204030204" pitchFamily="49" charset="0"/>
              </a:rPr>
              <a:t>nanoPU</a:t>
            </a:r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 Prototype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7B1679EE-066C-A941-8126-6313FAB07E21}"/>
              </a:ext>
            </a:extLst>
          </p:cNvPr>
          <p:cNvSpPr txBox="1"/>
          <p:nvPr/>
        </p:nvSpPr>
        <p:spPr>
          <a:xfrm>
            <a:off x="3796717" y="5892027"/>
            <a:ext cx="3073278" cy="2616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(b) Traditional RISC-V with </a:t>
            </a:r>
            <a:r>
              <a:rPr lang="en-US" sz="1100" b="1" dirty="0" err="1">
                <a:latin typeface="Courier" pitchFamily="2" charset="0"/>
                <a:cs typeface="Consolas" panose="020B0609020204030204" pitchFamily="49" charset="0"/>
              </a:rPr>
              <a:t>IceNIC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925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2FE0F590-EDFE-664C-AC40-F9DF0FC819BF}"/>
              </a:ext>
            </a:extLst>
          </p:cNvPr>
          <p:cNvSpPr/>
          <p:nvPr/>
        </p:nvSpPr>
        <p:spPr>
          <a:xfrm>
            <a:off x="830595" y="323319"/>
            <a:ext cx="2743200" cy="27432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FDC8F51-6B14-064E-A60A-2E3980F8292F}"/>
              </a:ext>
            </a:extLst>
          </p:cNvPr>
          <p:cNvSpPr txBox="1"/>
          <p:nvPr/>
        </p:nvSpPr>
        <p:spPr>
          <a:xfrm>
            <a:off x="1472668" y="53481"/>
            <a:ext cx="1459053" cy="2616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  <a:cs typeface="Consolas" panose="020B0609020204030204" pitchFamily="49" charset="0"/>
              </a:rPr>
              <a:t>Bodies in Space</a:t>
            </a:r>
            <a:endParaRPr lang="en-US" sz="3200" dirty="0">
              <a:latin typeface="Courier" pitchFamily="2" charset="0"/>
              <a:cs typeface="Consolas" panose="020B0609020204030204" pitchFamily="49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EEFAB6F-69EE-4846-9F57-D616EE027827}"/>
              </a:ext>
            </a:extLst>
          </p:cNvPr>
          <p:cNvCxnSpPr>
            <a:stCxn id="82" idx="0"/>
            <a:endCxn id="82" idx="2"/>
          </p:cNvCxnSpPr>
          <p:nvPr/>
        </p:nvCxnSpPr>
        <p:spPr>
          <a:xfrm>
            <a:off x="2202195" y="323319"/>
            <a:ext cx="0" cy="27432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6D1F534-F71F-064B-B876-43AFBBC2BAC3}"/>
              </a:ext>
            </a:extLst>
          </p:cNvPr>
          <p:cNvCxnSpPr>
            <a:cxnSpLocks/>
            <a:stCxn id="82" idx="1"/>
          </p:cNvCxnSpPr>
          <p:nvPr/>
        </p:nvCxnSpPr>
        <p:spPr>
          <a:xfrm>
            <a:off x="830595" y="1694919"/>
            <a:ext cx="2743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276CB83-8565-A545-A2DF-CA5CE2577696}"/>
              </a:ext>
            </a:extLst>
          </p:cNvPr>
          <p:cNvCxnSpPr>
            <a:cxnSpLocks/>
          </p:cNvCxnSpPr>
          <p:nvPr/>
        </p:nvCxnSpPr>
        <p:spPr>
          <a:xfrm>
            <a:off x="830595" y="2369834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29A8022-A330-6841-AE8D-89309193F431}"/>
              </a:ext>
            </a:extLst>
          </p:cNvPr>
          <p:cNvCxnSpPr>
            <a:cxnSpLocks/>
          </p:cNvCxnSpPr>
          <p:nvPr/>
        </p:nvCxnSpPr>
        <p:spPr>
          <a:xfrm flipV="1">
            <a:off x="1535819" y="1694920"/>
            <a:ext cx="0" cy="137159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0DA701E-C4D4-2148-A250-DFBCC89A7FAB}"/>
              </a:ext>
            </a:extLst>
          </p:cNvPr>
          <p:cNvCxnSpPr>
            <a:cxnSpLocks/>
          </p:cNvCxnSpPr>
          <p:nvPr/>
        </p:nvCxnSpPr>
        <p:spPr>
          <a:xfrm>
            <a:off x="2204372" y="998234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91C1752-CDC1-4F43-8573-AC1EDA3DC2CB}"/>
              </a:ext>
            </a:extLst>
          </p:cNvPr>
          <p:cNvCxnSpPr>
            <a:cxnSpLocks/>
          </p:cNvCxnSpPr>
          <p:nvPr/>
        </p:nvCxnSpPr>
        <p:spPr>
          <a:xfrm flipV="1">
            <a:off x="2909596" y="323320"/>
            <a:ext cx="0" cy="137159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31868CB-EFBC-D945-9019-5BF9E1828DBA}"/>
              </a:ext>
            </a:extLst>
          </p:cNvPr>
          <p:cNvSpPr/>
          <p:nvPr/>
        </p:nvSpPr>
        <p:spPr>
          <a:xfrm>
            <a:off x="1286469" y="946758"/>
            <a:ext cx="97971" cy="1029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9EED0F6-A5A5-F440-A4B3-257E68CDA372}"/>
              </a:ext>
            </a:extLst>
          </p:cNvPr>
          <p:cNvSpPr txBox="1"/>
          <p:nvPr/>
        </p:nvSpPr>
        <p:spPr>
          <a:xfrm>
            <a:off x="1054481" y="855121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Courier" pitchFamily="2" charset="0"/>
              </a:rPr>
              <a:t>A</a:t>
            </a:r>
            <a:endParaRPr lang="en-US" sz="1400" dirty="0">
              <a:solidFill>
                <a:schemeClr val="accent2"/>
              </a:solidFill>
              <a:latin typeface="Courier" pitchFamily="2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D19F889-137F-A443-9B97-36F6527CE932}"/>
              </a:ext>
            </a:extLst>
          </p:cNvPr>
          <p:cNvSpPr/>
          <p:nvPr/>
        </p:nvSpPr>
        <p:spPr>
          <a:xfrm>
            <a:off x="1101432" y="2847239"/>
            <a:ext cx="97971" cy="1029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94B27F3-CAF5-514E-83C7-86FF4F00E984}"/>
              </a:ext>
            </a:extLst>
          </p:cNvPr>
          <p:cNvSpPr txBox="1"/>
          <p:nvPr/>
        </p:nvSpPr>
        <p:spPr>
          <a:xfrm>
            <a:off x="869444" y="2755602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Courier" pitchFamily="2" charset="0"/>
              </a:rPr>
              <a:t>F</a:t>
            </a:r>
            <a:endParaRPr lang="en-US" sz="1400" dirty="0">
              <a:solidFill>
                <a:schemeClr val="accent2"/>
              </a:solidFill>
              <a:latin typeface="Courier" pitchFamily="2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0F1E19D-1BBE-9749-9116-FD577ECA2CF1}"/>
              </a:ext>
            </a:extLst>
          </p:cNvPr>
          <p:cNvSpPr/>
          <p:nvPr/>
        </p:nvSpPr>
        <p:spPr>
          <a:xfrm>
            <a:off x="1936016" y="2587172"/>
            <a:ext cx="97971" cy="1029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1F0E890-E774-1B43-A72D-F9DDEC723209}"/>
              </a:ext>
            </a:extLst>
          </p:cNvPr>
          <p:cNvSpPr txBox="1"/>
          <p:nvPr/>
        </p:nvSpPr>
        <p:spPr>
          <a:xfrm>
            <a:off x="1704028" y="2495535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Courier" pitchFamily="2" charset="0"/>
              </a:rPr>
              <a:t>G</a:t>
            </a:r>
            <a:endParaRPr lang="en-US" sz="1400" dirty="0">
              <a:solidFill>
                <a:schemeClr val="accent2"/>
              </a:solidFill>
              <a:latin typeface="Courier" pitchFamily="2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0872AEE4-E268-0D42-AA7D-26C8D017AB9C}"/>
              </a:ext>
            </a:extLst>
          </p:cNvPr>
          <p:cNvSpPr/>
          <p:nvPr/>
        </p:nvSpPr>
        <p:spPr>
          <a:xfrm>
            <a:off x="2046280" y="1764787"/>
            <a:ext cx="97971" cy="1029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2702B67-C445-AC45-90EC-0B3D1674266A}"/>
              </a:ext>
            </a:extLst>
          </p:cNvPr>
          <p:cNvSpPr txBox="1"/>
          <p:nvPr/>
        </p:nvSpPr>
        <p:spPr>
          <a:xfrm>
            <a:off x="1814292" y="167315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Courier" pitchFamily="2" charset="0"/>
              </a:rPr>
              <a:t>E</a:t>
            </a:r>
            <a:endParaRPr lang="en-US" sz="1400" dirty="0">
              <a:solidFill>
                <a:schemeClr val="accent2"/>
              </a:solidFill>
              <a:latin typeface="Courier" pitchFamily="2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E21DA5D-7A92-834C-B72C-4138E2F51DB8}"/>
              </a:ext>
            </a:extLst>
          </p:cNvPr>
          <p:cNvSpPr/>
          <p:nvPr/>
        </p:nvSpPr>
        <p:spPr>
          <a:xfrm>
            <a:off x="2611852" y="2708739"/>
            <a:ext cx="97971" cy="1029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7A32304-7098-DF4B-A658-5767170D4292}"/>
              </a:ext>
            </a:extLst>
          </p:cNvPr>
          <p:cNvSpPr txBox="1"/>
          <p:nvPr/>
        </p:nvSpPr>
        <p:spPr>
          <a:xfrm>
            <a:off x="2379864" y="2617102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Courier" pitchFamily="2" charset="0"/>
              </a:rPr>
              <a:t>H</a:t>
            </a:r>
            <a:endParaRPr lang="en-US" sz="1400" dirty="0">
              <a:solidFill>
                <a:schemeClr val="accent2"/>
              </a:solidFill>
              <a:latin typeface="Courier" pitchFamily="2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DC32049-877E-FA49-9F22-E7572B4A4137}"/>
              </a:ext>
            </a:extLst>
          </p:cNvPr>
          <p:cNvSpPr/>
          <p:nvPr/>
        </p:nvSpPr>
        <p:spPr>
          <a:xfrm>
            <a:off x="3100559" y="1085257"/>
            <a:ext cx="97971" cy="1029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D97DC9F-AF8E-5F4F-B5A8-50610E716BEE}"/>
              </a:ext>
            </a:extLst>
          </p:cNvPr>
          <p:cNvSpPr txBox="1"/>
          <p:nvPr/>
        </p:nvSpPr>
        <p:spPr>
          <a:xfrm>
            <a:off x="3158423" y="1001486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Courier" pitchFamily="2" charset="0"/>
              </a:rPr>
              <a:t>D</a:t>
            </a:r>
            <a:endParaRPr lang="en-US" sz="1400" dirty="0">
              <a:solidFill>
                <a:schemeClr val="accent2"/>
              </a:solidFill>
              <a:latin typeface="Courier" pitchFamily="2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F1EB18E-1C7F-EC45-921F-991AC458A87B}"/>
              </a:ext>
            </a:extLst>
          </p:cNvPr>
          <p:cNvSpPr/>
          <p:nvPr/>
        </p:nvSpPr>
        <p:spPr>
          <a:xfrm>
            <a:off x="2254595" y="815891"/>
            <a:ext cx="97971" cy="1029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BDE430A-580B-FD43-87D8-F7FC6AFD4DED}"/>
              </a:ext>
            </a:extLst>
          </p:cNvPr>
          <p:cNvSpPr txBox="1"/>
          <p:nvPr/>
        </p:nvSpPr>
        <p:spPr>
          <a:xfrm>
            <a:off x="2312459" y="73212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Courier" pitchFamily="2" charset="0"/>
              </a:rPr>
              <a:t>C</a:t>
            </a:r>
            <a:endParaRPr lang="en-US" sz="1400" dirty="0">
              <a:solidFill>
                <a:schemeClr val="accent2"/>
              </a:solidFill>
              <a:latin typeface="Courier" pitchFamily="2" charset="0"/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10EEB16-ED1F-8344-A964-846620860F1F}"/>
              </a:ext>
            </a:extLst>
          </p:cNvPr>
          <p:cNvCxnSpPr>
            <a:cxnSpLocks/>
          </p:cNvCxnSpPr>
          <p:nvPr/>
        </p:nvCxnSpPr>
        <p:spPr>
          <a:xfrm flipV="1">
            <a:off x="2561253" y="323320"/>
            <a:ext cx="0" cy="67491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4A55A3C-A390-D143-BD81-7054D7629198}"/>
              </a:ext>
            </a:extLst>
          </p:cNvPr>
          <p:cNvCxnSpPr>
            <a:cxnSpLocks/>
          </p:cNvCxnSpPr>
          <p:nvPr/>
        </p:nvCxnSpPr>
        <p:spPr>
          <a:xfrm flipH="1">
            <a:off x="2202195" y="653620"/>
            <a:ext cx="70740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F1964221-3A93-794A-BC8A-DD9EFCC1BA0D}"/>
              </a:ext>
            </a:extLst>
          </p:cNvPr>
          <p:cNvSpPr/>
          <p:nvPr/>
        </p:nvSpPr>
        <p:spPr>
          <a:xfrm>
            <a:off x="2625492" y="381893"/>
            <a:ext cx="97971" cy="1029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ECFC744-E361-8242-88E6-131FDBD14CEB}"/>
              </a:ext>
            </a:extLst>
          </p:cNvPr>
          <p:cNvSpPr txBox="1"/>
          <p:nvPr/>
        </p:nvSpPr>
        <p:spPr>
          <a:xfrm>
            <a:off x="2683356" y="298122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Courier" pitchFamily="2" charset="0"/>
              </a:rPr>
              <a:t>B</a:t>
            </a:r>
            <a:endParaRPr lang="en-US" sz="1400" dirty="0">
              <a:solidFill>
                <a:schemeClr val="accent2"/>
              </a:solidFill>
              <a:latin typeface="Courier" pitchFamily="2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39F754F7-BFBA-EA4A-9DBE-F3A626BC3C98}"/>
              </a:ext>
            </a:extLst>
          </p:cNvPr>
          <p:cNvSpPr/>
          <p:nvPr/>
        </p:nvSpPr>
        <p:spPr>
          <a:xfrm>
            <a:off x="2264405" y="3748289"/>
            <a:ext cx="267167" cy="26974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E8C6AFCC-E2B4-DD42-AC52-D292EEE77F3D}"/>
              </a:ext>
            </a:extLst>
          </p:cNvPr>
          <p:cNvSpPr/>
          <p:nvPr/>
        </p:nvSpPr>
        <p:spPr>
          <a:xfrm>
            <a:off x="533843" y="4288921"/>
            <a:ext cx="267167" cy="26974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57BA84A-DC3E-244C-B2FF-3B17040986E8}"/>
              </a:ext>
            </a:extLst>
          </p:cNvPr>
          <p:cNvSpPr/>
          <p:nvPr/>
        </p:nvSpPr>
        <p:spPr>
          <a:xfrm>
            <a:off x="1509671" y="4288921"/>
            <a:ext cx="267167" cy="26974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0228C2C-F39D-A84F-B081-A294D7C20C49}"/>
              </a:ext>
            </a:extLst>
          </p:cNvPr>
          <p:cNvSpPr/>
          <p:nvPr/>
        </p:nvSpPr>
        <p:spPr>
          <a:xfrm>
            <a:off x="4078860" y="4293377"/>
            <a:ext cx="267167" cy="26974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738E4169-6576-0F4F-86D0-6F10DD2672F2}"/>
              </a:ext>
            </a:extLst>
          </p:cNvPr>
          <p:cNvSpPr/>
          <p:nvPr/>
        </p:nvSpPr>
        <p:spPr>
          <a:xfrm>
            <a:off x="3103032" y="4288920"/>
            <a:ext cx="267167" cy="26974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A85B0EB-C1FA-014E-8D13-23AFC912138F}"/>
              </a:ext>
            </a:extLst>
          </p:cNvPr>
          <p:cNvSpPr/>
          <p:nvPr/>
        </p:nvSpPr>
        <p:spPr>
          <a:xfrm>
            <a:off x="1096130" y="4840224"/>
            <a:ext cx="267167" cy="26974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64E8D303-3609-4149-94A6-8B465288A041}"/>
              </a:ext>
            </a:extLst>
          </p:cNvPr>
          <p:cNvSpPr/>
          <p:nvPr/>
        </p:nvSpPr>
        <p:spPr>
          <a:xfrm>
            <a:off x="1921504" y="4840225"/>
            <a:ext cx="267167" cy="26974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46D1F0E7-94D0-3649-880B-43820D00CF46}"/>
              </a:ext>
            </a:extLst>
          </p:cNvPr>
          <p:cNvSpPr/>
          <p:nvPr/>
        </p:nvSpPr>
        <p:spPr>
          <a:xfrm>
            <a:off x="1712378" y="4923619"/>
            <a:ext cx="97971" cy="1029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7C13BD0-4726-7D49-BD3C-3ED0C34F8334}"/>
              </a:ext>
            </a:extLst>
          </p:cNvPr>
          <p:cNvSpPr/>
          <p:nvPr/>
        </p:nvSpPr>
        <p:spPr>
          <a:xfrm>
            <a:off x="1474564" y="4923619"/>
            <a:ext cx="97971" cy="1029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A4F59A5-39A8-9E47-8756-556FFD8C0C21}"/>
              </a:ext>
            </a:extLst>
          </p:cNvPr>
          <p:cNvSpPr txBox="1"/>
          <p:nvPr/>
        </p:nvSpPr>
        <p:spPr>
          <a:xfrm>
            <a:off x="1923538" y="4840325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D</a:t>
            </a:r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D63EDA2D-3AD0-704F-8C1B-0A4F783EF74B}"/>
              </a:ext>
            </a:extLst>
          </p:cNvPr>
          <p:cNvSpPr/>
          <p:nvPr/>
        </p:nvSpPr>
        <p:spPr>
          <a:xfrm>
            <a:off x="898691" y="5499694"/>
            <a:ext cx="267167" cy="26974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F432187A-4E61-8548-BE68-E8F287DFD2CF}"/>
              </a:ext>
            </a:extLst>
          </p:cNvPr>
          <p:cNvSpPr/>
          <p:nvPr/>
        </p:nvSpPr>
        <p:spPr>
          <a:xfrm>
            <a:off x="1275161" y="5499694"/>
            <a:ext cx="267167" cy="26974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8233B4BC-E403-0E43-8D37-A29A47623D8D}"/>
              </a:ext>
            </a:extLst>
          </p:cNvPr>
          <p:cNvSpPr/>
          <p:nvPr/>
        </p:nvSpPr>
        <p:spPr>
          <a:xfrm>
            <a:off x="682500" y="5590369"/>
            <a:ext cx="97971" cy="1029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F9F1A909-1207-2344-9A56-ED2284C723D0}"/>
              </a:ext>
            </a:extLst>
          </p:cNvPr>
          <p:cNvSpPr/>
          <p:nvPr/>
        </p:nvSpPr>
        <p:spPr>
          <a:xfrm>
            <a:off x="1648992" y="5590369"/>
            <a:ext cx="97971" cy="1029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163CD84-501E-6746-A030-A796A4255DC7}"/>
              </a:ext>
            </a:extLst>
          </p:cNvPr>
          <p:cNvSpPr txBox="1"/>
          <p:nvPr/>
        </p:nvSpPr>
        <p:spPr>
          <a:xfrm>
            <a:off x="898691" y="5503346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B</a:t>
            </a:r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9ECC6E8-F627-8D4A-9934-5F0FFFD1A9C5}"/>
              </a:ext>
            </a:extLst>
          </p:cNvPr>
          <p:cNvSpPr txBox="1"/>
          <p:nvPr/>
        </p:nvSpPr>
        <p:spPr>
          <a:xfrm>
            <a:off x="1272522" y="5503346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C</a:t>
            </a:r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8BD2BAE-1808-A04B-8754-65DF5626F1D8}"/>
              </a:ext>
            </a:extLst>
          </p:cNvPr>
          <p:cNvSpPr txBox="1"/>
          <p:nvPr/>
        </p:nvSpPr>
        <p:spPr>
          <a:xfrm>
            <a:off x="539520" y="428892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A</a:t>
            </a:r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198E3BCE-209A-0E4B-8190-51A792B33AFF}"/>
              </a:ext>
            </a:extLst>
          </p:cNvPr>
          <p:cNvSpPr/>
          <p:nvPr/>
        </p:nvSpPr>
        <p:spPr>
          <a:xfrm>
            <a:off x="3712632" y="4840112"/>
            <a:ext cx="267167" cy="26974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E395C1D6-A83E-BD44-A514-DAFB5B371923}"/>
              </a:ext>
            </a:extLst>
          </p:cNvPr>
          <p:cNvSpPr/>
          <p:nvPr/>
        </p:nvSpPr>
        <p:spPr>
          <a:xfrm>
            <a:off x="3353038" y="4840112"/>
            <a:ext cx="267167" cy="26974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1C9EC88B-C8FA-7D46-AC12-88F9F52FE03B}"/>
              </a:ext>
            </a:extLst>
          </p:cNvPr>
          <p:cNvSpPr/>
          <p:nvPr/>
        </p:nvSpPr>
        <p:spPr>
          <a:xfrm>
            <a:off x="2983534" y="4840112"/>
            <a:ext cx="267167" cy="26974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681672D7-77EB-F149-A245-BA43347E4E60}"/>
              </a:ext>
            </a:extLst>
          </p:cNvPr>
          <p:cNvSpPr/>
          <p:nvPr/>
        </p:nvSpPr>
        <p:spPr>
          <a:xfrm>
            <a:off x="2765361" y="4927992"/>
            <a:ext cx="97971" cy="1029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C57D883-620E-BF4D-BDB3-608E4AB3590C}"/>
              </a:ext>
            </a:extLst>
          </p:cNvPr>
          <p:cNvSpPr txBox="1"/>
          <p:nvPr/>
        </p:nvSpPr>
        <p:spPr>
          <a:xfrm>
            <a:off x="2982279" y="4845495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E</a:t>
            </a:r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85C8461-B44F-FD4A-BB67-8D7DC5D4EE8C}"/>
              </a:ext>
            </a:extLst>
          </p:cNvPr>
          <p:cNvSpPr txBox="1"/>
          <p:nvPr/>
        </p:nvSpPr>
        <p:spPr>
          <a:xfrm>
            <a:off x="3361619" y="4842455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F</a:t>
            </a:r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32C4CAA-5C4E-8D49-8BEC-EFAC9E8C3839}"/>
              </a:ext>
            </a:extLst>
          </p:cNvPr>
          <p:cNvSpPr txBox="1"/>
          <p:nvPr/>
        </p:nvSpPr>
        <p:spPr>
          <a:xfrm>
            <a:off x="3714661" y="4844569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G</a:t>
            </a:r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4363C0C-3331-7948-AA5E-33F222DD1F6E}"/>
              </a:ext>
            </a:extLst>
          </p:cNvPr>
          <p:cNvSpPr txBox="1"/>
          <p:nvPr/>
        </p:nvSpPr>
        <p:spPr>
          <a:xfrm>
            <a:off x="4071040" y="4297834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H</a:t>
            </a:r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D11B75-2AA4-B34E-BD35-B3F7D6D15AD1}"/>
              </a:ext>
            </a:extLst>
          </p:cNvPr>
          <p:cNvCxnSpPr>
            <a:cxnSpLocks/>
            <a:stCxn id="126" idx="4"/>
            <a:endCxn id="134" idx="0"/>
          </p:cNvCxnSpPr>
          <p:nvPr/>
        </p:nvCxnSpPr>
        <p:spPr>
          <a:xfrm flipH="1">
            <a:off x="731486" y="5109967"/>
            <a:ext cx="498228" cy="4804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094F86D-5EEB-454B-9FC3-54A7A9220501}"/>
              </a:ext>
            </a:extLst>
          </p:cNvPr>
          <p:cNvCxnSpPr>
            <a:cxnSpLocks/>
            <a:stCxn id="126" idx="4"/>
            <a:endCxn id="132" idx="0"/>
          </p:cNvCxnSpPr>
          <p:nvPr/>
        </p:nvCxnSpPr>
        <p:spPr>
          <a:xfrm flipH="1">
            <a:off x="1032275" y="5109967"/>
            <a:ext cx="197439" cy="3897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71AF92B-4CD9-494F-AC74-86C101C6028C}"/>
              </a:ext>
            </a:extLst>
          </p:cNvPr>
          <p:cNvCxnSpPr>
            <a:cxnSpLocks/>
            <a:stCxn id="126" idx="4"/>
            <a:endCxn id="133" idx="0"/>
          </p:cNvCxnSpPr>
          <p:nvPr/>
        </p:nvCxnSpPr>
        <p:spPr>
          <a:xfrm>
            <a:off x="1229714" y="5109967"/>
            <a:ext cx="179031" cy="3897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3AEB9CBC-E611-704E-9F03-26598B71178D}"/>
              </a:ext>
            </a:extLst>
          </p:cNvPr>
          <p:cNvCxnSpPr>
            <a:cxnSpLocks/>
            <a:stCxn id="126" idx="4"/>
            <a:endCxn id="135" idx="0"/>
          </p:cNvCxnSpPr>
          <p:nvPr/>
        </p:nvCxnSpPr>
        <p:spPr>
          <a:xfrm>
            <a:off x="1229714" y="5109967"/>
            <a:ext cx="468264" cy="4804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9CE1CA46-8681-7340-99A0-6B9E98B5C391}"/>
              </a:ext>
            </a:extLst>
          </p:cNvPr>
          <p:cNvCxnSpPr>
            <a:cxnSpLocks/>
            <a:stCxn id="123" idx="4"/>
            <a:endCxn id="126" idx="0"/>
          </p:cNvCxnSpPr>
          <p:nvPr/>
        </p:nvCxnSpPr>
        <p:spPr>
          <a:xfrm flipH="1">
            <a:off x="1229714" y="4558664"/>
            <a:ext cx="413541" cy="2815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4364626F-1BF5-8640-B953-4177DDF2BC55}"/>
              </a:ext>
            </a:extLst>
          </p:cNvPr>
          <p:cNvCxnSpPr>
            <a:cxnSpLocks/>
            <a:stCxn id="123" idx="4"/>
            <a:endCxn id="130" idx="0"/>
          </p:cNvCxnSpPr>
          <p:nvPr/>
        </p:nvCxnSpPr>
        <p:spPr>
          <a:xfrm flipH="1">
            <a:off x="1523550" y="4558664"/>
            <a:ext cx="119705" cy="3649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EA5E29D-F759-D74A-879A-75A6681FF106}"/>
              </a:ext>
            </a:extLst>
          </p:cNvPr>
          <p:cNvCxnSpPr>
            <a:cxnSpLocks/>
            <a:stCxn id="123" idx="4"/>
            <a:endCxn id="129" idx="0"/>
          </p:cNvCxnSpPr>
          <p:nvPr/>
        </p:nvCxnSpPr>
        <p:spPr>
          <a:xfrm>
            <a:off x="1643255" y="4558664"/>
            <a:ext cx="118109" cy="3649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ABD9E5A-9B10-8F40-99E6-B7A9461EF05E}"/>
              </a:ext>
            </a:extLst>
          </p:cNvPr>
          <p:cNvCxnSpPr>
            <a:cxnSpLocks/>
            <a:stCxn id="123" idx="4"/>
            <a:endCxn id="127" idx="0"/>
          </p:cNvCxnSpPr>
          <p:nvPr/>
        </p:nvCxnSpPr>
        <p:spPr>
          <a:xfrm>
            <a:off x="1643255" y="4558664"/>
            <a:ext cx="411833" cy="2815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6154282-617E-EC42-88C8-3C7411E6D120}"/>
              </a:ext>
            </a:extLst>
          </p:cNvPr>
          <p:cNvCxnSpPr>
            <a:cxnSpLocks/>
            <a:stCxn id="125" idx="4"/>
            <a:endCxn id="145" idx="0"/>
          </p:cNvCxnSpPr>
          <p:nvPr/>
        </p:nvCxnSpPr>
        <p:spPr>
          <a:xfrm flipH="1">
            <a:off x="2814347" y="4558663"/>
            <a:ext cx="422269" cy="3693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888EB943-8575-CF47-8AE0-7D6F6461E9BC}"/>
              </a:ext>
            </a:extLst>
          </p:cNvPr>
          <p:cNvCxnSpPr>
            <a:cxnSpLocks/>
            <a:stCxn id="125" idx="4"/>
            <a:endCxn id="143" idx="0"/>
          </p:cNvCxnSpPr>
          <p:nvPr/>
        </p:nvCxnSpPr>
        <p:spPr>
          <a:xfrm>
            <a:off x="3236616" y="4558663"/>
            <a:ext cx="250006" cy="281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2162DA11-A184-3A47-8596-D633C4008EAC}"/>
              </a:ext>
            </a:extLst>
          </p:cNvPr>
          <p:cNvCxnSpPr>
            <a:cxnSpLocks/>
            <a:stCxn id="125" idx="4"/>
            <a:endCxn id="144" idx="0"/>
          </p:cNvCxnSpPr>
          <p:nvPr/>
        </p:nvCxnSpPr>
        <p:spPr>
          <a:xfrm flipH="1">
            <a:off x="3117118" y="4558663"/>
            <a:ext cx="119498" cy="281449"/>
          </a:xfrm>
          <a:prstGeom prst="line">
            <a:avLst/>
          </a:prstGeom>
          <a:ln w="19050">
            <a:solidFill>
              <a:schemeClr val="accent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5A767AD-95EC-3F48-B797-ABC2D4A88ECE}"/>
              </a:ext>
            </a:extLst>
          </p:cNvPr>
          <p:cNvCxnSpPr>
            <a:cxnSpLocks/>
            <a:stCxn id="125" idx="4"/>
            <a:endCxn id="142" idx="0"/>
          </p:cNvCxnSpPr>
          <p:nvPr/>
        </p:nvCxnSpPr>
        <p:spPr>
          <a:xfrm>
            <a:off x="3236616" y="4558663"/>
            <a:ext cx="609600" cy="281449"/>
          </a:xfrm>
          <a:prstGeom prst="line">
            <a:avLst/>
          </a:prstGeom>
          <a:ln w="19050">
            <a:solidFill>
              <a:schemeClr val="accent2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F975FDF4-D391-C849-8B41-57FDC0A8CF90}"/>
              </a:ext>
            </a:extLst>
          </p:cNvPr>
          <p:cNvCxnSpPr>
            <a:cxnSpLocks/>
            <a:stCxn id="121" idx="4"/>
            <a:endCxn id="123" idx="0"/>
          </p:cNvCxnSpPr>
          <p:nvPr/>
        </p:nvCxnSpPr>
        <p:spPr>
          <a:xfrm flipH="1">
            <a:off x="1643255" y="4018032"/>
            <a:ext cx="754734" cy="27088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FB4B586B-F0CE-EF41-843D-D42416FB8D47}"/>
              </a:ext>
            </a:extLst>
          </p:cNvPr>
          <p:cNvCxnSpPr>
            <a:cxnSpLocks/>
            <a:stCxn id="121" idx="4"/>
            <a:endCxn id="125" idx="0"/>
          </p:cNvCxnSpPr>
          <p:nvPr/>
        </p:nvCxnSpPr>
        <p:spPr>
          <a:xfrm>
            <a:off x="2397989" y="4018032"/>
            <a:ext cx="838627" cy="2708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C39802A-141B-8443-955A-0A702A499C39}"/>
              </a:ext>
            </a:extLst>
          </p:cNvPr>
          <p:cNvCxnSpPr>
            <a:cxnSpLocks/>
            <a:stCxn id="121" idx="4"/>
            <a:endCxn id="124" idx="0"/>
          </p:cNvCxnSpPr>
          <p:nvPr/>
        </p:nvCxnSpPr>
        <p:spPr>
          <a:xfrm>
            <a:off x="2397989" y="4018032"/>
            <a:ext cx="1814455" cy="27534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18703C8F-8D79-4046-B4ED-F48F55FEF2EC}"/>
              </a:ext>
            </a:extLst>
          </p:cNvPr>
          <p:cNvCxnSpPr>
            <a:cxnSpLocks/>
            <a:stCxn id="121" idx="4"/>
            <a:endCxn id="122" idx="0"/>
          </p:cNvCxnSpPr>
          <p:nvPr/>
        </p:nvCxnSpPr>
        <p:spPr>
          <a:xfrm flipH="1">
            <a:off x="667427" y="4018032"/>
            <a:ext cx="1730562" cy="27088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C1E4EE03-31F6-9E45-9EF4-E4252C5F5D50}"/>
              </a:ext>
            </a:extLst>
          </p:cNvPr>
          <p:cNvSpPr txBox="1"/>
          <p:nvPr/>
        </p:nvSpPr>
        <p:spPr>
          <a:xfrm>
            <a:off x="253121" y="4281665"/>
            <a:ext cx="338554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nw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A7727934-D5D5-6C49-B78C-0787F7869A8C}"/>
              </a:ext>
            </a:extLst>
          </p:cNvPr>
          <p:cNvSpPr txBox="1"/>
          <p:nvPr/>
        </p:nvSpPr>
        <p:spPr>
          <a:xfrm>
            <a:off x="1234438" y="4281665"/>
            <a:ext cx="338554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ne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2B32460D-386A-854A-8B53-317635ED209C}"/>
              </a:ext>
            </a:extLst>
          </p:cNvPr>
          <p:cNvSpPr txBox="1"/>
          <p:nvPr/>
        </p:nvSpPr>
        <p:spPr>
          <a:xfrm>
            <a:off x="2819083" y="4291452"/>
            <a:ext cx="338554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sw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FC488EF-A9A4-D044-AE11-10075F441A64}"/>
              </a:ext>
            </a:extLst>
          </p:cNvPr>
          <p:cNvSpPr txBox="1"/>
          <p:nvPr/>
        </p:nvSpPr>
        <p:spPr>
          <a:xfrm>
            <a:off x="3805903" y="4290931"/>
            <a:ext cx="338554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se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23A41DF8-9566-F446-AD70-F55152EFCF45}"/>
              </a:ext>
            </a:extLst>
          </p:cNvPr>
          <p:cNvCxnSpPr>
            <a:cxnSpLocks/>
            <a:stCxn id="144" idx="4"/>
            <a:endCxn id="143" idx="3"/>
          </p:cNvCxnSpPr>
          <p:nvPr/>
        </p:nvCxnSpPr>
        <p:spPr>
          <a:xfrm rot="5400000" flipH="1" flipV="1">
            <a:off x="3234889" y="4952581"/>
            <a:ext cx="39503" cy="275046"/>
          </a:xfrm>
          <a:prstGeom prst="curvedConnector3">
            <a:avLst>
              <a:gd name="adj1" fmla="val -349758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urved Connector 214">
            <a:extLst>
              <a:ext uri="{FF2B5EF4-FFF2-40B4-BE49-F238E27FC236}">
                <a16:creationId xmlns:a16="http://schemas.microsoft.com/office/drawing/2014/main" id="{BA1BFDCC-CC76-F64A-B5FD-661F742E83CB}"/>
              </a:ext>
            </a:extLst>
          </p:cNvPr>
          <p:cNvCxnSpPr>
            <a:cxnSpLocks/>
            <a:stCxn id="142" idx="4"/>
            <a:endCxn id="143" idx="5"/>
          </p:cNvCxnSpPr>
          <p:nvPr/>
        </p:nvCxnSpPr>
        <p:spPr>
          <a:xfrm rot="5400000" flipH="1">
            <a:off x="3693896" y="4957536"/>
            <a:ext cx="39503" cy="265137"/>
          </a:xfrm>
          <a:prstGeom prst="curvedConnector3">
            <a:avLst>
              <a:gd name="adj1" fmla="val -375194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80F006B4-0F7E-5844-882F-E455CD9B9EAD}"/>
              </a:ext>
            </a:extLst>
          </p:cNvPr>
          <p:cNvCxnSpPr>
            <a:cxnSpLocks/>
            <a:stCxn id="121" idx="0"/>
            <a:endCxn id="143" idx="7"/>
          </p:cNvCxnSpPr>
          <p:nvPr/>
        </p:nvCxnSpPr>
        <p:spPr>
          <a:xfrm rot="16200000" flipH="1">
            <a:off x="2423871" y="3722407"/>
            <a:ext cx="1131326" cy="1183090"/>
          </a:xfrm>
          <a:prstGeom prst="curvedConnector3">
            <a:avLst>
              <a:gd name="adj1" fmla="val -20206"/>
            </a:avLst>
          </a:prstGeom>
          <a:ln w="19050">
            <a:solidFill>
              <a:srgbClr val="FF0000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>
            <a:extLst>
              <a:ext uri="{FF2B5EF4-FFF2-40B4-BE49-F238E27FC236}">
                <a16:creationId xmlns:a16="http://schemas.microsoft.com/office/drawing/2014/main" id="{DC7100B5-D35C-F248-B12A-9FE257DD8B09}"/>
              </a:ext>
            </a:extLst>
          </p:cNvPr>
          <p:cNvCxnSpPr>
            <a:cxnSpLocks/>
            <a:stCxn id="143" idx="3"/>
            <a:endCxn id="122" idx="4"/>
          </p:cNvCxnSpPr>
          <p:nvPr/>
        </p:nvCxnSpPr>
        <p:spPr>
          <a:xfrm rot="5400000" flipH="1">
            <a:off x="1773952" y="3452140"/>
            <a:ext cx="511688" cy="2724737"/>
          </a:xfrm>
          <a:prstGeom prst="curvedConnector3">
            <a:avLst>
              <a:gd name="adj1" fmla="val -86762"/>
            </a:avLst>
          </a:prstGeom>
          <a:ln w="19050">
            <a:solidFill>
              <a:schemeClr val="accent2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urved Connector 237">
            <a:extLst>
              <a:ext uri="{FF2B5EF4-FFF2-40B4-BE49-F238E27FC236}">
                <a16:creationId xmlns:a16="http://schemas.microsoft.com/office/drawing/2014/main" id="{25089238-F352-B34F-ACFB-CCC37F5A9484}"/>
              </a:ext>
            </a:extLst>
          </p:cNvPr>
          <p:cNvCxnSpPr>
            <a:cxnSpLocks/>
            <a:stCxn id="143" idx="3"/>
            <a:endCxn id="123" idx="4"/>
          </p:cNvCxnSpPr>
          <p:nvPr/>
        </p:nvCxnSpPr>
        <p:spPr>
          <a:xfrm rot="5400000" flipH="1">
            <a:off x="2261866" y="3940054"/>
            <a:ext cx="511688" cy="1748909"/>
          </a:xfrm>
          <a:prstGeom prst="curvedConnector3">
            <a:avLst>
              <a:gd name="adj1" fmla="val -50433"/>
            </a:avLst>
          </a:prstGeom>
          <a:ln w="19050">
            <a:solidFill>
              <a:schemeClr val="accent2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urved Connector 238">
            <a:extLst>
              <a:ext uri="{FF2B5EF4-FFF2-40B4-BE49-F238E27FC236}">
                <a16:creationId xmlns:a16="http://schemas.microsoft.com/office/drawing/2014/main" id="{25B7CBDD-39DB-EB4C-B862-C6613C02216B}"/>
              </a:ext>
            </a:extLst>
          </p:cNvPr>
          <p:cNvCxnSpPr>
            <a:cxnSpLocks/>
            <a:stCxn id="143" idx="4"/>
            <a:endCxn id="124" idx="4"/>
          </p:cNvCxnSpPr>
          <p:nvPr/>
        </p:nvCxnSpPr>
        <p:spPr>
          <a:xfrm rot="5400000" flipH="1" flipV="1">
            <a:off x="3576165" y="4473577"/>
            <a:ext cx="546735" cy="725822"/>
          </a:xfrm>
          <a:prstGeom prst="curvedConnector3">
            <a:avLst>
              <a:gd name="adj1" fmla="val -41812"/>
            </a:avLst>
          </a:prstGeom>
          <a:ln w="19050">
            <a:solidFill>
              <a:schemeClr val="accent2"/>
            </a:solidFill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6C554F2-0AEA-9246-8F45-24C1A92BDC0B}"/>
              </a:ext>
            </a:extLst>
          </p:cNvPr>
          <p:cNvCxnSpPr/>
          <p:nvPr/>
        </p:nvCxnSpPr>
        <p:spPr>
          <a:xfrm flipV="1">
            <a:off x="397408" y="5819716"/>
            <a:ext cx="4001160" cy="299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Oval 249">
            <a:extLst>
              <a:ext uri="{FF2B5EF4-FFF2-40B4-BE49-F238E27FC236}">
                <a16:creationId xmlns:a16="http://schemas.microsoft.com/office/drawing/2014/main" id="{DF8E8E3A-45E6-504B-8FA1-BB0B16F23EDC}"/>
              </a:ext>
            </a:extLst>
          </p:cNvPr>
          <p:cNvSpPr/>
          <p:nvPr/>
        </p:nvSpPr>
        <p:spPr>
          <a:xfrm>
            <a:off x="427587" y="5886331"/>
            <a:ext cx="267167" cy="26974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B7D39371-B389-4346-BFC3-310A1EC39FC8}"/>
              </a:ext>
            </a:extLst>
          </p:cNvPr>
          <p:cNvSpPr txBox="1"/>
          <p:nvPr/>
        </p:nvSpPr>
        <p:spPr>
          <a:xfrm>
            <a:off x="637470" y="5892129"/>
            <a:ext cx="492444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Body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606A6BA8-17F8-4540-BABA-B9BEAC4D9A9A}"/>
              </a:ext>
            </a:extLst>
          </p:cNvPr>
          <p:cNvSpPr/>
          <p:nvPr/>
        </p:nvSpPr>
        <p:spPr>
          <a:xfrm>
            <a:off x="1127688" y="5886331"/>
            <a:ext cx="267167" cy="26974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F777E8BC-4C54-8641-ABA8-0E099FB2751D}"/>
              </a:ext>
            </a:extLst>
          </p:cNvPr>
          <p:cNvSpPr txBox="1"/>
          <p:nvPr/>
        </p:nvSpPr>
        <p:spPr>
          <a:xfrm>
            <a:off x="1340420" y="5899925"/>
            <a:ext cx="1723550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Region with &gt; 1 body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3065D268-7682-934E-A28C-4897AA1E27BD}"/>
              </a:ext>
            </a:extLst>
          </p:cNvPr>
          <p:cNvSpPr/>
          <p:nvPr/>
        </p:nvSpPr>
        <p:spPr>
          <a:xfrm>
            <a:off x="3078896" y="5969726"/>
            <a:ext cx="97971" cy="1029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E25E3FF2-0BE5-F445-A2D8-89A0B0825C34}"/>
              </a:ext>
            </a:extLst>
          </p:cNvPr>
          <p:cNvSpPr txBox="1"/>
          <p:nvPr/>
        </p:nvSpPr>
        <p:spPr>
          <a:xfrm>
            <a:off x="3145236" y="5892129"/>
            <a:ext cx="1261884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cs typeface="Consolas" panose="020B0609020204030204" pitchFamily="49" charset="0"/>
              </a:rPr>
              <a:t>Empty quadrant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E7CFBB4E-6C6C-4E4A-919F-43C7965B4C21}"/>
              </a:ext>
            </a:extLst>
          </p:cNvPr>
          <p:cNvSpPr txBox="1"/>
          <p:nvPr/>
        </p:nvSpPr>
        <p:spPr>
          <a:xfrm>
            <a:off x="621813" y="3499193"/>
            <a:ext cx="1374094" cy="430887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urier" pitchFamily="2" charset="0"/>
                <a:cs typeface="Consolas" panose="020B0609020204030204" pitchFamily="49" charset="0"/>
              </a:rPr>
              <a:t>Quadtree</a:t>
            </a:r>
          </a:p>
          <a:p>
            <a:pPr algn="ctr"/>
            <a:r>
              <a:rPr lang="en-US" sz="1100" dirty="0">
                <a:latin typeface="Courier" pitchFamily="2" charset="0"/>
                <a:cs typeface="Consolas" panose="020B0609020204030204" pitchFamily="49" charset="0"/>
              </a:rPr>
              <a:t>Representation</a:t>
            </a:r>
            <a:endParaRPr lang="en-US" sz="3200" dirty="0">
              <a:latin typeface="Courier" pitchFamily="2" charset="0"/>
              <a:cs typeface="Consolas" panose="020B0609020204030204" pitchFamily="49" charset="0"/>
            </a:endParaRPr>
          </a:p>
        </p:txBody>
      </p:sp>
      <p:pic>
        <p:nvPicPr>
          <p:cNvPr id="117" name="Graphic 116" descr="Arrow Straight">
            <a:extLst>
              <a:ext uri="{FF2B5EF4-FFF2-40B4-BE49-F238E27FC236}">
                <a16:creationId xmlns:a16="http://schemas.microsoft.com/office/drawing/2014/main" id="{A6CA1908-562C-9B45-A3E8-A86D4CC49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942960" y="3105976"/>
            <a:ext cx="516436" cy="51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4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AAC27B0-CAB4-AA44-AE7D-00F48C2D196C}"/>
              </a:ext>
            </a:extLst>
          </p:cNvPr>
          <p:cNvSpPr/>
          <p:nvPr/>
        </p:nvSpPr>
        <p:spPr>
          <a:xfrm>
            <a:off x="1146629" y="1973943"/>
            <a:ext cx="1763485" cy="170542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+mj-lt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75E7688-F316-7749-B0A6-0FF4A276FB7F}"/>
              </a:ext>
            </a:extLst>
          </p:cNvPr>
          <p:cNvSpPr/>
          <p:nvPr/>
        </p:nvSpPr>
        <p:spPr>
          <a:xfrm>
            <a:off x="3294743" y="1973943"/>
            <a:ext cx="1763485" cy="1705428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87283C0-9C87-C142-8F87-C4FBECF8D9FE}"/>
              </a:ext>
            </a:extLst>
          </p:cNvPr>
          <p:cNvSpPr/>
          <p:nvPr/>
        </p:nvSpPr>
        <p:spPr>
          <a:xfrm>
            <a:off x="4281715" y="2115456"/>
            <a:ext cx="428172" cy="4426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0A52DA7-3B29-C649-93A2-9D18FD851BFF}"/>
              </a:ext>
            </a:extLst>
          </p:cNvPr>
          <p:cNvSpPr/>
          <p:nvPr/>
        </p:nvSpPr>
        <p:spPr>
          <a:xfrm>
            <a:off x="3683000" y="2111828"/>
            <a:ext cx="428172" cy="4426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5E00C69-AF9A-9340-8533-8DC70FDA8C1A}"/>
              </a:ext>
            </a:extLst>
          </p:cNvPr>
          <p:cNvSpPr/>
          <p:nvPr/>
        </p:nvSpPr>
        <p:spPr>
          <a:xfrm>
            <a:off x="3383643" y="2601684"/>
            <a:ext cx="428172" cy="4426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6B89EFF-C18F-E04C-98D1-634C37B8A94D}"/>
              </a:ext>
            </a:extLst>
          </p:cNvPr>
          <p:cNvSpPr/>
          <p:nvPr/>
        </p:nvSpPr>
        <p:spPr>
          <a:xfrm>
            <a:off x="3962399" y="2601684"/>
            <a:ext cx="428172" cy="4426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213ADF3-9577-954B-907D-A8D73B28F163}"/>
              </a:ext>
            </a:extLst>
          </p:cNvPr>
          <p:cNvSpPr/>
          <p:nvPr/>
        </p:nvSpPr>
        <p:spPr>
          <a:xfrm>
            <a:off x="4541155" y="2601684"/>
            <a:ext cx="428172" cy="4426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82330AC-C1E7-2548-BF3A-C384DE1B9A87}"/>
              </a:ext>
            </a:extLst>
          </p:cNvPr>
          <p:cNvSpPr/>
          <p:nvPr/>
        </p:nvSpPr>
        <p:spPr>
          <a:xfrm>
            <a:off x="4281715" y="3087912"/>
            <a:ext cx="428172" cy="4426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8968786-7AE3-5C49-896B-A9BC481D8CB2}"/>
              </a:ext>
            </a:extLst>
          </p:cNvPr>
          <p:cNvSpPr/>
          <p:nvPr/>
        </p:nvSpPr>
        <p:spPr>
          <a:xfrm>
            <a:off x="3683000" y="3100613"/>
            <a:ext cx="428172" cy="4426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2C4B7CF-2212-9E45-888F-D8A069F51AE8}"/>
              </a:ext>
            </a:extLst>
          </p:cNvPr>
          <p:cNvSpPr/>
          <p:nvPr/>
        </p:nvSpPr>
        <p:spPr>
          <a:xfrm>
            <a:off x="5442857" y="1973943"/>
            <a:ext cx="1763485" cy="170542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F94A198-2EB0-E04B-98FB-94C356EBC52E}"/>
              </a:ext>
            </a:extLst>
          </p:cNvPr>
          <p:cNvSpPr/>
          <p:nvPr/>
        </p:nvSpPr>
        <p:spPr>
          <a:xfrm>
            <a:off x="5693228" y="2333170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3B63AC4-465D-4C4C-A946-023875EDDE14}"/>
              </a:ext>
            </a:extLst>
          </p:cNvPr>
          <p:cNvSpPr/>
          <p:nvPr/>
        </p:nvSpPr>
        <p:spPr>
          <a:xfrm>
            <a:off x="5965371" y="2333170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D9ECDDC-6B3F-9644-9BEC-3450ABB899DD}"/>
              </a:ext>
            </a:extLst>
          </p:cNvPr>
          <p:cNvSpPr/>
          <p:nvPr/>
        </p:nvSpPr>
        <p:spPr>
          <a:xfrm>
            <a:off x="6242957" y="2333170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A84A6F7-E358-744A-BA16-C5A6A6239E02}"/>
              </a:ext>
            </a:extLst>
          </p:cNvPr>
          <p:cNvSpPr/>
          <p:nvPr/>
        </p:nvSpPr>
        <p:spPr>
          <a:xfrm>
            <a:off x="6520543" y="2333170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401E272-D629-8149-88A6-129953D9B78C}"/>
              </a:ext>
            </a:extLst>
          </p:cNvPr>
          <p:cNvSpPr/>
          <p:nvPr/>
        </p:nvSpPr>
        <p:spPr>
          <a:xfrm>
            <a:off x="6789056" y="2333170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6BF4CFB-CE74-D843-A8C0-825418DA282D}"/>
              </a:ext>
            </a:extLst>
          </p:cNvPr>
          <p:cNvSpPr/>
          <p:nvPr/>
        </p:nvSpPr>
        <p:spPr>
          <a:xfrm>
            <a:off x="5571671" y="2601684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EB4BABC-18CD-4C4A-A366-AA0509E9DC5A}"/>
              </a:ext>
            </a:extLst>
          </p:cNvPr>
          <p:cNvSpPr/>
          <p:nvPr/>
        </p:nvSpPr>
        <p:spPr>
          <a:xfrm>
            <a:off x="5843814" y="2601684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78D4658-DB70-C14A-AD3A-C9E99A50BF17}"/>
              </a:ext>
            </a:extLst>
          </p:cNvPr>
          <p:cNvSpPr/>
          <p:nvPr/>
        </p:nvSpPr>
        <p:spPr>
          <a:xfrm>
            <a:off x="6121400" y="2601684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2EAE353-9B65-8643-AD55-39E52BFEA880}"/>
              </a:ext>
            </a:extLst>
          </p:cNvPr>
          <p:cNvSpPr/>
          <p:nvPr/>
        </p:nvSpPr>
        <p:spPr>
          <a:xfrm>
            <a:off x="6398986" y="2601684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8AF8FB1-F8FC-B648-AD47-E7E21660DDAE}"/>
              </a:ext>
            </a:extLst>
          </p:cNvPr>
          <p:cNvSpPr/>
          <p:nvPr/>
        </p:nvSpPr>
        <p:spPr>
          <a:xfrm>
            <a:off x="6667499" y="2601684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2582BEA-86A7-D24B-B646-58AF9ED20E05}"/>
              </a:ext>
            </a:extLst>
          </p:cNvPr>
          <p:cNvSpPr/>
          <p:nvPr/>
        </p:nvSpPr>
        <p:spPr>
          <a:xfrm>
            <a:off x="6930572" y="2601684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12C1BC5-7350-9C4D-8ABC-5C6E79571BD5}"/>
              </a:ext>
            </a:extLst>
          </p:cNvPr>
          <p:cNvSpPr/>
          <p:nvPr/>
        </p:nvSpPr>
        <p:spPr>
          <a:xfrm>
            <a:off x="5571671" y="2870198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CFC6079-D4F0-4747-AE4D-D183887FA767}"/>
              </a:ext>
            </a:extLst>
          </p:cNvPr>
          <p:cNvSpPr/>
          <p:nvPr/>
        </p:nvSpPr>
        <p:spPr>
          <a:xfrm>
            <a:off x="5843814" y="2870198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5AADAA44-7AB4-D643-85CB-8B5CD72BDB21}"/>
              </a:ext>
            </a:extLst>
          </p:cNvPr>
          <p:cNvSpPr/>
          <p:nvPr/>
        </p:nvSpPr>
        <p:spPr>
          <a:xfrm>
            <a:off x="6121400" y="2870198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E0A1873-A480-5241-B732-484546FDC4D7}"/>
              </a:ext>
            </a:extLst>
          </p:cNvPr>
          <p:cNvSpPr/>
          <p:nvPr/>
        </p:nvSpPr>
        <p:spPr>
          <a:xfrm>
            <a:off x="6398986" y="2870198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C58A174-A272-F246-9C70-7EF0829973CC}"/>
              </a:ext>
            </a:extLst>
          </p:cNvPr>
          <p:cNvSpPr/>
          <p:nvPr/>
        </p:nvSpPr>
        <p:spPr>
          <a:xfrm>
            <a:off x="6667499" y="2870198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53F6AFB-4318-6C4C-819D-F14C86D84DC0}"/>
              </a:ext>
            </a:extLst>
          </p:cNvPr>
          <p:cNvSpPr/>
          <p:nvPr/>
        </p:nvSpPr>
        <p:spPr>
          <a:xfrm>
            <a:off x="6930572" y="2870198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778ECB2-24F9-5849-BA93-4A9FD1460745}"/>
              </a:ext>
            </a:extLst>
          </p:cNvPr>
          <p:cNvSpPr/>
          <p:nvPr/>
        </p:nvSpPr>
        <p:spPr>
          <a:xfrm>
            <a:off x="5685971" y="3138712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22F74A6-D530-9A4B-9FC1-A0105B9432C9}"/>
              </a:ext>
            </a:extLst>
          </p:cNvPr>
          <p:cNvSpPr/>
          <p:nvPr/>
        </p:nvSpPr>
        <p:spPr>
          <a:xfrm>
            <a:off x="5958114" y="3138712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6A21004-8EDA-E745-B1BE-F227C269B6E4}"/>
              </a:ext>
            </a:extLst>
          </p:cNvPr>
          <p:cNvSpPr/>
          <p:nvPr/>
        </p:nvSpPr>
        <p:spPr>
          <a:xfrm>
            <a:off x="6235700" y="3138712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99E31E0D-A1E3-B94E-BB20-21D44522088A}"/>
              </a:ext>
            </a:extLst>
          </p:cNvPr>
          <p:cNvSpPr/>
          <p:nvPr/>
        </p:nvSpPr>
        <p:spPr>
          <a:xfrm>
            <a:off x="6513286" y="3138712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7D8FDB8-EC28-934D-8C11-549D0C8E6299}"/>
              </a:ext>
            </a:extLst>
          </p:cNvPr>
          <p:cNvSpPr/>
          <p:nvPr/>
        </p:nvSpPr>
        <p:spPr>
          <a:xfrm>
            <a:off x="6781799" y="3138712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0C2977B-BF11-3649-ADAC-1A82508ACD3E}"/>
              </a:ext>
            </a:extLst>
          </p:cNvPr>
          <p:cNvSpPr/>
          <p:nvPr/>
        </p:nvSpPr>
        <p:spPr>
          <a:xfrm>
            <a:off x="5970814" y="2064656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67FF889-77C7-804C-B651-4E7C3ABEFABE}"/>
              </a:ext>
            </a:extLst>
          </p:cNvPr>
          <p:cNvSpPr/>
          <p:nvPr/>
        </p:nvSpPr>
        <p:spPr>
          <a:xfrm>
            <a:off x="6242957" y="2064656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292B4AB-94EC-8D46-86A4-E8BE2048FE26}"/>
              </a:ext>
            </a:extLst>
          </p:cNvPr>
          <p:cNvSpPr/>
          <p:nvPr/>
        </p:nvSpPr>
        <p:spPr>
          <a:xfrm>
            <a:off x="6520543" y="2064656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C6F7237-840C-9544-9936-242B7F1DF124}"/>
              </a:ext>
            </a:extLst>
          </p:cNvPr>
          <p:cNvSpPr/>
          <p:nvPr/>
        </p:nvSpPr>
        <p:spPr>
          <a:xfrm>
            <a:off x="5963557" y="3407226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39EA8EE-211A-1748-9426-C17F6BA97D87}"/>
              </a:ext>
            </a:extLst>
          </p:cNvPr>
          <p:cNvSpPr/>
          <p:nvPr/>
        </p:nvSpPr>
        <p:spPr>
          <a:xfrm>
            <a:off x="6235700" y="3407226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A4A54C9-4153-2943-8878-04D56BD51058}"/>
              </a:ext>
            </a:extLst>
          </p:cNvPr>
          <p:cNvSpPr/>
          <p:nvPr/>
        </p:nvSpPr>
        <p:spPr>
          <a:xfrm>
            <a:off x="6513286" y="3407226"/>
            <a:ext cx="199572" cy="1995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DFA998-C7DF-0341-AA35-5AD5C83AE0AF}"/>
              </a:ext>
            </a:extLst>
          </p:cNvPr>
          <p:cNvSpPr txBox="1"/>
          <p:nvPr/>
        </p:nvSpPr>
        <p:spPr>
          <a:xfrm>
            <a:off x="1457541" y="1593722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Monoliths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5AF5DA8-AD1A-E54E-ABBF-408358519449}"/>
              </a:ext>
            </a:extLst>
          </p:cNvPr>
          <p:cNvSpPr txBox="1"/>
          <p:nvPr/>
        </p:nvSpPr>
        <p:spPr>
          <a:xfrm>
            <a:off x="3451329" y="1593722"/>
            <a:ext cx="146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Microservices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CC8E3B5-8940-2743-BEBC-B598EE197626}"/>
              </a:ext>
            </a:extLst>
          </p:cNvPr>
          <p:cNvSpPr txBox="1"/>
          <p:nvPr/>
        </p:nvSpPr>
        <p:spPr>
          <a:xfrm>
            <a:off x="5639388" y="1593722"/>
            <a:ext cx="1421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+mj-lt"/>
              </a:rPr>
              <a:t>Nanoservices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800F3F-FA7D-484F-958F-4F492810E45D}"/>
              </a:ext>
            </a:extLst>
          </p:cNvPr>
          <p:cNvSpPr txBox="1"/>
          <p:nvPr/>
        </p:nvSpPr>
        <p:spPr>
          <a:xfrm>
            <a:off x="5377543" y="3817256"/>
            <a:ext cx="2024208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pPr indent="-18288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</a:rPr>
              <a:t>extreme parallelism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</a:rPr>
              <a:t>&lt; 1 µs completion time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</a:rPr>
              <a:t>cache resident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4DCB9B4-975B-4846-B827-AA5055A5EAD8}"/>
              </a:ext>
            </a:extLst>
          </p:cNvPr>
          <p:cNvSpPr txBox="1"/>
          <p:nvPr/>
        </p:nvSpPr>
        <p:spPr>
          <a:xfrm>
            <a:off x="3160168" y="3815689"/>
            <a:ext cx="2069093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pPr indent="-18288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moderate parallelism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&gt; 1 </a:t>
            </a:r>
            <a:r>
              <a:rPr lang="en-US" sz="1400" dirty="0" err="1">
                <a:latin typeface="+mj-lt"/>
              </a:rPr>
              <a:t>ms</a:t>
            </a:r>
            <a:r>
              <a:rPr lang="en-US" sz="1400" dirty="0">
                <a:latin typeface="+mj-lt"/>
              </a:rPr>
              <a:t> completion time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memory resident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6376862-56E6-5C40-9957-968A05428760}"/>
              </a:ext>
            </a:extLst>
          </p:cNvPr>
          <p:cNvSpPr txBox="1"/>
          <p:nvPr/>
        </p:nvSpPr>
        <p:spPr>
          <a:xfrm>
            <a:off x="991728" y="3815689"/>
            <a:ext cx="2027414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pPr indent="-18288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no parallelism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&gt;&gt; </a:t>
            </a:r>
            <a:r>
              <a:rPr lang="en-US" sz="1400" dirty="0" err="1">
                <a:latin typeface="+mj-lt"/>
              </a:rPr>
              <a:t>ms</a:t>
            </a:r>
            <a:r>
              <a:rPr lang="en-US" sz="1400" dirty="0">
                <a:latin typeface="+mj-lt"/>
              </a:rPr>
              <a:t> completion time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memory resident</a:t>
            </a:r>
          </a:p>
        </p:txBody>
      </p:sp>
    </p:spTree>
    <p:extLst>
      <p:ext uri="{BB962C8B-B14F-4D97-AF65-F5344CB8AC3E}">
        <p14:creationId xmlns:p14="http://schemas.microsoft.com/office/powerpoint/2010/main" val="362949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8CF7045-E5C0-CE41-8DA8-3B17B2FDEB3F}"/>
              </a:ext>
            </a:extLst>
          </p:cNvPr>
          <p:cNvSpPr/>
          <p:nvPr/>
        </p:nvSpPr>
        <p:spPr>
          <a:xfrm>
            <a:off x="1741714" y="4593777"/>
            <a:ext cx="4354287" cy="1836039"/>
          </a:xfrm>
          <a:custGeom>
            <a:avLst/>
            <a:gdLst>
              <a:gd name="connsiteX0" fmla="*/ 0 w 4354287"/>
              <a:gd name="connsiteY0" fmla="*/ 65877 h 1836039"/>
              <a:gd name="connsiteX1" fmla="*/ 65877 w 4354287"/>
              <a:gd name="connsiteY1" fmla="*/ 0 h 1836039"/>
              <a:gd name="connsiteX2" fmla="*/ 4288410 w 4354287"/>
              <a:gd name="connsiteY2" fmla="*/ 0 h 1836039"/>
              <a:gd name="connsiteX3" fmla="*/ 4354287 w 4354287"/>
              <a:gd name="connsiteY3" fmla="*/ 65877 h 1836039"/>
              <a:gd name="connsiteX4" fmla="*/ 4354287 w 4354287"/>
              <a:gd name="connsiteY4" fmla="*/ 1770162 h 1836039"/>
              <a:gd name="connsiteX5" fmla="*/ 4288410 w 4354287"/>
              <a:gd name="connsiteY5" fmla="*/ 1836039 h 1836039"/>
              <a:gd name="connsiteX6" fmla="*/ 65877 w 4354287"/>
              <a:gd name="connsiteY6" fmla="*/ 1836039 h 1836039"/>
              <a:gd name="connsiteX7" fmla="*/ 0 w 4354287"/>
              <a:gd name="connsiteY7" fmla="*/ 1770162 h 1836039"/>
              <a:gd name="connsiteX8" fmla="*/ 0 w 4354287"/>
              <a:gd name="connsiteY8" fmla="*/ 65877 h 1836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54287" h="1836039" fill="none" extrusionOk="0">
                <a:moveTo>
                  <a:pt x="0" y="65877"/>
                </a:moveTo>
                <a:cubicBezTo>
                  <a:pt x="95" y="32057"/>
                  <a:pt x="31522" y="3403"/>
                  <a:pt x="65877" y="0"/>
                </a:cubicBezTo>
                <a:cubicBezTo>
                  <a:pt x="1207126" y="72427"/>
                  <a:pt x="2637679" y="61419"/>
                  <a:pt x="4288410" y="0"/>
                </a:cubicBezTo>
                <a:cubicBezTo>
                  <a:pt x="4324348" y="-3066"/>
                  <a:pt x="4348040" y="27605"/>
                  <a:pt x="4354287" y="65877"/>
                </a:cubicBezTo>
                <a:cubicBezTo>
                  <a:pt x="4435946" y="761548"/>
                  <a:pt x="4345201" y="1307350"/>
                  <a:pt x="4354287" y="1770162"/>
                </a:cubicBezTo>
                <a:cubicBezTo>
                  <a:pt x="4354674" y="1804580"/>
                  <a:pt x="4320824" y="1831590"/>
                  <a:pt x="4288410" y="1836039"/>
                </a:cubicBezTo>
                <a:cubicBezTo>
                  <a:pt x="2674477" y="1865866"/>
                  <a:pt x="2099099" y="1756733"/>
                  <a:pt x="65877" y="1836039"/>
                </a:cubicBezTo>
                <a:cubicBezTo>
                  <a:pt x="31644" y="1835796"/>
                  <a:pt x="-2578" y="1807055"/>
                  <a:pt x="0" y="1770162"/>
                </a:cubicBezTo>
                <a:cubicBezTo>
                  <a:pt x="-66801" y="1067586"/>
                  <a:pt x="-24723" y="591694"/>
                  <a:pt x="0" y="65877"/>
                </a:cubicBezTo>
                <a:close/>
              </a:path>
              <a:path w="4354287" h="1836039" stroke="0" extrusionOk="0">
                <a:moveTo>
                  <a:pt x="0" y="65877"/>
                </a:moveTo>
                <a:cubicBezTo>
                  <a:pt x="5220" y="30917"/>
                  <a:pt x="31830" y="4867"/>
                  <a:pt x="65877" y="0"/>
                </a:cubicBezTo>
                <a:cubicBezTo>
                  <a:pt x="750547" y="123000"/>
                  <a:pt x="2902280" y="-96860"/>
                  <a:pt x="4288410" y="0"/>
                </a:cubicBezTo>
                <a:cubicBezTo>
                  <a:pt x="4320458" y="-3304"/>
                  <a:pt x="4356012" y="26016"/>
                  <a:pt x="4354287" y="65877"/>
                </a:cubicBezTo>
                <a:cubicBezTo>
                  <a:pt x="4436448" y="627226"/>
                  <a:pt x="4304181" y="1198712"/>
                  <a:pt x="4354287" y="1770162"/>
                </a:cubicBezTo>
                <a:cubicBezTo>
                  <a:pt x="4350756" y="1807824"/>
                  <a:pt x="4320989" y="1835417"/>
                  <a:pt x="4288410" y="1836039"/>
                </a:cubicBezTo>
                <a:cubicBezTo>
                  <a:pt x="2489366" y="1675332"/>
                  <a:pt x="2110207" y="1875706"/>
                  <a:pt x="65877" y="1836039"/>
                </a:cubicBezTo>
                <a:cubicBezTo>
                  <a:pt x="22632" y="1834653"/>
                  <a:pt x="-1416" y="1805904"/>
                  <a:pt x="0" y="1770162"/>
                </a:cubicBezTo>
                <a:cubicBezTo>
                  <a:pt x="116773" y="1559408"/>
                  <a:pt x="-70884" y="545871"/>
                  <a:pt x="0" y="65877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852854689">
                  <a:prstGeom prst="roundRect">
                    <a:avLst>
                      <a:gd name="adj" fmla="val 3588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25406EA-3CE3-404B-A45D-1C751127784B}"/>
              </a:ext>
            </a:extLst>
          </p:cNvPr>
          <p:cNvGrpSpPr/>
          <p:nvPr/>
        </p:nvGrpSpPr>
        <p:grpSpPr>
          <a:xfrm>
            <a:off x="1864682" y="3120061"/>
            <a:ext cx="492469" cy="328767"/>
            <a:chOff x="3510568" y="4405545"/>
            <a:chExt cx="558067" cy="345402"/>
          </a:xfrm>
          <a:effectLst/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536EC92F-74E8-C24A-80E7-6702A7B4E1F9}"/>
                </a:ext>
              </a:extLst>
            </p:cNvPr>
            <p:cNvSpPr/>
            <p:nvPr/>
          </p:nvSpPr>
          <p:spPr>
            <a:xfrm>
              <a:off x="3532439" y="4430987"/>
              <a:ext cx="499955" cy="295246"/>
            </a:xfrm>
            <a:prstGeom prst="roundRect">
              <a:avLst>
                <a:gd name="adj" fmla="val 1040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47B9F87-8095-C54E-AC53-1AE2F1FB663C}"/>
                </a:ext>
              </a:extLst>
            </p:cNvPr>
            <p:cNvSpPr txBox="1"/>
            <p:nvPr/>
          </p:nvSpPr>
          <p:spPr>
            <a:xfrm>
              <a:off x="3570542" y="4445147"/>
              <a:ext cx="498093" cy="274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Courier" pitchFamily="2" charset="0"/>
                  <a:cs typeface="Consolas" panose="020B0609020204030204" pitchFamily="49" charset="0"/>
                </a:rPr>
                <a:t>NIC</a:t>
              </a:r>
              <a:endParaRPr lang="en-US" sz="3200" b="1" dirty="0">
                <a:latin typeface="Courier" pitchFamily="2" charset="0"/>
                <a:cs typeface="Consolas" panose="020B060902020403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D47994D4-66BA-F841-A89F-BBDB663E03A7}"/>
                </a:ext>
              </a:extLst>
            </p:cNvPr>
            <p:cNvSpPr/>
            <p:nvPr/>
          </p:nvSpPr>
          <p:spPr>
            <a:xfrm>
              <a:off x="3510568" y="4405545"/>
              <a:ext cx="82282" cy="34540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1" name="Graphic 50" descr="Processor">
            <a:extLst>
              <a:ext uri="{FF2B5EF4-FFF2-40B4-BE49-F238E27FC236}">
                <a16:creationId xmlns:a16="http://schemas.microsoft.com/office/drawing/2014/main" id="{508C6B85-6D51-BD4D-BC4D-8CCAF6661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1018" y="3083074"/>
            <a:ext cx="402743" cy="402743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09FB1292-F692-2A4F-9724-260913B9CEE0}"/>
              </a:ext>
            </a:extLst>
          </p:cNvPr>
          <p:cNvSpPr/>
          <p:nvPr/>
        </p:nvSpPr>
        <p:spPr>
          <a:xfrm>
            <a:off x="2339440" y="2587948"/>
            <a:ext cx="3387732" cy="2675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PCIe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IOMMU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MEM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LLC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L2C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MMU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L1C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VMM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REG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947DE30-7B2F-1A45-8587-02C62E200A1E}"/>
              </a:ext>
            </a:extLst>
          </p:cNvPr>
          <p:cNvSpPr/>
          <p:nvPr/>
        </p:nvSpPr>
        <p:spPr>
          <a:xfrm>
            <a:off x="2499756" y="3150678"/>
            <a:ext cx="3076467" cy="2675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PCIe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IOMMU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LLC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L2C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MMU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L1C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VMM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REG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5727584-ABBE-0C47-8E14-6686A85E6664}"/>
              </a:ext>
            </a:extLst>
          </p:cNvPr>
          <p:cNvSpPr/>
          <p:nvPr/>
        </p:nvSpPr>
        <p:spPr>
          <a:xfrm>
            <a:off x="3596476" y="3706974"/>
            <a:ext cx="873660" cy="2675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FIFO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REG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1C4C7068-8885-7A4C-85AD-3FC11B8F105F}"/>
              </a:ext>
            </a:extLst>
          </p:cNvPr>
          <p:cNvCxnSpPr>
            <a:cxnSpLocks/>
            <a:stCxn id="48" idx="0"/>
            <a:endCxn id="61" idx="1"/>
          </p:cNvCxnSpPr>
          <p:nvPr/>
        </p:nvCxnSpPr>
        <p:spPr>
          <a:xfrm rot="5400000" flipH="1" flipV="1">
            <a:off x="2010728" y="2815566"/>
            <a:ext cx="422560" cy="234864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D841552-F3CB-DA4D-AA1F-1A40F1B66217}"/>
              </a:ext>
            </a:extLst>
          </p:cNvPr>
          <p:cNvSpPr txBox="1"/>
          <p:nvPr/>
        </p:nvSpPr>
        <p:spPr>
          <a:xfrm>
            <a:off x="3118633" y="2857381"/>
            <a:ext cx="1829347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000" dirty="0">
                <a:latin typeface="+mj-lt"/>
              </a:rPr>
              <a:t>a. Direct Memory Access (DMA)</a:t>
            </a:r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DEB6A6E9-4474-FB41-9914-1A74073A73E4}"/>
              </a:ext>
            </a:extLst>
          </p:cNvPr>
          <p:cNvCxnSpPr>
            <a:cxnSpLocks/>
            <a:stCxn id="48" idx="3"/>
            <a:endCxn id="63" idx="1"/>
          </p:cNvCxnSpPr>
          <p:nvPr/>
        </p:nvCxnSpPr>
        <p:spPr>
          <a:xfrm flipV="1">
            <a:off x="2325170" y="3284448"/>
            <a:ext cx="174586" cy="3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A668A6C-3C94-FC49-AB37-188AC7D10BD1}"/>
              </a:ext>
            </a:extLst>
          </p:cNvPr>
          <p:cNvCxnSpPr>
            <a:cxnSpLocks/>
            <a:stCxn id="48" idx="2"/>
            <a:endCxn id="64" idx="1"/>
          </p:cNvCxnSpPr>
          <p:nvPr/>
        </p:nvCxnSpPr>
        <p:spPr>
          <a:xfrm rot="16200000" flipH="1">
            <a:off x="2642807" y="2887074"/>
            <a:ext cx="415439" cy="1491900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6432488C-AF80-9449-A4CE-4C89B9061E44}"/>
              </a:ext>
            </a:extLst>
          </p:cNvPr>
          <p:cNvCxnSpPr>
            <a:cxnSpLocks/>
            <a:stCxn id="61" idx="3"/>
            <a:endCxn id="51" idx="0"/>
          </p:cNvCxnSpPr>
          <p:nvPr/>
        </p:nvCxnSpPr>
        <p:spPr>
          <a:xfrm>
            <a:off x="5727172" y="2721718"/>
            <a:ext cx="205218" cy="361356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89F14E87-00F7-1944-A118-0FAF4A523864}"/>
              </a:ext>
            </a:extLst>
          </p:cNvPr>
          <p:cNvCxnSpPr>
            <a:cxnSpLocks/>
            <a:stCxn id="63" idx="3"/>
            <a:endCxn id="51" idx="1"/>
          </p:cNvCxnSpPr>
          <p:nvPr/>
        </p:nvCxnSpPr>
        <p:spPr>
          <a:xfrm flipV="1">
            <a:off x="5576223" y="3284446"/>
            <a:ext cx="154795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BBE2CA29-544A-7D4B-A7FA-C2A4597C4E07}"/>
              </a:ext>
            </a:extLst>
          </p:cNvPr>
          <p:cNvCxnSpPr>
            <a:cxnSpLocks/>
            <a:stCxn id="64" idx="3"/>
            <a:endCxn id="51" idx="2"/>
          </p:cNvCxnSpPr>
          <p:nvPr/>
        </p:nvCxnSpPr>
        <p:spPr>
          <a:xfrm flipV="1">
            <a:off x="4470136" y="3485817"/>
            <a:ext cx="1462254" cy="354927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B3CCEE-3035-AC40-8EC2-1282D8E57914}"/>
              </a:ext>
            </a:extLst>
          </p:cNvPr>
          <p:cNvSpPr txBox="1"/>
          <p:nvPr/>
        </p:nvSpPr>
        <p:spPr>
          <a:xfrm>
            <a:off x="3323817" y="3417779"/>
            <a:ext cx="1418978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000" dirty="0">
                <a:latin typeface="+mj-lt"/>
              </a:rPr>
              <a:t>b. Direct Data IO (DDIO)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1798D0-496F-E646-9F5A-8378A64058AF}"/>
              </a:ext>
            </a:extLst>
          </p:cNvPr>
          <p:cNvSpPr txBox="1"/>
          <p:nvPr/>
        </p:nvSpPr>
        <p:spPr>
          <a:xfrm>
            <a:off x="1851074" y="4627085"/>
            <a:ext cx="4229866" cy="6001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Lightning NIC or L-NIC [?]: 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a very low latency fast-path into the heart of a CPU core, placing packets directly into the register file and eliminating overheads due to PCIe, MMUs, and memory and cache accesses.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5577AE-CA5E-B34A-A876-07B7119AB032}"/>
              </a:ext>
            </a:extLst>
          </p:cNvPr>
          <p:cNvSpPr txBox="1"/>
          <p:nvPr/>
        </p:nvSpPr>
        <p:spPr>
          <a:xfrm>
            <a:off x="5364961" y="3436257"/>
            <a:ext cx="599844" cy="4001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en-US" sz="1000" dirty="0">
                <a:latin typeface="+mj-lt"/>
              </a:rPr>
              <a:t>CPU</a:t>
            </a:r>
          </a:p>
          <a:p>
            <a:pPr algn="r"/>
            <a:r>
              <a:rPr lang="en-US" sz="1000" dirty="0">
                <a:latin typeface="+mj-lt"/>
              </a:rPr>
              <a:t>Pipeline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590B10A-D619-224D-9521-FEF5AB97F087}"/>
              </a:ext>
            </a:extLst>
          </p:cNvPr>
          <p:cNvCxnSpPr>
            <a:cxnSpLocks/>
          </p:cNvCxnSpPr>
          <p:nvPr/>
        </p:nvCxnSpPr>
        <p:spPr>
          <a:xfrm flipH="1">
            <a:off x="1677409" y="3217127"/>
            <a:ext cx="18727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F17430-343A-814E-B58E-FF4B9A244843}"/>
              </a:ext>
            </a:extLst>
          </p:cNvPr>
          <p:cNvCxnSpPr>
            <a:cxnSpLocks/>
          </p:cNvCxnSpPr>
          <p:nvPr/>
        </p:nvCxnSpPr>
        <p:spPr>
          <a:xfrm flipH="1">
            <a:off x="1677409" y="3363951"/>
            <a:ext cx="18727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14F3203-EE15-B449-AD71-33DEB905314C}"/>
              </a:ext>
            </a:extLst>
          </p:cNvPr>
          <p:cNvGrpSpPr/>
          <p:nvPr/>
        </p:nvGrpSpPr>
        <p:grpSpPr>
          <a:xfrm>
            <a:off x="1994804" y="5295955"/>
            <a:ext cx="492469" cy="328767"/>
            <a:chOff x="3510568" y="4405545"/>
            <a:chExt cx="558067" cy="345402"/>
          </a:xfrm>
          <a:effectLst/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7D37125-AB28-8143-B88E-DB0AD4C5435D}"/>
                </a:ext>
              </a:extLst>
            </p:cNvPr>
            <p:cNvSpPr/>
            <p:nvPr/>
          </p:nvSpPr>
          <p:spPr>
            <a:xfrm>
              <a:off x="3532439" y="4430987"/>
              <a:ext cx="499955" cy="295246"/>
            </a:xfrm>
            <a:prstGeom prst="roundRect">
              <a:avLst>
                <a:gd name="adj" fmla="val 1040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B6E8A4-26A2-1A4F-8BCD-92418E2B6D8E}"/>
                </a:ext>
              </a:extLst>
            </p:cNvPr>
            <p:cNvSpPr txBox="1"/>
            <p:nvPr/>
          </p:nvSpPr>
          <p:spPr>
            <a:xfrm>
              <a:off x="3570542" y="4445147"/>
              <a:ext cx="498093" cy="274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Courier" pitchFamily="2" charset="0"/>
                  <a:cs typeface="Consolas" panose="020B0609020204030204" pitchFamily="49" charset="0"/>
                </a:rPr>
                <a:t>NIC</a:t>
              </a:r>
              <a:endParaRPr lang="en-US" sz="3200" b="1" dirty="0">
                <a:latin typeface="Courier" pitchFamily="2" charset="0"/>
                <a:cs typeface="Consolas" panose="020B0609020204030204" pitchFamily="49" charset="0"/>
              </a:endParaRP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101EC7E-B72C-6A47-A318-F67357CCC617}"/>
                </a:ext>
              </a:extLst>
            </p:cNvPr>
            <p:cNvSpPr/>
            <p:nvPr/>
          </p:nvSpPr>
          <p:spPr>
            <a:xfrm>
              <a:off x="3510568" y="4405545"/>
              <a:ext cx="82282" cy="34540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7" name="Graphic 26" descr="Processor">
            <a:extLst>
              <a:ext uri="{FF2B5EF4-FFF2-40B4-BE49-F238E27FC236}">
                <a16:creationId xmlns:a16="http://schemas.microsoft.com/office/drawing/2014/main" id="{A7A688B9-8524-8441-A729-DEB658DA2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4655" y="5260899"/>
            <a:ext cx="402743" cy="40274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5DEC8E9-72E6-514C-B8EF-1352E6B4B695}"/>
              </a:ext>
            </a:extLst>
          </p:cNvPr>
          <p:cNvSpPr/>
          <p:nvPr/>
        </p:nvSpPr>
        <p:spPr>
          <a:xfrm>
            <a:off x="3523786" y="5326568"/>
            <a:ext cx="873660" cy="2675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FIFO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REG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97F19254-658A-7B42-92FD-567365FF3D38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2487273" y="5460338"/>
            <a:ext cx="1036513" cy="41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25D78BBB-054F-0F45-A9E5-EC9DEF900594}"/>
              </a:ext>
            </a:extLst>
          </p:cNvPr>
          <p:cNvCxnSpPr>
            <a:cxnSpLocks/>
            <a:stCxn id="30" idx="3"/>
            <a:endCxn id="27" idx="1"/>
          </p:cNvCxnSpPr>
          <p:nvPr/>
        </p:nvCxnSpPr>
        <p:spPr>
          <a:xfrm>
            <a:off x="4397446" y="5460338"/>
            <a:ext cx="1237209" cy="19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B666A7C-3D62-9143-A65D-27FB06EF646B}"/>
              </a:ext>
            </a:extLst>
          </p:cNvPr>
          <p:cNvSpPr txBox="1"/>
          <p:nvPr/>
        </p:nvSpPr>
        <p:spPr>
          <a:xfrm>
            <a:off x="5326100" y="5214116"/>
            <a:ext cx="401072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en-US" sz="1000" dirty="0">
                <a:latin typeface="+mj-lt"/>
              </a:rPr>
              <a:t>CPU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3C82D0-368A-8942-A9D1-F30AC6D2B3B4}"/>
              </a:ext>
            </a:extLst>
          </p:cNvPr>
          <p:cNvCxnSpPr>
            <a:cxnSpLocks/>
          </p:cNvCxnSpPr>
          <p:nvPr/>
        </p:nvCxnSpPr>
        <p:spPr>
          <a:xfrm flipH="1">
            <a:off x="1807531" y="5393021"/>
            <a:ext cx="18727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124CD2-9419-0946-ABB3-96468376FEEF}"/>
              </a:ext>
            </a:extLst>
          </p:cNvPr>
          <p:cNvCxnSpPr>
            <a:cxnSpLocks/>
          </p:cNvCxnSpPr>
          <p:nvPr/>
        </p:nvCxnSpPr>
        <p:spPr>
          <a:xfrm flipH="1">
            <a:off x="1807531" y="5539845"/>
            <a:ext cx="18727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0ABECD5-326C-0C4D-88D7-6596671B8E4C}"/>
              </a:ext>
            </a:extLst>
          </p:cNvPr>
          <p:cNvSpPr/>
          <p:nvPr/>
        </p:nvSpPr>
        <p:spPr>
          <a:xfrm>
            <a:off x="2350810" y="5852037"/>
            <a:ext cx="3387732" cy="2675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PCIe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IOMMU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MEM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LLC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L2C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MMU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L1C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VMM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REG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F2676E5-9C9E-1A42-8C88-2F98ACAE42B4}"/>
              </a:ext>
            </a:extLst>
          </p:cNvPr>
          <p:cNvSpPr txBox="1"/>
          <p:nvPr/>
        </p:nvSpPr>
        <p:spPr>
          <a:xfrm>
            <a:off x="2917637" y="6116583"/>
            <a:ext cx="2305439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000" dirty="0">
                <a:latin typeface="+mj-lt"/>
              </a:rPr>
              <a:t>b. DMA or DDIO in widespread use today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E26F8E-1655-2F43-B605-C4A1F9BF46BE}"/>
              </a:ext>
            </a:extLst>
          </p:cNvPr>
          <p:cNvSpPr txBox="1"/>
          <p:nvPr/>
        </p:nvSpPr>
        <p:spPr>
          <a:xfrm>
            <a:off x="3668708" y="5584005"/>
            <a:ext cx="583814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a. L-NIC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A8EA0520-5576-A949-8B64-D401F0CA4DDF}"/>
              </a:ext>
            </a:extLst>
          </p:cNvPr>
          <p:cNvCxnSpPr>
            <a:cxnSpLocks/>
            <a:stCxn id="25" idx="2"/>
            <a:endCxn id="52" idx="1"/>
          </p:cNvCxnSpPr>
          <p:nvPr/>
        </p:nvCxnSpPr>
        <p:spPr>
          <a:xfrm rot="16200000" flipH="1">
            <a:off x="2113882" y="5748878"/>
            <a:ext cx="390547" cy="83309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2B365EC0-7FC6-6446-BCEB-085901639680}"/>
              </a:ext>
            </a:extLst>
          </p:cNvPr>
          <p:cNvCxnSpPr>
            <a:cxnSpLocks/>
            <a:stCxn id="27" idx="2"/>
            <a:endCxn id="52" idx="3"/>
          </p:cNvCxnSpPr>
          <p:nvPr/>
        </p:nvCxnSpPr>
        <p:spPr>
          <a:xfrm rot="5400000">
            <a:off x="5626203" y="5775982"/>
            <a:ext cx="322165" cy="97485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19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155A6CA-F13C-4D48-A274-806D92513EBE}"/>
              </a:ext>
            </a:extLst>
          </p:cNvPr>
          <p:cNvSpPr/>
          <p:nvPr/>
        </p:nvSpPr>
        <p:spPr>
          <a:xfrm>
            <a:off x="2921061" y="4134159"/>
            <a:ext cx="1678884" cy="28333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IOMMU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40705A-C01D-1542-922F-FDC8BF86F78F}"/>
              </a:ext>
            </a:extLst>
          </p:cNvPr>
          <p:cNvSpPr/>
          <p:nvPr/>
        </p:nvSpPr>
        <p:spPr>
          <a:xfrm>
            <a:off x="2921060" y="4414300"/>
            <a:ext cx="2455421" cy="2833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NIC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F8386A-C9F7-A046-96D8-3B2E63C001D7}"/>
              </a:ext>
            </a:extLst>
          </p:cNvPr>
          <p:cNvCxnSpPr/>
          <p:nvPr/>
        </p:nvCxnSpPr>
        <p:spPr>
          <a:xfrm>
            <a:off x="1474631" y="1390918"/>
            <a:ext cx="55379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3D6582-5C2B-844D-A44C-685BB42AA14C}"/>
              </a:ext>
            </a:extLst>
          </p:cNvPr>
          <p:cNvCxnSpPr/>
          <p:nvPr/>
        </p:nvCxnSpPr>
        <p:spPr>
          <a:xfrm>
            <a:off x="6475926" y="2099256"/>
            <a:ext cx="55379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3EA389-EB86-9E4C-9176-3C383D1F0DC4}"/>
              </a:ext>
            </a:extLst>
          </p:cNvPr>
          <p:cNvSpPr txBox="1"/>
          <p:nvPr/>
        </p:nvSpPr>
        <p:spPr>
          <a:xfrm>
            <a:off x="1450393" y="3869754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MEM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E3A9F1-EF56-8540-A745-519B9B592618}"/>
              </a:ext>
            </a:extLst>
          </p:cNvPr>
          <p:cNvSpPr txBox="1"/>
          <p:nvPr/>
        </p:nvSpPr>
        <p:spPr>
          <a:xfrm>
            <a:off x="1503454" y="3589613"/>
            <a:ext cx="392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LLC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4C8C56-2F68-4347-99D9-A873F7143876}"/>
              </a:ext>
            </a:extLst>
          </p:cNvPr>
          <p:cNvSpPr txBox="1"/>
          <p:nvPr/>
        </p:nvSpPr>
        <p:spPr>
          <a:xfrm>
            <a:off x="1494410" y="3322074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L2C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A6FBA5-5177-624E-AD2A-901EE0E385D4}"/>
              </a:ext>
            </a:extLst>
          </p:cNvPr>
          <p:cNvSpPr txBox="1"/>
          <p:nvPr/>
        </p:nvSpPr>
        <p:spPr>
          <a:xfrm>
            <a:off x="1438370" y="3054535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MMU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BD4D16-88F5-CD43-BF8E-577F470BB1CF}"/>
              </a:ext>
            </a:extLst>
          </p:cNvPr>
          <p:cNvSpPr txBox="1"/>
          <p:nvPr/>
        </p:nvSpPr>
        <p:spPr>
          <a:xfrm>
            <a:off x="1494410" y="2775965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L1C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45DA38-7236-D047-9065-0489201C0980}"/>
              </a:ext>
            </a:extLst>
          </p:cNvPr>
          <p:cNvSpPr txBox="1"/>
          <p:nvPr/>
        </p:nvSpPr>
        <p:spPr>
          <a:xfrm>
            <a:off x="1427247" y="2498577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VMM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16BF97-BBF1-E049-B5EF-676874B41837}"/>
              </a:ext>
            </a:extLst>
          </p:cNvPr>
          <p:cNvSpPr txBox="1"/>
          <p:nvPr/>
        </p:nvSpPr>
        <p:spPr>
          <a:xfrm>
            <a:off x="1474631" y="2218436"/>
            <a:ext cx="439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REG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62A32D-4D63-AB4C-8424-7374464C8283}"/>
              </a:ext>
            </a:extLst>
          </p:cNvPr>
          <p:cNvSpPr txBox="1"/>
          <p:nvPr/>
        </p:nvSpPr>
        <p:spPr>
          <a:xfrm>
            <a:off x="3589771" y="1941439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+mj-lt"/>
              </a:rPr>
              <a:t>DMA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6D047A-2838-4343-955C-288282A2CDB1}"/>
              </a:ext>
            </a:extLst>
          </p:cNvPr>
          <p:cNvSpPr txBox="1"/>
          <p:nvPr/>
        </p:nvSpPr>
        <p:spPr>
          <a:xfrm>
            <a:off x="4091471" y="1941438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+mj-lt"/>
              </a:rPr>
              <a:t>DDIO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FA23E1-BF69-D94A-AAE9-F5BCF8673BC0}"/>
              </a:ext>
            </a:extLst>
          </p:cNvPr>
          <p:cNvSpPr txBox="1"/>
          <p:nvPr/>
        </p:nvSpPr>
        <p:spPr>
          <a:xfrm>
            <a:off x="4599944" y="1941437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+mj-lt"/>
              </a:rPr>
              <a:t>L-NIC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9B015E-0E19-1844-BAE9-11864135B8CE}"/>
              </a:ext>
            </a:extLst>
          </p:cNvPr>
          <p:cNvSpPr/>
          <p:nvPr/>
        </p:nvSpPr>
        <p:spPr>
          <a:xfrm>
            <a:off x="2921060" y="3849227"/>
            <a:ext cx="1162757" cy="28333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MEM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64F183-BE9C-7B43-81C2-EF2E3D07C41B}"/>
              </a:ext>
            </a:extLst>
          </p:cNvPr>
          <p:cNvSpPr/>
          <p:nvPr/>
        </p:nvSpPr>
        <p:spPr>
          <a:xfrm>
            <a:off x="2921059" y="3564295"/>
            <a:ext cx="1678884" cy="28333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LLC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32F3B0D-93B0-C547-81A9-2B1C9B9A02EE}"/>
              </a:ext>
            </a:extLst>
          </p:cNvPr>
          <p:cNvSpPr/>
          <p:nvPr/>
        </p:nvSpPr>
        <p:spPr>
          <a:xfrm>
            <a:off x="2921059" y="3277766"/>
            <a:ext cx="1678884" cy="28333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L2C</a:t>
            </a:r>
          </a:p>
        </p:txBody>
      </p:sp>
    </p:spTree>
    <p:extLst>
      <p:ext uri="{BB962C8B-B14F-4D97-AF65-F5344CB8AC3E}">
        <p14:creationId xmlns:p14="http://schemas.microsoft.com/office/powerpoint/2010/main" val="131411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0FB5BE-FC7E-4949-9C2C-3B1D521D69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651857"/>
              </p:ext>
            </p:extLst>
          </p:nvPr>
        </p:nvGraphicFramePr>
        <p:xfrm>
          <a:off x="1514342" y="1960853"/>
          <a:ext cx="3180008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357">
                  <a:extLst>
                    <a:ext uri="{9D8B030D-6E8A-4147-A177-3AD203B41FA5}">
                      <a16:colId xmlns:a16="http://schemas.microsoft.com/office/drawing/2014/main" val="3695093573"/>
                    </a:ext>
                  </a:extLst>
                </a:gridCol>
                <a:gridCol w="701898">
                  <a:extLst>
                    <a:ext uri="{9D8B030D-6E8A-4147-A177-3AD203B41FA5}">
                      <a16:colId xmlns:a16="http://schemas.microsoft.com/office/drawing/2014/main" val="4003741665"/>
                    </a:ext>
                  </a:extLst>
                </a:gridCol>
                <a:gridCol w="741237">
                  <a:extLst>
                    <a:ext uri="{9D8B030D-6E8A-4147-A177-3AD203B41FA5}">
                      <a16:colId xmlns:a16="http://schemas.microsoft.com/office/drawing/2014/main" val="2400872600"/>
                    </a:ext>
                  </a:extLst>
                </a:gridCol>
                <a:gridCol w="720516">
                  <a:extLst>
                    <a:ext uri="{9D8B030D-6E8A-4147-A177-3AD203B41FA5}">
                      <a16:colId xmlns:a16="http://schemas.microsoft.com/office/drawing/2014/main" val="2131408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DMA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DDIO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L-NIC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006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REG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989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VMM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55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L1C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3604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MMU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01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L2C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601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LLC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54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MEM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736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IOMMU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317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NIC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795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052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625406EA-3CE3-404B-A45D-1C751127784B}"/>
              </a:ext>
            </a:extLst>
          </p:cNvPr>
          <p:cNvGrpSpPr/>
          <p:nvPr/>
        </p:nvGrpSpPr>
        <p:grpSpPr>
          <a:xfrm>
            <a:off x="1864682" y="3120061"/>
            <a:ext cx="492469" cy="328767"/>
            <a:chOff x="3510568" y="4405545"/>
            <a:chExt cx="558067" cy="345402"/>
          </a:xfrm>
          <a:effectLst/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536EC92F-74E8-C24A-80E7-6702A7B4E1F9}"/>
                </a:ext>
              </a:extLst>
            </p:cNvPr>
            <p:cNvSpPr/>
            <p:nvPr/>
          </p:nvSpPr>
          <p:spPr>
            <a:xfrm>
              <a:off x="3532439" y="4430987"/>
              <a:ext cx="499955" cy="295246"/>
            </a:xfrm>
            <a:prstGeom prst="roundRect">
              <a:avLst>
                <a:gd name="adj" fmla="val 1040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47B9F87-8095-C54E-AC53-1AE2F1FB663C}"/>
                </a:ext>
              </a:extLst>
            </p:cNvPr>
            <p:cNvSpPr txBox="1"/>
            <p:nvPr/>
          </p:nvSpPr>
          <p:spPr>
            <a:xfrm>
              <a:off x="3570542" y="4445147"/>
              <a:ext cx="498093" cy="274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Courier" pitchFamily="2" charset="0"/>
                  <a:cs typeface="Consolas" panose="020B0609020204030204" pitchFamily="49" charset="0"/>
                </a:rPr>
                <a:t>NIC</a:t>
              </a:r>
              <a:endParaRPr lang="en-US" sz="3200" b="1" dirty="0">
                <a:latin typeface="Courier" pitchFamily="2" charset="0"/>
                <a:cs typeface="Consolas" panose="020B060902020403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D47994D4-66BA-F841-A89F-BBDB663E03A7}"/>
                </a:ext>
              </a:extLst>
            </p:cNvPr>
            <p:cNvSpPr/>
            <p:nvPr/>
          </p:nvSpPr>
          <p:spPr>
            <a:xfrm>
              <a:off x="3510568" y="4405545"/>
              <a:ext cx="82282" cy="34540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1" name="Graphic 50" descr="Processor">
            <a:extLst>
              <a:ext uri="{FF2B5EF4-FFF2-40B4-BE49-F238E27FC236}">
                <a16:creationId xmlns:a16="http://schemas.microsoft.com/office/drawing/2014/main" id="{508C6B85-6D51-BD4D-BC4D-8CCAF6661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1018" y="3083074"/>
            <a:ext cx="402743" cy="402743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09FB1292-F692-2A4F-9724-260913B9CEE0}"/>
              </a:ext>
            </a:extLst>
          </p:cNvPr>
          <p:cNvSpPr/>
          <p:nvPr/>
        </p:nvSpPr>
        <p:spPr>
          <a:xfrm>
            <a:off x="2339440" y="2587948"/>
            <a:ext cx="3387732" cy="2675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PCIe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IOMMU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MEM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LLC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L2C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MMU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L1C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VMM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REG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947DE30-7B2F-1A45-8587-02C62E200A1E}"/>
              </a:ext>
            </a:extLst>
          </p:cNvPr>
          <p:cNvSpPr/>
          <p:nvPr/>
        </p:nvSpPr>
        <p:spPr>
          <a:xfrm>
            <a:off x="2499756" y="3150678"/>
            <a:ext cx="3076467" cy="2675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PCIe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IOMMU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LLC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L2C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MMU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L1C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VMM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REG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5727584-ABBE-0C47-8E14-6686A85E6664}"/>
              </a:ext>
            </a:extLst>
          </p:cNvPr>
          <p:cNvSpPr/>
          <p:nvPr/>
        </p:nvSpPr>
        <p:spPr>
          <a:xfrm>
            <a:off x="3596476" y="3706974"/>
            <a:ext cx="873660" cy="2675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FIFO</a:t>
            </a:r>
            <a:r>
              <a:rPr lang="en-US" sz="1100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1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REG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1C4C7068-8885-7A4C-85AD-3FC11B8F105F}"/>
              </a:ext>
            </a:extLst>
          </p:cNvPr>
          <p:cNvCxnSpPr>
            <a:cxnSpLocks/>
            <a:stCxn id="48" idx="0"/>
            <a:endCxn id="61" idx="1"/>
          </p:cNvCxnSpPr>
          <p:nvPr/>
        </p:nvCxnSpPr>
        <p:spPr>
          <a:xfrm rot="5400000" flipH="1" flipV="1">
            <a:off x="2010728" y="2815566"/>
            <a:ext cx="422560" cy="234864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D841552-F3CB-DA4D-AA1F-1A40F1B66217}"/>
              </a:ext>
            </a:extLst>
          </p:cNvPr>
          <p:cNvSpPr txBox="1"/>
          <p:nvPr/>
        </p:nvSpPr>
        <p:spPr>
          <a:xfrm>
            <a:off x="3118633" y="2857381"/>
            <a:ext cx="1829347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000" dirty="0">
                <a:latin typeface="+mj-lt"/>
              </a:rPr>
              <a:t>a. Direct Memory Access (DMA)</a:t>
            </a:r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DEB6A6E9-4474-FB41-9914-1A74073A73E4}"/>
              </a:ext>
            </a:extLst>
          </p:cNvPr>
          <p:cNvCxnSpPr>
            <a:cxnSpLocks/>
            <a:stCxn id="48" idx="3"/>
            <a:endCxn id="63" idx="1"/>
          </p:cNvCxnSpPr>
          <p:nvPr/>
        </p:nvCxnSpPr>
        <p:spPr>
          <a:xfrm flipV="1">
            <a:off x="2325170" y="3284448"/>
            <a:ext cx="174586" cy="3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A668A6C-3C94-FC49-AB37-188AC7D10BD1}"/>
              </a:ext>
            </a:extLst>
          </p:cNvPr>
          <p:cNvCxnSpPr>
            <a:cxnSpLocks/>
            <a:stCxn id="48" idx="2"/>
            <a:endCxn id="64" idx="1"/>
          </p:cNvCxnSpPr>
          <p:nvPr/>
        </p:nvCxnSpPr>
        <p:spPr>
          <a:xfrm rot="16200000" flipH="1">
            <a:off x="2642807" y="2887074"/>
            <a:ext cx="415439" cy="1491900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6432488C-AF80-9449-A4CE-4C89B9061E44}"/>
              </a:ext>
            </a:extLst>
          </p:cNvPr>
          <p:cNvCxnSpPr>
            <a:cxnSpLocks/>
            <a:stCxn id="61" idx="3"/>
            <a:endCxn id="51" idx="0"/>
          </p:cNvCxnSpPr>
          <p:nvPr/>
        </p:nvCxnSpPr>
        <p:spPr>
          <a:xfrm>
            <a:off x="5727172" y="2721718"/>
            <a:ext cx="205218" cy="361356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89F14E87-00F7-1944-A118-0FAF4A523864}"/>
              </a:ext>
            </a:extLst>
          </p:cNvPr>
          <p:cNvCxnSpPr>
            <a:cxnSpLocks/>
            <a:stCxn id="63" idx="3"/>
            <a:endCxn id="51" idx="1"/>
          </p:cNvCxnSpPr>
          <p:nvPr/>
        </p:nvCxnSpPr>
        <p:spPr>
          <a:xfrm flipV="1">
            <a:off x="5576223" y="3284446"/>
            <a:ext cx="154795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BBE2CA29-544A-7D4B-A7FA-C2A4597C4E07}"/>
              </a:ext>
            </a:extLst>
          </p:cNvPr>
          <p:cNvCxnSpPr>
            <a:cxnSpLocks/>
            <a:stCxn id="64" idx="3"/>
            <a:endCxn id="51" idx="2"/>
          </p:cNvCxnSpPr>
          <p:nvPr/>
        </p:nvCxnSpPr>
        <p:spPr>
          <a:xfrm flipV="1">
            <a:off x="4470136" y="3485817"/>
            <a:ext cx="1462254" cy="354927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B3CCEE-3035-AC40-8EC2-1282D8E57914}"/>
              </a:ext>
            </a:extLst>
          </p:cNvPr>
          <p:cNvSpPr txBox="1"/>
          <p:nvPr/>
        </p:nvSpPr>
        <p:spPr>
          <a:xfrm>
            <a:off x="3323817" y="3417779"/>
            <a:ext cx="1418978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000" dirty="0">
                <a:latin typeface="+mj-lt"/>
              </a:rPr>
              <a:t>b. Direct Data IO (DDIO)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1798D0-496F-E646-9F5A-8378A64058AF}"/>
              </a:ext>
            </a:extLst>
          </p:cNvPr>
          <p:cNvSpPr txBox="1"/>
          <p:nvPr/>
        </p:nvSpPr>
        <p:spPr>
          <a:xfrm>
            <a:off x="3335839" y="3978796"/>
            <a:ext cx="1394934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c. Lightning NIC (L-NIC)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5577AE-CA5E-B34A-A876-07B7119AB032}"/>
              </a:ext>
            </a:extLst>
          </p:cNvPr>
          <p:cNvSpPr txBox="1"/>
          <p:nvPr/>
        </p:nvSpPr>
        <p:spPr>
          <a:xfrm>
            <a:off x="5364961" y="3436257"/>
            <a:ext cx="599844" cy="4001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en-US" sz="1000" dirty="0">
                <a:latin typeface="+mj-lt"/>
              </a:rPr>
              <a:t>CPU</a:t>
            </a:r>
          </a:p>
          <a:p>
            <a:pPr algn="r"/>
            <a:r>
              <a:rPr lang="en-US" sz="1000" dirty="0">
                <a:latin typeface="+mj-lt"/>
              </a:rPr>
              <a:t>Pipeline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590B10A-D619-224D-9521-FEF5AB97F087}"/>
              </a:ext>
            </a:extLst>
          </p:cNvPr>
          <p:cNvCxnSpPr>
            <a:cxnSpLocks/>
          </p:cNvCxnSpPr>
          <p:nvPr/>
        </p:nvCxnSpPr>
        <p:spPr>
          <a:xfrm flipH="1">
            <a:off x="1677409" y="3217127"/>
            <a:ext cx="187274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F17430-343A-814E-B58E-FF4B9A244843}"/>
              </a:ext>
            </a:extLst>
          </p:cNvPr>
          <p:cNvCxnSpPr>
            <a:cxnSpLocks/>
          </p:cNvCxnSpPr>
          <p:nvPr/>
        </p:nvCxnSpPr>
        <p:spPr>
          <a:xfrm flipH="1">
            <a:off x="1677409" y="3363951"/>
            <a:ext cx="18727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724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2E1AC49-928D-504D-A699-26B33528D959}"/>
              </a:ext>
            </a:extLst>
          </p:cNvPr>
          <p:cNvSpPr/>
          <p:nvPr/>
        </p:nvSpPr>
        <p:spPr>
          <a:xfrm>
            <a:off x="4771909" y="1400373"/>
            <a:ext cx="740671" cy="6816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45874F-4810-5949-85C9-72EE5240D66E}"/>
              </a:ext>
            </a:extLst>
          </p:cNvPr>
          <p:cNvSpPr/>
          <p:nvPr/>
        </p:nvSpPr>
        <p:spPr>
          <a:xfrm>
            <a:off x="4881017" y="1462553"/>
            <a:ext cx="229904" cy="2299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79DA60-435E-DE41-9548-73DD1CA3414D}"/>
              </a:ext>
            </a:extLst>
          </p:cNvPr>
          <p:cNvSpPr/>
          <p:nvPr/>
        </p:nvSpPr>
        <p:spPr>
          <a:xfrm>
            <a:off x="5187215" y="1778691"/>
            <a:ext cx="229904" cy="2299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E8A6F5D-B877-5940-8B00-B317F58E9446}"/>
              </a:ext>
            </a:extLst>
          </p:cNvPr>
          <p:cNvSpPr/>
          <p:nvPr/>
        </p:nvSpPr>
        <p:spPr>
          <a:xfrm>
            <a:off x="5187215" y="1477503"/>
            <a:ext cx="229904" cy="2299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944ADE5-D6F6-4848-BC6D-A8FDAA34867F}"/>
              </a:ext>
            </a:extLst>
          </p:cNvPr>
          <p:cNvSpPr/>
          <p:nvPr/>
        </p:nvSpPr>
        <p:spPr>
          <a:xfrm>
            <a:off x="4881017" y="1778691"/>
            <a:ext cx="229904" cy="2299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0FCFA09-8BF3-9547-A8CF-D66521A1E158}"/>
              </a:ext>
            </a:extLst>
          </p:cNvPr>
          <p:cNvSpPr/>
          <p:nvPr/>
        </p:nvSpPr>
        <p:spPr>
          <a:xfrm>
            <a:off x="3508463" y="2268830"/>
            <a:ext cx="740671" cy="9993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AB3F626-8EE2-6143-9508-C1784B31A9A5}"/>
              </a:ext>
            </a:extLst>
          </p:cNvPr>
          <p:cNvSpPr/>
          <p:nvPr/>
        </p:nvSpPr>
        <p:spPr>
          <a:xfrm>
            <a:off x="3617571" y="2648670"/>
            <a:ext cx="229904" cy="2299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DAD7D7D-C3B8-6E4B-AA65-156819ED1FF2}"/>
              </a:ext>
            </a:extLst>
          </p:cNvPr>
          <p:cNvSpPr/>
          <p:nvPr/>
        </p:nvSpPr>
        <p:spPr>
          <a:xfrm>
            <a:off x="3923769" y="2964808"/>
            <a:ext cx="229904" cy="2299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DE9BEC5-8DA6-5C4E-92EF-8F6B577B2862}"/>
              </a:ext>
            </a:extLst>
          </p:cNvPr>
          <p:cNvSpPr/>
          <p:nvPr/>
        </p:nvSpPr>
        <p:spPr>
          <a:xfrm>
            <a:off x="3923769" y="2663620"/>
            <a:ext cx="229904" cy="2299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F0E633C-4761-F341-A16B-AC3A04B3B7FA}"/>
              </a:ext>
            </a:extLst>
          </p:cNvPr>
          <p:cNvSpPr/>
          <p:nvPr/>
        </p:nvSpPr>
        <p:spPr>
          <a:xfrm>
            <a:off x="3617571" y="2964808"/>
            <a:ext cx="229904" cy="2299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A1A56B2-E6A7-4D46-AF8C-D9918AAB2E90}"/>
              </a:ext>
            </a:extLst>
          </p:cNvPr>
          <p:cNvSpPr/>
          <p:nvPr/>
        </p:nvSpPr>
        <p:spPr>
          <a:xfrm>
            <a:off x="3617571" y="2332532"/>
            <a:ext cx="229904" cy="2299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F4D33F3-1044-714E-99F7-1BFDA6FEBFD3}"/>
              </a:ext>
            </a:extLst>
          </p:cNvPr>
          <p:cNvSpPr/>
          <p:nvPr/>
        </p:nvSpPr>
        <p:spPr>
          <a:xfrm rot="16200000">
            <a:off x="4776288" y="2398932"/>
            <a:ext cx="740671" cy="9993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A23668-6123-E644-8356-429144FD0988}"/>
              </a:ext>
            </a:extLst>
          </p:cNvPr>
          <p:cNvSpPr/>
          <p:nvPr/>
        </p:nvSpPr>
        <p:spPr>
          <a:xfrm rot="16200000">
            <a:off x="5026790" y="2929929"/>
            <a:ext cx="229904" cy="2299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661FC17-0359-5F41-B916-85FCDE49813F}"/>
              </a:ext>
            </a:extLst>
          </p:cNvPr>
          <p:cNvSpPr/>
          <p:nvPr/>
        </p:nvSpPr>
        <p:spPr>
          <a:xfrm rot="16200000">
            <a:off x="4710653" y="2623731"/>
            <a:ext cx="229904" cy="2299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126D055-C880-404B-9C5D-1C191C1532E5}"/>
              </a:ext>
            </a:extLst>
          </p:cNvPr>
          <p:cNvSpPr/>
          <p:nvPr/>
        </p:nvSpPr>
        <p:spPr>
          <a:xfrm rot="16200000">
            <a:off x="5041740" y="2623731"/>
            <a:ext cx="229904" cy="2299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58CF5F4-9747-914A-ACEA-262E7E3487BA}"/>
              </a:ext>
            </a:extLst>
          </p:cNvPr>
          <p:cNvSpPr/>
          <p:nvPr/>
        </p:nvSpPr>
        <p:spPr>
          <a:xfrm rot="16200000">
            <a:off x="5342928" y="2929929"/>
            <a:ext cx="229904" cy="2299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D6A52AF-1DBA-1B41-A2E0-A2C2A4EFEE71}"/>
              </a:ext>
            </a:extLst>
          </p:cNvPr>
          <p:cNvSpPr/>
          <p:nvPr/>
        </p:nvSpPr>
        <p:spPr>
          <a:xfrm rot="16200000">
            <a:off x="4710652" y="2929929"/>
            <a:ext cx="229904" cy="2299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CCC2F3D-FC4B-EB4F-ADAA-4779333A5759}"/>
              </a:ext>
            </a:extLst>
          </p:cNvPr>
          <p:cNvSpPr/>
          <p:nvPr/>
        </p:nvSpPr>
        <p:spPr>
          <a:xfrm>
            <a:off x="6044113" y="2268830"/>
            <a:ext cx="740671" cy="9993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6E6E927-FE2D-6E4F-AE14-2D149391BCB0}"/>
              </a:ext>
            </a:extLst>
          </p:cNvPr>
          <p:cNvSpPr/>
          <p:nvPr/>
        </p:nvSpPr>
        <p:spPr>
          <a:xfrm>
            <a:off x="6153221" y="2648670"/>
            <a:ext cx="229904" cy="2299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83DB709-8271-BD44-A079-77A5A2A3687B}"/>
              </a:ext>
            </a:extLst>
          </p:cNvPr>
          <p:cNvSpPr/>
          <p:nvPr/>
        </p:nvSpPr>
        <p:spPr>
          <a:xfrm>
            <a:off x="6153221" y="2332531"/>
            <a:ext cx="229904" cy="2299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5369329-291D-AE4C-AEFF-6BFE97C6ECE7}"/>
              </a:ext>
            </a:extLst>
          </p:cNvPr>
          <p:cNvSpPr/>
          <p:nvPr/>
        </p:nvSpPr>
        <p:spPr>
          <a:xfrm>
            <a:off x="6459419" y="2663620"/>
            <a:ext cx="229904" cy="2299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4B5D223-9F58-554F-9B9B-207235BD7022}"/>
              </a:ext>
            </a:extLst>
          </p:cNvPr>
          <p:cNvSpPr/>
          <p:nvPr/>
        </p:nvSpPr>
        <p:spPr>
          <a:xfrm>
            <a:off x="6461703" y="2994541"/>
            <a:ext cx="229904" cy="2299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4941A73-7B87-AD4F-A8D1-53ACFBAC2101}"/>
              </a:ext>
            </a:extLst>
          </p:cNvPr>
          <p:cNvSpPr/>
          <p:nvPr/>
        </p:nvSpPr>
        <p:spPr>
          <a:xfrm>
            <a:off x="6459419" y="2332699"/>
            <a:ext cx="229904" cy="2299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A98752-E975-9C4D-8F7E-C14C13281E3A}"/>
              </a:ext>
            </a:extLst>
          </p:cNvPr>
          <p:cNvCxnSpPr>
            <a:stCxn id="2" idx="2"/>
            <a:endCxn id="28" idx="0"/>
          </p:cNvCxnSpPr>
          <p:nvPr/>
        </p:nvCxnSpPr>
        <p:spPr>
          <a:xfrm flipH="1">
            <a:off x="3878799" y="2082058"/>
            <a:ext cx="1263446" cy="186772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A6AA461-0D9E-C84C-BCA0-B85F52450DC2}"/>
              </a:ext>
            </a:extLst>
          </p:cNvPr>
          <p:cNvCxnSpPr>
            <a:cxnSpLocks/>
            <a:stCxn id="2" idx="2"/>
            <a:endCxn id="34" idx="3"/>
          </p:cNvCxnSpPr>
          <p:nvPr/>
        </p:nvCxnSpPr>
        <p:spPr>
          <a:xfrm>
            <a:off x="5142245" y="2082058"/>
            <a:ext cx="4379" cy="446212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1C7A40B-886E-5240-AFF3-CDC94D70101D}"/>
              </a:ext>
            </a:extLst>
          </p:cNvPr>
          <p:cNvCxnSpPr>
            <a:cxnSpLocks/>
            <a:stCxn id="2" idx="2"/>
            <a:endCxn id="42" idx="0"/>
          </p:cNvCxnSpPr>
          <p:nvPr/>
        </p:nvCxnSpPr>
        <p:spPr>
          <a:xfrm>
            <a:off x="5142245" y="2082058"/>
            <a:ext cx="1272204" cy="186772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97100CB-2E71-3F45-91E3-5344494B9DB1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3617571" y="3268176"/>
            <a:ext cx="261228" cy="160824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EB83572-0548-3D42-94B9-7E19A70AD987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3878798" y="3268176"/>
            <a:ext cx="1" cy="160824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8B1EB51-A2CD-0847-B71C-4F47D0B1A977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3878799" y="3268176"/>
            <a:ext cx="261227" cy="160824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1895319-0D90-124E-96D8-A081BF635FE1}"/>
              </a:ext>
            </a:extLst>
          </p:cNvPr>
          <p:cNvCxnSpPr>
            <a:cxnSpLocks/>
          </p:cNvCxnSpPr>
          <p:nvPr/>
        </p:nvCxnSpPr>
        <p:spPr>
          <a:xfrm flipH="1">
            <a:off x="4894664" y="3264822"/>
            <a:ext cx="261228" cy="160824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700939F-A76C-C34C-9CE7-5C16CEBAF621}"/>
              </a:ext>
            </a:extLst>
          </p:cNvPr>
          <p:cNvCxnSpPr>
            <a:cxnSpLocks/>
          </p:cNvCxnSpPr>
          <p:nvPr/>
        </p:nvCxnSpPr>
        <p:spPr>
          <a:xfrm flipH="1">
            <a:off x="5155891" y="3264822"/>
            <a:ext cx="1" cy="160824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4A7368-78A7-674C-B6BB-1744AB6A7394}"/>
              </a:ext>
            </a:extLst>
          </p:cNvPr>
          <p:cNvCxnSpPr>
            <a:cxnSpLocks/>
          </p:cNvCxnSpPr>
          <p:nvPr/>
        </p:nvCxnSpPr>
        <p:spPr>
          <a:xfrm>
            <a:off x="5155892" y="3264822"/>
            <a:ext cx="261227" cy="160824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6DD4386-D875-1147-962A-FE4AF3D2DA5D}"/>
              </a:ext>
            </a:extLst>
          </p:cNvPr>
          <p:cNvCxnSpPr>
            <a:cxnSpLocks/>
          </p:cNvCxnSpPr>
          <p:nvPr/>
        </p:nvCxnSpPr>
        <p:spPr>
          <a:xfrm flipH="1">
            <a:off x="6153221" y="3262943"/>
            <a:ext cx="261228" cy="160824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974D32C-CBD9-EC40-9D6C-ACBC5EC350B9}"/>
              </a:ext>
            </a:extLst>
          </p:cNvPr>
          <p:cNvCxnSpPr>
            <a:cxnSpLocks/>
          </p:cNvCxnSpPr>
          <p:nvPr/>
        </p:nvCxnSpPr>
        <p:spPr>
          <a:xfrm flipH="1">
            <a:off x="6414448" y="3262943"/>
            <a:ext cx="1" cy="160824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142D471-4CDE-C641-A905-5DA9B5A9A6BD}"/>
              </a:ext>
            </a:extLst>
          </p:cNvPr>
          <p:cNvCxnSpPr>
            <a:cxnSpLocks/>
          </p:cNvCxnSpPr>
          <p:nvPr/>
        </p:nvCxnSpPr>
        <p:spPr>
          <a:xfrm>
            <a:off x="6414449" y="3262943"/>
            <a:ext cx="261227" cy="160824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114BF29-5C88-B24D-8AC8-D3F5C94233B3}"/>
              </a:ext>
            </a:extLst>
          </p:cNvPr>
          <p:cNvCxnSpPr>
            <a:cxnSpLocks/>
          </p:cNvCxnSpPr>
          <p:nvPr/>
        </p:nvCxnSpPr>
        <p:spPr>
          <a:xfrm>
            <a:off x="3362511" y="1400373"/>
            <a:ext cx="0" cy="2023394"/>
          </a:xfrm>
          <a:prstGeom prst="line">
            <a:avLst/>
          </a:prstGeom>
          <a:ln w="9525" cmpd="sng">
            <a:solidFill>
              <a:schemeClr val="accent2">
                <a:lumMod val="75000"/>
              </a:schemeClr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59D28C2-613B-5445-B63B-F51F865CBB4A}"/>
              </a:ext>
            </a:extLst>
          </p:cNvPr>
          <p:cNvSpPr txBox="1"/>
          <p:nvPr/>
        </p:nvSpPr>
        <p:spPr>
          <a:xfrm rot="16200000">
            <a:off x="2768650" y="2258181"/>
            <a:ext cx="865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Depth (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BB11705-57CD-6643-AD2D-02D36AEF7D09}"/>
              </a:ext>
            </a:extLst>
          </p:cNvPr>
          <p:cNvSpPr txBox="1"/>
          <p:nvPr/>
        </p:nvSpPr>
        <p:spPr>
          <a:xfrm>
            <a:off x="3691113" y="1852172"/>
            <a:ext cx="1083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Branches (</a:t>
            </a:r>
            <a:r>
              <a:rPr lang="en-US" sz="1400" b="1" dirty="0">
                <a:latin typeface="+mj-lt"/>
              </a:rPr>
              <a:t>b</a:t>
            </a:r>
            <a:r>
              <a:rPr lang="en-US" sz="1400" dirty="0">
                <a:latin typeface="+mj-lt"/>
              </a:rPr>
              <a:t>)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29A0201-AA21-6B4B-B716-88818A7C80F8}"/>
              </a:ext>
            </a:extLst>
          </p:cNvPr>
          <p:cNvCxnSpPr>
            <a:cxnSpLocks/>
          </p:cNvCxnSpPr>
          <p:nvPr/>
        </p:nvCxnSpPr>
        <p:spPr>
          <a:xfrm>
            <a:off x="5623812" y="1458562"/>
            <a:ext cx="0" cy="580296"/>
          </a:xfrm>
          <a:prstGeom prst="line">
            <a:avLst/>
          </a:prstGeom>
          <a:ln w="9525" cap="sq">
            <a:solidFill>
              <a:schemeClr val="accent5">
                <a:lumMod val="75000"/>
              </a:schemeClr>
            </a:solidFill>
            <a:prstDash val="solid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C752625-3388-374A-8D9F-05C17D5EE621}"/>
              </a:ext>
            </a:extLst>
          </p:cNvPr>
          <p:cNvCxnSpPr>
            <a:cxnSpLocks/>
          </p:cNvCxnSpPr>
          <p:nvPr/>
        </p:nvCxnSpPr>
        <p:spPr>
          <a:xfrm>
            <a:off x="6892980" y="2313267"/>
            <a:ext cx="0" cy="926167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04DA027-B604-DE41-8A78-4BB32C0722E4}"/>
              </a:ext>
            </a:extLst>
          </p:cNvPr>
          <p:cNvSpPr txBox="1"/>
          <p:nvPr/>
        </p:nvSpPr>
        <p:spPr>
          <a:xfrm>
            <a:off x="5646297" y="1622411"/>
            <a:ext cx="1380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Service time (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ns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383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Rectangle 323">
            <a:extLst>
              <a:ext uri="{FF2B5EF4-FFF2-40B4-BE49-F238E27FC236}">
                <a16:creationId xmlns:a16="http://schemas.microsoft.com/office/drawing/2014/main" id="{0EBADAC9-AEE5-2641-9CB1-35F30FAC311D}"/>
              </a:ext>
            </a:extLst>
          </p:cNvPr>
          <p:cNvSpPr/>
          <p:nvPr/>
        </p:nvSpPr>
        <p:spPr>
          <a:xfrm rot="5400000">
            <a:off x="6069894" y="2342426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49E25858-91C0-A34D-AA94-517D9EC18EE6}"/>
              </a:ext>
            </a:extLst>
          </p:cNvPr>
          <p:cNvSpPr/>
          <p:nvPr/>
        </p:nvSpPr>
        <p:spPr>
          <a:xfrm rot="5400000">
            <a:off x="4773956" y="2333197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90048202-2FAB-0340-9561-64AA240B5893}"/>
              </a:ext>
            </a:extLst>
          </p:cNvPr>
          <p:cNvSpPr/>
          <p:nvPr/>
        </p:nvSpPr>
        <p:spPr>
          <a:xfrm rot="5400000">
            <a:off x="3496695" y="2333164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492E7A0E-DE72-2B42-804A-9493DF6AA73D}"/>
              </a:ext>
            </a:extLst>
          </p:cNvPr>
          <p:cNvSpPr/>
          <p:nvPr/>
        </p:nvSpPr>
        <p:spPr>
          <a:xfrm rot="5400000">
            <a:off x="5600797" y="2347550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E54E574D-3BBA-974D-AC86-9B3BA22BDD6E}"/>
              </a:ext>
            </a:extLst>
          </p:cNvPr>
          <p:cNvSpPr/>
          <p:nvPr/>
        </p:nvSpPr>
        <p:spPr>
          <a:xfrm rot="5400000">
            <a:off x="4304177" y="2342988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4096CD38-D86C-EA4E-8E5B-E91AC005D609}"/>
              </a:ext>
            </a:extLst>
          </p:cNvPr>
          <p:cNvSpPr/>
          <p:nvPr/>
        </p:nvSpPr>
        <p:spPr>
          <a:xfrm rot="5400000">
            <a:off x="3017779" y="2339114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3D4F339-65B9-0C4A-A178-B5D40487DE56}"/>
              </a:ext>
            </a:extLst>
          </p:cNvPr>
          <p:cNvSpPr/>
          <p:nvPr/>
        </p:nvSpPr>
        <p:spPr>
          <a:xfrm>
            <a:off x="6229838" y="5010745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71086E27-DFFE-164B-9238-041227F40CF0}"/>
              </a:ext>
            </a:extLst>
          </p:cNvPr>
          <p:cNvSpPr/>
          <p:nvPr/>
        </p:nvSpPr>
        <p:spPr>
          <a:xfrm>
            <a:off x="2561026" y="2844588"/>
            <a:ext cx="4014439" cy="3587858"/>
          </a:xfrm>
          <a:prstGeom prst="roundRect">
            <a:avLst>
              <a:gd name="adj" fmla="val 4164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8C46702-0EE2-2147-AFD9-71A6D0EE308C}"/>
              </a:ext>
            </a:extLst>
          </p:cNvPr>
          <p:cNvSpPr/>
          <p:nvPr/>
        </p:nvSpPr>
        <p:spPr>
          <a:xfrm>
            <a:off x="2788524" y="3053767"/>
            <a:ext cx="1399338" cy="11981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D05A8B1-A748-284E-ABC4-3A2FC867C1EA}"/>
              </a:ext>
            </a:extLst>
          </p:cNvPr>
          <p:cNvSpPr/>
          <p:nvPr/>
        </p:nvSpPr>
        <p:spPr>
          <a:xfrm>
            <a:off x="2835567" y="3099971"/>
            <a:ext cx="1399338" cy="11981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DD0F62-5676-D946-A15D-66B76B05FAF3}"/>
              </a:ext>
            </a:extLst>
          </p:cNvPr>
          <p:cNvSpPr/>
          <p:nvPr/>
        </p:nvSpPr>
        <p:spPr>
          <a:xfrm>
            <a:off x="2838001" y="5017544"/>
            <a:ext cx="70775" cy="120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35F38B-62A1-EB40-9D29-E25F5ED94236}"/>
              </a:ext>
            </a:extLst>
          </p:cNvPr>
          <p:cNvSpPr/>
          <p:nvPr/>
        </p:nvSpPr>
        <p:spPr>
          <a:xfrm>
            <a:off x="3522990" y="6016333"/>
            <a:ext cx="2090505" cy="2382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Ethernet MAC</a:t>
            </a:r>
          </a:p>
        </p:txBody>
      </p:sp>
      <p:sp>
        <p:nvSpPr>
          <p:cNvPr id="52" name="Trapezoid 51">
            <a:extLst>
              <a:ext uri="{FF2B5EF4-FFF2-40B4-BE49-F238E27FC236}">
                <a16:creationId xmlns:a16="http://schemas.microsoft.com/office/drawing/2014/main" id="{815B0CBC-53C9-1342-9044-F63F34F28167}"/>
              </a:ext>
            </a:extLst>
          </p:cNvPr>
          <p:cNvSpPr/>
          <p:nvPr/>
        </p:nvSpPr>
        <p:spPr>
          <a:xfrm rot="16200000">
            <a:off x="5597322" y="5184156"/>
            <a:ext cx="1066799" cy="339787"/>
          </a:xfrm>
          <a:prstGeom prst="trapezoid">
            <a:avLst>
              <a:gd name="adj" fmla="val 44156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10B47D0-6C28-1343-99CB-D863A1B32D84}"/>
              </a:ext>
            </a:extLst>
          </p:cNvPr>
          <p:cNvSpPr txBox="1"/>
          <p:nvPr/>
        </p:nvSpPr>
        <p:spPr>
          <a:xfrm rot="16200000">
            <a:off x="5666491" y="521659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Splitter</a:t>
            </a:r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55" name="Trapezoid 54">
            <a:extLst>
              <a:ext uri="{FF2B5EF4-FFF2-40B4-BE49-F238E27FC236}">
                <a16:creationId xmlns:a16="http://schemas.microsoft.com/office/drawing/2014/main" id="{56394C8E-3A12-7A44-BB18-4A8B10D7FC79}"/>
              </a:ext>
            </a:extLst>
          </p:cNvPr>
          <p:cNvSpPr/>
          <p:nvPr/>
        </p:nvSpPr>
        <p:spPr>
          <a:xfrm rot="5400000">
            <a:off x="2474892" y="5184156"/>
            <a:ext cx="1066799" cy="339787"/>
          </a:xfrm>
          <a:prstGeom prst="trapezoid">
            <a:avLst>
              <a:gd name="adj" fmla="val 44156"/>
            </a:avLst>
          </a:prstGeom>
          <a:solidFill>
            <a:schemeClr val="bg1">
              <a:lumMod val="50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6EFB8-D8F9-D248-B23D-98AF4D815C49}"/>
              </a:ext>
            </a:extLst>
          </p:cNvPr>
          <p:cNvSpPr txBox="1"/>
          <p:nvPr/>
        </p:nvSpPr>
        <p:spPr>
          <a:xfrm rot="16200000">
            <a:off x="2590548" y="5231112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Arbiter</a:t>
            </a:r>
            <a:endParaRPr lang="en-US" sz="14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808B663-6B54-F741-A2FA-FE8B44427670}"/>
              </a:ext>
            </a:extLst>
          </p:cNvPr>
          <p:cNvSpPr/>
          <p:nvPr/>
        </p:nvSpPr>
        <p:spPr>
          <a:xfrm>
            <a:off x="3323330" y="4784365"/>
            <a:ext cx="2496458" cy="1066799"/>
          </a:xfrm>
          <a:prstGeom prst="roundRect">
            <a:avLst>
              <a:gd name="adj" fmla="val 5369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0AF2D9E-9383-DF43-A43F-86292E3082CF}"/>
              </a:ext>
            </a:extLst>
          </p:cNvPr>
          <p:cNvCxnSpPr>
            <a:cxnSpLocks/>
            <a:stCxn id="37" idx="1"/>
          </p:cNvCxnSpPr>
          <p:nvPr/>
        </p:nvCxnSpPr>
        <p:spPr>
          <a:xfrm rot="10800000">
            <a:off x="2838968" y="5635041"/>
            <a:ext cx="684022" cy="500434"/>
          </a:xfrm>
          <a:prstGeom prst="bentConnector3">
            <a:avLst>
              <a:gd name="adj1" fmla="val 121084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F5D760F-7DFA-3F40-8ECB-3D951BFF82C8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5613495" y="5635042"/>
            <a:ext cx="684023" cy="500434"/>
          </a:xfrm>
          <a:prstGeom prst="bentConnector3">
            <a:avLst>
              <a:gd name="adj1" fmla="val 121084"/>
            </a:avLst>
          </a:prstGeom>
          <a:ln w="9525"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5F6BA76-1E77-BE47-AC05-1A792E2FD643}"/>
              </a:ext>
            </a:extLst>
          </p:cNvPr>
          <p:cNvCxnSpPr>
            <a:cxnSpLocks/>
            <a:stCxn id="55" idx="0"/>
            <a:endCxn id="52" idx="0"/>
          </p:cNvCxnSpPr>
          <p:nvPr/>
        </p:nvCxnSpPr>
        <p:spPr>
          <a:xfrm flipV="1">
            <a:off x="3178185" y="5354049"/>
            <a:ext cx="2782643" cy="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E3812DF-42CD-2D44-AEA2-BE74F63F3907}"/>
              </a:ext>
            </a:extLst>
          </p:cNvPr>
          <p:cNvSpPr/>
          <p:nvPr/>
        </p:nvSpPr>
        <p:spPr>
          <a:xfrm>
            <a:off x="3833534" y="5006776"/>
            <a:ext cx="208928" cy="7007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6669B1F-4BC4-3A4F-9F72-7688A00B0453}"/>
              </a:ext>
            </a:extLst>
          </p:cNvPr>
          <p:cNvSpPr/>
          <p:nvPr/>
        </p:nvSpPr>
        <p:spPr>
          <a:xfrm>
            <a:off x="4120829" y="5006775"/>
            <a:ext cx="208928" cy="7007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A834504-F15D-574A-A2BF-68252666FAD8}"/>
              </a:ext>
            </a:extLst>
          </p:cNvPr>
          <p:cNvSpPr/>
          <p:nvPr/>
        </p:nvSpPr>
        <p:spPr>
          <a:xfrm>
            <a:off x="4407754" y="5006774"/>
            <a:ext cx="208928" cy="7007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B27501D-7222-164D-8171-2F4FD39E5682}"/>
              </a:ext>
            </a:extLst>
          </p:cNvPr>
          <p:cNvSpPr/>
          <p:nvPr/>
        </p:nvSpPr>
        <p:spPr>
          <a:xfrm>
            <a:off x="4700735" y="5006774"/>
            <a:ext cx="208928" cy="7007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540201D-1428-3B40-92BF-167AD77A36BA}"/>
              </a:ext>
            </a:extLst>
          </p:cNvPr>
          <p:cNvSpPr/>
          <p:nvPr/>
        </p:nvSpPr>
        <p:spPr>
          <a:xfrm rot="16200000">
            <a:off x="5226265" y="5233299"/>
            <a:ext cx="700752" cy="2903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93A5632-006D-2443-AF08-34FA908032B3}"/>
              </a:ext>
            </a:extLst>
          </p:cNvPr>
          <p:cNvSpPr/>
          <p:nvPr/>
        </p:nvSpPr>
        <p:spPr>
          <a:xfrm rot="16200000">
            <a:off x="3209199" y="5217010"/>
            <a:ext cx="700752" cy="2903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ED882A7-201C-1849-B963-5BE77D368744}"/>
              </a:ext>
            </a:extLst>
          </p:cNvPr>
          <p:cNvSpPr txBox="1"/>
          <p:nvPr/>
        </p:nvSpPr>
        <p:spPr>
          <a:xfrm rot="16200000">
            <a:off x="3185040" y="5221688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Decrypt</a:t>
            </a:r>
            <a:endParaRPr lang="en-US" sz="1100" dirty="0">
              <a:latin typeface="Courier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160285D-383C-2E46-9DB9-53B36B53AD9F}"/>
              </a:ext>
            </a:extLst>
          </p:cNvPr>
          <p:cNvSpPr txBox="1"/>
          <p:nvPr/>
        </p:nvSpPr>
        <p:spPr>
          <a:xfrm rot="16200000">
            <a:off x="5203309" y="5251494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Encrypt</a:t>
            </a:r>
            <a:endParaRPr lang="en-US" sz="1100" dirty="0">
              <a:latin typeface="Courier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A43A37-C8F8-7748-B831-9BB101F14E66}"/>
              </a:ext>
            </a:extLst>
          </p:cNvPr>
          <p:cNvSpPr txBox="1"/>
          <p:nvPr/>
        </p:nvSpPr>
        <p:spPr>
          <a:xfrm>
            <a:off x="3686961" y="4748592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  <a:cs typeface="Courier New" panose="02070309020205020404" pitchFamily="49" charset="0"/>
              </a:rPr>
              <a:t>PISA Pipeline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5228EA7-9B3A-0B42-BE1F-361C978BCDB1}"/>
              </a:ext>
            </a:extLst>
          </p:cNvPr>
          <p:cNvSpPr/>
          <p:nvPr/>
        </p:nvSpPr>
        <p:spPr>
          <a:xfrm rot="16200000">
            <a:off x="4785767" y="5183766"/>
            <a:ext cx="801092" cy="2903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5BF6380-905C-1747-8B5A-25A50275B423}"/>
              </a:ext>
            </a:extLst>
          </p:cNvPr>
          <p:cNvSpPr txBox="1"/>
          <p:nvPr/>
        </p:nvSpPr>
        <p:spPr>
          <a:xfrm rot="16200000">
            <a:off x="4740088" y="5201332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Transport</a:t>
            </a:r>
            <a:endParaRPr lang="en-US" sz="1100" dirty="0">
              <a:latin typeface="Courier" pitchFamily="2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55D5CFB-9F58-4141-B3DF-331B9C6A2A95}"/>
              </a:ext>
            </a:extLst>
          </p:cNvPr>
          <p:cNvSpPr txBox="1"/>
          <p:nvPr/>
        </p:nvSpPr>
        <p:spPr>
          <a:xfrm>
            <a:off x="3014359" y="1019513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Core0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831C87D-D062-3C41-9F71-E0C41B721F8F}"/>
              </a:ext>
            </a:extLst>
          </p:cNvPr>
          <p:cNvSpPr/>
          <p:nvPr/>
        </p:nvSpPr>
        <p:spPr>
          <a:xfrm>
            <a:off x="2882610" y="3146831"/>
            <a:ext cx="1399338" cy="11981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pic>
        <p:nvPicPr>
          <p:cNvPr id="147" name="Graphic 146" descr="Barcode">
            <a:extLst>
              <a:ext uri="{FF2B5EF4-FFF2-40B4-BE49-F238E27FC236}">
                <a16:creationId xmlns:a16="http://schemas.microsoft.com/office/drawing/2014/main" id="{DFC5E4AD-CD63-FA49-BEC9-531BF3EDB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783562" y="3512125"/>
            <a:ext cx="614322" cy="477828"/>
          </a:xfrm>
          <a:prstGeom prst="rect">
            <a:avLst/>
          </a:prstGeom>
        </p:spPr>
      </p:pic>
      <p:pic>
        <p:nvPicPr>
          <p:cNvPr id="148" name="Graphic 147" descr="Barcode">
            <a:extLst>
              <a:ext uri="{FF2B5EF4-FFF2-40B4-BE49-F238E27FC236}">
                <a16:creationId xmlns:a16="http://schemas.microsoft.com/office/drawing/2014/main" id="{8239C805-BE3A-DE48-AA9A-627C22D31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134637" y="3513079"/>
            <a:ext cx="614322" cy="477828"/>
          </a:xfrm>
          <a:prstGeom prst="rect">
            <a:avLst/>
          </a:prstGeom>
        </p:spPr>
      </p:pic>
      <p:pic>
        <p:nvPicPr>
          <p:cNvPr id="149" name="Graphic 148" descr="Barcode">
            <a:extLst>
              <a:ext uri="{FF2B5EF4-FFF2-40B4-BE49-F238E27FC236}">
                <a16:creationId xmlns:a16="http://schemas.microsoft.com/office/drawing/2014/main" id="{1D9C4517-51B7-CE4F-B4A8-19FC1BEC3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478934" y="3512124"/>
            <a:ext cx="614322" cy="477828"/>
          </a:xfrm>
          <a:prstGeom prst="rect">
            <a:avLst/>
          </a:prstGeom>
        </p:spPr>
      </p:pic>
      <p:sp>
        <p:nvSpPr>
          <p:cNvPr id="151" name="Trapezoid 150">
            <a:extLst>
              <a:ext uri="{FF2B5EF4-FFF2-40B4-BE49-F238E27FC236}">
                <a16:creationId xmlns:a16="http://schemas.microsoft.com/office/drawing/2014/main" id="{EEABAFA6-43DD-084B-B5D5-EEB988B527B2}"/>
              </a:ext>
            </a:extLst>
          </p:cNvPr>
          <p:cNvSpPr/>
          <p:nvPr/>
        </p:nvSpPr>
        <p:spPr>
          <a:xfrm rot="10800000">
            <a:off x="3031230" y="4077431"/>
            <a:ext cx="846515" cy="183523"/>
          </a:xfrm>
          <a:prstGeom prst="trapezoid">
            <a:avLst>
              <a:gd name="adj" fmla="val 44156"/>
            </a:avLst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52" name="Trapezoid 151">
            <a:extLst>
              <a:ext uri="{FF2B5EF4-FFF2-40B4-BE49-F238E27FC236}">
                <a16:creationId xmlns:a16="http://schemas.microsoft.com/office/drawing/2014/main" id="{A5AF22DD-0017-754C-97C6-5E12088845D4}"/>
              </a:ext>
            </a:extLst>
          </p:cNvPr>
          <p:cNvSpPr/>
          <p:nvPr/>
        </p:nvSpPr>
        <p:spPr>
          <a:xfrm>
            <a:off x="3028427" y="3239965"/>
            <a:ext cx="849318" cy="183523"/>
          </a:xfrm>
          <a:prstGeom prst="trapezoid">
            <a:avLst>
              <a:gd name="adj" fmla="val 44156"/>
            </a:avLst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5E1284C-EB8C-1045-8C2B-513B93146479}"/>
              </a:ext>
            </a:extLst>
          </p:cNvPr>
          <p:cNvSpPr/>
          <p:nvPr/>
        </p:nvSpPr>
        <p:spPr>
          <a:xfrm>
            <a:off x="3999929" y="3458408"/>
            <a:ext cx="208928" cy="59979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177795B-258B-C74C-9DA9-61DAC066C402}"/>
              </a:ext>
            </a:extLst>
          </p:cNvPr>
          <p:cNvSpPr txBox="1"/>
          <p:nvPr/>
        </p:nvSpPr>
        <p:spPr>
          <a:xfrm rot="16200000">
            <a:off x="3729481" y="3621670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Context</a:t>
            </a:r>
            <a:endParaRPr lang="en-US" sz="11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F0892DE-70B4-AB4B-8675-D0FA909E53FF}"/>
              </a:ext>
            </a:extLst>
          </p:cNvPr>
          <p:cNvSpPr txBox="1"/>
          <p:nvPr/>
        </p:nvSpPr>
        <p:spPr>
          <a:xfrm>
            <a:off x="3439263" y="4320964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Pkt Out</a:t>
            </a:r>
            <a:endParaRPr lang="en-US" sz="1100" dirty="0">
              <a:latin typeface="Courier" pitchFamily="2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D95CD0A-CF60-184A-8F32-B34D44BE785E}"/>
              </a:ext>
            </a:extLst>
          </p:cNvPr>
          <p:cNvSpPr txBox="1"/>
          <p:nvPr/>
        </p:nvSpPr>
        <p:spPr>
          <a:xfrm>
            <a:off x="3588289" y="2825255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Msg Out</a:t>
            </a:r>
            <a:endParaRPr lang="en-US" sz="1100" dirty="0">
              <a:latin typeface="Courier" pitchFamily="2" charset="0"/>
            </a:endParaRPr>
          </a:p>
        </p:txBody>
      </p: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DA625D7C-83B8-A243-AC5D-A59AD91DB7E7}"/>
              </a:ext>
            </a:extLst>
          </p:cNvPr>
          <p:cNvCxnSpPr>
            <a:cxnSpLocks/>
            <a:stCxn id="151" idx="0"/>
            <a:endCxn id="69" idx="1"/>
          </p:cNvCxnSpPr>
          <p:nvPr/>
        </p:nvCxnSpPr>
        <p:spPr>
          <a:xfrm rot="5400000">
            <a:off x="2737931" y="4361024"/>
            <a:ext cx="816627" cy="616486"/>
          </a:xfrm>
          <a:prstGeom prst="bentConnector4">
            <a:avLst>
              <a:gd name="adj1" fmla="val 37711"/>
              <a:gd name="adj2" fmla="val 123389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E4A0D90B-9572-2541-BC4C-AE9627A5488C}"/>
              </a:ext>
            </a:extLst>
          </p:cNvPr>
          <p:cNvCxnSpPr>
            <a:cxnSpLocks/>
            <a:stCxn id="152" idx="3"/>
            <a:endCxn id="154" idx="0"/>
          </p:cNvCxnSpPr>
          <p:nvPr/>
        </p:nvCxnSpPr>
        <p:spPr>
          <a:xfrm>
            <a:off x="3837227" y="3331727"/>
            <a:ext cx="267166" cy="126681"/>
          </a:xfrm>
          <a:prstGeom prst="bentConnector2">
            <a:avLst/>
          </a:prstGeom>
          <a:ln w="6350">
            <a:solidFill>
              <a:schemeClr val="tx1"/>
            </a:solidFill>
            <a:prstDash val="solid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>
            <a:extLst>
              <a:ext uri="{FF2B5EF4-FFF2-40B4-BE49-F238E27FC236}">
                <a16:creationId xmlns:a16="http://schemas.microsoft.com/office/drawing/2014/main" id="{646E0C84-D96A-B542-89E5-BEB052EDF11F}"/>
              </a:ext>
            </a:extLst>
          </p:cNvPr>
          <p:cNvCxnSpPr>
            <a:cxnSpLocks/>
            <a:stCxn id="154" idx="2"/>
            <a:endCxn id="151" idx="1"/>
          </p:cNvCxnSpPr>
          <p:nvPr/>
        </p:nvCxnSpPr>
        <p:spPr>
          <a:xfrm rot="5400000">
            <a:off x="3915314" y="3980112"/>
            <a:ext cx="110993" cy="267166"/>
          </a:xfrm>
          <a:prstGeom prst="bentConnector2">
            <a:avLst/>
          </a:prstGeom>
          <a:ln w="6350">
            <a:solidFill>
              <a:schemeClr val="tx1"/>
            </a:solidFill>
            <a:prstDash val="solid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1A2DFC0F-DAFF-1B4A-9687-2C3208B23F11}"/>
              </a:ext>
            </a:extLst>
          </p:cNvPr>
          <p:cNvSpPr/>
          <p:nvPr/>
        </p:nvSpPr>
        <p:spPr>
          <a:xfrm>
            <a:off x="4373059" y="3057036"/>
            <a:ext cx="1368744" cy="1198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677FB57-B60C-264D-994A-901A85270A39}"/>
              </a:ext>
            </a:extLst>
          </p:cNvPr>
          <p:cNvSpPr/>
          <p:nvPr/>
        </p:nvSpPr>
        <p:spPr>
          <a:xfrm>
            <a:off x="4420102" y="3103240"/>
            <a:ext cx="1368744" cy="1198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75B86EE-E977-4A4C-AFB3-6B776BBF5BDC}"/>
              </a:ext>
            </a:extLst>
          </p:cNvPr>
          <p:cNvSpPr/>
          <p:nvPr/>
        </p:nvSpPr>
        <p:spPr>
          <a:xfrm>
            <a:off x="4467144" y="3150100"/>
            <a:ext cx="1368743" cy="1198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pic>
        <p:nvPicPr>
          <p:cNvPr id="174" name="Graphic 173" descr="Barcode">
            <a:extLst>
              <a:ext uri="{FF2B5EF4-FFF2-40B4-BE49-F238E27FC236}">
                <a16:creationId xmlns:a16="http://schemas.microsoft.com/office/drawing/2014/main" id="{7604CD9D-31DC-8A43-852C-ED6F3096A2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4631392" y="3515394"/>
            <a:ext cx="614322" cy="477828"/>
          </a:xfrm>
          <a:prstGeom prst="rect">
            <a:avLst/>
          </a:prstGeom>
        </p:spPr>
      </p:pic>
      <p:pic>
        <p:nvPicPr>
          <p:cNvPr id="175" name="Graphic 174" descr="Barcode">
            <a:extLst>
              <a:ext uri="{FF2B5EF4-FFF2-40B4-BE49-F238E27FC236}">
                <a16:creationId xmlns:a16="http://schemas.microsoft.com/office/drawing/2014/main" id="{05CCDAE0-F69C-504D-A8AF-1A3900216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4982467" y="3516348"/>
            <a:ext cx="614322" cy="477828"/>
          </a:xfrm>
          <a:prstGeom prst="rect">
            <a:avLst/>
          </a:prstGeom>
        </p:spPr>
      </p:pic>
      <p:pic>
        <p:nvPicPr>
          <p:cNvPr id="176" name="Graphic 175" descr="Barcode">
            <a:extLst>
              <a:ext uri="{FF2B5EF4-FFF2-40B4-BE49-F238E27FC236}">
                <a16:creationId xmlns:a16="http://schemas.microsoft.com/office/drawing/2014/main" id="{005F473E-BCCA-4D4C-A679-0AEFA60BD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5326764" y="3515393"/>
            <a:ext cx="614322" cy="477828"/>
          </a:xfrm>
          <a:prstGeom prst="rect">
            <a:avLst/>
          </a:prstGeom>
        </p:spPr>
      </p:pic>
      <p:sp>
        <p:nvSpPr>
          <p:cNvPr id="177" name="Trapezoid 176">
            <a:extLst>
              <a:ext uri="{FF2B5EF4-FFF2-40B4-BE49-F238E27FC236}">
                <a16:creationId xmlns:a16="http://schemas.microsoft.com/office/drawing/2014/main" id="{37627F6B-9AAF-1345-A0F3-F19FD7D40846}"/>
              </a:ext>
            </a:extLst>
          </p:cNvPr>
          <p:cNvSpPr/>
          <p:nvPr/>
        </p:nvSpPr>
        <p:spPr>
          <a:xfrm rot="10800000">
            <a:off x="4879060" y="4080700"/>
            <a:ext cx="846515" cy="183523"/>
          </a:xfrm>
          <a:prstGeom prst="trapezoid">
            <a:avLst>
              <a:gd name="adj" fmla="val 44156"/>
            </a:avLst>
          </a:prstGeom>
          <a:solidFill>
            <a:schemeClr val="accent2">
              <a:lumMod val="50000"/>
            </a:schemeClr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78" name="Trapezoid 177">
            <a:extLst>
              <a:ext uri="{FF2B5EF4-FFF2-40B4-BE49-F238E27FC236}">
                <a16:creationId xmlns:a16="http://schemas.microsoft.com/office/drawing/2014/main" id="{EE0C27EB-FE28-2443-BE0B-6949653E2BC7}"/>
              </a:ext>
            </a:extLst>
          </p:cNvPr>
          <p:cNvSpPr/>
          <p:nvPr/>
        </p:nvSpPr>
        <p:spPr>
          <a:xfrm>
            <a:off x="4876257" y="3243234"/>
            <a:ext cx="849318" cy="183523"/>
          </a:xfrm>
          <a:prstGeom prst="trapezoid">
            <a:avLst>
              <a:gd name="adj" fmla="val 44156"/>
            </a:avLst>
          </a:prstGeom>
          <a:solidFill>
            <a:schemeClr val="accent2">
              <a:lumMod val="50000"/>
            </a:schemeClr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1855318-676D-AE4D-8AD6-EEA3F7C6C074}"/>
              </a:ext>
            </a:extLst>
          </p:cNvPr>
          <p:cNvSpPr txBox="1"/>
          <p:nvPr/>
        </p:nvSpPr>
        <p:spPr>
          <a:xfrm>
            <a:off x="4551778" y="4318565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Pkt In</a:t>
            </a:r>
            <a:endParaRPr lang="en-US" sz="1100" dirty="0">
              <a:latin typeface="Courier" pitchFamily="2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56C24985-015A-1C47-A734-66E553D5178C}"/>
              </a:ext>
            </a:extLst>
          </p:cNvPr>
          <p:cNvSpPr txBox="1"/>
          <p:nvPr/>
        </p:nvSpPr>
        <p:spPr>
          <a:xfrm>
            <a:off x="5091322" y="2821958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Msg In</a:t>
            </a:r>
            <a:endParaRPr lang="en-US" sz="1100" dirty="0">
              <a:latin typeface="Courier" pitchFamily="2" charset="0"/>
            </a:endParaRPr>
          </a:p>
        </p:txBody>
      </p:sp>
      <p:cxnSp>
        <p:nvCxnSpPr>
          <p:cNvPr id="185" name="Elbow Connector 184">
            <a:extLst>
              <a:ext uri="{FF2B5EF4-FFF2-40B4-BE49-F238E27FC236}">
                <a16:creationId xmlns:a16="http://schemas.microsoft.com/office/drawing/2014/main" id="{9B62A625-2D70-E446-A145-609E2AFFB777}"/>
              </a:ext>
            </a:extLst>
          </p:cNvPr>
          <p:cNvCxnSpPr>
            <a:cxnSpLocks/>
            <a:stCxn id="189" idx="3"/>
            <a:endCxn id="177" idx="0"/>
          </p:cNvCxnSpPr>
          <p:nvPr/>
        </p:nvCxnSpPr>
        <p:spPr>
          <a:xfrm flipH="1" flipV="1">
            <a:off x="5302317" y="4264223"/>
            <a:ext cx="998296" cy="806559"/>
          </a:xfrm>
          <a:prstGeom prst="bentConnector4">
            <a:avLst>
              <a:gd name="adj1" fmla="val -15762"/>
              <a:gd name="adj2" fmla="val 65698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17B9DCC-F25A-0845-AA46-B5A6BFD91B1A}"/>
              </a:ext>
            </a:extLst>
          </p:cNvPr>
          <p:cNvSpPr/>
          <p:nvPr/>
        </p:nvSpPr>
        <p:spPr>
          <a:xfrm>
            <a:off x="5923785" y="3060082"/>
            <a:ext cx="474724" cy="11981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7F50EC8D-ADCE-9C4A-8CAE-EDD310D08C0C}"/>
              </a:ext>
            </a:extLst>
          </p:cNvPr>
          <p:cNvSpPr/>
          <p:nvPr/>
        </p:nvSpPr>
        <p:spPr>
          <a:xfrm>
            <a:off x="5970828" y="3106286"/>
            <a:ext cx="474724" cy="11981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70CC5541-2423-914F-A308-62F87D5B90F7}"/>
              </a:ext>
            </a:extLst>
          </p:cNvPr>
          <p:cNvSpPr/>
          <p:nvPr/>
        </p:nvSpPr>
        <p:spPr>
          <a:xfrm>
            <a:off x="6017871" y="3153146"/>
            <a:ext cx="474724" cy="11981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8260120-E8A3-4B4A-9416-ACBEDEB561D8}"/>
              </a:ext>
            </a:extLst>
          </p:cNvPr>
          <p:cNvSpPr txBox="1"/>
          <p:nvPr/>
        </p:nvSpPr>
        <p:spPr>
          <a:xfrm rot="16200000">
            <a:off x="5744516" y="3507633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Thread</a:t>
            </a:r>
          </a:p>
          <a:p>
            <a:pPr algn="ctr"/>
            <a:r>
              <a:rPr lang="en-US" sz="1200" b="1" dirty="0">
                <a:latin typeface="Courier" pitchFamily="2" charset="0"/>
              </a:rPr>
              <a:t>Scheduler</a:t>
            </a:r>
            <a:endParaRPr lang="en-US" sz="1400" b="1" dirty="0">
              <a:latin typeface="Courier" pitchFamily="2" charset="0"/>
            </a:endParaRPr>
          </a:p>
        </p:txBody>
      </p: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B6574605-D058-194F-BBA4-40C81E03A098}"/>
              </a:ext>
            </a:extLst>
          </p:cNvPr>
          <p:cNvCxnSpPr>
            <a:cxnSpLocks/>
            <a:stCxn id="177" idx="1"/>
            <a:endCxn id="197" idx="2"/>
          </p:cNvCxnSpPr>
          <p:nvPr/>
        </p:nvCxnSpPr>
        <p:spPr>
          <a:xfrm>
            <a:off x="5685057" y="4172461"/>
            <a:ext cx="570176" cy="178881"/>
          </a:xfrm>
          <a:prstGeom prst="bentConnector4">
            <a:avLst>
              <a:gd name="adj1" fmla="val 34667"/>
              <a:gd name="adj2" fmla="val 155797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98151165-442F-A647-8E43-5118E235A382}"/>
              </a:ext>
            </a:extLst>
          </p:cNvPr>
          <p:cNvSpPr txBox="1"/>
          <p:nvPr/>
        </p:nvSpPr>
        <p:spPr>
          <a:xfrm rot="16200000">
            <a:off x="1714119" y="5124265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NIC Packet</a:t>
            </a:r>
          </a:p>
          <a:p>
            <a:pPr algn="ctr"/>
            <a:r>
              <a:rPr lang="en-US" sz="1200" b="1" dirty="0">
                <a:latin typeface="Courier" pitchFamily="2" charset="0"/>
              </a:rPr>
              <a:t>Datapath</a:t>
            </a:r>
            <a:endParaRPr lang="en-US" sz="1400" b="1" dirty="0">
              <a:latin typeface="Courier" pitchFamily="2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3A3240E-8996-A849-B251-F0DFE8CD28A4}"/>
              </a:ext>
            </a:extLst>
          </p:cNvPr>
          <p:cNvSpPr txBox="1"/>
          <p:nvPr/>
        </p:nvSpPr>
        <p:spPr>
          <a:xfrm rot="16200000">
            <a:off x="1662873" y="3441801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NIC Message</a:t>
            </a:r>
          </a:p>
          <a:p>
            <a:pPr algn="ctr"/>
            <a:r>
              <a:rPr lang="en-US" sz="1200" b="1" dirty="0">
                <a:latin typeface="Courier" pitchFamily="2" charset="0"/>
              </a:rPr>
              <a:t>Datapath</a:t>
            </a:r>
            <a:endParaRPr lang="en-US" sz="1400" b="1" dirty="0">
              <a:latin typeface="Courier" pitchFamily="2" charset="0"/>
            </a:endParaRPr>
          </a:p>
        </p:txBody>
      </p:sp>
      <p:sp>
        <p:nvSpPr>
          <p:cNvPr id="212" name="Rounded Rectangle 211">
            <a:extLst>
              <a:ext uri="{FF2B5EF4-FFF2-40B4-BE49-F238E27FC236}">
                <a16:creationId xmlns:a16="http://schemas.microsoft.com/office/drawing/2014/main" id="{6E0AE6F7-6273-B94F-93E4-990CC92EF580}"/>
              </a:ext>
            </a:extLst>
          </p:cNvPr>
          <p:cNvSpPr/>
          <p:nvPr/>
        </p:nvSpPr>
        <p:spPr>
          <a:xfrm rot="16200000">
            <a:off x="4520145" y="4489372"/>
            <a:ext cx="109879" cy="387474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FDD39D-357A-6F4D-8B5B-59267E5969AA}"/>
              </a:ext>
            </a:extLst>
          </p:cNvPr>
          <p:cNvCxnSpPr>
            <a:cxnSpLocks/>
          </p:cNvCxnSpPr>
          <p:nvPr/>
        </p:nvCxnSpPr>
        <p:spPr>
          <a:xfrm flipV="1">
            <a:off x="5141338" y="6254618"/>
            <a:ext cx="0" cy="34299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0D7EFE-F582-5E4A-89D3-18865D58FBD9}"/>
              </a:ext>
            </a:extLst>
          </p:cNvPr>
          <p:cNvCxnSpPr>
            <a:cxnSpLocks/>
          </p:cNvCxnSpPr>
          <p:nvPr/>
        </p:nvCxnSpPr>
        <p:spPr>
          <a:xfrm flipH="1">
            <a:off x="4025010" y="6254618"/>
            <a:ext cx="2265" cy="34299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E3BF0AFE-EC2C-DE41-BDB0-82ADD3A839BB}"/>
              </a:ext>
            </a:extLst>
          </p:cNvPr>
          <p:cNvCxnSpPr>
            <a:cxnSpLocks/>
            <a:endCxn id="36" idx="3"/>
          </p:cNvCxnSpPr>
          <p:nvPr/>
        </p:nvCxnSpPr>
        <p:spPr>
          <a:xfrm>
            <a:off x="1930778" y="4638517"/>
            <a:ext cx="4644687" cy="0"/>
          </a:xfrm>
          <a:prstGeom prst="line">
            <a:avLst/>
          </a:prstGeom>
          <a:ln w="12700" cap="rnd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1" name="Picture 240">
            <a:extLst>
              <a:ext uri="{FF2B5EF4-FFF2-40B4-BE49-F238E27FC236}">
                <a16:creationId xmlns:a16="http://schemas.microsoft.com/office/drawing/2014/main" id="{531F4B81-30CF-8043-89CB-C0C2828E1C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3899094" y="1321368"/>
            <a:ext cx="1333500" cy="1155700"/>
          </a:xfrm>
          <a:prstGeom prst="rect">
            <a:avLst/>
          </a:prstGeom>
        </p:spPr>
      </p:pic>
      <p:pic>
        <p:nvPicPr>
          <p:cNvPr id="242" name="Picture 241">
            <a:extLst>
              <a:ext uri="{FF2B5EF4-FFF2-40B4-BE49-F238E27FC236}">
                <a16:creationId xmlns:a16="http://schemas.microsoft.com/office/drawing/2014/main" id="{F416BA63-4A12-224B-B5E3-45E7A036B1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2622736" y="1321369"/>
            <a:ext cx="1320800" cy="1143000"/>
          </a:xfrm>
          <a:prstGeom prst="rect">
            <a:avLst/>
          </a:prstGeom>
        </p:spPr>
      </p:pic>
      <p:pic>
        <p:nvPicPr>
          <p:cNvPr id="243" name="Picture 242">
            <a:extLst>
              <a:ext uri="{FF2B5EF4-FFF2-40B4-BE49-F238E27FC236}">
                <a16:creationId xmlns:a16="http://schemas.microsoft.com/office/drawing/2014/main" id="{8695D987-ECCE-2A4D-8BC9-3C49C7579C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5195186" y="1327820"/>
            <a:ext cx="1333500" cy="1155700"/>
          </a:xfrm>
          <a:prstGeom prst="rect">
            <a:avLst/>
          </a:prstGeom>
        </p:spPr>
      </p:pic>
      <p:sp>
        <p:nvSpPr>
          <p:cNvPr id="244" name="TextBox 243">
            <a:extLst>
              <a:ext uri="{FF2B5EF4-FFF2-40B4-BE49-F238E27FC236}">
                <a16:creationId xmlns:a16="http://schemas.microsoft.com/office/drawing/2014/main" id="{6E9E25DD-1342-6743-8E0F-3F13218BCCD0}"/>
              </a:ext>
            </a:extLst>
          </p:cNvPr>
          <p:cNvSpPr txBox="1"/>
          <p:nvPr/>
        </p:nvSpPr>
        <p:spPr>
          <a:xfrm>
            <a:off x="4268424" y="1018668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Core1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55BAB727-4DB1-0547-A6BB-D5CAC53C6D2A}"/>
              </a:ext>
            </a:extLst>
          </p:cNvPr>
          <p:cNvSpPr txBox="1"/>
          <p:nvPr/>
        </p:nvSpPr>
        <p:spPr>
          <a:xfrm>
            <a:off x="5531965" y="1032365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Core2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3A3A417F-B100-C442-9BE9-6CF6709386BE}"/>
              </a:ext>
            </a:extLst>
          </p:cNvPr>
          <p:cNvSpPr txBox="1"/>
          <p:nvPr/>
        </p:nvSpPr>
        <p:spPr>
          <a:xfrm rot="16200000">
            <a:off x="1713977" y="1529445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CPUs with</a:t>
            </a:r>
          </a:p>
          <a:p>
            <a:pPr algn="ctr"/>
            <a:r>
              <a:rPr lang="en-US" sz="1200" b="1" dirty="0">
                <a:latin typeface="Courier" pitchFamily="2" charset="0"/>
              </a:rPr>
              <a:t>Nanokernel &amp;</a:t>
            </a:r>
          </a:p>
          <a:p>
            <a:pPr algn="ctr"/>
            <a:r>
              <a:rPr lang="en-US" sz="1200" b="1" dirty="0" err="1">
                <a:latin typeface="Courier" pitchFamily="2" charset="0"/>
              </a:rPr>
              <a:t>Nanotasks</a:t>
            </a:r>
            <a:endParaRPr lang="en-US" sz="1200" b="1" dirty="0">
              <a:latin typeface="Courier" pitchFamily="2" charset="0"/>
            </a:endParaRPr>
          </a:p>
        </p:txBody>
      </p:sp>
      <p:cxnSp>
        <p:nvCxnSpPr>
          <p:cNvPr id="251" name="Elbow Connector 250">
            <a:extLst>
              <a:ext uri="{FF2B5EF4-FFF2-40B4-BE49-F238E27FC236}">
                <a16:creationId xmlns:a16="http://schemas.microsoft.com/office/drawing/2014/main" id="{294805E6-A565-624E-9588-6C2AB952D470}"/>
              </a:ext>
            </a:extLst>
          </p:cNvPr>
          <p:cNvCxnSpPr>
            <a:cxnSpLocks/>
            <a:stCxn id="171" idx="0"/>
            <a:endCxn id="260" idx="3"/>
          </p:cNvCxnSpPr>
          <p:nvPr/>
        </p:nvCxnSpPr>
        <p:spPr>
          <a:xfrm rot="16200000" flipV="1">
            <a:off x="3744050" y="1743654"/>
            <a:ext cx="622498" cy="2004265"/>
          </a:xfrm>
          <a:prstGeom prst="bentConnector3">
            <a:avLst>
              <a:gd name="adj1" fmla="val 57904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>
            <a:extLst>
              <a:ext uri="{FF2B5EF4-FFF2-40B4-BE49-F238E27FC236}">
                <a16:creationId xmlns:a16="http://schemas.microsoft.com/office/drawing/2014/main" id="{5DFF1C0F-FC87-7E40-90C1-2A32A99CB1A4}"/>
              </a:ext>
            </a:extLst>
          </p:cNvPr>
          <p:cNvCxnSpPr>
            <a:cxnSpLocks/>
            <a:stCxn id="172" idx="0"/>
            <a:endCxn id="263" idx="3"/>
          </p:cNvCxnSpPr>
          <p:nvPr/>
        </p:nvCxnSpPr>
        <p:spPr>
          <a:xfrm rot="16200000" flipV="1">
            <a:off x="4389605" y="2388371"/>
            <a:ext cx="664828" cy="764910"/>
          </a:xfrm>
          <a:prstGeom prst="bentConnector3">
            <a:avLst>
              <a:gd name="adj1" fmla="val 61102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274">
            <a:extLst>
              <a:ext uri="{FF2B5EF4-FFF2-40B4-BE49-F238E27FC236}">
                <a16:creationId xmlns:a16="http://schemas.microsoft.com/office/drawing/2014/main" id="{A41D0A48-D24E-D345-B170-851D700711DC}"/>
              </a:ext>
            </a:extLst>
          </p:cNvPr>
          <p:cNvCxnSpPr>
            <a:cxnSpLocks/>
            <a:stCxn id="173" idx="0"/>
            <a:endCxn id="276" idx="3"/>
          </p:cNvCxnSpPr>
          <p:nvPr/>
        </p:nvCxnSpPr>
        <p:spPr>
          <a:xfrm rot="5400000" flipH="1" flipV="1">
            <a:off x="5040287" y="2554203"/>
            <a:ext cx="707126" cy="484668"/>
          </a:xfrm>
          <a:prstGeom prst="bentConnector3">
            <a:avLst>
              <a:gd name="adj1" fmla="val 63917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Elbow Connector 289">
            <a:extLst>
              <a:ext uri="{FF2B5EF4-FFF2-40B4-BE49-F238E27FC236}">
                <a16:creationId xmlns:a16="http://schemas.microsoft.com/office/drawing/2014/main" id="{15660D2C-203E-0D41-AC17-10032D79ACCB}"/>
              </a:ext>
            </a:extLst>
          </p:cNvPr>
          <p:cNvCxnSpPr>
            <a:cxnSpLocks/>
            <a:stCxn id="197" idx="0"/>
            <a:endCxn id="243" idx="1"/>
          </p:cNvCxnSpPr>
          <p:nvPr/>
        </p:nvCxnSpPr>
        <p:spPr>
          <a:xfrm rot="16200000" flipV="1">
            <a:off x="5768222" y="2666134"/>
            <a:ext cx="580726" cy="393297"/>
          </a:xfrm>
          <a:prstGeom prst="bentConnector3">
            <a:avLst>
              <a:gd name="adj1" fmla="val 87422"/>
            </a:avLst>
          </a:prstGeom>
          <a:ln w="9525" cap="rnd">
            <a:solidFill>
              <a:srgbClr val="C00000"/>
            </a:solidFill>
            <a:prstDash val="sysDash"/>
            <a:headEnd type="none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Elbow Connector 294">
            <a:extLst>
              <a:ext uri="{FF2B5EF4-FFF2-40B4-BE49-F238E27FC236}">
                <a16:creationId xmlns:a16="http://schemas.microsoft.com/office/drawing/2014/main" id="{13EC3B13-F28A-0441-AF7A-63487C6D4A9A}"/>
              </a:ext>
            </a:extLst>
          </p:cNvPr>
          <p:cNvCxnSpPr>
            <a:cxnSpLocks/>
            <a:stCxn id="196" idx="0"/>
            <a:endCxn id="241" idx="1"/>
          </p:cNvCxnSpPr>
          <p:nvPr/>
        </p:nvCxnSpPr>
        <p:spPr>
          <a:xfrm rot="16200000" flipV="1">
            <a:off x="5116858" y="2014954"/>
            <a:ext cx="540318" cy="1642346"/>
          </a:xfrm>
          <a:prstGeom prst="bentConnector3">
            <a:avLst>
              <a:gd name="adj1" fmla="val 85668"/>
            </a:avLst>
          </a:prstGeom>
          <a:ln w="9525" cap="rnd">
            <a:solidFill>
              <a:srgbClr val="C00000"/>
            </a:solidFill>
            <a:prstDash val="sysDash"/>
            <a:headEnd type="none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Elbow Connector 300">
            <a:extLst>
              <a:ext uri="{FF2B5EF4-FFF2-40B4-BE49-F238E27FC236}">
                <a16:creationId xmlns:a16="http://schemas.microsoft.com/office/drawing/2014/main" id="{9352953A-B076-B945-BDF6-75A1F132AEFD}"/>
              </a:ext>
            </a:extLst>
          </p:cNvPr>
          <p:cNvCxnSpPr>
            <a:cxnSpLocks/>
            <a:stCxn id="195" idx="0"/>
            <a:endCxn id="242" idx="1"/>
          </p:cNvCxnSpPr>
          <p:nvPr/>
        </p:nvCxnSpPr>
        <p:spPr>
          <a:xfrm rot="16200000" flipV="1">
            <a:off x="4468736" y="1367670"/>
            <a:ext cx="506813" cy="2878011"/>
          </a:xfrm>
          <a:prstGeom prst="bentConnector3">
            <a:avLst>
              <a:gd name="adj1" fmla="val 82363"/>
            </a:avLst>
          </a:prstGeom>
          <a:ln w="9525" cap="rnd">
            <a:solidFill>
              <a:srgbClr val="C00000"/>
            </a:solidFill>
            <a:prstDash val="sysDash"/>
            <a:headEnd type="none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A4F016F6-1940-7445-81AB-B3AF04A4FB60}"/>
              </a:ext>
            </a:extLst>
          </p:cNvPr>
          <p:cNvCxnSpPr>
            <a:cxnSpLocks/>
          </p:cNvCxnSpPr>
          <p:nvPr/>
        </p:nvCxnSpPr>
        <p:spPr>
          <a:xfrm>
            <a:off x="1953300" y="2775940"/>
            <a:ext cx="4644687" cy="0"/>
          </a:xfrm>
          <a:prstGeom prst="line">
            <a:avLst/>
          </a:prstGeom>
          <a:ln w="12700" cap="rnd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Elbow Connector 313">
            <a:extLst>
              <a:ext uri="{FF2B5EF4-FFF2-40B4-BE49-F238E27FC236}">
                <a16:creationId xmlns:a16="http://schemas.microsoft.com/office/drawing/2014/main" id="{186C031C-F0DA-3E44-AC44-C03D1DFCFBB0}"/>
              </a:ext>
            </a:extLst>
          </p:cNvPr>
          <p:cNvCxnSpPr>
            <a:cxnSpLocks/>
            <a:stCxn id="262" idx="3"/>
            <a:endCxn id="163" idx="0"/>
          </p:cNvCxnSpPr>
          <p:nvPr/>
        </p:nvCxnSpPr>
        <p:spPr>
          <a:xfrm rot="5400000">
            <a:off x="3197549" y="2719233"/>
            <a:ext cx="625179" cy="4388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Elbow Connector 317">
            <a:extLst>
              <a:ext uri="{FF2B5EF4-FFF2-40B4-BE49-F238E27FC236}">
                <a16:creationId xmlns:a16="http://schemas.microsoft.com/office/drawing/2014/main" id="{E5E1A168-010B-0945-A61A-F996159FF57D}"/>
              </a:ext>
            </a:extLst>
          </p:cNvPr>
          <p:cNvCxnSpPr>
            <a:cxnSpLocks/>
            <a:stCxn id="317" idx="3"/>
            <a:endCxn id="162" idx="0"/>
          </p:cNvCxnSpPr>
          <p:nvPr/>
        </p:nvCxnSpPr>
        <p:spPr>
          <a:xfrm rot="5400000">
            <a:off x="3836615" y="2127243"/>
            <a:ext cx="671350" cy="1274107"/>
          </a:xfrm>
          <a:prstGeom prst="bentConnector3">
            <a:avLst>
              <a:gd name="adj1" fmla="val 46335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Elbow Connector 321">
            <a:extLst>
              <a:ext uri="{FF2B5EF4-FFF2-40B4-BE49-F238E27FC236}">
                <a16:creationId xmlns:a16="http://schemas.microsoft.com/office/drawing/2014/main" id="{8FB99C6B-D1A0-C340-9D0F-89D454C5B864}"/>
              </a:ext>
            </a:extLst>
          </p:cNvPr>
          <p:cNvCxnSpPr>
            <a:cxnSpLocks/>
            <a:stCxn id="324" idx="3"/>
            <a:endCxn id="144" idx="0"/>
          </p:cNvCxnSpPr>
          <p:nvPr/>
        </p:nvCxnSpPr>
        <p:spPr>
          <a:xfrm rot="5400000">
            <a:off x="4489290" y="1530839"/>
            <a:ext cx="708981" cy="2523002"/>
          </a:xfrm>
          <a:prstGeom prst="bentConnector3">
            <a:avLst>
              <a:gd name="adj1" fmla="val 42481"/>
            </a:avLst>
          </a:prstGeom>
          <a:ln w="9525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0" name="Graphic 329" descr="Lightning bolt">
            <a:extLst>
              <a:ext uri="{FF2B5EF4-FFF2-40B4-BE49-F238E27FC236}">
                <a16:creationId xmlns:a16="http://schemas.microsoft.com/office/drawing/2014/main" id="{F079B19C-C58F-8F47-AFCD-0EB0C463A6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17387" y="2695949"/>
            <a:ext cx="324358" cy="324358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BA672BD9-1E1B-1D4C-82C9-D4B4CEF81BAB}"/>
              </a:ext>
            </a:extLst>
          </p:cNvPr>
          <p:cNvSpPr txBox="1"/>
          <p:nvPr/>
        </p:nvSpPr>
        <p:spPr>
          <a:xfrm rot="16200000">
            <a:off x="2074000" y="3522655"/>
            <a:ext cx="1226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Context FIFOs</a:t>
            </a:r>
            <a:endParaRPr lang="en-US" sz="1100" dirty="0">
              <a:latin typeface="Courier" pitchFamily="2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C7D152C-5AA3-B948-BE66-02770B351D69}"/>
              </a:ext>
            </a:extLst>
          </p:cNvPr>
          <p:cNvSpPr txBox="1"/>
          <p:nvPr/>
        </p:nvSpPr>
        <p:spPr>
          <a:xfrm rot="16200000">
            <a:off x="2014109" y="587136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(a)</a:t>
            </a:r>
            <a:endParaRPr lang="en-US" sz="1400" b="1" dirty="0">
              <a:latin typeface="Courier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933F222-0F62-804F-A6AA-B838631A1300}"/>
              </a:ext>
            </a:extLst>
          </p:cNvPr>
          <p:cNvSpPr txBox="1"/>
          <p:nvPr/>
        </p:nvSpPr>
        <p:spPr>
          <a:xfrm rot="16200000">
            <a:off x="2030229" y="423571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(b)</a:t>
            </a:r>
            <a:endParaRPr lang="en-US" sz="1400" b="1" dirty="0">
              <a:latin typeface="Courier" pitchFamily="2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59D7B84-E4C7-7042-94AA-245DDA7345A8}"/>
              </a:ext>
            </a:extLst>
          </p:cNvPr>
          <p:cNvSpPr txBox="1"/>
          <p:nvPr/>
        </p:nvSpPr>
        <p:spPr>
          <a:xfrm rot="16200000">
            <a:off x="2038022" y="243612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(c)</a:t>
            </a:r>
            <a:endParaRPr lang="en-US" sz="1400" b="1" dirty="0">
              <a:latin typeface="Courier" pitchFamily="2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3AED72A-2597-214E-8926-0256740E9C05}"/>
              </a:ext>
            </a:extLst>
          </p:cNvPr>
          <p:cNvSpPr txBox="1"/>
          <p:nvPr/>
        </p:nvSpPr>
        <p:spPr>
          <a:xfrm rot="16200000">
            <a:off x="5924575" y="406028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</a:rPr>
              <a:t>(d)</a:t>
            </a:r>
            <a:endParaRPr lang="en-US" sz="1400" b="1" dirty="0">
              <a:latin typeface="Courier" pitchFamily="2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1562B0A-C3A8-6048-B80D-84919A42FCC5}"/>
              </a:ext>
            </a:extLst>
          </p:cNvPr>
          <p:cNvSpPr/>
          <p:nvPr/>
        </p:nvSpPr>
        <p:spPr>
          <a:xfrm>
            <a:off x="4538598" y="3455639"/>
            <a:ext cx="208928" cy="59979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3B1DE49-7571-C44B-BDFA-A46DA24F9E62}"/>
              </a:ext>
            </a:extLst>
          </p:cNvPr>
          <p:cNvSpPr txBox="1"/>
          <p:nvPr/>
        </p:nvSpPr>
        <p:spPr>
          <a:xfrm rot="16200000">
            <a:off x="4264281" y="3627893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Context</a:t>
            </a:r>
            <a:endParaRPr lang="en-US" sz="1100" dirty="0">
              <a:solidFill>
                <a:schemeClr val="bg1"/>
              </a:solidFill>
              <a:latin typeface="Courier" pitchFamily="2" charset="0"/>
            </a:endParaRPr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9D671A6F-09AF-A241-B739-0875E10A9BF8}"/>
              </a:ext>
            </a:extLst>
          </p:cNvPr>
          <p:cNvCxnSpPr>
            <a:cxnSpLocks/>
            <a:stCxn id="106" idx="2"/>
            <a:endCxn id="177" idx="3"/>
          </p:cNvCxnSpPr>
          <p:nvPr/>
        </p:nvCxnSpPr>
        <p:spPr>
          <a:xfrm rot="16200000" flipH="1">
            <a:off x="4722805" y="3975687"/>
            <a:ext cx="117031" cy="276516"/>
          </a:xfrm>
          <a:prstGeom prst="bentConnector2">
            <a:avLst/>
          </a:prstGeom>
          <a:ln w="6350">
            <a:solidFill>
              <a:schemeClr val="tx1"/>
            </a:solidFill>
            <a:prstDash val="solid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EAC7A657-F729-FA48-B837-82534A4DF2F2}"/>
              </a:ext>
            </a:extLst>
          </p:cNvPr>
          <p:cNvCxnSpPr>
            <a:cxnSpLocks/>
            <a:stCxn id="106" idx="0"/>
            <a:endCxn id="178" idx="1"/>
          </p:cNvCxnSpPr>
          <p:nvPr/>
        </p:nvCxnSpPr>
        <p:spPr>
          <a:xfrm rot="5400000" flipH="1" flipV="1">
            <a:off x="4719597" y="3258462"/>
            <a:ext cx="120643" cy="273713"/>
          </a:xfrm>
          <a:prstGeom prst="bentConnector2">
            <a:avLst/>
          </a:prstGeom>
          <a:ln w="6350">
            <a:solidFill>
              <a:schemeClr val="tx1"/>
            </a:solidFill>
            <a:prstDash val="solid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1F724F9A-1A8F-644F-90AE-751D0B5A589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06227" y="3378778"/>
            <a:ext cx="151649" cy="68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solid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9F343180-1D55-304B-A533-A9DEE473FCC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90564" y="3378599"/>
            <a:ext cx="151649" cy="68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solid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4707502-20F1-9E4D-BEE5-E721A87C0D94}"/>
              </a:ext>
            </a:extLst>
          </p:cNvPr>
          <p:cNvSpPr txBox="1"/>
          <p:nvPr/>
        </p:nvSpPr>
        <p:spPr>
          <a:xfrm rot="16200000">
            <a:off x="3406405" y="1610318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CSRs</a:t>
            </a:r>
            <a:endParaRPr lang="en-US" sz="24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075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8D3C4385-4425-7841-8A11-556E9BAFA4F7}"/>
              </a:ext>
            </a:extLst>
          </p:cNvPr>
          <p:cNvSpPr/>
          <p:nvPr/>
        </p:nvSpPr>
        <p:spPr>
          <a:xfrm>
            <a:off x="6263865" y="3363923"/>
            <a:ext cx="1284839" cy="1101285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8CF202-82BA-134E-9AF0-E6883B73F545}"/>
              </a:ext>
            </a:extLst>
          </p:cNvPr>
          <p:cNvSpPr txBox="1"/>
          <p:nvPr/>
        </p:nvSpPr>
        <p:spPr>
          <a:xfrm>
            <a:off x="3122427" y="2973190"/>
            <a:ext cx="179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P4 Programmable NIC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27A841C0-091A-9F44-A061-DE96C8E7F622}"/>
              </a:ext>
            </a:extLst>
          </p:cNvPr>
          <p:cNvSpPr/>
          <p:nvPr/>
        </p:nvSpPr>
        <p:spPr>
          <a:xfrm>
            <a:off x="2014653" y="3234859"/>
            <a:ext cx="4014439" cy="1351551"/>
          </a:xfrm>
          <a:prstGeom prst="roundRect">
            <a:avLst>
              <a:gd name="adj" fmla="val 4164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E740FE35-D74D-FD4D-874C-C812C772600B}"/>
              </a:ext>
            </a:extLst>
          </p:cNvPr>
          <p:cNvSpPr/>
          <p:nvPr/>
        </p:nvSpPr>
        <p:spPr>
          <a:xfrm>
            <a:off x="1980837" y="3173180"/>
            <a:ext cx="112294" cy="1480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39431-D1F0-3B4B-8571-021F723B8C86}"/>
              </a:ext>
            </a:extLst>
          </p:cNvPr>
          <p:cNvSpPr txBox="1"/>
          <p:nvPr/>
        </p:nvSpPr>
        <p:spPr>
          <a:xfrm>
            <a:off x="3357200" y="3234977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  <a:cs typeface="Courier New" panose="02070309020205020404" pitchFamily="49" charset="0"/>
              </a:rPr>
              <a:t>MAU Ingress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466E659-E5E9-B74D-A03F-E13F63F2480B}"/>
              </a:ext>
            </a:extLst>
          </p:cNvPr>
          <p:cNvSpPr txBox="1"/>
          <p:nvPr/>
        </p:nvSpPr>
        <p:spPr>
          <a:xfrm>
            <a:off x="3397275" y="4340406"/>
            <a:ext cx="9861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2" charset="0"/>
                <a:cs typeface="Courier New" panose="02070309020205020404" pitchFamily="49" charset="0"/>
              </a:rPr>
              <a:t>MAU Egress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E86ACBE-EF24-0C48-8052-3D14D2DC54D2}"/>
              </a:ext>
            </a:extLst>
          </p:cNvPr>
          <p:cNvSpPr txBox="1"/>
          <p:nvPr/>
        </p:nvSpPr>
        <p:spPr>
          <a:xfrm>
            <a:off x="6680441" y="3111153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" pitchFamily="2" charset="0"/>
                <a:cs typeface="Consolas" panose="020B0609020204030204" pitchFamily="49" charset="0"/>
              </a:rPr>
              <a:t>CPU</a:t>
            </a:r>
            <a:endParaRPr lang="en-US" sz="3200" b="1" dirty="0">
              <a:latin typeface="Courier" pitchFamily="2" charset="0"/>
              <a:cs typeface="Consolas" panose="020B0609020204030204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60B8C2E-B21A-6D4F-A611-87E755C48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313108"/>
              </p:ext>
            </p:extLst>
          </p:nvPr>
        </p:nvGraphicFramePr>
        <p:xfrm>
          <a:off x="6840365" y="3452100"/>
          <a:ext cx="443887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3887">
                  <a:extLst>
                    <a:ext uri="{9D8B030D-6E8A-4147-A177-3AD203B41FA5}">
                      <a16:colId xmlns:a16="http://schemas.microsoft.com/office/drawing/2014/main" val="2243511966"/>
                    </a:ext>
                  </a:extLst>
                </a:gridCol>
              </a:tblGrid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467559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88463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74779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632946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831156"/>
                  </a:ext>
                </a:extLst>
              </a:tr>
              <a:tr h="148856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373045"/>
                  </a:ext>
                </a:extLst>
              </a:tr>
            </a:tbl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id="{63790AE9-A22A-3449-A278-F6EFF39938E1}"/>
              </a:ext>
            </a:extLst>
          </p:cNvPr>
          <p:cNvSpPr txBox="1"/>
          <p:nvPr/>
        </p:nvSpPr>
        <p:spPr>
          <a:xfrm>
            <a:off x="6811344" y="3706483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head</a:t>
            </a:r>
            <a:endParaRPr lang="en-US" sz="24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4B08B4C-41C4-0340-AEF2-A6AD04BFAD0B}"/>
              </a:ext>
            </a:extLst>
          </p:cNvPr>
          <p:cNvSpPr txBox="1"/>
          <p:nvPr/>
        </p:nvSpPr>
        <p:spPr>
          <a:xfrm>
            <a:off x="6809673" y="3859143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tail</a:t>
            </a:r>
            <a:endParaRPr lang="en-US" sz="24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1D54A7E-B83E-BE4B-AB84-F54EF3DB617C}"/>
              </a:ext>
            </a:extLst>
          </p:cNvPr>
          <p:cNvSpPr txBox="1"/>
          <p:nvPr/>
        </p:nvSpPr>
        <p:spPr>
          <a:xfrm rot="5400000">
            <a:off x="6911029" y="3782305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Registers</a:t>
            </a:r>
            <a:endParaRPr lang="en-US" sz="20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pic>
        <p:nvPicPr>
          <p:cNvPr id="10" name="Graphic 9" descr="Barcode">
            <a:extLst>
              <a:ext uri="{FF2B5EF4-FFF2-40B4-BE49-F238E27FC236}">
                <a16:creationId xmlns:a16="http://schemas.microsoft.com/office/drawing/2014/main" id="{4FCCE617-6B03-574A-8351-C620A4423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342155" y="3537113"/>
            <a:ext cx="386185" cy="300380"/>
          </a:xfrm>
          <a:prstGeom prst="rect">
            <a:avLst/>
          </a:prstGeom>
        </p:spPr>
      </p:pic>
      <p:pic>
        <p:nvPicPr>
          <p:cNvPr id="91" name="Graphic 90" descr="Barcode">
            <a:extLst>
              <a:ext uri="{FF2B5EF4-FFF2-40B4-BE49-F238E27FC236}">
                <a16:creationId xmlns:a16="http://schemas.microsoft.com/office/drawing/2014/main" id="{5BD72F30-E55A-FF4E-B1E1-EF444A474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1010" y="4012616"/>
            <a:ext cx="386185" cy="30038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93426850-B3DD-A947-9AF3-FECBB0534D44}"/>
              </a:ext>
            </a:extLst>
          </p:cNvPr>
          <p:cNvSpPr txBox="1"/>
          <p:nvPr/>
        </p:nvSpPr>
        <p:spPr>
          <a:xfrm>
            <a:off x="6252012" y="3789569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ourier" pitchFamily="2" charset="0"/>
                <a:cs typeface="Consolas" panose="020B0609020204030204" pitchFamily="49" charset="0"/>
              </a:rPr>
              <a:t>FIFOs</a:t>
            </a:r>
            <a:endParaRPr lang="en-US" sz="2000" dirty="0">
              <a:solidFill>
                <a:schemeClr val="bg1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CE2571B-47A0-8747-8785-7F3C9DC8117A}"/>
              </a:ext>
            </a:extLst>
          </p:cNvPr>
          <p:cNvCxnSpPr>
            <a:cxnSpLocks/>
          </p:cNvCxnSpPr>
          <p:nvPr/>
        </p:nvCxnSpPr>
        <p:spPr>
          <a:xfrm flipH="1" flipV="1">
            <a:off x="1855475" y="3684820"/>
            <a:ext cx="370279" cy="309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7E47B62-7AC5-3D47-B5C9-B1F17E9737EE}"/>
              </a:ext>
            </a:extLst>
          </p:cNvPr>
          <p:cNvCxnSpPr>
            <a:cxnSpLocks/>
          </p:cNvCxnSpPr>
          <p:nvPr/>
        </p:nvCxnSpPr>
        <p:spPr>
          <a:xfrm flipV="1">
            <a:off x="1855475" y="4168605"/>
            <a:ext cx="370279" cy="312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1ECE142-6904-7546-9A78-04F004B636C0}"/>
              </a:ext>
            </a:extLst>
          </p:cNvPr>
          <p:cNvCxnSpPr>
            <a:cxnSpLocks/>
          </p:cNvCxnSpPr>
          <p:nvPr/>
        </p:nvCxnSpPr>
        <p:spPr>
          <a:xfrm flipH="1" flipV="1">
            <a:off x="3147907" y="3687914"/>
            <a:ext cx="2436604" cy="10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8E6E04E-1CF2-7A46-A3C2-33797C10C9D7}"/>
              </a:ext>
            </a:extLst>
          </p:cNvPr>
          <p:cNvSpPr/>
          <p:nvPr/>
        </p:nvSpPr>
        <p:spPr>
          <a:xfrm>
            <a:off x="3294199" y="3487819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057DF48-8720-C349-A5B5-B13EA3E23411}"/>
              </a:ext>
            </a:extLst>
          </p:cNvPr>
          <p:cNvSpPr/>
          <p:nvPr/>
        </p:nvSpPr>
        <p:spPr>
          <a:xfrm>
            <a:off x="3610522" y="3487818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9DB254F-56CD-E341-A940-53090A2F02D9}"/>
              </a:ext>
            </a:extLst>
          </p:cNvPr>
          <p:cNvSpPr/>
          <p:nvPr/>
        </p:nvSpPr>
        <p:spPr>
          <a:xfrm>
            <a:off x="3926009" y="3487817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1198F6B-9298-7148-B1BD-0BCA43AEF338}"/>
              </a:ext>
            </a:extLst>
          </p:cNvPr>
          <p:cNvSpPr/>
          <p:nvPr/>
        </p:nvSpPr>
        <p:spPr>
          <a:xfrm>
            <a:off x="4241496" y="3487817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1DC8C76-B3D1-9046-832D-ABEBDB330CB7}"/>
              </a:ext>
            </a:extLst>
          </p:cNvPr>
          <p:cNvSpPr/>
          <p:nvPr/>
        </p:nvSpPr>
        <p:spPr>
          <a:xfrm>
            <a:off x="4607951" y="3551978"/>
            <a:ext cx="819032" cy="257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" pitchFamily="2" charset="0"/>
              </a:rPr>
              <a:t>Decrypt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F756340-80F1-244C-9526-A86E161AD561}"/>
              </a:ext>
            </a:extLst>
          </p:cNvPr>
          <p:cNvCxnSpPr>
            <a:cxnSpLocks/>
          </p:cNvCxnSpPr>
          <p:nvPr/>
        </p:nvCxnSpPr>
        <p:spPr>
          <a:xfrm flipH="1" flipV="1">
            <a:off x="3160181" y="4171731"/>
            <a:ext cx="2436604" cy="10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3F4BB8C-3D03-3340-9615-78858F9345BB}"/>
              </a:ext>
            </a:extLst>
          </p:cNvPr>
          <p:cNvSpPr/>
          <p:nvPr/>
        </p:nvSpPr>
        <p:spPr>
          <a:xfrm>
            <a:off x="3294199" y="3981011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79CD12E-69FE-B44F-8862-418AAF434F30}"/>
              </a:ext>
            </a:extLst>
          </p:cNvPr>
          <p:cNvSpPr/>
          <p:nvPr/>
        </p:nvSpPr>
        <p:spPr>
          <a:xfrm>
            <a:off x="3610522" y="3981010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9803B76-3053-EE47-8C4B-C8E85D278C0F}"/>
              </a:ext>
            </a:extLst>
          </p:cNvPr>
          <p:cNvSpPr/>
          <p:nvPr/>
        </p:nvSpPr>
        <p:spPr>
          <a:xfrm>
            <a:off x="3926009" y="3981009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0895488-2ED4-114A-89AB-62E5F0A59D88}"/>
              </a:ext>
            </a:extLst>
          </p:cNvPr>
          <p:cNvSpPr/>
          <p:nvPr/>
        </p:nvSpPr>
        <p:spPr>
          <a:xfrm>
            <a:off x="4241496" y="3981009"/>
            <a:ext cx="208928" cy="367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84FF026-E1B4-D948-B0A5-719C1C6DD3D2}"/>
              </a:ext>
            </a:extLst>
          </p:cNvPr>
          <p:cNvSpPr/>
          <p:nvPr/>
        </p:nvSpPr>
        <p:spPr>
          <a:xfrm>
            <a:off x="4607951" y="4036012"/>
            <a:ext cx="819032" cy="257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" pitchFamily="2" charset="0"/>
              </a:rPr>
              <a:t>Encrypt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6513120-9F2F-3C4A-889A-A4D4243248BF}"/>
              </a:ext>
            </a:extLst>
          </p:cNvPr>
          <p:cNvCxnSpPr>
            <a:cxnSpLocks/>
            <a:stCxn id="10" idx="3"/>
          </p:cNvCxnSpPr>
          <p:nvPr/>
        </p:nvCxnSpPr>
        <p:spPr>
          <a:xfrm flipH="1" flipV="1">
            <a:off x="5899997" y="3684820"/>
            <a:ext cx="442158" cy="248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62D704E-7F47-8848-BA13-B7B6CBF3DA47}"/>
              </a:ext>
            </a:extLst>
          </p:cNvPr>
          <p:cNvCxnSpPr>
            <a:cxnSpLocks/>
            <a:stCxn id="91" idx="1"/>
          </p:cNvCxnSpPr>
          <p:nvPr/>
        </p:nvCxnSpPr>
        <p:spPr>
          <a:xfrm flipH="1">
            <a:off x="5899997" y="4162806"/>
            <a:ext cx="45101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0074DBE-068E-674B-8BCC-3FDA76167E48}"/>
              </a:ext>
            </a:extLst>
          </p:cNvPr>
          <p:cNvCxnSpPr>
            <a:cxnSpLocks/>
            <a:stCxn id="86" idx="1"/>
            <a:endCxn id="10" idx="1"/>
          </p:cNvCxnSpPr>
          <p:nvPr/>
        </p:nvCxnSpPr>
        <p:spPr>
          <a:xfrm flipH="1" flipV="1">
            <a:off x="6728340" y="3687303"/>
            <a:ext cx="83004" cy="14613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BA5EE5-7975-9E44-B98F-592A5E8072B9}"/>
              </a:ext>
            </a:extLst>
          </p:cNvPr>
          <p:cNvCxnSpPr>
            <a:cxnSpLocks/>
            <a:stCxn id="91" idx="3"/>
            <a:endCxn id="87" idx="1"/>
          </p:cNvCxnSpPr>
          <p:nvPr/>
        </p:nvCxnSpPr>
        <p:spPr>
          <a:xfrm flipV="1">
            <a:off x="6737195" y="3986101"/>
            <a:ext cx="72478" cy="176705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BE5D3CFE-1D8F-344C-B943-5FF7CA77717F}"/>
              </a:ext>
            </a:extLst>
          </p:cNvPr>
          <p:cNvSpPr/>
          <p:nvPr/>
        </p:nvSpPr>
        <p:spPr>
          <a:xfrm rot="16200000">
            <a:off x="5282536" y="3758965"/>
            <a:ext cx="922153" cy="3182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Arbiter</a:t>
            </a:r>
            <a:endParaRPr lang="en-US" sz="11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0E780C-8769-FC44-AFF7-79A80A3BBC6C}"/>
              </a:ext>
            </a:extLst>
          </p:cNvPr>
          <p:cNvSpPr/>
          <p:nvPr/>
        </p:nvSpPr>
        <p:spPr>
          <a:xfrm>
            <a:off x="2225754" y="3487817"/>
            <a:ext cx="922153" cy="8605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Ethernet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MAC</a:t>
            </a:r>
          </a:p>
        </p:txBody>
      </p:sp>
    </p:spTree>
    <p:extLst>
      <p:ext uri="{BB962C8B-B14F-4D97-AF65-F5344CB8AC3E}">
        <p14:creationId xmlns:p14="http://schemas.microsoft.com/office/powerpoint/2010/main" val="2135501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4029</TotalTime>
  <Words>578</Words>
  <Application>Microsoft Macintosh PowerPoint</Application>
  <PresentationFormat>Widescreen</PresentationFormat>
  <Paragraphs>271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Shahbaz</dc:creator>
  <cp:lastModifiedBy>Muhammad Shahbaz</cp:lastModifiedBy>
  <cp:revision>364</cp:revision>
  <cp:lastPrinted>2019-06-28T18:58:31Z</cp:lastPrinted>
  <dcterms:created xsi:type="dcterms:W3CDTF">2019-06-25T01:46:47Z</dcterms:created>
  <dcterms:modified xsi:type="dcterms:W3CDTF">2020-02-07T18:37:18Z</dcterms:modified>
</cp:coreProperties>
</file>