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4D59A5CA-EF69-4A30-890C-AF635314E943}">
          <p14:sldIdLst>
            <p14:sldId id="256"/>
            <p14:sldId id="257"/>
            <p14:sldId id="258"/>
            <p14:sldId id="259"/>
            <p14:sldId id="260"/>
            <p14:sldId id="261"/>
            <p14:sldId id="264"/>
            <p14:sldId id="263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222" Type="http://schemas.openxmlformats.org/officeDocument/2006/relationships/viewProps" Target="viewProps.xml" /><Relationship Id="rId7" Type="http://schemas.openxmlformats.org/officeDocument/2006/relationships/slide" Target="slides/slide6.xml" /><Relationship Id="rId2" Type="http://schemas.openxmlformats.org/officeDocument/2006/relationships/slide" Target="slides/slide1.xml" /><Relationship Id="rId2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220" Type="http://customschemas.google.com/relationships/presentationmetadata" Target="metadata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224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2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2.jp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.png" /><Relationship Id="rId5" Type="http://schemas.openxmlformats.org/officeDocument/2006/relationships/theme" Target="../theme/theme1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jpg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hyperlink" Target="https://www.freepik.com/" TargetMode="Externa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banga/AICTE_Internship_Week1.git" TargetMode="Externa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 /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hjgy&#10;tting at a desk with a computer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251158" y="2662990"/>
            <a:ext cx="69462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EV Vehicle/Charging Demand Prediction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1B19888-BBAE-2354-5CB3-9E0797E17707}"/>
              </a:ext>
            </a:extLst>
          </p:cNvPr>
          <p:cNvSpPr/>
          <p:nvPr/>
        </p:nvSpPr>
        <p:spPr>
          <a:xfrm>
            <a:off x="5747657" y="3956180"/>
            <a:ext cx="4711959" cy="17448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C6B666-65B8-ABA6-6627-53F6540BB8CB}"/>
              </a:ext>
            </a:extLst>
          </p:cNvPr>
          <p:cNvSpPr txBox="1"/>
          <p:nvPr/>
        </p:nvSpPr>
        <p:spPr>
          <a:xfrm>
            <a:off x="5253134" y="3871759"/>
            <a:ext cx="5775649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NAME:- SIBANGA KUMAR SAHU</a:t>
            </a:r>
          </a:p>
          <a:p>
            <a:r>
              <a:rPr lang="en-IN" dirty="0"/>
              <a:t>AICTE Student ID: STU6656c17d386901716961661</a:t>
            </a:r>
          </a:p>
          <a:p>
            <a:r>
              <a:rPr lang="en-IN" dirty="0"/>
              <a:t>AICTE Internship ID: INTERNSHIP_1748923002683e727a876ea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F714CD-0C3F-BDE2-5D0F-6CF7386162B4}"/>
              </a:ext>
            </a:extLst>
          </p:cNvPr>
          <p:cNvSpPr txBox="1"/>
          <p:nvPr/>
        </p:nvSpPr>
        <p:spPr>
          <a:xfrm>
            <a:off x="199809" y="1530220"/>
            <a:ext cx="7145871" cy="47802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Learn how electric vehicle adoption is growing over time and across different regions, using real-world registration data.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Practice cleaning datasets, handling missing values, and extracting meaningful features.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Learn how to use machine learning algorithms like </a:t>
            </a:r>
            <a:r>
              <a:rPr lang="en-US" b="1" dirty="0"/>
              <a:t>Random Forest Regressor</a:t>
            </a:r>
            <a:r>
              <a:rPr lang="en-US" dirty="0"/>
              <a:t> to forecast EV demand based on historical trends.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Create graphs (line plots, bar charts, heatmaps) to show trends in EV growth and charging demand visually.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r>
              <a:rPr lang="en-US" dirty="0"/>
              <a:t>Forecast future EV population by region.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>
                <a:solidFill>
                  <a:srgbClr val="213163"/>
                </a:solidFill>
              </a:rPr>
              <a:t>ools and Technology used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04E5A2D-B56A-B9F3-2D2F-296764C41205}"/>
              </a:ext>
            </a:extLst>
          </p:cNvPr>
          <p:cNvSpPr txBox="1"/>
          <p:nvPr/>
        </p:nvSpPr>
        <p:spPr>
          <a:xfrm>
            <a:off x="279919" y="1651518"/>
            <a:ext cx="10077062" cy="44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b="1" dirty="0"/>
              <a:t>Python</a:t>
            </a:r>
            <a:r>
              <a:rPr lang="en-US" dirty="0"/>
              <a:t> was used for programming due to its simplicity and strong ML libraries.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b="1" dirty="0"/>
              <a:t>Pandas</a:t>
            </a:r>
            <a:r>
              <a:rPr lang="en-US" dirty="0"/>
              <a:t> and </a:t>
            </a:r>
            <a:r>
              <a:rPr lang="en-US" b="1" dirty="0"/>
              <a:t>NumPy</a:t>
            </a:r>
            <a:r>
              <a:rPr lang="en-US" dirty="0"/>
              <a:t> helped with data loading, cleaning, and numerical operations.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b="1" dirty="0"/>
              <a:t>Matplotlib</a:t>
            </a:r>
            <a:r>
              <a:rPr lang="en-US" dirty="0"/>
              <a:t> and </a:t>
            </a:r>
            <a:r>
              <a:rPr lang="en-US" b="1" dirty="0"/>
              <a:t>Seaborn</a:t>
            </a:r>
            <a:r>
              <a:rPr lang="en-US" dirty="0"/>
              <a:t> were used to visualize EV trends and predictions.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b="1" dirty="0"/>
              <a:t>Scikit-learn</a:t>
            </a:r>
            <a:r>
              <a:rPr lang="en-US" dirty="0"/>
              <a:t> provided tools for training the </a:t>
            </a:r>
            <a:r>
              <a:rPr lang="en-US" b="1" dirty="0"/>
              <a:t>Random Forest model</a:t>
            </a:r>
            <a:r>
              <a:rPr lang="en-US" dirty="0"/>
              <a:t> and evaluating its accuracy.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b="1" dirty="0"/>
              <a:t>Jupyter Notebook</a:t>
            </a:r>
            <a:r>
              <a:rPr lang="en-US" dirty="0"/>
              <a:t> served as the coding and analysis environment.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endParaRPr lang="en-US" dirty="0"/>
          </a:p>
          <a:p>
            <a:pPr marL="514350" indent="-514350">
              <a:buFont typeface="+mj-lt"/>
              <a:buAutoNum type="romanU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406B4A-CE18-4BC6-2DBA-CEAF1CEE14BD}"/>
              </a:ext>
            </a:extLst>
          </p:cNvPr>
          <p:cNvSpPr txBox="1"/>
          <p:nvPr/>
        </p:nvSpPr>
        <p:spPr>
          <a:xfrm>
            <a:off x="362339" y="1315616"/>
            <a:ext cx="11467322" cy="6072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Loaded the EV population dataset using </a:t>
            </a:r>
            <a:r>
              <a:rPr lang="en-US" b="1" dirty="0"/>
              <a:t>Pandas</a:t>
            </a:r>
            <a:r>
              <a:rPr lang="en-US" dirty="0"/>
              <a:t> and explored its structure.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Cleaned the data by converting date formats, handling missing values, and capping outliers using the </a:t>
            </a:r>
            <a:r>
              <a:rPr lang="en-US" b="1" dirty="0"/>
              <a:t>IQR method.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Performed </a:t>
            </a:r>
            <a:r>
              <a:rPr lang="en-US" b="1" dirty="0"/>
              <a:t>feature selection</a:t>
            </a:r>
            <a:r>
              <a:rPr lang="en-US" dirty="0"/>
              <a:t> and extracted relevant columns like state, county, year, and EV totals.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Used </a:t>
            </a:r>
            <a:r>
              <a:rPr lang="en-US" b="1" dirty="0"/>
              <a:t>Random Forest Regressor</a:t>
            </a:r>
            <a:r>
              <a:rPr lang="en-US" dirty="0"/>
              <a:t> to model the EV adoption/charging demand.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Split the data into training and test sets using </a:t>
            </a:r>
            <a:r>
              <a:rPr lang="en-IN" b="1" dirty="0"/>
              <a:t>train_test_split.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Applied </a:t>
            </a:r>
            <a:r>
              <a:rPr lang="en-US" b="1" dirty="0"/>
              <a:t>RandomizedSearchCV</a:t>
            </a:r>
            <a:r>
              <a:rPr lang="en-US" dirty="0"/>
              <a:t> for hyperparameter tuning to improve model performance.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Evaluated model accuracy using </a:t>
            </a:r>
            <a:r>
              <a:rPr lang="en-US" b="1" dirty="0"/>
              <a:t>R² Score</a:t>
            </a:r>
            <a:r>
              <a:rPr lang="en-US" dirty="0"/>
              <a:t>, </a:t>
            </a:r>
            <a:r>
              <a:rPr lang="en-US" b="1" dirty="0"/>
              <a:t>MAE</a:t>
            </a:r>
            <a:r>
              <a:rPr lang="en-US" dirty="0"/>
              <a:t>, and </a:t>
            </a:r>
            <a:r>
              <a:rPr lang="en-US" b="1" dirty="0"/>
              <a:t>RMSE</a:t>
            </a:r>
            <a:r>
              <a:rPr lang="en-US" dirty="0"/>
              <a:t> metrics.</a:t>
            </a:r>
          </a:p>
          <a:p>
            <a:pPr marL="457200" indent="-457200">
              <a:lnSpc>
                <a:spcPct val="200000"/>
              </a:lnSpc>
              <a:buFont typeface="+mj-lt"/>
              <a:buAutoNum type="alphaLcPeriod"/>
            </a:pPr>
            <a:r>
              <a:rPr lang="en-US" dirty="0"/>
              <a:t>Visualized prediction results and trends using </a:t>
            </a:r>
            <a:r>
              <a:rPr lang="en-US" b="1" dirty="0"/>
              <a:t>Seaborn</a:t>
            </a:r>
            <a:r>
              <a:rPr lang="en-US" dirty="0"/>
              <a:t> and </a:t>
            </a:r>
            <a:r>
              <a:rPr lang="en-US" b="1" dirty="0"/>
              <a:t>Matplotlib.</a:t>
            </a:r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US" dirty="0"/>
          </a:p>
          <a:p>
            <a:pPr marL="457200" indent="-457200">
              <a:lnSpc>
                <a:spcPct val="150000"/>
              </a:lnSpc>
              <a:buFont typeface="+mj-lt"/>
              <a:buAutoNum type="alphaL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F47368-0E37-C924-461E-29FAC8B58FDA}"/>
              </a:ext>
            </a:extLst>
          </p:cNvPr>
          <p:cNvSpPr txBox="1"/>
          <p:nvPr/>
        </p:nvSpPr>
        <p:spPr>
          <a:xfrm>
            <a:off x="382555" y="1548882"/>
            <a:ext cx="11019453" cy="305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/>
              <a:t>The rapid rise in electric vehicle (EV) adoption creates a growing need to </a:t>
            </a:r>
            <a:r>
              <a:rPr lang="en-US" b="1" dirty="0"/>
              <a:t>predict future EV demand</a:t>
            </a:r>
            <a:r>
              <a:rPr lang="en-US" dirty="0"/>
              <a:t> and plan for adequate </a:t>
            </a:r>
            <a:r>
              <a:rPr lang="en-US" b="1" dirty="0"/>
              <a:t>charging infrastructure</a:t>
            </a:r>
            <a:r>
              <a:rPr lang="en-US" dirty="0"/>
              <a:t>. However, there’s a lack of predictive insight into where and when EV demand will rise across different regions. This project aims to analyze </a:t>
            </a:r>
            <a:r>
              <a:rPr lang="en-US" b="1" dirty="0"/>
              <a:t>historical EV registration data</a:t>
            </a:r>
            <a:r>
              <a:rPr lang="en-US" dirty="0"/>
              <a:t> and use machine learning to forecast </a:t>
            </a:r>
            <a:r>
              <a:rPr lang="en-US" b="1" dirty="0"/>
              <a:t>EV adoption trends</a:t>
            </a:r>
            <a:r>
              <a:rPr lang="en-US" dirty="0"/>
              <a:t>. The goal is to support government bodies, city planners, and utility providers in making </a:t>
            </a:r>
            <a:r>
              <a:rPr lang="en-US" b="1" dirty="0"/>
              <a:t>data-driven decisions</a:t>
            </a:r>
            <a:r>
              <a:rPr lang="en-US" dirty="0"/>
              <a:t>. Accurate predictions will help optimize </a:t>
            </a:r>
            <a:r>
              <a:rPr lang="en-US" b="1" dirty="0"/>
              <a:t>charging station placement</a:t>
            </a:r>
            <a:r>
              <a:rPr lang="en-US" dirty="0"/>
              <a:t>, reduce grid stress, and improve resource allocation.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59944-BC35-8166-CABB-8057FCC4FA24}"/>
              </a:ext>
            </a:extLst>
          </p:cNvPr>
          <p:cNvSpPr txBox="1"/>
          <p:nvPr/>
        </p:nvSpPr>
        <p:spPr>
          <a:xfrm>
            <a:off x="391886" y="1567543"/>
            <a:ext cx="11383347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Developed a </a:t>
            </a:r>
            <a:r>
              <a:rPr lang="en-US" b="1" dirty="0"/>
              <a:t>Machine Learning model</a:t>
            </a:r>
            <a:r>
              <a:rPr lang="en-US" dirty="0"/>
              <a:t> (Random Forest Regressor) to forecast EV adoption and charging demand.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Used </a:t>
            </a:r>
            <a:r>
              <a:rPr lang="en-US" b="1" dirty="0"/>
              <a:t>historical EV population data</a:t>
            </a:r>
            <a:r>
              <a:rPr lang="en-US" dirty="0"/>
              <a:t> to identify trends and generate predictive insights.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Applied </a:t>
            </a:r>
            <a:r>
              <a:rPr lang="en-US" b="1" dirty="0"/>
              <a:t>data cleaning, preprocessing, and feature engineering</a:t>
            </a:r>
            <a:r>
              <a:rPr lang="en-US" dirty="0"/>
              <a:t> for accurate modeling.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IN" dirty="0"/>
              <a:t>Implemented </a:t>
            </a:r>
            <a:r>
              <a:rPr lang="en-IN" b="1" dirty="0"/>
              <a:t>hyperparameter tuning</a:t>
            </a:r>
            <a:r>
              <a:rPr lang="en-IN" dirty="0"/>
              <a:t> using </a:t>
            </a:r>
            <a:r>
              <a:rPr lang="en-IN" b="1" dirty="0" err="1"/>
              <a:t>RandomizedSearchCV</a:t>
            </a:r>
            <a:r>
              <a:rPr lang="en-IN" b="1" dirty="0"/>
              <a:t> </a:t>
            </a:r>
            <a:r>
              <a:rPr lang="en-IN" dirty="0"/>
              <a:t>to optimize model performance.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Generated </a:t>
            </a:r>
            <a:r>
              <a:rPr lang="en-US" b="1" dirty="0"/>
              <a:t>region-wise EV adoption predictions</a:t>
            </a:r>
            <a:r>
              <a:rPr lang="en-US" dirty="0"/>
              <a:t> to aid in charging station planning.</a:t>
            </a:r>
          </a:p>
          <a:p>
            <a:pPr marL="514350" indent="-514350">
              <a:lnSpc>
                <a:spcPct val="200000"/>
              </a:lnSpc>
              <a:buFont typeface="+mj-lt"/>
              <a:buAutoNum type="romanUcPeriod"/>
            </a:pPr>
            <a:r>
              <a:rPr lang="en-US" dirty="0"/>
              <a:t>The solution offers a </a:t>
            </a:r>
            <a:r>
              <a:rPr lang="en-US" b="1" dirty="0"/>
              <a:t>data-driven tool</a:t>
            </a:r>
            <a:r>
              <a:rPr lang="en-US" dirty="0"/>
              <a:t> to support infrastructure development and policy decisions.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FD43C9-2677-E5EE-9B18-DC1A2C62804C}"/>
              </a:ext>
            </a:extLst>
          </p:cNvPr>
          <p:cNvSpPr txBox="1"/>
          <p:nvPr/>
        </p:nvSpPr>
        <p:spPr>
          <a:xfrm>
            <a:off x="578498" y="5803588"/>
            <a:ext cx="11196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solidFill>
                  <a:srgbClr val="0070C0"/>
                </a:solidFill>
                <a:hlinkClick r:id="rId2"/>
              </a:rPr>
              <a:t>GitHub repo: https://github.com/sibanga/AICTE_Internship_Week1.git</a:t>
            </a:r>
            <a:endParaRPr lang="en-I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37EB5-58CA-FDAA-1059-02B6AFBED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77F92E-308F-1044-8D5C-EBFF70909594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75C2A8-FFCB-A8D7-016B-1BA72893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697" y="1927245"/>
            <a:ext cx="5895975" cy="33337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365A3F-737E-78E5-1DF3-E4B7B95637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4938" y="1761486"/>
            <a:ext cx="4982741" cy="394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Visual presentation: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D5885D-0C7B-A797-F1DD-11F729E44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40" y="2070343"/>
            <a:ext cx="5425362" cy="39945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B4DB41-DD1F-F2FE-CE20-A039FF85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61135"/>
            <a:ext cx="5529972" cy="441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9A284A-835B-B17D-1E01-02B8131DC4BD}"/>
              </a:ext>
            </a:extLst>
          </p:cNvPr>
          <p:cNvSpPr txBox="1"/>
          <p:nvPr/>
        </p:nvSpPr>
        <p:spPr>
          <a:xfrm>
            <a:off x="149087" y="1483567"/>
            <a:ext cx="11579493" cy="402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buFont typeface="+mj-lt"/>
              <a:buAutoNum type="romanLcPeriod"/>
            </a:pPr>
            <a:r>
              <a:rPr lang="en-US" dirty="0"/>
              <a:t>Successfully built a machine learning model to predict EV adoption and charging demand.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romanLcPeriod"/>
            </a:pPr>
            <a:r>
              <a:rPr lang="en-US" dirty="0"/>
              <a:t>Used historical data to uncover trends in electric vehicle growth across different regions.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romanLcPeriod"/>
            </a:pPr>
            <a:r>
              <a:rPr lang="en-US" dirty="0"/>
              <a:t>The Random Forest Regressor showed high accuracy in predicting future EV adoption.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romanLcPeriod"/>
            </a:pPr>
            <a:r>
              <a:rPr lang="en-US" dirty="0"/>
              <a:t>Visualization of results confirmed strong alignment between actual and predicted values.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romanLcPeriod"/>
            </a:pPr>
            <a:r>
              <a:rPr lang="en-US" dirty="0"/>
              <a:t>The model supports planning for charging infrastructure and energy distribution.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romanLcPeriod"/>
            </a:pPr>
            <a:r>
              <a:rPr lang="en-US" dirty="0"/>
              <a:t>Enables government and city planners to make informed, data-driven decisions.</a:t>
            </a:r>
          </a:p>
          <a:p>
            <a:pPr marL="514350" indent="-514350" algn="just">
              <a:lnSpc>
                <a:spcPct val="200000"/>
              </a:lnSpc>
              <a:buFont typeface="+mj-lt"/>
              <a:buAutoNum type="romanLcPeriod"/>
            </a:pPr>
            <a:r>
              <a:rPr lang="en-US" dirty="0"/>
              <a:t>Offers a scalable approach to forecast and manage future EV demands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230</TotalTime>
  <Words>599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Sibanga Kumar Sahu</cp:lastModifiedBy>
  <cp:revision>7</cp:revision>
  <dcterms:created xsi:type="dcterms:W3CDTF">2024-12-31T09:40:01Z</dcterms:created>
  <dcterms:modified xsi:type="dcterms:W3CDTF">2025-08-02T16:12:34Z</dcterms:modified>
</cp:coreProperties>
</file>