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30"/>
  </p:notesMasterIdLst>
  <p:sldIdLst>
    <p:sldId id="256" r:id="rId2"/>
    <p:sldId id="1603" r:id="rId3"/>
    <p:sldId id="1604" r:id="rId4"/>
    <p:sldId id="1605" r:id="rId5"/>
    <p:sldId id="271" r:id="rId6"/>
    <p:sldId id="1606" r:id="rId7"/>
    <p:sldId id="1608" r:id="rId8"/>
    <p:sldId id="1607" r:id="rId9"/>
    <p:sldId id="1609" r:id="rId10"/>
    <p:sldId id="1610" r:id="rId11"/>
    <p:sldId id="1612" r:id="rId12"/>
    <p:sldId id="1613" r:id="rId13"/>
    <p:sldId id="1614" r:id="rId14"/>
    <p:sldId id="1616" r:id="rId15"/>
    <p:sldId id="1615" r:id="rId16"/>
    <p:sldId id="1617" r:id="rId17"/>
    <p:sldId id="1620" r:id="rId18"/>
    <p:sldId id="1618" r:id="rId19"/>
    <p:sldId id="1621" r:id="rId20"/>
    <p:sldId id="1622" r:id="rId21"/>
    <p:sldId id="1623" r:id="rId22"/>
    <p:sldId id="1624" r:id="rId23"/>
    <p:sldId id="1625" r:id="rId24"/>
    <p:sldId id="1629" r:id="rId25"/>
    <p:sldId id="1626" r:id="rId26"/>
    <p:sldId id="1627" r:id="rId27"/>
    <p:sldId id="261" r:id="rId28"/>
    <p:sldId id="1630" r:id="rId29"/>
  </p:sldIdLst>
  <p:sldSz cx="9144000" cy="5143500" type="screen16x9"/>
  <p:notesSz cx="6858000" cy="9144000"/>
  <p:embeddedFontLst>
    <p:embeddedFont>
      <p:font typeface="Dosis" pitchFamily="2" charset="0"/>
      <p:regular r:id="rId31"/>
      <p:bold r:id="rId32"/>
    </p:embeddedFont>
    <p:embeddedFont>
      <p:font typeface="Space Grotesk" panose="020B0604020202020204" charset="0"/>
      <p:regular r:id="rId33"/>
      <p:bold r:id="rId34"/>
    </p:embeddedFont>
    <p:embeddedFont>
      <p:font typeface="Space Grotesk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E9F5"/>
    <a:srgbClr val="351C75"/>
    <a:srgbClr val="674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AD93AA-052D-4891-AD10-A36EB714EEFD}">
  <a:tblStyle styleId="{C3AD93AA-052D-4891-AD10-A36EB714EE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52" autoAdjust="0"/>
  </p:normalViewPr>
  <p:slideViewPr>
    <p:cSldViewPr snapToGrid="0">
      <p:cViewPr varScale="1">
        <p:scale>
          <a:sx n="135" d="100"/>
          <a:sy n="135" d="100"/>
        </p:scale>
        <p:origin x="4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D22CF9F0-8FFA-22FA-2B78-7109D5599A4D}"/>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44C953B-0782-925A-A393-C4B1F6851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07DBC3B6-BB8D-D3C9-9697-2BD269C794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B2201F7F-774A-0726-32CD-A363BEB123D9}"/>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9A55CB0E-2DC0-CBC4-7DE3-D1702D165D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509BFB8F-004B-ECAC-5D1D-D720DA0CF4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99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3B8BDF3C-FF5C-8FEC-8B4B-BE6AD7CC58DE}"/>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ED5AD95-53BA-4EBF-2E01-94D9C6F598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A9F683F0-787F-5C04-368D-69AB593C77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107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5887132-3416-4E19-78BD-14C8DBF2DBB4}"/>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76EAB27-7A17-2860-6550-8F991A57F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5D482DC-BD55-5833-23C8-9EFA76213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7153C28C-DA2D-46C7-8783-316B64E7393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FEA35E9-9730-BA7F-D43B-B0CD0A0DE8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102E9B5-A23D-BA93-9AE9-EAE8D70204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567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B9C83-06DB-3CFD-9ADE-600F03FBEE3C}"/>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C38D51D-B15B-A563-F9DC-919349807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B48494-FE34-BEC3-4A0A-724742E92C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96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A4E6710-47AB-5DC1-565D-1EBE0FC267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1AE1412-62CD-6075-AF29-63F2EC4C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2BBCB31-29F8-158F-FD3A-0771C36A17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9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02645535-3F16-4CE8-18CE-8C032B9EF6D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43880BB-EF41-BACD-B80E-A169EF9C83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FA75F4AB-0F4E-0566-0B66-B58509A550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894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E220D3A5-1F33-E4AB-989B-3A05DE87B4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DB24E6B-5C45-F1BD-B3A0-F404666A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7C178B2-E4CA-1E6D-6ACF-C583DF4ED7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5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7159AC7-0152-92E7-3BE1-37D60F1CC49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963083EF-A431-FAB3-8F07-F647CBB8AD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8A88864-C6D8-4AE8-7B69-464B2342F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06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C57CC78-FAF2-C90B-BD27-476B94F1B188}"/>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715213F0-2CBF-441C-FF11-0D3A038B1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5227B7-D291-C5FC-CFFC-86CC1DA42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94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4EE0733-EF51-63FE-50E7-831EEB7765FF}"/>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1389F7CA-AC62-9D67-C662-1A8BC0A1A9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D7CE214-7635-E5D3-80A6-BC8A80DDA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54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75C1448-837F-3C2D-1556-CFBFFBF0F39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B842F45-C49E-B081-9CA3-75E787256B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8BC7BE3E-D7A4-D3CA-A7C8-BD729EE80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51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C087EEF-6AB4-9B91-B1F3-0009CC0B7E3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384A50F2-D6FF-D02E-5592-34C518E2F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A2FBE56D-505E-8354-8CA3-549D4C9344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18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B2F0C62-5CB1-78E3-0922-07F11B09644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4F12538-149D-F338-D435-192DEFE55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30D804-FA68-C4C6-9F26-F343EB0D82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103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A1F10D5E-3733-F11E-4F21-7FD51DBDADB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C382199-890D-7EEA-19A8-3E67C8C1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BEBBD68-6E10-37ED-6B28-A9B037722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2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C5E20-187E-1C66-4113-9D0E64866B29}"/>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82F0523C-C7C0-74D2-6B39-384C020020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E6B525D-3538-2623-A912-9EA334DA1E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03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46A1512-AA51-E10F-793E-FF647EC2B43D}"/>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5801BD5-3557-5778-7BE3-27653DBAA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3A23D8-BE4E-B8B0-541B-014481F10E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6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0275D89-A05B-5DA0-7C60-27EF7ACC0B2B}"/>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51A230B-A321-5738-20BC-B879484B4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A01D820-4707-7D30-3102-FEBA40A0E6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83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111aeaaf00e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84746ABB-1649-B4D6-8C92-B0856DE3D6F3}"/>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AA30469-7859-56DD-78AC-BDCF6B93A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20110B3-CB1D-1134-6EC4-C0F8501EC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52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2739019A-547B-54C6-3AFB-1018CDA2A3C5}"/>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66F30653-5D66-3743-7C1E-68101CC050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14D3EAE-FE99-A474-A3AE-E5EA8D93F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D8713DF-DD6B-F305-3AF1-855791FDED42}"/>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75C04D1-BAE6-C08B-1F0C-61AA2606B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C467E2A-B27D-B02A-4475-7E23C6EF92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50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5E6734F3-DB01-1A84-BB06-2945D16664B0}"/>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F14E5F4-8202-74CF-B58F-93068C1429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722322BF-FEAB-8B85-05CA-CE880EF6E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8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879D3D5-F34D-98ED-FB7C-B5FE456811E4}"/>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078BCFD4-0069-34B0-6BB3-D2AEDBD749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E7617F10-2280-9D3C-3CE5-850926CB6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2"/>
        <p:cNvGrpSpPr/>
        <p:nvPr/>
      </p:nvGrpSpPr>
      <p:grpSpPr>
        <a:xfrm>
          <a:off x="0" y="0"/>
          <a:ext cx="0" cy="0"/>
          <a:chOff x="0" y="0"/>
          <a:chExt cx="0" cy="0"/>
        </a:xfrm>
      </p:grpSpPr>
      <p:sp>
        <p:nvSpPr>
          <p:cNvPr id="643" name="Google Shape;64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4" name="Google Shape;64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645" name="Google Shape;645;p6"/>
          <p:cNvGrpSpPr/>
          <p:nvPr/>
        </p:nvGrpSpPr>
        <p:grpSpPr>
          <a:xfrm flipH="1">
            <a:off x="-381695" y="-226791"/>
            <a:ext cx="1460810" cy="1209538"/>
            <a:chOff x="2210400" y="2558550"/>
            <a:chExt cx="971025" cy="804000"/>
          </a:xfrm>
        </p:grpSpPr>
        <p:sp>
          <p:nvSpPr>
            <p:cNvPr id="646" name="Google Shape;646;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6"/>
          <p:cNvSpPr/>
          <p:nvPr/>
        </p:nvSpPr>
        <p:spPr>
          <a:xfrm rot="10800000">
            <a:off x="7791243" y="-32071"/>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rot="10800000" flipH="1">
            <a:off x="-246354" y="-134571"/>
            <a:ext cx="1022043" cy="1025094"/>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6"/>
          <p:cNvGrpSpPr/>
          <p:nvPr/>
        </p:nvGrpSpPr>
        <p:grpSpPr>
          <a:xfrm rot="10800000">
            <a:off x="7328955" y="1039651"/>
            <a:ext cx="3587355" cy="2970298"/>
            <a:chOff x="2210400" y="2558550"/>
            <a:chExt cx="971025" cy="804000"/>
          </a:xfrm>
        </p:grpSpPr>
        <p:grpSp>
          <p:nvGrpSpPr>
            <p:cNvPr id="657" name="Google Shape;657;p6"/>
            <p:cNvGrpSpPr/>
            <p:nvPr/>
          </p:nvGrpSpPr>
          <p:grpSpPr>
            <a:xfrm>
              <a:off x="2210400" y="2558550"/>
              <a:ext cx="971025" cy="804000"/>
              <a:chOff x="2210400" y="2558550"/>
              <a:chExt cx="971025" cy="804000"/>
            </a:xfrm>
          </p:grpSpPr>
          <p:sp>
            <p:nvSpPr>
              <p:cNvPr id="658" name="Google Shape;658;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0"/>
        <p:cNvGrpSpPr/>
        <p:nvPr/>
      </p:nvGrpSpPr>
      <p:grpSpPr>
        <a:xfrm>
          <a:off x="0" y="0"/>
          <a:ext cx="0" cy="0"/>
          <a:chOff x="0" y="0"/>
          <a:chExt cx="0" cy="0"/>
        </a:xfrm>
      </p:grpSpPr>
      <p:sp>
        <p:nvSpPr>
          <p:cNvPr id="1751" name="Google Shape;1751;p24"/>
          <p:cNvSpPr txBox="1">
            <a:spLocks noGrp="1"/>
          </p:cNvSpPr>
          <p:nvPr>
            <p:ph type="title"/>
          </p:nvPr>
        </p:nvSpPr>
        <p:spPr>
          <a:xfrm>
            <a:off x="1653086"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2" name="Google Shape;1752;p24"/>
          <p:cNvSpPr txBox="1">
            <a:spLocks noGrp="1"/>
          </p:cNvSpPr>
          <p:nvPr>
            <p:ph type="subTitle" idx="1"/>
          </p:nvPr>
        </p:nvSpPr>
        <p:spPr>
          <a:xfrm>
            <a:off x="1653074" y="190736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3" name="Google Shape;1753;p24"/>
          <p:cNvSpPr txBox="1">
            <a:spLocks noGrp="1"/>
          </p:cNvSpPr>
          <p:nvPr>
            <p:ph type="title" idx="2"/>
          </p:nvPr>
        </p:nvSpPr>
        <p:spPr>
          <a:xfrm>
            <a:off x="5570882"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4" name="Google Shape;1754;p24"/>
          <p:cNvSpPr txBox="1">
            <a:spLocks noGrp="1"/>
          </p:cNvSpPr>
          <p:nvPr>
            <p:ph type="subTitle" idx="3"/>
          </p:nvPr>
        </p:nvSpPr>
        <p:spPr>
          <a:xfrm>
            <a:off x="5570875" y="1907500"/>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5" name="Google Shape;1755;p24"/>
          <p:cNvGrpSpPr/>
          <p:nvPr/>
        </p:nvGrpSpPr>
        <p:grpSpPr>
          <a:xfrm>
            <a:off x="-534234" y="2591589"/>
            <a:ext cx="3563418" cy="3276021"/>
            <a:chOff x="4765450" y="2817950"/>
            <a:chExt cx="894275" cy="822150"/>
          </a:xfrm>
        </p:grpSpPr>
        <p:sp>
          <p:nvSpPr>
            <p:cNvPr id="1756" name="Google Shape;1756;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4"/>
          <p:cNvGrpSpPr/>
          <p:nvPr/>
        </p:nvGrpSpPr>
        <p:grpSpPr>
          <a:xfrm>
            <a:off x="666212" y="4424016"/>
            <a:ext cx="1162531" cy="1161127"/>
            <a:chOff x="7253149" y="3334154"/>
            <a:chExt cx="1162531" cy="1161127"/>
          </a:xfrm>
        </p:grpSpPr>
        <p:sp>
          <p:nvSpPr>
            <p:cNvPr id="1761" name="Google Shape;1761;p2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24"/>
            <p:cNvGrpSpPr/>
            <p:nvPr/>
          </p:nvGrpSpPr>
          <p:grpSpPr>
            <a:xfrm>
              <a:off x="7253149" y="3334154"/>
              <a:ext cx="1162531" cy="1161127"/>
              <a:chOff x="2651171" y="2397773"/>
              <a:chExt cx="2099568" cy="2097033"/>
            </a:xfrm>
          </p:grpSpPr>
          <p:sp>
            <p:nvSpPr>
              <p:cNvPr id="1763" name="Google Shape;1763;p2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5" name="Google Shape;1765;p24"/>
          <p:cNvGrpSpPr/>
          <p:nvPr/>
        </p:nvGrpSpPr>
        <p:grpSpPr>
          <a:xfrm>
            <a:off x="7582096" y="290150"/>
            <a:ext cx="1162705" cy="962710"/>
            <a:chOff x="2210400" y="2558550"/>
            <a:chExt cx="971025" cy="804000"/>
          </a:xfrm>
        </p:grpSpPr>
        <p:sp>
          <p:nvSpPr>
            <p:cNvPr id="1766" name="Google Shape;1766;p2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24"/>
          <p:cNvGrpSpPr/>
          <p:nvPr/>
        </p:nvGrpSpPr>
        <p:grpSpPr>
          <a:xfrm>
            <a:off x="7415915" y="125143"/>
            <a:ext cx="3960194" cy="4417325"/>
            <a:chOff x="4665875" y="2544104"/>
            <a:chExt cx="993850" cy="1108571"/>
          </a:xfrm>
        </p:grpSpPr>
        <p:sp>
          <p:nvSpPr>
            <p:cNvPr id="1775" name="Google Shape;1775;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4"/>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4"/>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24"/>
          <p:cNvSpPr txBox="1">
            <a:spLocks noGrp="1"/>
          </p:cNvSpPr>
          <p:nvPr>
            <p:ph type="title" idx="4"/>
          </p:nvPr>
        </p:nvSpPr>
        <p:spPr>
          <a:xfrm>
            <a:off x="1653086" y="3186485"/>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5" name="Google Shape;1785;p24"/>
          <p:cNvSpPr txBox="1">
            <a:spLocks noGrp="1"/>
          </p:cNvSpPr>
          <p:nvPr>
            <p:ph type="subTitle" idx="5"/>
          </p:nvPr>
        </p:nvSpPr>
        <p:spPr>
          <a:xfrm>
            <a:off x="1653074" y="362994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4"/>
          <p:cNvSpPr txBox="1">
            <a:spLocks noGrp="1"/>
          </p:cNvSpPr>
          <p:nvPr>
            <p:ph type="title" idx="6"/>
          </p:nvPr>
        </p:nvSpPr>
        <p:spPr>
          <a:xfrm>
            <a:off x="5570882" y="3186613"/>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7" name="Google Shape;1787;p24"/>
          <p:cNvSpPr txBox="1">
            <a:spLocks noGrp="1"/>
          </p:cNvSpPr>
          <p:nvPr>
            <p:ph type="subTitle" idx="7"/>
          </p:nvPr>
        </p:nvSpPr>
        <p:spPr>
          <a:xfrm>
            <a:off x="5570875" y="3630075"/>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119895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702" r:id="rId5"/>
    <p:sldLayoutId id="2147483703"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239155" y="568247"/>
            <a:ext cx="6057736" cy="95140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dirty="0"/>
              <a:t>DA 204o: </a:t>
            </a:r>
            <a:r>
              <a:rPr lang="en" sz="2800" b="1" dirty="0"/>
              <a:t>Data Science in Practice</a:t>
            </a:r>
            <a:br>
              <a:rPr lang="en" sz="7200" b="1" dirty="0"/>
            </a:br>
            <a:r>
              <a:rPr lang="en" sz="2800" i="1" dirty="0"/>
              <a:t>Course Project Proposal</a:t>
            </a:r>
            <a:endParaRPr sz="4000" dirty="0"/>
          </a:p>
        </p:txBody>
      </p:sp>
      <p:sp>
        <p:nvSpPr>
          <p:cNvPr id="3647" name="Google Shape;3647;p61"/>
          <p:cNvSpPr txBox="1">
            <a:spLocks noGrp="1"/>
          </p:cNvSpPr>
          <p:nvPr>
            <p:ph type="subTitle" idx="1"/>
          </p:nvPr>
        </p:nvSpPr>
        <p:spPr>
          <a:xfrm>
            <a:off x="239155" y="4133053"/>
            <a:ext cx="5752936"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Sibashis Kumar Sahu, Siemens Healthineers, </a:t>
            </a:r>
            <a:r>
              <a:rPr lang="en-US" dirty="0"/>
              <a:t>sibashissahu@iisc.ac.in</a:t>
            </a:r>
            <a:endParaRPr dirty="0"/>
          </a:p>
        </p:txBody>
      </p:sp>
      <p:pic>
        <p:nvPicPr>
          <p:cNvPr id="2" name="Picture 6">
            <a:extLst>
              <a:ext uri="{FF2B5EF4-FFF2-40B4-BE49-F238E27FC236}">
                <a16:creationId xmlns:a16="http://schemas.microsoft.com/office/drawing/2014/main" id="{43182165-9B1B-1AEE-A8B5-8E9F2270B199}"/>
              </a:ext>
            </a:extLst>
          </p:cNvPr>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l="22117" t="9724" r="19603" b="12061"/>
          <a:stretch/>
        </p:blipFill>
        <p:spPr bwMode="auto">
          <a:xfrm>
            <a:off x="7833015" y="351224"/>
            <a:ext cx="1163152" cy="110350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646;p61">
            <a:extLst>
              <a:ext uri="{FF2B5EF4-FFF2-40B4-BE49-F238E27FC236}">
                <a16:creationId xmlns:a16="http://schemas.microsoft.com/office/drawing/2014/main" id="{618BE529-EB32-5BD2-8F40-F17A18EB3AB6}"/>
              </a:ext>
            </a:extLst>
          </p:cNvPr>
          <p:cNvSpPr txBox="1">
            <a:spLocks/>
          </p:cNvSpPr>
          <p:nvPr/>
        </p:nvSpPr>
        <p:spPr>
          <a:xfrm>
            <a:off x="239155" y="2638208"/>
            <a:ext cx="7533244" cy="11035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Space Grotesk"/>
              <a:buNone/>
              <a:defRPr sz="49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9pPr>
          </a:lstStyle>
          <a:p>
            <a:pPr>
              <a:lnSpc>
                <a:spcPct val="100000"/>
              </a:lnSpc>
            </a:pPr>
            <a:r>
              <a:rPr lang="en-US" sz="3300" b="1" i="0" dirty="0">
                <a:solidFill>
                  <a:srgbClr val="FFFFFF"/>
                </a:solidFill>
                <a:effectLst/>
                <a:latin typeface="Space Grotesk" panose="020B0604020202020204" charset="0"/>
                <a:ea typeface="Space Grotesk" panose="020B0604020202020204" charset="0"/>
                <a:cs typeface="Space Grotesk" panose="020B0604020202020204" charset="0"/>
              </a:rPr>
              <a:t>REMOTE WORK AND MENTAL HEALTH:</a:t>
            </a:r>
          </a:p>
          <a:p>
            <a:pPr>
              <a:lnSpc>
                <a:spcPct val="100000"/>
              </a:lnSpc>
            </a:pPr>
            <a:r>
              <a:rPr lang="en-US" sz="2800" b="1" i="0" dirty="0">
                <a:solidFill>
                  <a:srgbClr val="FFFFFF"/>
                </a:solidFill>
                <a:effectLst/>
                <a:latin typeface="Space Grotesk" panose="020B0604020202020204" charset="0"/>
                <a:ea typeface="Space Grotesk" panose="020B0604020202020204" charset="0"/>
                <a:cs typeface="Space Grotesk" panose="020B0604020202020204" charset="0"/>
              </a:rPr>
              <a:t>A Data-Driven Analysis</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89FB27-F5F2-BEDC-BB25-710EFBDEE95B}"/>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26F6FBB-2711-53CD-B41C-BFFAFC2DA797}"/>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2</a:t>
            </a:r>
          </a:p>
        </p:txBody>
      </p:sp>
      <p:sp useBgFill="1">
        <p:nvSpPr>
          <p:cNvPr id="3" name="Google Shape;3773;p66">
            <a:extLst>
              <a:ext uri="{FF2B5EF4-FFF2-40B4-BE49-F238E27FC236}">
                <a16:creationId xmlns:a16="http://schemas.microsoft.com/office/drawing/2014/main" id="{80A9FEEB-1171-519E-FE4F-9BDA6D77FBBA}"/>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03.c</a:t>
            </a:r>
          </a:p>
        </p:txBody>
      </p:sp>
      <p:sp useBgFill="1">
        <p:nvSpPr>
          <p:cNvPr id="9" name="Rectangle 2">
            <a:extLst>
              <a:ext uri="{FF2B5EF4-FFF2-40B4-BE49-F238E27FC236}">
                <a16:creationId xmlns:a16="http://schemas.microsoft.com/office/drawing/2014/main" id="{66AEF084-DE43-A8BB-30DB-18473F86BC2A}"/>
              </a:ext>
            </a:extLst>
          </p:cNvPr>
          <p:cNvSpPr>
            <a:spLocks noChangeArrowheads="1"/>
          </p:cNvSpPr>
          <p:nvPr/>
        </p:nvSpPr>
        <p:spPr bwMode="auto">
          <a:xfrm>
            <a:off x="399939" y="1975062"/>
            <a:ext cx="4118993"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are evenly distributed across the three categories: </a:t>
            </a:r>
            <a:r>
              <a:rPr lang="en-US" sz="1600" b="0" i="0" dirty="0">
                <a:solidFill>
                  <a:schemeClr val="accent1">
                    <a:lumMod val="60000"/>
                    <a:lumOff val="40000"/>
                  </a:schemeClr>
                </a:solidFill>
                <a:effectLst/>
                <a:latin typeface="Space Grotesk" panose="020B0604020202020204" charset="0"/>
                <a:cs typeface="Space Grotesk" panose="020B0604020202020204" charset="0"/>
              </a:rPr>
              <a:t>Remote, Hybrid, and Onsite</a:t>
            </a:r>
            <a:r>
              <a:rPr lang="en-US" sz="1600" b="0" i="0" dirty="0">
                <a:solidFill>
                  <a:srgbClr val="F0F6FC"/>
                </a:solidFill>
                <a:effectLst/>
                <a:latin typeface="Space Grotesk" panose="020B0604020202020204" charset="0"/>
                <a:cs typeface="Space Grotesk" panose="020B0604020202020204" charset="0"/>
              </a:rPr>
              <a: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Diverse range of opinions about remote work satisfaction among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no single category overwhelmingly dominant</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6A852C93-8A07-92EB-F993-11603C87DFDD}"/>
              </a:ext>
            </a:extLst>
          </p:cNvPr>
          <p:cNvPicPr>
            <a:picLocks noChangeAspect="1"/>
          </p:cNvPicPr>
          <p:nvPr/>
        </p:nvPicPr>
        <p:blipFill>
          <a:blip r:embed="rId3"/>
          <a:stretch>
            <a:fillRect/>
          </a:stretch>
        </p:blipFill>
        <p:spPr>
          <a:xfrm>
            <a:off x="5538497" y="1054203"/>
            <a:ext cx="2995682" cy="1828800"/>
          </a:xfrm>
          <a:prstGeom prst="rect">
            <a:avLst/>
          </a:prstGeom>
          <a:ln w="12700">
            <a:solidFill>
              <a:schemeClr val="tx1"/>
            </a:solidFill>
          </a:ln>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4B5EF0CC-6136-250E-6FDF-2AD3FC76653E}"/>
              </a:ext>
            </a:extLst>
          </p:cNvPr>
          <p:cNvPicPr>
            <a:picLocks noChangeAspect="1"/>
          </p:cNvPicPr>
          <p:nvPr/>
        </p:nvPicPr>
        <p:blipFill>
          <a:blip r:embed="rId4"/>
          <a:stretch>
            <a:fillRect/>
          </a:stretch>
        </p:blipFill>
        <p:spPr>
          <a:xfrm>
            <a:off x="5538497" y="3129753"/>
            <a:ext cx="2974758" cy="182880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73034627-D7DC-D1F2-6FFD-9CEBF1EE7AB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9581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E2621C28-90B7-4F3B-3464-CD0B9BFAAA4E}"/>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84DFA468-4DD3-969D-E69E-B1807338D05D}"/>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Bi-variate analysis</a:t>
            </a:r>
          </a:p>
        </p:txBody>
      </p:sp>
      <p:sp useBgFill="1">
        <p:nvSpPr>
          <p:cNvPr id="3" name="Google Shape;3773;p66">
            <a:extLst>
              <a:ext uri="{FF2B5EF4-FFF2-40B4-BE49-F238E27FC236}">
                <a16:creationId xmlns:a16="http://schemas.microsoft.com/office/drawing/2014/main" id="{F17E6C4A-3D99-AF47-EBBC-80B75860F3B8}"/>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03.d</a:t>
            </a:r>
          </a:p>
        </p:txBody>
      </p:sp>
      <p:sp useBgFill="1">
        <p:nvSpPr>
          <p:cNvPr id="9" name="Rectangle 2">
            <a:extLst>
              <a:ext uri="{FF2B5EF4-FFF2-40B4-BE49-F238E27FC236}">
                <a16:creationId xmlns:a16="http://schemas.microsoft.com/office/drawing/2014/main" id="{DC0DDFDE-D378-C4E3-99C9-D8ECE7DC0010}"/>
              </a:ext>
            </a:extLst>
          </p:cNvPr>
          <p:cNvSpPr>
            <a:spLocks noChangeArrowheads="1"/>
          </p:cNvSpPr>
          <p:nvPr/>
        </p:nvSpPr>
        <p:spPr bwMode="auto">
          <a:xfrm>
            <a:off x="399939" y="990177"/>
            <a:ext cx="4118993" cy="378565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good sleep quality </a:t>
            </a:r>
            <a:r>
              <a:rPr lang="en-US" sz="1600" b="0" i="0" dirty="0">
                <a:solidFill>
                  <a:srgbClr val="F0F6FC"/>
                </a:solidFill>
                <a:effectLst/>
                <a:latin typeface="Space Grotesk" panose="020B0604020202020204" charset="0"/>
                <a:cs typeface="Space Grotesk" panose="020B0604020202020204" charset="0"/>
              </a:rPr>
              <a:t>are distributed more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evenly</a:t>
            </a:r>
            <a:r>
              <a:rPr lang="en-US" sz="1600" b="0" i="0" dirty="0">
                <a:solidFill>
                  <a:srgbClr val="F0F6FC"/>
                </a:solidFill>
                <a:effectLst/>
                <a:latin typeface="Space Grotesk" panose="020B0604020202020204" charset="0"/>
                <a:cs typeface="Space Grotesk" panose="020B0604020202020204" charset="0"/>
              </a:rPr>
              <a:t> across mental health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Poor sleep quality</a:t>
            </a:r>
            <a:r>
              <a:rPr lang="en-US" sz="1600" b="0" i="0" dirty="0">
                <a:solidFill>
                  <a:srgbClr val="F0F6FC"/>
                </a:solidFill>
                <a:effectLst/>
                <a:latin typeface="Space Grotesk" panose="020B0604020202020204" charset="0"/>
                <a:cs typeface="Space Grotesk" panose="020B0604020202020204" charset="0"/>
              </a:rPr>
              <a:t> is associated with a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occurrence of burnout and depression</a:t>
            </a:r>
            <a:r>
              <a:rPr lang="en-US" sz="1600" b="0" i="0" dirty="0">
                <a:solidFill>
                  <a:srgbClr val="F0F6FC"/>
                </a:solidFill>
                <a:effectLst/>
                <a:latin typeface="Space Grotesk" panose="020B0604020202020204" charset="0"/>
                <a:cs typeface="Space Grotesk" panose="020B0604020202020204" charset="0"/>
              </a:rPr>
              <a:t>, highlighting the importance of sleep for mental health.</a:t>
            </a:r>
          </a:p>
          <a:p>
            <a:pPr marL="342900" indent="-342900" algn="l">
              <a:buClr>
                <a:schemeClr val="bg1"/>
              </a:buClr>
              <a:buAutoNum type="arabicPeriod"/>
            </a:pPr>
            <a:r>
              <a:rPr lang="en-US" sz="1600" b="0" i="0" dirty="0">
                <a:solidFill>
                  <a:schemeClr val="accent1">
                    <a:lumMod val="60000"/>
                    <a:lumOff val="40000"/>
                  </a:schemeClr>
                </a:solidFill>
                <a:effectLst/>
                <a:latin typeface="Space Grotesk" panose="020B0604020202020204" charset="0"/>
                <a:cs typeface="Space Grotesk" panose="020B0604020202020204" charset="0"/>
              </a:rPr>
              <a:t>Anxiety and burnout </a:t>
            </a:r>
            <a:r>
              <a:rPr lang="en-US" sz="1600" b="0" i="0" dirty="0">
                <a:solidFill>
                  <a:srgbClr val="F0F6FC"/>
                </a:solidFill>
                <a:effectLst/>
                <a:latin typeface="Space Grotesk" panose="020B0604020202020204" charset="0"/>
                <a:cs typeface="Space Grotesk" panose="020B0604020202020204" charset="0"/>
              </a:rPr>
              <a:t>are more prevalent in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 stress levels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stress levels </a:t>
            </a:r>
            <a:r>
              <a:rPr lang="en-US" sz="1600" b="0" i="0" dirty="0">
                <a:solidFill>
                  <a:srgbClr val="F0F6FC"/>
                </a:solidFill>
                <a:effectLst/>
                <a:latin typeface="Space Grotesk" panose="020B0604020202020204" charset="0"/>
                <a:cs typeface="Space Grotesk" panose="020B0604020202020204" charset="0"/>
              </a:rPr>
              <a:t>are linked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fewer instances of burnout and anxiety</a:t>
            </a:r>
            <a:r>
              <a:rPr lang="en-US" sz="1600" b="0" i="0" dirty="0">
                <a:solidFill>
                  <a:srgbClr val="F0F6FC"/>
                </a:solidFill>
                <a:effectLst/>
                <a:latin typeface="Space Grotesk" panose="020B0604020202020204" charset="0"/>
                <a:cs typeface="Space Grotesk" panose="020B0604020202020204" charset="0"/>
              </a:rPr>
              <a:t>, indicating the strong connection between stress and mental health conditions.</a:t>
            </a:r>
          </a:p>
        </p:txBody>
      </p:sp>
      <p:pic>
        <p:nvPicPr>
          <p:cNvPr id="6" name="Picture 5">
            <a:extLst>
              <a:ext uri="{FF2B5EF4-FFF2-40B4-BE49-F238E27FC236}">
                <a16:creationId xmlns:a16="http://schemas.microsoft.com/office/drawing/2014/main" id="{9DF126AE-E1D3-1267-EC0D-092C3488F7E2}"/>
              </a:ext>
            </a:extLst>
          </p:cNvPr>
          <p:cNvPicPr>
            <a:picLocks noChangeAspect="1"/>
          </p:cNvPicPr>
          <p:nvPr/>
        </p:nvPicPr>
        <p:blipFill>
          <a:blip r:embed="rId3"/>
          <a:stretch>
            <a:fillRect/>
          </a:stretch>
        </p:blipFill>
        <p:spPr>
          <a:xfrm>
            <a:off x="5454045" y="912357"/>
            <a:ext cx="3230653" cy="2011680"/>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CF44C626-A78D-4B58-F229-A21B6817373D}"/>
              </a:ext>
            </a:extLst>
          </p:cNvPr>
          <p:cNvPicPr>
            <a:picLocks noChangeAspect="1"/>
          </p:cNvPicPr>
          <p:nvPr/>
        </p:nvPicPr>
        <p:blipFill>
          <a:blip r:embed="rId4"/>
          <a:stretch>
            <a:fillRect/>
          </a:stretch>
        </p:blipFill>
        <p:spPr>
          <a:xfrm>
            <a:off x="5454045" y="3028941"/>
            <a:ext cx="3191323" cy="201168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9F128026-89E6-3F13-EA31-3EB52701C4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52825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BF34FB04-B6EC-F585-47D0-32EE519FEB8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6DC58A96-D7E9-AE0D-7058-C33DD7B7C472}"/>
              </a:ext>
            </a:extLst>
          </p:cNvPr>
          <p:cNvSpPr txBox="1">
            <a:spLocks/>
          </p:cNvSpPr>
          <p:nvPr/>
        </p:nvSpPr>
        <p:spPr>
          <a:xfrm>
            <a:off x="1603823" y="298601"/>
            <a:ext cx="595947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1</a:t>
            </a:r>
          </a:p>
        </p:txBody>
      </p:sp>
      <p:sp useBgFill="1">
        <p:nvSpPr>
          <p:cNvPr id="3" name="Google Shape;3773;p66">
            <a:extLst>
              <a:ext uri="{FF2B5EF4-FFF2-40B4-BE49-F238E27FC236}">
                <a16:creationId xmlns:a16="http://schemas.microsoft.com/office/drawing/2014/main" id="{3D64BA10-F67B-AC06-9086-66C5558EDB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03.e</a:t>
            </a:r>
          </a:p>
        </p:txBody>
      </p:sp>
      <p:sp useBgFill="1">
        <p:nvSpPr>
          <p:cNvPr id="9" name="Rectangle 2">
            <a:extLst>
              <a:ext uri="{FF2B5EF4-FFF2-40B4-BE49-F238E27FC236}">
                <a16:creationId xmlns:a16="http://schemas.microsoft.com/office/drawing/2014/main" id="{B002B6B3-A279-FDC5-560B-A8599CF422C3}"/>
              </a:ext>
            </a:extLst>
          </p:cNvPr>
          <p:cNvSpPr>
            <a:spLocks noChangeArrowheads="1"/>
          </p:cNvSpPr>
          <p:nvPr/>
        </p:nvSpPr>
        <p:spPr bwMode="auto">
          <a:xfrm>
            <a:off x="399940" y="1236398"/>
            <a:ext cx="3314368"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Burnout and Depression </a:t>
            </a:r>
            <a:r>
              <a:rPr lang="en-US" sz="1600" b="0" i="0" dirty="0">
                <a:solidFill>
                  <a:srgbClr val="F0F6FC"/>
                </a:solidFill>
                <a:effectLst/>
                <a:latin typeface="Space Grotesk" panose="020B0604020202020204" charset="0"/>
                <a:cs typeface="Space Grotesk" panose="020B0604020202020204" charset="0"/>
              </a:rPr>
              <a:t>have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work-life balance ratings </a:t>
            </a:r>
            <a:r>
              <a:rPr lang="en-US" sz="1600" b="0" i="0" dirty="0">
                <a:solidFill>
                  <a:srgbClr val="F0F6FC"/>
                </a:solidFill>
                <a:effectLst/>
                <a:latin typeface="Space Grotesk" panose="020B0604020202020204" charset="0"/>
                <a:cs typeface="Space Grotesk" panose="020B0604020202020204" charset="0"/>
              </a:rPr>
              <a:t>(around 3.1) when </a:t>
            </a:r>
            <a:r>
              <a:rPr lang="en-US" sz="1600" b="0" i="0" dirty="0">
                <a:solidFill>
                  <a:schemeClr val="accent1">
                    <a:lumMod val="60000"/>
                    <a:lumOff val="40000"/>
                  </a:schemeClr>
                </a:solidFill>
                <a:effectLst/>
                <a:latin typeface="Space Grotesk" panose="020B0604020202020204" charset="0"/>
                <a:cs typeface="Space Grotesk" panose="020B0604020202020204" charset="0"/>
              </a:rPr>
              <a:t>company support is moderate </a:t>
            </a:r>
            <a:r>
              <a:rPr lang="en-US" sz="1600" b="0" i="0" dirty="0">
                <a:solidFill>
                  <a:srgbClr val="F0F6FC"/>
                </a:solidFill>
                <a:effectLst/>
                <a:latin typeface="Space Grotesk" panose="020B0604020202020204" charset="0"/>
                <a:cs typeface="Space Grotesk" panose="020B0604020202020204" charset="0"/>
              </a:rPr>
              <a:t>(2 or 3).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company support </a:t>
            </a:r>
            <a:r>
              <a:rPr lang="en-US" sz="1600" b="0" i="0" dirty="0">
                <a:solidFill>
                  <a:srgbClr val="F0F6FC"/>
                </a:solidFill>
                <a:effectLst/>
                <a:latin typeface="Space Grotesk" panose="020B0604020202020204" charset="0"/>
                <a:cs typeface="Space Grotesk" panose="020B0604020202020204" charset="0"/>
              </a:rPr>
              <a:t>(1) generally results in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ratings </a:t>
            </a:r>
            <a:r>
              <a:rPr lang="en-US" sz="1600" b="0" i="0" dirty="0">
                <a:solidFill>
                  <a:srgbClr val="F0F6FC"/>
                </a:solidFill>
                <a:effectLst/>
                <a:latin typeface="Space Grotesk" panose="020B0604020202020204" charset="0"/>
                <a:cs typeface="Space Grotesk" panose="020B0604020202020204" charset="0"/>
              </a:rPr>
              <a:t>(2.9) for most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Unknown</a:t>
            </a:r>
            <a:r>
              <a:rPr lang="en-US" sz="1600" b="0" i="0" dirty="0">
                <a:solidFill>
                  <a:srgbClr val="F0F6FC"/>
                </a:solidFill>
                <a:effectLst/>
                <a:latin typeface="Space Grotesk" panose="020B0604020202020204" charset="0"/>
                <a:cs typeface="Space Grotesk" panose="020B0604020202020204" charset="0"/>
              </a:rPr>
              <a:t> mental health conditions and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support </a:t>
            </a:r>
            <a:r>
              <a:rPr lang="en-US" sz="1600" b="0" i="0" dirty="0">
                <a:solidFill>
                  <a:srgbClr val="F0F6FC"/>
                </a:solidFill>
                <a:effectLst/>
                <a:latin typeface="Space Grotesk" panose="020B0604020202020204" charset="0"/>
                <a:cs typeface="Space Grotesk" panose="020B0604020202020204" charset="0"/>
              </a:rPr>
              <a:t>(5) show the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lowest ratings </a:t>
            </a:r>
            <a:r>
              <a:rPr lang="en-US" sz="1600" b="0" i="0" dirty="0">
                <a:solidFill>
                  <a:srgbClr val="F0F6FC"/>
                </a:solidFill>
                <a:effectLst/>
                <a:latin typeface="Space Grotesk" panose="020B0604020202020204" charset="0"/>
                <a:cs typeface="Space Grotesk" panose="020B0604020202020204" charset="0"/>
              </a:rPr>
              <a:t>(2.8), indicating potential gaps in addressing employee needs.</a:t>
            </a:r>
          </a:p>
        </p:txBody>
      </p:sp>
      <p:pic>
        <p:nvPicPr>
          <p:cNvPr id="5" name="Picture 4">
            <a:extLst>
              <a:ext uri="{FF2B5EF4-FFF2-40B4-BE49-F238E27FC236}">
                <a16:creationId xmlns:a16="http://schemas.microsoft.com/office/drawing/2014/main" id="{3DE0C6AE-4635-CE1E-D891-68A3437EE686}"/>
              </a:ext>
            </a:extLst>
          </p:cNvPr>
          <p:cNvPicPr>
            <a:picLocks noChangeAspect="1"/>
          </p:cNvPicPr>
          <p:nvPr/>
        </p:nvPicPr>
        <p:blipFill>
          <a:blip r:embed="rId3"/>
          <a:stretch>
            <a:fillRect/>
          </a:stretch>
        </p:blipFill>
        <p:spPr>
          <a:xfrm>
            <a:off x="4083546" y="1293920"/>
            <a:ext cx="4572000" cy="3117802"/>
          </a:xfrm>
          <a:prstGeom prst="rect">
            <a:avLst/>
          </a:prstGeom>
          <a:ln w="12700">
            <a:solidFill>
              <a:schemeClr val="tx1"/>
            </a:solidFill>
          </a:ln>
          <a:effectLst>
            <a:outerShdw blurRad="50800" dist="38100" algn="l" rotWithShape="0">
              <a:prstClr val="black">
                <a:alpha val="40000"/>
              </a:prstClr>
            </a:outerShdw>
          </a:effectLst>
        </p:spPr>
      </p:pic>
      <p:sp useBgFill="1">
        <p:nvSpPr>
          <p:cNvPr id="7" name="Footer Placeholder 5">
            <a:extLst>
              <a:ext uri="{FF2B5EF4-FFF2-40B4-BE49-F238E27FC236}">
                <a16:creationId xmlns:a16="http://schemas.microsoft.com/office/drawing/2014/main" id="{AA661154-AEDC-500C-405F-61D0DDB90C5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3382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0B533F-0381-9ECB-8716-DFFE65C137BA}"/>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025D561-DDC2-2D8C-5CEF-692643D7B121}"/>
              </a:ext>
            </a:extLst>
          </p:cNvPr>
          <p:cNvSpPr txBox="1">
            <a:spLocks/>
          </p:cNvSpPr>
          <p:nvPr/>
        </p:nvSpPr>
        <p:spPr>
          <a:xfrm>
            <a:off x="1603823" y="298601"/>
            <a:ext cx="600200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2</a:t>
            </a:r>
          </a:p>
        </p:txBody>
      </p:sp>
      <p:sp useBgFill="1">
        <p:nvSpPr>
          <p:cNvPr id="3" name="Google Shape;3773;p66">
            <a:extLst>
              <a:ext uri="{FF2B5EF4-FFF2-40B4-BE49-F238E27FC236}">
                <a16:creationId xmlns:a16="http://schemas.microsoft.com/office/drawing/2014/main" id="{A5EA0ACD-5732-8ACB-AD9B-E42BC9BA25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03.f</a:t>
            </a:r>
          </a:p>
        </p:txBody>
      </p:sp>
      <p:sp useBgFill="1">
        <p:nvSpPr>
          <p:cNvPr id="9" name="Rectangle 2">
            <a:extLst>
              <a:ext uri="{FF2B5EF4-FFF2-40B4-BE49-F238E27FC236}">
                <a16:creationId xmlns:a16="http://schemas.microsoft.com/office/drawing/2014/main" id="{5485C652-0AAF-97E8-895A-EAB32C675291}"/>
              </a:ext>
            </a:extLst>
          </p:cNvPr>
          <p:cNvSpPr>
            <a:spLocks noChangeArrowheads="1"/>
          </p:cNvSpPr>
          <p:nvPr/>
        </p:nvSpPr>
        <p:spPr bwMode="auto">
          <a:xfrm>
            <a:off x="399940" y="1482619"/>
            <a:ext cx="3392340" cy="2800767"/>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Weak correlations </a:t>
            </a:r>
            <a:r>
              <a:rPr lang="en-US" sz="1600" b="0" i="0" dirty="0">
                <a:solidFill>
                  <a:srgbClr val="F0F6FC"/>
                </a:solidFill>
                <a:effectLst/>
                <a:latin typeface="Space Grotesk" panose="020B0604020202020204" charset="0"/>
                <a:cs typeface="Space Grotesk" panose="020B0604020202020204" charset="0"/>
              </a:rPr>
              <a:t>across numerical variables as most values are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close to 0</a:t>
            </a:r>
            <a:r>
              <a:rPr lang="en-US" sz="1600" b="0" i="0" dirty="0">
                <a:solidFill>
                  <a:srgbClr val="F0F6FC"/>
                </a:solidFill>
                <a:effectLst/>
                <a:latin typeface="Space Grotesk" panose="020B0604020202020204" charset="0"/>
                <a:cs typeface="Space Grotesk" panose="020B0604020202020204" charset="0"/>
              </a:rPr>
              <a:t>. No strong relationships between key factors like Work-Life Balance Rating, Social Isolation Rating, or Hours Worked Per Week. Years of Experience and Age are slightly negatively correlated, likely reflecting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diverse workforce demographics</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25F1588D-65DF-3624-8691-BD55EA939550}"/>
              </a:ext>
            </a:extLst>
          </p:cNvPr>
          <p:cNvPicPr>
            <a:picLocks noChangeAspect="1"/>
          </p:cNvPicPr>
          <p:nvPr/>
        </p:nvPicPr>
        <p:blipFill>
          <a:blip r:embed="rId3"/>
          <a:stretch>
            <a:fillRect/>
          </a:stretch>
        </p:blipFill>
        <p:spPr>
          <a:xfrm>
            <a:off x="4172061" y="1286472"/>
            <a:ext cx="4572000" cy="3193060"/>
          </a:xfrm>
          <a:prstGeom prst="rect">
            <a:avLst/>
          </a:prstGeom>
          <a:ln w="12700">
            <a:solidFill>
              <a:schemeClr val="tx1"/>
            </a:solidFill>
          </a:ln>
          <a:effectLst>
            <a:outerShdw blurRad="50800" dist="38100" algn="l" rotWithShape="0">
              <a:prstClr val="black">
                <a:alpha val="40000"/>
              </a:prstClr>
            </a:outerShdw>
          </a:effectLst>
        </p:spPr>
      </p:pic>
      <p:sp useBgFill="1">
        <p:nvSpPr>
          <p:cNvPr id="6" name="Footer Placeholder 5">
            <a:extLst>
              <a:ext uri="{FF2B5EF4-FFF2-40B4-BE49-F238E27FC236}">
                <a16:creationId xmlns:a16="http://schemas.microsoft.com/office/drawing/2014/main" id="{5CA7CCC4-3A1B-A6B4-1F59-2B1D8D85D64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4065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B123E271-2EB8-1857-1CF2-37DF5B7B2F5F}"/>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24C4FA8D-2294-A4A8-EFFA-35891F8EE85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773" name="Google Shape;3773;p66">
            <a:extLst>
              <a:ext uri="{FF2B5EF4-FFF2-40B4-BE49-F238E27FC236}">
                <a16:creationId xmlns:a16="http://schemas.microsoft.com/office/drawing/2014/main" id="{9C0D19EB-7A44-C7F6-6375-77CB613FFB52}"/>
              </a:ext>
            </a:extLst>
          </p:cNvPr>
          <p:cNvSpPr txBox="1">
            <a:spLocks noGrp="1"/>
          </p:cNvSpPr>
          <p:nvPr>
            <p:ph type="title" idx="2"/>
          </p:nvPr>
        </p:nvSpPr>
        <p:spPr>
          <a:xfrm>
            <a:off x="212062" y="272500"/>
            <a:ext cx="124814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04.a</a:t>
            </a:r>
            <a:endParaRPr sz="4000" b="0" dirty="0"/>
          </a:p>
        </p:txBody>
      </p:sp>
      <p:sp>
        <p:nvSpPr>
          <p:cNvPr id="3731" name="Google Shape;3855;p69">
            <a:extLst>
              <a:ext uri="{FF2B5EF4-FFF2-40B4-BE49-F238E27FC236}">
                <a16:creationId xmlns:a16="http://schemas.microsoft.com/office/drawing/2014/main" id="{65D3B7AE-B321-8CA7-6EAB-527FA1314AD9}"/>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77750196-685B-D01F-BBCF-DA0ACE5F75D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69AC4400-1996-F09C-F7FC-D114C383BB35}"/>
              </a:ext>
            </a:extLst>
          </p:cNvPr>
          <p:cNvSpPr txBox="1">
            <a:spLocks/>
          </p:cNvSpPr>
          <p:nvPr/>
        </p:nvSpPr>
        <p:spPr>
          <a:xfrm>
            <a:off x="758710" y="1087302"/>
            <a:ext cx="6424872"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CB5AECBE-5C2D-36A5-F906-F75FAA1D27BB}"/>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FC7549DB-3250-2F4A-8651-D7A46D929BE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A31E15B2-B58D-1633-390C-FD11F5F9C373}"/>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69BF4442-0B25-AEFF-ED4D-CB4630BD6C8A}"/>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4F0054B0-7DB0-23DF-6BAA-EEBC1FF701E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65EA73AF-36D3-F483-D45C-41331CD28D4B}"/>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E6FD3807-CE54-8647-4797-CC19525AEA25}"/>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750EFD78-7C20-B87C-A6E1-3CB67583EC21}"/>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4C04FE10-F113-7165-7559-B895314D8B9C}"/>
              </a:ext>
            </a:extLst>
          </p:cNvPr>
          <p:cNvPicPr>
            <a:picLocks noChangeAspect="1"/>
          </p:cNvPicPr>
          <p:nvPr/>
        </p:nvPicPr>
        <p:blipFill>
          <a:blip r:embed="rId3"/>
          <a:stretch>
            <a:fillRect/>
          </a:stretch>
        </p:blipFill>
        <p:spPr>
          <a:xfrm>
            <a:off x="4267200" y="2497483"/>
            <a:ext cx="4572001" cy="1875479"/>
          </a:xfrm>
          <a:prstGeom prst="rect">
            <a:avLst/>
          </a:prstGeom>
          <a:ln w="12700">
            <a:solidFill>
              <a:schemeClr val="tx1"/>
            </a:solidFill>
          </a:ln>
          <a:effectLst>
            <a:outerShdw blurRad="50800" dist="38100" algn="l" rotWithShape="0">
              <a:prstClr val="black">
                <a:alpha val="40000"/>
              </a:prstClr>
            </a:outerShdw>
          </a:effectLst>
        </p:spPr>
      </p:pic>
      <p:sp useBgFill="1">
        <p:nvSpPr>
          <p:cNvPr id="19" name="Rectangle 2">
            <a:extLst>
              <a:ext uri="{FF2B5EF4-FFF2-40B4-BE49-F238E27FC236}">
                <a16:creationId xmlns:a16="http://schemas.microsoft.com/office/drawing/2014/main" id="{53E25464-9AE7-6B04-6885-C2C53E743BCA}"/>
              </a:ext>
            </a:extLst>
          </p:cNvPr>
          <p:cNvSpPr>
            <a:spLocks noChangeArrowheads="1"/>
          </p:cNvSpPr>
          <p:nvPr/>
        </p:nvSpPr>
        <p:spPr bwMode="auto">
          <a:xfrm>
            <a:off x="212062" y="2571750"/>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p:nvSpPr>
          <p:cNvPr id="20" name="Google Shape;4701;p99">
            <a:extLst>
              <a:ext uri="{FF2B5EF4-FFF2-40B4-BE49-F238E27FC236}">
                <a16:creationId xmlns:a16="http://schemas.microsoft.com/office/drawing/2014/main" id="{6EB27721-EB5E-6B29-1EFE-72FA567F5A18}"/>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B2A15449-D8C3-7857-816F-F9136B7548F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9147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10EAFF-2B0A-9C53-DFAE-38BBF8E9A3C7}"/>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54BEF6A4-C1AA-E081-B3E1-C603A887D7F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C6EA481B-BE6D-E46E-FDA9-4E746B218E44}"/>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CAFD4DF0-8B69-402D-D17F-CBCE07022E9E}"/>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F9DF69DC-7A49-E998-590F-C9151A55E10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C7B46A11-A650-53A3-5708-D0DA8D966B0E}"/>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8476FA6-6902-8679-2486-BD4B68DDBBA0}"/>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89BB7DC-316F-BABA-91B1-1644173B743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DE6458AE-77D8-2EFC-5441-D38A85B6A448}"/>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3DA9D84A-81C0-28E4-3D1C-DAFB0D0C5BE5}"/>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A657FD35-BA7B-CE78-4DF9-3FFA704D7B1F}"/>
              </a:ext>
            </a:extLst>
          </p:cNvPr>
          <p:cNvPicPr>
            <a:picLocks noChangeAspect="1"/>
          </p:cNvPicPr>
          <p:nvPr/>
        </p:nvPicPr>
        <p:blipFill>
          <a:blip r:embed="rId3"/>
          <a:stretch>
            <a:fillRect/>
          </a:stretch>
        </p:blipFill>
        <p:spPr>
          <a:xfrm>
            <a:off x="5039832" y="2226868"/>
            <a:ext cx="3862333" cy="2629267"/>
          </a:xfrm>
          <a:prstGeom prst="rect">
            <a:avLst/>
          </a:prstGeom>
          <a:ln w="12700">
            <a:solidFill>
              <a:schemeClr val="tx1"/>
            </a:solidFill>
          </a:ln>
          <a:effectLst>
            <a:outerShdw blurRad="50800" dist="38100" algn="l" rotWithShape="0">
              <a:prstClr val="black">
                <a:alpha val="40000"/>
              </a:prstClr>
            </a:outerShdw>
          </a:effectLst>
        </p:spPr>
      </p:pic>
      <p:sp useBgFill="1">
        <p:nvSpPr>
          <p:cNvPr id="26" name="Footer Placeholder 5">
            <a:extLst>
              <a:ext uri="{FF2B5EF4-FFF2-40B4-BE49-F238E27FC236}">
                <a16:creationId xmlns:a16="http://schemas.microsoft.com/office/drawing/2014/main" id="{CBE9339D-77DF-E8C5-3FB0-1F525A8B9FF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7" name="Google Shape;3856;p69">
            <a:extLst>
              <a:ext uri="{FF2B5EF4-FFF2-40B4-BE49-F238E27FC236}">
                <a16:creationId xmlns:a16="http://schemas.microsoft.com/office/drawing/2014/main" id="{68AAD2D4-C43D-30A3-253A-2F843E2389C7}"/>
              </a:ext>
            </a:extLst>
          </p:cNvPr>
          <p:cNvSpPr txBox="1">
            <a:spLocks/>
          </p:cNvSpPr>
          <p:nvPr/>
        </p:nvSpPr>
        <p:spPr>
          <a:xfrm>
            <a:off x="758710" y="1087302"/>
            <a:ext cx="6411017"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28" name="Rectangle 2">
            <a:extLst>
              <a:ext uri="{FF2B5EF4-FFF2-40B4-BE49-F238E27FC236}">
                <a16:creationId xmlns:a16="http://schemas.microsoft.com/office/drawing/2014/main" id="{AEB237E9-D3BC-9ED1-C6B1-F9584DF7DB07}"/>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C23BE633-87C4-4A3E-21F8-D644461A772F}"/>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a:t>
            </a:r>
            <a:r>
              <a:rPr lang="en-US" b="0" i="0" dirty="0" err="1">
                <a:solidFill>
                  <a:srgbClr val="F0F6FC"/>
                </a:solidFill>
                <a:effectLst/>
                <a:latin typeface="Space Grotesk" panose="020B0604020202020204" charset="0"/>
                <a:cs typeface="Space Grotesk" panose="020B0604020202020204" charset="0"/>
              </a:rPr>
              <a:t>XGBoost</a:t>
            </a:r>
            <a:r>
              <a:rPr lang="en-US" b="0" i="0" dirty="0">
                <a:solidFill>
                  <a:srgbClr val="F0F6FC"/>
                </a:solidFill>
                <a:effectLst/>
                <a:latin typeface="Space Grotesk" panose="020B0604020202020204" charset="0"/>
                <a:cs typeface="Space Grotesk" panose="020B0604020202020204" charset="0"/>
              </a:rPr>
              <a: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34%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0.33–0.36</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DF69AAD7-4C26-2B1B-4B6F-14C1711F114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41" name="Google Shape;3771;p66">
            <a:extLst>
              <a:ext uri="{FF2B5EF4-FFF2-40B4-BE49-F238E27FC236}">
                <a16:creationId xmlns:a16="http://schemas.microsoft.com/office/drawing/2014/main" id="{B977032B-2E00-C8FB-CE9E-DFBFF3E2DE68}"/>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42" name="Google Shape;3773;p66">
            <a:extLst>
              <a:ext uri="{FF2B5EF4-FFF2-40B4-BE49-F238E27FC236}">
                <a16:creationId xmlns:a16="http://schemas.microsoft.com/office/drawing/2014/main" id="{B3A2F3FE-2EB3-65A2-2D7A-D6DA55AF44B4}"/>
              </a:ext>
            </a:extLst>
          </p:cNvPr>
          <p:cNvSpPr txBox="1">
            <a:spLocks/>
          </p:cNvSpPr>
          <p:nvPr/>
        </p:nvSpPr>
        <p:spPr>
          <a:xfrm>
            <a:off x="212062" y="272500"/>
            <a:ext cx="1283585"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04.b</a:t>
            </a:r>
          </a:p>
        </p:txBody>
      </p:sp>
    </p:spTree>
    <p:extLst>
      <p:ext uri="{BB962C8B-B14F-4D97-AF65-F5344CB8AC3E}">
        <p14:creationId xmlns:p14="http://schemas.microsoft.com/office/powerpoint/2010/main" val="169071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09D55B6A-2F7C-D84F-A86C-44918CD6790F}"/>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9E459F19-C38E-FC54-6D8C-A25B81DACACF}"/>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0BF351ED-077D-AB84-4269-5D50A079A7A1}"/>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1057CB43-330C-77F5-205D-27B99B5A8A20}"/>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980FFD29-F18F-844C-9127-1D6B46406BFC}"/>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7" name="Picture 16">
            <a:extLst>
              <a:ext uri="{FF2B5EF4-FFF2-40B4-BE49-F238E27FC236}">
                <a16:creationId xmlns:a16="http://schemas.microsoft.com/office/drawing/2014/main" id="{CD65BB72-40B1-DC24-9AAB-4F429C9051C1}"/>
              </a:ext>
            </a:extLst>
          </p:cNvPr>
          <p:cNvPicPr>
            <a:picLocks noChangeAspect="1"/>
          </p:cNvPicPr>
          <p:nvPr/>
        </p:nvPicPr>
        <p:blipFill>
          <a:blip r:embed="rId3"/>
          <a:srcRect l="5591" t="14790" r="5678" b="16201"/>
          <a:stretch/>
        </p:blipFill>
        <p:spPr>
          <a:xfrm>
            <a:off x="490108" y="2253668"/>
            <a:ext cx="8113565" cy="2372486"/>
          </a:xfrm>
          <a:prstGeom prst="rect">
            <a:avLst/>
          </a:prstGeom>
          <a:effectLst>
            <a:outerShdw blurRad="50800" dist="38100" algn="l" rotWithShape="0">
              <a:prstClr val="black">
                <a:alpha val="40000"/>
              </a:prstClr>
            </a:outerShdw>
            <a:softEdge rad="12700"/>
          </a:effectLst>
        </p:spPr>
      </p:pic>
      <p:sp useBgFill="1">
        <p:nvSpPr>
          <p:cNvPr id="22" name="Google Shape;3856;p69">
            <a:extLst>
              <a:ext uri="{FF2B5EF4-FFF2-40B4-BE49-F238E27FC236}">
                <a16:creationId xmlns:a16="http://schemas.microsoft.com/office/drawing/2014/main" id="{1CE5F7F5-3270-9BB8-04E2-FC4EADE88077}"/>
              </a:ext>
            </a:extLst>
          </p:cNvPr>
          <p:cNvSpPr txBox="1">
            <a:spLocks/>
          </p:cNvSpPr>
          <p:nvPr/>
        </p:nvSpPr>
        <p:spPr>
          <a:xfrm>
            <a:off x="758708" y="1087302"/>
            <a:ext cx="69929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23" name="Google Shape;14413;p126">
            <a:extLst>
              <a:ext uri="{FF2B5EF4-FFF2-40B4-BE49-F238E27FC236}">
                <a16:creationId xmlns:a16="http://schemas.microsoft.com/office/drawing/2014/main" id="{BC4E5A73-C4A2-9FFC-026F-3F20F1FC0140}"/>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595F5989-3097-3BFE-C4EC-C4A523A99139}"/>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4E1EA55E-DF87-9A1D-6B7B-1FCB3E43AAA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81C829E3-EAFF-72D3-B2D9-14940A829D2F}"/>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E660F6AE-1CCE-C9B8-0195-22FF3480821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353060BF-A275-B8DA-E7C0-5FDC20411F2F}"/>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3" name="Google Shape;3771;p66">
            <a:extLst>
              <a:ext uri="{FF2B5EF4-FFF2-40B4-BE49-F238E27FC236}">
                <a16:creationId xmlns:a16="http://schemas.microsoft.com/office/drawing/2014/main" id="{230586D3-53DB-EACA-5B1F-252C4ED71CFC}"/>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4" name="Google Shape;3773;p66">
            <a:extLst>
              <a:ext uri="{FF2B5EF4-FFF2-40B4-BE49-F238E27FC236}">
                <a16:creationId xmlns:a16="http://schemas.microsoft.com/office/drawing/2014/main" id="{93F5400B-356A-B237-2741-CF30CEEE7141}"/>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04.c</a:t>
            </a:r>
            <a:endParaRPr sz="4000" b="0" dirty="0"/>
          </a:p>
        </p:txBody>
      </p:sp>
    </p:spTree>
    <p:extLst>
      <p:ext uri="{BB962C8B-B14F-4D97-AF65-F5344CB8AC3E}">
        <p14:creationId xmlns:p14="http://schemas.microsoft.com/office/powerpoint/2010/main" val="96177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16D25B57-7D32-E8EF-8E5D-6E22BB7795D7}"/>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518F79D3-9E22-45F5-D8B4-91C6F657588B}"/>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82D2BF7C-849B-EDD6-EDB9-633C2B4D730A}"/>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useBgFill="1">
        <p:nvSpPr>
          <p:cNvPr id="19" name="Rectangle 2">
            <a:extLst>
              <a:ext uri="{FF2B5EF4-FFF2-40B4-BE49-F238E27FC236}">
                <a16:creationId xmlns:a16="http://schemas.microsoft.com/office/drawing/2014/main" id="{3AD92208-1265-8C14-44BA-C21AF85E7FAC}"/>
              </a:ext>
            </a:extLst>
          </p:cNvPr>
          <p:cNvSpPr>
            <a:spLocks noChangeArrowheads="1"/>
          </p:cNvSpPr>
          <p:nvPr/>
        </p:nvSpPr>
        <p:spPr bwMode="auto">
          <a:xfrm>
            <a:off x="343447" y="3164445"/>
            <a:ext cx="1720647" cy="584775"/>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dirty="0">
                <a:solidFill>
                  <a:schemeClr val="bg1"/>
                </a:solidFill>
                <a:latin typeface="Space Grotesk" panose="020B0604020202020204" charset="0"/>
                <a:cs typeface="Space Grotesk" panose="020B0604020202020204" charset="0"/>
              </a:rPr>
              <a:t>c: </a:t>
            </a:r>
            <a:r>
              <a:rPr lang="en-US" sz="1600" dirty="0">
                <a:solidFill>
                  <a:schemeClr val="accent1">
                    <a:lumMod val="60000"/>
                    <a:lumOff val="40000"/>
                  </a:schemeClr>
                </a:solidFill>
                <a:latin typeface="Space Grotesk" panose="020B0604020202020204" charset="0"/>
                <a:cs typeface="Space Grotesk" panose="020B0604020202020204" charset="0"/>
              </a:rPr>
              <a:t>10</a:t>
            </a:r>
          </a:p>
          <a:p>
            <a:pPr algn="l">
              <a:buClr>
                <a:schemeClr val="bg1"/>
              </a:buClr>
            </a:pPr>
            <a:r>
              <a:rPr lang="en-US" sz="1600" b="0" i="0" dirty="0">
                <a:solidFill>
                  <a:schemeClr val="bg1"/>
                </a:solidFill>
                <a:effectLst/>
                <a:latin typeface="Space Grotesk" panose="020B0604020202020204" charset="0"/>
                <a:cs typeface="Space Grotesk" panose="020B0604020202020204" charset="0"/>
              </a:rPr>
              <a:t>solver: </a:t>
            </a:r>
            <a:r>
              <a:rPr lang="en-US" sz="1600" b="0" i="0" dirty="0" err="1">
                <a:solidFill>
                  <a:schemeClr val="accent1">
                    <a:lumMod val="60000"/>
                    <a:lumOff val="40000"/>
                  </a:schemeClr>
                </a:solidFill>
                <a:effectLst/>
                <a:latin typeface="Space Grotesk" panose="020B0604020202020204" charset="0"/>
                <a:cs typeface="Space Grotesk" panose="020B0604020202020204" charset="0"/>
              </a:rPr>
              <a:t>liblinear</a:t>
            </a:r>
            <a:endParaRPr lang="en-US" sz="1600"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20" name="Google Shape;4701;p99">
            <a:extLst>
              <a:ext uri="{FF2B5EF4-FFF2-40B4-BE49-F238E27FC236}">
                <a16:creationId xmlns:a16="http://schemas.microsoft.com/office/drawing/2014/main" id="{A9E7A5E5-D19B-1C94-933B-01142A9A4621}"/>
              </a:ext>
            </a:extLst>
          </p:cNvPr>
          <p:cNvSpPr txBox="1">
            <a:spLocks/>
          </p:cNvSpPr>
          <p:nvPr/>
        </p:nvSpPr>
        <p:spPr>
          <a:xfrm>
            <a:off x="1726885" y="1799174"/>
            <a:ext cx="57961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a:t>
            </a:r>
            <a:r>
              <a:rPr lang="en-US" sz="1800" b="1" dirty="0" err="1">
                <a:solidFill>
                  <a:schemeClr val="tx1">
                    <a:lumMod val="75000"/>
                  </a:schemeClr>
                </a:solidFill>
                <a:latin typeface="Space Grotesk" panose="020B0604020202020204" charset="0"/>
                <a:cs typeface="Space Grotesk" panose="020B0604020202020204" charset="0"/>
              </a:rPr>
              <a:t>GridSearchCV</a:t>
            </a:r>
            <a:endParaRPr lang="en-US" sz="1800" b="1" dirty="0">
              <a:solidFill>
                <a:schemeClr val="tx1">
                  <a:lumMod val="75000"/>
                </a:schemeClr>
              </a:solidFill>
              <a:latin typeface="Space Grotesk" panose="020B0604020202020204" charset="0"/>
              <a:cs typeface="Space Grotesk" panose="020B0604020202020204" charset="0"/>
            </a:endParaRPr>
          </a:p>
        </p:txBody>
      </p:sp>
      <p:sp useBgFill="1">
        <p:nvSpPr>
          <p:cNvPr id="21" name="Footer Placeholder 5">
            <a:extLst>
              <a:ext uri="{FF2B5EF4-FFF2-40B4-BE49-F238E27FC236}">
                <a16:creationId xmlns:a16="http://schemas.microsoft.com/office/drawing/2014/main" id="{C46E6859-5797-B7F0-710C-B8DF537A623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12" name="Google Shape;3856;p69">
            <a:extLst>
              <a:ext uri="{FF2B5EF4-FFF2-40B4-BE49-F238E27FC236}">
                <a16:creationId xmlns:a16="http://schemas.microsoft.com/office/drawing/2014/main" id="{3F79BF37-38E7-5472-BD3F-C47AF36D41D9}"/>
              </a:ext>
            </a:extLst>
          </p:cNvPr>
          <p:cNvSpPr txBox="1">
            <a:spLocks/>
          </p:cNvSpPr>
          <p:nvPr/>
        </p:nvSpPr>
        <p:spPr>
          <a:xfrm>
            <a:off x="758708" y="1087302"/>
            <a:ext cx="70691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13" name="Google Shape;14413;p126">
            <a:extLst>
              <a:ext uri="{FF2B5EF4-FFF2-40B4-BE49-F238E27FC236}">
                <a16:creationId xmlns:a16="http://schemas.microsoft.com/office/drawing/2014/main" id="{3E40ECDB-FD4E-000E-7189-6DCFCCF51B82}"/>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5C3DC0B7-5290-07ED-2E22-6BFE79FF373F}"/>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06A0B58D-D12A-498B-0A17-4D8CC0DDFBA4}"/>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AF07E1A1-0F75-0387-AE82-CD834C77D9B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99A1C6C4-BB9B-FFF2-3B9B-B16E46F1A283}"/>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A0DDC1EA-91D7-D2F6-B243-AF568A617B53}"/>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a:extLst>
              <a:ext uri="{FF2B5EF4-FFF2-40B4-BE49-F238E27FC236}">
                <a16:creationId xmlns:a16="http://schemas.microsoft.com/office/drawing/2014/main" id="{E7C8CF81-BBFD-CBCD-13F1-20C3C7B53DC6}"/>
              </a:ext>
            </a:extLst>
          </p:cNvPr>
          <p:cNvPicPr>
            <a:picLocks noChangeAspect="1"/>
          </p:cNvPicPr>
          <p:nvPr/>
        </p:nvPicPr>
        <p:blipFill>
          <a:blip r:embed="rId3"/>
          <a:stretch>
            <a:fillRect/>
          </a:stretch>
        </p:blipFill>
        <p:spPr>
          <a:xfrm>
            <a:off x="3531158" y="2732302"/>
            <a:ext cx="5194838" cy="1655330"/>
          </a:xfrm>
          <a:prstGeom prst="rect">
            <a:avLst/>
          </a:prstGeom>
          <a:ln w="19050">
            <a:solidFill>
              <a:schemeClr val="tx1"/>
            </a:solidFill>
          </a:ln>
          <a:effectLst>
            <a:outerShdw blurRad="50800" dist="38100" algn="l" rotWithShape="0">
              <a:prstClr val="black">
                <a:alpha val="40000"/>
              </a:prstClr>
            </a:outerShdw>
          </a:effectLst>
        </p:spPr>
      </p:pic>
      <p:sp useBgFill="1">
        <p:nvSpPr>
          <p:cNvPr id="31" name="Google Shape;3771;p66">
            <a:extLst>
              <a:ext uri="{FF2B5EF4-FFF2-40B4-BE49-F238E27FC236}">
                <a16:creationId xmlns:a16="http://schemas.microsoft.com/office/drawing/2014/main" id="{C3313BC3-4BCB-8EBF-592E-C7D0F151727F}"/>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2" name="Google Shape;3773;p66">
            <a:extLst>
              <a:ext uri="{FF2B5EF4-FFF2-40B4-BE49-F238E27FC236}">
                <a16:creationId xmlns:a16="http://schemas.microsoft.com/office/drawing/2014/main" id="{19E366AD-6953-EC2D-095C-EF80D971842B}"/>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04.d</a:t>
            </a:r>
          </a:p>
        </p:txBody>
      </p:sp>
    </p:spTree>
    <p:extLst>
      <p:ext uri="{BB962C8B-B14F-4D97-AF65-F5344CB8AC3E}">
        <p14:creationId xmlns:p14="http://schemas.microsoft.com/office/powerpoint/2010/main" val="389584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AAAB09A-36D8-6DCF-0C3E-4BE4FD652970}"/>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EC0F16-3BFC-01E1-1D07-F7A232A501B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0379C83A-0B19-02E4-D8AD-41CFFF32F78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6643E170-594E-8C2E-DD00-8BE08C47B37C}"/>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EECFC565-20DE-6244-85AE-2C8917B972D3}"/>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For the Logistic Regression Classifier: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0: High recall (1.00), but low precision (0.63), </a:t>
            </a:r>
            <a:r>
              <a:rPr lang="en-US" b="0" i="0" dirty="0">
                <a:solidFill>
                  <a:srgbClr val="F0F6FC"/>
                </a:solidFill>
                <a:effectLst/>
                <a:latin typeface="Space Grotesk" panose="020B0604020202020204" charset="0"/>
                <a:cs typeface="Space Grotesk" panose="020B0604020202020204" charset="0"/>
              </a:rPr>
              <a:t>indicating many false positives for Class 0</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1: Excellent precision (1.00) and good recall (0.94), </a:t>
            </a:r>
            <a:r>
              <a:rPr lang="en-US" b="0" i="0" dirty="0">
                <a:solidFill>
                  <a:srgbClr val="F0F6FC"/>
                </a:solidFill>
                <a:effectLst/>
                <a:latin typeface="Space Grotesk" panose="020B0604020202020204" charset="0"/>
                <a:cs typeface="Space Grotesk" panose="020B0604020202020204" charset="0"/>
              </a:rPr>
              <a:t>showing strong performance</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Overall: Accuracy (94%) is high</a:t>
            </a:r>
            <a:r>
              <a:rPr lang="en-US" b="0" i="0" dirty="0">
                <a:solidFill>
                  <a:srgbClr val="F0F6FC"/>
                </a:solidFill>
                <a:effectLst/>
                <a:latin typeface="Space Grotesk" panose="020B0604020202020204" charset="0"/>
                <a:cs typeface="Space Grotesk" panose="020B0604020202020204" charset="0"/>
              </a:rPr>
              <a:t>, but the imbalance between precision and recall for Class 0 suggests the model struggles with false positives for the minority class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4EDFB657-45D4-8813-A1CE-35764D8BF349}"/>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5" name="Google Shape;3856;p69">
            <a:extLst>
              <a:ext uri="{FF2B5EF4-FFF2-40B4-BE49-F238E27FC236}">
                <a16:creationId xmlns:a16="http://schemas.microsoft.com/office/drawing/2014/main" id="{564782BB-6AE2-A10E-1EAA-8CF95873B6C3}"/>
              </a:ext>
            </a:extLst>
          </p:cNvPr>
          <p:cNvSpPr txBox="1">
            <a:spLocks/>
          </p:cNvSpPr>
          <p:nvPr/>
        </p:nvSpPr>
        <p:spPr>
          <a:xfrm>
            <a:off x="758708" y="1087302"/>
            <a:ext cx="6979055"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C4B94499-91B4-D839-B9F6-3D6FF1ACCABD}"/>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EF5A4CFA-E306-74D8-11B9-96461FECFB6B}"/>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FEBFFCCA-9BD1-C192-28A1-906AC03AA017}"/>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CE0A1D00-6477-439C-8D89-526D275418B6}"/>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022CA8C5-5F54-D47C-15E2-FB43C2AE3612}"/>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0E6E0D56-E77E-9CB7-A079-902C01BDB3BE}"/>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675A30A8-D2F3-7E67-ADE8-CF0963423134}"/>
              </a:ext>
            </a:extLst>
          </p:cNvPr>
          <p:cNvPicPr>
            <a:picLocks noChangeAspect="1"/>
          </p:cNvPicPr>
          <p:nvPr/>
        </p:nvPicPr>
        <p:blipFill>
          <a:blip r:embed="rId3"/>
          <a:stretch>
            <a:fillRect/>
          </a:stretch>
        </p:blipFill>
        <p:spPr>
          <a:xfrm>
            <a:off x="4856611" y="2496143"/>
            <a:ext cx="3905795" cy="2172003"/>
          </a:xfrm>
          <a:prstGeom prst="rect">
            <a:avLst/>
          </a:prstGeom>
          <a:ln w="19050">
            <a:solidFill>
              <a:schemeClr val="tx1"/>
            </a:solidFill>
          </a:ln>
          <a:effectLst>
            <a:outerShdw blurRad="50800" dist="38100" algn="l" rotWithShape="0">
              <a:prstClr val="black">
                <a:alpha val="40000"/>
              </a:prstClr>
            </a:outerShdw>
          </a:effectLst>
        </p:spPr>
      </p:pic>
      <p:sp useBgFill="1">
        <p:nvSpPr>
          <p:cNvPr id="34" name="Google Shape;3771;p66">
            <a:extLst>
              <a:ext uri="{FF2B5EF4-FFF2-40B4-BE49-F238E27FC236}">
                <a16:creationId xmlns:a16="http://schemas.microsoft.com/office/drawing/2014/main" id="{2F751527-8E16-C139-5CC7-A262C3BF5AF9}"/>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5" name="Google Shape;3773;p66">
            <a:extLst>
              <a:ext uri="{FF2B5EF4-FFF2-40B4-BE49-F238E27FC236}">
                <a16:creationId xmlns:a16="http://schemas.microsoft.com/office/drawing/2014/main" id="{13FFAD62-B3D2-1E99-2EAB-EB57C4773D70}"/>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04.e</a:t>
            </a:r>
          </a:p>
        </p:txBody>
      </p:sp>
    </p:spTree>
    <p:extLst>
      <p:ext uri="{BB962C8B-B14F-4D97-AF65-F5344CB8AC3E}">
        <p14:creationId xmlns:p14="http://schemas.microsoft.com/office/powerpoint/2010/main" val="375744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31BAC66-CDB8-4AC4-6600-CE6721745E59}"/>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6417C8-4184-154F-594C-19F1A3C5C31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547AB4BB-40B2-710D-46CF-6A6A5172F81E}"/>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7DE16968-D923-9D03-4CB0-B50ECE6A297B}"/>
              </a:ext>
            </a:extLst>
          </p:cNvPr>
          <p:cNvSpPr>
            <a:spLocks noChangeArrowheads="1"/>
          </p:cNvSpPr>
          <p:nvPr/>
        </p:nvSpPr>
        <p:spPr bwMode="auto">
          <a:xfrm>
            <a:off x="212062" y="2501644"/>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i="0" dirty="0">
                <a:solidFill>
                  <a:schemeClr val="bg1"/>
                </a:solidFill>
                <a:effectLst/>
                <a:latin typeface="Space Grotesk" panose="020B0604020202020204" charset="0"/>
                <a:cs typeface="Space Grotesk" panose="020B0604020202020204" charset="0"/>
              </a:rPr>
              <a:t>After changing threshold: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0: Precision improved slightly to 0.64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with </a:t>
            </a: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perfect recall (1.00),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meaning all Class 0 instances are correctly identified, though some false positives remain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1: Excellent precision (1.00) and strong recall (0.94)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indicating highly accurate predictions for the majority class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Overall Accuracy: 95%,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with a balanced weighted average precision and recall </a:t>
            </a:r>
          </a:p>
        </p:txBody>
      </p:sp>
      <p:sp>
        <p:nvSpPr>
          <p:cNvPr id="30" name="Google Shape;4701;p99">
            <a:extLst>
              <a:ext uri="{FF2B5EF4-FFF2-40B4-BE49-F238E27FC236}">
                <a16:creationId xmlns:a16="http://schemas.microsoft.com/office/drawing/2014/main" id="{247E1485-6F9B-1423-2181-B75E1D41D571}"/>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CHANGING THRESHOLD</a:t>
            </a:r>
          </a:p>
        </p:txBody>
      </p:sp>
      <p:sp useBgFill="1">
        <p:nvSpPr>
          <p:cNvPr id="5" name="Google Shape;3856;p69">
            <a:extLst>
              <a:ext uri="{FF2B5EF4-FFF2-40B4-BE49-F238E27FC236}">
                <a16:creationId xmlns:a16="http://schemas.microsoft.com/office/drawing/2014/main" id="{301EFF58-A50A-69AF-1BAB-193C16CFB4FC}"/>
              </a:ext>
            </a:extLst>
          </p:cNvPr>
          <p:cNvSpPr txBox="1">
            <a:spLocks/>
          </p:cNvSpPr>
          <p:nvPr/>
        </p:nvSpPr>
        <p:spPr>
          <a:xfrm>
            <a:off x="758709" y="1087302"/>
            <a:ext cx="7235364"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2DC0D103-C74B-6D57-319E-D23D3FFD52D5}"/>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BAEBCF24-5FB4-908B-BB11-ACF128796CC1}"/>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CC5D732F-05E0-894F-DF79-DE71AC406F6B}"/>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C62EE90-9A2B-E25C-7ECD-B2E40F14BFCD}"/>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116B590E-7091-29FD-28E0-3A644C7789F8}"/>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D007BDD4-D070-6884-FB15-778D2923304B}"/>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Uploaded image">
            <a:extLst>
              <a:ext uri="{FF2B5EF4-FFF2-40B4-BE49-F238E27FC236}">
                <a16:creationId xmlns:a16="http://schemas.microsoft.com/office/drawing/2014/main" id="{F05E9D5D-09DB-30A3-F1FD-D8E6E4BD8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515" y="2417196"/>
            <a:ext cx="3858768" cy="2124990"/>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17" name="Google Shape;3771;p66">
            <a:extLst>
              <a:ext uri="{FF2B5EF4-FFF2-40B4-BE49-F238E27FC236}">
                <a16:creationId xmlns:a16="http://schemas.microsoft.com/office/drawing/2014/main" id="{C6CF7C4C-1D97-9935-B657-4D9C9618C51D}"/>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8" name="Google Shape;3773;p66">
            <a:extLst>
              <a:ext uri="{FF2B5EF4-FFF2-40B4-BE49-F238E27FC236}">
                <a16:creationId xmlns:a16="http://schemas.microsoft.com/office/drawing/2014/main" id="{C597A69C-9B11-48F1-EEDC-3C510BC888C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04.f</a:t>
            </a:r>
          </a:p>
        </p:txBody>
      </p:sp>
    </p:spTree>
    <p:extLst>
      <p:ext uri="{BB962C8B-B14F-4D97-AF65-F5344CB8AC3E}">
        <p14:creationId xmlns:p14="http://schemas.microsoft.com/office/powerpoint/2010/main" val="307851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2726204314"/>
              </p:ext>
            </p:extLst>
          </p:nvPr>
        </p:nvGraphicFramePr>
        <p:xfrm>
          <a:off x="60512" y="53790"/>
          <a:ext cx="9002808" cy="4981952"/>
        </p:xfrm>
        <a:graphic>
          <a:graphicData uri="http://schemas.openxmlformats.org/drawingml/2006/table">
            <a:tbl>
              <a:tblPr firstRow="1" bandRow="1">
                <a:tableStyleId>{5940675A-B579-460E-94D1-54222C63F5DA}</a:tableStyleId>
              </a:tblPr>
              <a:tblGrid>
                <a:gridCol w="1125351">
                  <a:extLst>
                    <a:ext uri="{9D8B030D-6E8A-4147-A177-3AD203B41FA5}">
                      <a16:colId xmlns:a16="http://schemas.microsoft.com/office/drawing/2014/main" val="2372350435"/>
                    </a:ext>
                  </a:extLst>
                </a:gridCol>
                <a:gridCol w="1125351">
                  <a:extLst>
                    <a:ext uri="{9D8B030D-6E8A-4147-A177-3AD203B41FA5}">
                      <a16:colId xmlns:a16="http://schemas.microsoft.com/office/drawing/2014/main" val="862773583"/>
                    </a:ext>
                  </a:extLst>
                </a:gridCol>
                <a:gridCol w="1125351">
                  <a:extLst>
                    <a:ext uri="{9D8B030D-6E8A-4147-A177-3AD203B41FA5}">
                      <a16:colId xmlns:a16="http://schemas.microsoft.com/office/drawing/2014/main" val="915545707"/>
                    </a:ext>
                  </a:extLst>
                </a:gridCol>
                <a:gridCol w="1125351">
                  <a:extLst>
                    <a:ext uri="{9D8B030D-6E8A-4147-A177-3AD203B41FA5}">
                      <a16:colId xmlns:a16="http://schemas.microsoft.com/office/drawing/2014/main" val="2500554688"/>
                    </a:ext>
                  </a:extLst>
                </a:gridCol>
                <a:gridCol w="1125351">
                  <a:extLst>
                    <a:ext uri="{9D8B030D-6E8A-4147-A177-3AD203B41FA5}">
                      <a16:colId xmlns:a16="http://schemas.microsoft.com/office/drawing/2014/main" val="1075861341"/>
                    </a:ext>
                  </a:extLst>
                </a:gridCol>
                <a:gridCol w="1125351">
                  <a:extLst>
                    <a:ext uri="{9D8B030D-6E8A-4147-A177-3AD203B41FA5}">
                      <a16:colId xmlns:a16="http://schemas.microsoft.com/office/drawing/2014/main" val="3449983952"/>
                    </a:ext>
                  </a:extLst>
                </a:gridCol>
                <a:gridCol w="1125351">
                  <a:extLst>
                    <a:ext uri="{9D8B030D-6E8A-4147-A177-3AD203B41FA5}">
                      <a16:colId xmlns:a16="http://schemas.microsoft.com/office/drawing/2014/main" val="1697363996"/>
                    </a:ext>
                  </a:extLst>
                </a:gridCol>
                <a:gridCol w="1125351">
                  <a:extLst>
                    <a:ext uri="{9D8B030D-6E8A-4147-A177-3AD203B41FA5}">
                      <a16:colId xmlns:a16="http://schemas.microsoft.com/office/drawing/2014/main" val="2869113490"/>
                    </a:ext>
                  </a:extLst>
                </a:gridCol>
              </a:tblGrid>
              <a:tr h="228600">
                <a:tc rowSpan="2" gridSpan="3">
                  <a:txBody>
                    <a:bodyPr/>
                    <a:lstStyle/>
                    <a:p>
                      <a:pPr algn="l"/>
                      <a:r>
                        <a:rPr lang="en-US" sz="1400" b="1" dirty="0">
                          <a:solidFill>
                            <a:schemeClr val="tx1"/>
                          </a:solidFill>
                          <a:latin typeface="Arial" panose="020B0604020202020204" pitchFamily="34" charset="0"/>
                          <a:cs typeface="Arial" panose="020B0604020202020204" pitchFamily="34" charset="0"/>
                        </a:rPr>
                        <a:t>Data Science Canvas</a:t>
                      </a:r>
                      <a:endParaRPr lang="en-SG" sz="1400" b="1" dirty="0">
                        <a:solidFill>
                          <a:schemeClr val="tx1"/>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a:solidFill>
                            <a:schemeClr val="tx1"/>
                          </a:solidFill>
                          <a:latin typeface="Arial" panose="020B0604020202020204" pitchFamily="34" charset="0"/>
                          <a:cs typeface="Arial" panose="020B0604020202020204" pitchFamily="34" charset="0"/>
                        </a:rPr>
                        <a:t>Project:</a:t>
                      </a:r>
                      <a:endParaRPr lang="en-SG" sz="1100" b="1">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a:lnSpc>
                          <a:spcPct val="100000"/>
                        </a:lnSpc>
                      </a:pPr>
                      <a:r>
                        <a:rPr lang="en-US" sz="1100" b="1" i="0" dirty="0">
                          <a:solidFill>
                            <a:srgbClr val="0070C0"/>
                          </a:solidFill>
                          <a:effectLst/>
                          <a:latin typeface="Space Grotesk" panose="020B0604020202020204" charset="0"/>
                          <a:ea typeface="Space Grotesk" panose="020B0604020202020204" charset="0"/>
                          <a:cs typeface="Space Grotesk" panose="020B0604020202020204" charset="0"/>
                        </a:rPr>
                        <a:t>Remote Work and Mental Health: A Data-Driven Analysis</a:t>
                      </a:r>
                      <a:endParaRPr lang="en-US" sz="1000" b="1"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28600">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dirty="0">
                          <a:solidFill>
                            <a:schemeClr val="tx1"/>
                          </a:solidFill>
                          <a:latin typeface="Arial" panose="020B0604020202020204" pitchFamily="34" charset="0"/>
                          <a:cs typeface="Arial" panose="020B0604020202020204" pitchFamily="34" charset="0"/>
                        </a:rPr>
                        <a:t>Team:</a:t>
                      </a:r>
                      <a:endParaRPr lang="en-SG" sz="1100" b="1" dirty="0">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100" dirty="0">
                          <a:solidFill>
                            <a:srgbClr val="0070C0"/>
                          </a:solidFill>
                          <a:latin typeface="Space Grotesk" panose="020B0604020202020204" charset="0"/>
                          <a:cs typeface="Space Grotesk" panose="020B0604020202020204" charset="0"/>
                        </a:rPr>
                        <a:t>Sibashis Kumar Sahu</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269642">
                <a:tc gridSpan="4">
                  <a:txBody>
                    <a:bodyPr/>
                    <a:lstStyle/>
                    <a:p>
                      <a:pPr algn="ctr"/>
                      <a:r>
                        <a:rPr lang="en-US" sz="1200" b="1" dirty="0">
                          <a:latin typeface="Arial" panose="020B0604020202020204" pitchFamily="34" charset="0"/>
                          <a:cs typeface="Arial" panose="020B0604020202020204" pitchFamily="34" charset="0"/>
                        </a:rPr>
                        <a:t>Problem Statement</a:t>
                      </a:r>
                      <a:endParaRPr lang="en-SG" sz="1200" b="1"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200" b="1">
                          <a:latin typeface="Arial" panose="020B0604020202020204" pitchFamily="34" charset="0"/>
                          <a:cs typeface="Arial" panose="020B0604020202020204" pitchFamily="34" charset="0"/>
                        </a:rPr>
                        <a:t>Execution &amp; Evaluation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100" b="1">
                          <a:latin typeface="Arial" panose="020B0604020202020204" pitchFamily="34" charset="0"/>
                          <a:cs typeface="Arial" panose="020B0604020202020204" pitchFamily="34" charset="0"/>
                        </a:rPr>
                        <a:t>Data Collection &amp; Preparation</a:t>
                      </a:r>
                      <a:endParaRPr lang="en-SG" sz="1200" b="1">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098650">
                <a:tc>
                  <a:txBody>
                    <a:bodyPr/>
                    <a:lstStyle/>
                    <a:p>
                      <a:r>
                        <a:rPr lang="en-US" sz="800" b="1" dirty="0">
                          <a:latin typeface="Arial" panose="020B0604020202020204" pitchFamily="34" charset="0"/>
                          <a:cs typeface="Arial" panose="020B0604020202020204" pitchFamily="34" charset="0"/>
                        </a:rPr>
                        <a:t>Business Case &amp; Value Added</a:t>
                      </a:r>
                    </a:p>
                    <a:p>
                      <a:r>
                        <a:rPr lang="en-US" sz="600" dirty="0">
                          <a:latin typeface="Arial" panose="020B0604020202020204" pitchFamily="34" charset="0"/>
                          <a:cs typeface="Arial" panose="020B0604020202020204" pitchFamily="34" charset="0"/>
                        </a:rPr>
                        <a:t>Which business case should be  analyzed and what added value  does it generate?</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Analyze the impact of remote work on employee well-being by identifying factors influencing stress, satisfaction, and health risks.</a:t>
                      </a:r>
                    </a:p>
                    <a:p>
                      <a:r>
                        <a:rPr lang="en-US" sz="600" b="0" dirty="0">
                          <a:solidFill>
                            <a:srgbClr val="0070C0"/>
                          </a:solidFill>
                        </a:rPr>
                        <a:t>Value Added:</a:t>
                      </a:r>
                    </a:p>
                    <a:p>
                      <a:r>
                        <a:rPr lang="en-US" sz="600" b="0" dirty="0">
                          <a:solidFill>
                            <a:srgbClr val="0070C0"/>
                          </a:solidFill>
                        </a:rPr>
                        <a:t>1. Reduce attrition by addressing key stress factors.</a:t>
                      </a:r>
                    </a:p>
                    <a:p>
                      <a:r>
                        <a:rPr lang="en-US" sz="600" b="0" dirty="0">
                          <a:solidFill>
                            <a:srgbClr val="0070C0"/>
                          </a:solidFill>
                        </a:rPr>
                        <a:t>2. Guide HR in designing targeted interventions.</a:t>
                      </a:r>
                    </a:p>
                    <a:p>
                      <a:r>
                        <a:rPr lang="en-US" sz="600" b="0" dirty="0">
                          <a:solidFill>
                            <a:srgbClr val="0070C0"/>
                          </a:solidFill>
                        </a:rPr>
                        <a:t>3. Improve workplace satisfaction and productivity</a:t>
                      </a:r>
                      <a:r>
                        <a:rPr lang="en-US" sz="600" b="0" dirty="0">
                          <a:solidFill>
                            <a:srgbClr val="00B0F0"/>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Selection</a:t>
                      </a:r>
                    </a:p>
                    <a:p>
                      <a:r>
                        <a:rPr lang="en-US" sz="800" dirty="0">
                          <a:latin typeface="Arial" panose="020B0604020202020204" pitchFamily="34" charset="0"/>
                          <a:cs typeface="Arial" panose="020B0604020202020204" pitchFamily="34" charset="0"/>
                        </a:rPr>
                        <a:t>Which analysis methods can be  considered based on the  specific data landscape and the  business case?</a:t>
                      </a:r>
                    </a:p>
                    <a:p>
                      <a:endParaRPr lang="en-SG" sz="800" dirty="0">
                        <a:latin typeface="Arial" panose="020B0604020202020204" pitchFamily="34" charset="0"/>
                        <a:cs typeface="Arial" panose="020B0604020202020204" pitchFamily="34" charset="0"/>
                      </a:endParaRPr>
                    </a:p>
                    <a:p>
                      <a:r>
                        <a:rPr lang="en-US" sz="800" b="0" dirty="0">
                          <a:solidFill>
                            <a:srgbClr val="0070C0"/>
                          </a:solidFill>
                        </a:rPr>
                        <a:t>Exploratory Data Analysis (EDA): Identify patterns in stress, satisfaction, and work-life balance.</a:t>
                      </a:r>
                    </a:p>
                    <a:p>
                      <a:r>
                        <a:rPr lang="en-US" sz="800" b="0" dirty="0">
                          <a:solidFill>
                            <a:srgbClr val="0070C0"/>
                          </a:solidFill>
                        </a:rPr>
                        <a:t>Classification Models: </a:t>
                      </a:r>
                      <a:r>
                        <a:rPr lang="en-US" sz="800" dirty="0">
                          <a:solidFill>
                            <a:srgbClr val="0070C0"/>
                          </a:solidFill>
                        </a:rPr>
                        <a:t>Predict health risks and employee satisfaction.</a:t>
                      </a:r>
                    </a:p>
                    <a:p>
                      <a:r>
                        <a:rPr lang="en-US" sz="800" b="0" dirty="0">
                          <a:solidFill>
                            <a:srgbClr val="0070C0"/>
                          </a:solidFill>
                        </a:rPr>
                        <a:t>Feature Importance</a:t>
                      </a:r>
                      <a:r>
                        <a:rPr lang="en-US" sz="800" dirty="0">
                          <a:solidFill>
                            <a:srgbClr val="0070C0"/>
                          </a:solidFill>
                        </a:rPr>
                        <a:t>: Highlight key factors driving well-being.</a:t>
                      </a:r>
                      <a:r>
                        <a:rPr lang="en-US" sz="800" b="1" dirty="0">
                          <a:solidFill>
                            <a:srgbClr val="0070C0"/>
                          </a:solidFill>
                        </a:rPr>
                        <a:t> </a:t>
                      </a:r>
                      <a:r>
                        <a:rPr lang="en-US" sz="800" b="0" dirty="0">
                          <a:solidFill>
                            <a:srgbClr val="0070C0"/>
                          </a:solidFill>
                        </a:rPr>
                        <a:t>Correlation Analysis</a:t>
                      </a:r>
                      <a:r>
                        <a:rPr lang="en-US" sz="800" dirty="0">
                          <a:solidFill>
                            <a:srgbClr val="0070C0"/>
                          </a:solidFill>
                        </a:rPr>
                        <a:t>: Assess relationships between stress, work location, and productivity.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Model Requirements</a:t>
                      </a:r>
                    </a:p>
                    <a:p>
                      <a:r>
                        <a:rPr lang="en-US" sz="600" dirty="0">
                          <a:latin typeface="Arial" panose="020B0604020202020204" pitchFamily="34" charset="0"/>
                          <a:cs typeface="Arial" panose="020B0604020202020204" pitchFamily="34" charset="0"/>
                        </a:rPr>
                        <a:t>Which model requirements must be  complied with to obtain a  valid model?</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Feature Relevance: Include only relevant features affecting employee well-being.</a:t>
                      </a:r>
                    </a:p>
                    <a:p>
                      <a:r>
                        <a:rPr lang="en-US" sz="600" b="0" dirty="0">
                          <a:solidFill>
                            <a:srgbClr val="0070C0"/>
                          </a:solidFill>
                        </a:rPr>
                        <a:t>Evaluation Metrics: Use precision, recall, and AUC-ROC for balanced assessment.</a:t>
                      </a:r>
                    </a:p>
                    <a:p>
                      <a:r>
                        <a:rPr lang="en-US" sz="600" b="0" dirty="0">
                          <a:solidFill>
                            <a:srgbClr val="0070C0"/>
                          </a:solidFill>
                        </a:rPr>
                        <a:t>Avoid Overfitting: Use cross-validation.</a:t>
                      </a:r>
                    </a:p>
                    <a:p>
                      <a:r>
                        <a:rPr lang="en-US" sz="600" b="0" dirty="0">
                          <a:solidFill>
                            <a:srgbClr val="0070C0"/>
                          </a:solidFill>
                        </a:rPr>
                        <a:t>Business Alignment: Ensure model outputs are interpretable and actionable for HR teams.</a:t>
                      </a:r>
                      <a:endParaRPr lang="en-SG" sz="600" b="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Skills</a:t>
                      </a:r>
                    </a:p>
                    <a:p>
                      <a:r>
                        <a:rPr lang="en-US" sz="800" dirty="0">
                          <a:latin typeface="Arial" panose="020B0604020202020204" pitchFamily="34" charset="0"/>
                          <a:cs typeface="Arial" panose="020B0604020202020204" pitchFamily="34" charset="0"/>
                        </a:rPr>
                        <a:t>What skills are needed to provide  the data and model development?</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Data Analysis: Expertise in Python (pandas, </a:t>
                      </a:r>
                      <a:r>
                        <a:rPr lang="en-US" sz="800" dirty="0" err="1">
                          <a:solidFill>
                            <a:srgbClr val="0070C0"/>
                          </a:solidFill>
                          <a:latin typeface="Arial" panose="020B0604020202020204" pitchFamily="34" charset="0"/>
                          <a:cs typeface="Arial" panose="020B0604020202020204" pitchFamily="34" charset="0"/>
                        </a:rPr>
                        <a:t>numpy</a:t>
                      </a:r>
                      <a:r>
                        <a:rPr lang="en-US" sz="800" dirty="0">
                          <a:solidFill>
                            <a:srgbClr val="0070C0"/>
                          </a:solidFill>
                          <a:latin typeface="Arial" panose="020B0604020202020204" pitchFamily="34" charset="0"/>
                          <a:cs typeface="Arial" panose="020B0604020202020204" pitchFamily="34" charset="0"/>
                        </a:rPr>
                        <a:t>) for data cleaning and preprocessing.</a:t>
                      </a:r>
                    </a:p>
                    <a:p>
                      <a:r>
                        <a:rPr lang="en-US" sz="800" dirty="0">
                          <a:solidFill>
                            <a:srgbClr val="0070C0"/>
                          </a:solidFill>
                          <a:latin typeface="Arial" panose="020B0604020202020204" pitchFamily="34" charset="0"/>
                          <a:cs typeface="Arial" panose="020B0604020202020204" pitchFamily="34" charset="0"/>
                        </a:rPr>
                        <a:t>EDA: Ability to identify trends and correlations using visualization tools (Matplotlib, Seaborn).</a:t>
                      </a:r>
                    </a:p>
                    <a:p>
                      <a:r>
                        <a:rPr lang="en-US" sz="800" dirty="0">
                          <a:solidFill>
                            <a:srgbClr val="0070C0"/>
                          </a:solidFill>
                          <a:latin typeface="Arial" panose="020B0604020202020204" pitchFamily="34" charset="0"/>
                          <a:cs typeface="Arial" panose="020B0604020202020204" pitchFamily="34" charset="0"/>
                        </a:rPr>
                        <a:t>Machine Learning: Knowledge of classification, regression, and clustering techniques.</a:t>
                      </a:r>
                    </a:p>
                    <a:p>
                      <a:r>
                        <a:rPr lang="en-US" sz="800" dirty="0">
                          <a:solidFill>
                            <a:srgbClr val="0070C0"/>
                          </a:solidFill>
                          <a:latin typeface="Arial" panose="020B0604020202020204" pitchFamily="34" charset="0"/>
                          <a:cs typeface="Arial" panose="020B0604020202020204" pitchFamily="34" charset="0"/>
                        </a:rPr>
                        <a:t>Model Evaluation: Proficiency in metrics like AUC-ROC, precision, and recall.</a:t>
                      </a:r>
                    </a:p>
                    <a:p>
                      <a:r>
                        <a:rPr lang="en-US" sz="800" dirty="0">
                          <a:solidFill>
                            <a:srgbClr val="0070C0"/>
                          </a:solidFill>
                          <a:latin typeface="Arial" panose="020B0604020202020204" pitchFamily="34" charset="0"/>
                          <a:cs typeface="Arial" panose="020B0604020202020204" pitchFamily="34" charset="0"/>
                        </a:rPr>
                        <a:t>Domain Knowledge: Understanding of HR and employee well-being factors.</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Evaluation</a:t>
                      </a:r>
                    </a:p>
                    <a:p>
                      <a:r>
                        <a:rPr lang="en-US" sz="8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800" dirty="0">
                        <a:latin typeface="Arial" panose="020B0604020202020204" pitchFamily="34" charset="0"/>
                        <a:cs typeface="Arial" panose="020B0604020202020204" pitchFamily="34" charset="0"/>
                      </a:endParaRPr>
                    </a:p>
                    <a:p>
                      <a:r>
                        <a:rPr lang="en-US" sz="600" dirty="0">
                          <a:solidFill>
                            <a:srgbClr val="0070C0"/>
                          </a:solidFill>
                          <a:latin typeface="Arial" panose="020B0604020202020204" pitchFamily="34" charset="0"/>
                          <a:cs typeface="Arial" panose="020B0604020202020204" pitchFamily="34" charset="0"/>
                        </a:rPr>
                        <a:t>Indicators Requiring Quality Control:</a:t>
                      </a:r>
                    </a:p>
                    <a:p>
                      <a:r>
                        <a:rPr lang="en-US" sz="600" dirty="0">
                          <a:solidFill>
                            <a:srgbClr val="0070C0"/>
                          </a:solidFill>
                          <a:latin typeface="Arial" panose="020B0604020202020204" pitchFamily="34" charset="0"/>
                          <a:cs typeface="Arial" panose="020B0604020202020204" pitchFamily="34" charset="0"/>
                        </a:rPr>
                        <a:t>Work-Life Balance Ratings: Ensure accuracy through standardized scoring methods.</a:t>
                      </a:r>
                    </a:p>
                    <a:p>
                      <a:r>
                        <a:rPr lang="en-US" sz="600" dirty="0">
                          <a:solidFill>
                            <a:srgbClr val="0070C0"/>
                          </a:solidFill>
                          <a:latin typeface="Arial" panose="020B0604020202020204" pitchFamily="34" charset="0"/>
                          <a:cs typeface="Arial" panose="020B0604020202020204" pitchFamily="34" charset="0"/>
                        </a:rPr>
                        <a:t>Mental Health Conditions: Verify data consistency and completeness (e.g., "Unknown" values).</a:t>
                      </a:r>
                    </a:p>
                    <a:p>
                      <a:r>
                        <a:rPr lang="en-US" sz="600" dirty="0">
                          <a:solidFill>
                            <a:srgbClr val="0070C0"/>
                          </a:solidFill>
                          <a:latin typeface="Arial" panose="020B0604020202020204" pitchFamily="34" charset="0"/>
                          <a:cs typeface="Arial" panose="020B0604020202020204" pitchFamily="34" charset="0"/>
                        </a:rPr>
                        <a:t>Predictions: Validate model outputs using metrics like precision, recall, and AUC-ROC.</a:t>
                      </a:r>
                    </a:p>
                    <a:p>
                      <a:r>
                        <a:rPr lang="en-US" sz="600" dirty="0">
                          <a:solidFill>
                            <a:srgbClr val="0070C0"/>
                          </a:solidFill>
                          <a:latin typeface="Arial" panose="020B0604020202020204" pitchFamily="34" charset="0"/>
                          <a:cs typeface="Arial" panose="020B0604020202020204" pitchFamily="34" charset="0"/>
                        </a:rPr>
                        <a:t>Interpretation:</a:t>
                      </a:r>
                    </a:p>
                    <a:p>
                      <a:r>
                        <a:rPr lang="en-US" sz="600" dirty="0">
                          <a:solidFill>
                            <a:srgbClr val="0070C0"/>
                          </a:solidFill>
                          <a:latin typeface="Arial" panose="020B0604020202020204" pitchFamily="34" charset="0"/>
                          <a:cs typeface="Arial" panose="020B0604020202020204" pitchFamily="34" charset="0"/>
                        </a:rPr>
                        <a:t>High Stress/Low Work-Life Balance: Indicators of health risks or dissatisfaction.</a:t>
                      </a:r>
                    </a:p>
                    <a:p>
                      <a:r>
                        <a:rPr lang="en-US" sz="600" dirty="0">
                          <a:solidFill>
                            <a:srgbClr val="0070C0"/>
                          </a:solidFill>
                          <a:latin typeface="Arial" panose="020B0604020202020204" pitchFamily="34" charset="0"/>
                          <a:cs typeface="Arial" panose="020B0604020202020204" pitchFamily="34" charset="0"/>
                        </a:rPr>
                        <a:t>Predictions: Use for targeted interventions in HR.</a:t>
                      </a:r>
                    </a:p>
                    <a:p>
                      <a:r>
                        <a:rPr lang="en-US" sz="600" dirty="0">
                          <a:solidFill>
                            <a:srgbClr val="0070C0"/>
                          </a:solidFill>
                          <a:latin typeface="Arial" panose="020B0604020202020204" pitchFamily="34" charset="0"/>
                          <a:cs typeface="Arial" panose="020B0604020202020204" pitchFamily="34" charset="0"/>
                        </a:rPr>
                        <a:t>Real-Time Monitoring:</a:t>
                      </a:r>
                    </a:p>
                    <a:p>
                      <a:r>
                        <a:rPr lang="en-US" sz="600" dirty="0">
                          <a:solidFill>
                            <a:srgbClr val="0070C0"/>
                          </a:solidFill>
                          <a:latin typeface="Arial" panose="020B0604020202020204" pitchFamily="34" charset="0"/>
                          <a:cs typeface="Arial" panose="020B0604020202020204" pitchFamily="34" charset="0"/>
                        </a:rPr>
                        <a:t>Needed if continuous employee health updates are critical, such as during crises or remote work transitions.</a:t>
                      </a:r>
                      <a:endParaRPr lang="en-SG" sz="6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Data Storytelling</a:t>
                      </a:r>
                    </a:p>
                    <a:p>
                      <a:r>
                        <a:rPr lang="en-US" sz="8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Target Group Requirements:</a:t>
                      </a:r>
                    </a:p>
                    <a:p>
                      <a:r>
                        <a:rPr lang="en-US" sz="600" b="0" dirty="0">
                          <a:solidFill>
                            <a:srgbClr val="0070C0"/>
                          </a:solidFill>
                        </a:rPr>
                        <a:t>Clarity:</a:t>
                      </a:r>
                    </a:p>
                    <a:p>
                      <a:r>
                        <a:rPr lang="en-US" sz="600" b="0" dirty="0">
                          <a:solidFill>
                            <a:srgbClr val="0070C0"/>
                          </a:solidFill>
                        </a:rPr>
                        <a:t>1. Use simple, non-technical language for HR teams.</a:t>
                      </a:r>
                    </a:p>
                    <a:p>
                      <a:r>
                        <a:rPr lang="en-US" sz="600" b="0" dirty="0">
                          <a:solidFill>
                            <a:srgbClr val="0070C0"/>
                          </a:solidFill>
                        </a:rPr>
                        <a:t>Visualization: </a:t>
                      </a:r>
                    </a:p>
                    <a:p>
                      <a:r>
                        <a:rPr lang="en-US" sz="600" b="0" dirty="0">
                          <a:solidFill>
                            <a:srgbClr val="0070C0"/>
                          </a:solidFill>
                        </a:rPr>
                        <a:t>1. Present results via charts (e.g., bar charts, heatmaps, ROC curves).</a:t>
                      </a:r>
                    </a:p>
                    <a:p>
                      <a:r>
                        <a:rPr lang="en-US" sz="600" b="0" dirty="0">
                          <a:solidFill>
                            <a:srgbClr val="0070C0"/>
                          </a:solidFill>
                        </a:rPr>
                        <a:t>Actionable Insights:</a:t>
                      </a:r>
                    </a:p>
                    <a:p>
                      <a:r>
                        <a:rPr lang="en-US" sz="600" b="0" dirty="0">
                          <a:solidFill>
                            <a:srgbClr val="0070C0"/>
                          </a:solidFill>
                        </a:rPr>
                        <a:t>1. Highlight key factors and recommendations (e.g., stress interventions).</a:t>
                      </a:r>
                    </a:p>
                    <a:p>
                      <a:r>
                        <a:rPr lang="en-US" sz="600" b="0" dirty="0">
                          <a:solidFill>
                            <a:srgbClr val="0070C0"/>
                          </a:solidFill>
                        </a:rPr>
                        <a:t>Effective Communication:</a:t>
                      </a:r>
                    </a:p>
                    <a:p>
                      <a:r>
                        <a:rPr lang="en-US" sz="600" b="0" dirty="0">
                          <a:solidFill>
                            <a:srgbClr val="0070C0"/>
                          </a:solidFill>
                        </a:rPr>
                        <a:t>1. Use dashboards or slides for visual summaries.</a:t>
                      </a:r>
                    </a:p>
                    <a:p>
                      <a:r>
                        <a:rPr lang="en-US" sz="600" b="0" dirty="0">
                          <a:solidFill>
                            <a:srgbClr val="0070C0"/>
                          </a:solidFill>
                        </a:rPr>
                        <a:t>2. Focus on business impact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Selection &amp; Cleansing</a:t>
                      </a:r>
                    </a:p>
                    <a:p>
                      <a:r>
                        <a:rPr lang="en-US" sz="600" dirty="0">
                          <a:latin typeface="Arial" panose="020B0604020202020204" pitchFamily="34" charset="0"/>
                          <a:cs typeface="Arial" panose="020B0604020202020204" pitchFamily="34" charset="0"/>
                        </a:rPr>
                        <a:t>Which of the available data is  relevant? Do the data have to  be cleaned up?</a:t>
                      </a:r>
                    </a:p>
                    <a:p>
                      <a:endParaRPr lang="en-US" sz="600" b="0" dirty="0"/>
                    </a:p>
                    <a:p>
                      <a:r>
                        <a:rPr lang="en-US" sz="600" b="0" dirty="0">
                          <a:solidFill>
                            <a:srgbClr val="0070C0"/>
                          </a:solidFill>
                        </a:rPr>
                        <a:t>Relevant Data:</a:t>
                      </a:r>
                    </a:p>
                    <a:p>
                      <a:r>
                        <a:rPr lang="en-US" sz="600" b="0" dirty="0">
                          <a:solidFill>
                            <a:srgbClr val="0070C0"/>
                          </a:solidFill>
                        </a:rPr>
                        <a:t>Stress Levels , Work-Life Balance Rating , Mental Health Condition, Satisfaction with Remote Work, Age, Gender, Work Location, Industry, Job Role, Hours Worked.</a:t>
                      </a:r>
                    </a:p>
                    <a:p>
                      <a:r>
                        <a:rPr lang="en-US" sz="600" b="0" dirty="0">
                          <a:solidFill>
                            <a:srgbClr val="0070C0"/>
                          </a:solidFill>
                        </a:rPr>
                        <a:t>Data Cleaning:</a:t>
                      </a:r>
                    </a:p>
                    <a:p>
                      <a:r>
                        <a:rPr lang="en-US" sz="600" b="0" dirty="0">
                          <a:solidFill>
                            <a:srgbClr val="0070C0"/>
                          </a:solidFill>
                        </a:rPr>
                        <a:t>Handle Missing Values: Fill "Unknown" in mental health with meaningful replacements.</a:t>
                      </a:r>
                    </a:p>
                    <a:p>
                      <a:r>
                        <a:rPr lang="en-US" sz="600" b="0" dirty="0">
                          <a:solidFill>
                            <a:srgbClr val="0070C0"/>
                          </a:solidFill>
                        </a:rPr>
                        <a:t>Standardize Categories: Ensure consistent formatting for categorical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Collection</a:t>
                      </a:r>
                    </a:p>
                    <a:p>
                      <a:r>
                        <a:rPr lang="en-US" sz="6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6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Methods:</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Surveys:Collect</a:t>
                      </a:r>
                      <a:r>
                        <a:rPr lang="en-SG" sz="600" dirty="0">
                          <a:solidFill>
                            <a:srgbClr val="0070C0"/>
                          </a:solidFill>
                          <a:latin typeface="Arial" panose="020B0604020202020204" pitchFamily="34" charset="0"/>
                          <a:cs typeface="Arial" panose="020B0604020202020204" pitchFamily="34" charset="0"/>
                        </a:rPr>
                        <a:t> collaboration and support data.</a:t>
                      </a:r>
                    </a:p>
                    <a:p>
                      <a:r>
                        <a:rPr lang="en-SG" sz="600" dirty="0">
                          <a:solidFill>
                            <a:srgbClr val="0070C0"/>
                          </a:solidFill>
                          <a:latin typeface="Arial" panose="020B0604020202020204" pitchFamily="34" charset="0"/>
                          <a:cs typeface="Arial" panose="020B0604020202020204" pitchFamily="34" charset="0"/>
                        </a:rPr>
                        <a:t>2. HR Systems: Integrate for productivity metrics.</a:t>
                      </a: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Data Properties:</a:t>
                      </a:r>
                    </a:p>
                    <a:p>
                      <a:r>
                        <a:rPr lang="en-SG" sz="600" dirty="0">
                          <a:solidFill>
                            <a:srgbClr val="0070C0"/>
                          </a:solidFill>
                          <a:latin typeface="Arial" panose="020B0604020202020204" pitchFamily="34" charset="0"/>
                          <a:cs typeface="Arial" panose="020B0604020202020204" pitchFamily="34" charset="0"/>
                        </a:rPr>
                        <a:t>1. Accurate and validated.</a:t>
                      </a:r>
                    </a:p>
                    <a:p>
                      <a:r>
                        <a:rPr lang="en-SG" sz="600" dirty="0">
                          <a:solidFill>
                            <a:srgbClr val="0070C0"/>
                          </a:solidFill>
                          <a:latin typeface="Arial" panose="020B0604020202020204" pitchFamily="34" charset="0"/>
                          <a:cs typeface="Arial" panose="020B0604020202020204" pitchFamily="34" charset="0"/>
                        </a:rPr>
                        <a:t>2. Consistent format.</a:t>
                      </a:r>
                    </a:p>
                    <a:p>
                      <a:r>
                        <a:rPr lang="en-SG" sz="600" dirty="0">
                          <a:solidFill>
                            <a:srgbClr val="0070C0"/>
                          </a:solidFill>
                          <a:latin typeface="Arial" panose="020B0604020202020204" pitchFamily="34" charset="0"/>
                          <a:cs typeface="Arial" panose="020B0604020202020204" pitchFamily="34" charset="0"/>
                        </a:rPr>
                        <a:t>3. Complete with minimal gaps.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098650">
                <a:tc>
                  <a:txBody>
                    <a:bodyPr/>
                    <a:lstStyle/>
                    <a:p>
                      <a:r>
                        <a:rPr lang="en-US" sz="800" b="1" dirty="0">
                          <a:latin typeface="Arial" panose="020B0604020202020204" pitchFamily="34" charset="0"/>
                          <a:cs typeface="Arial" panose="020B0604020202020204" pitchFamily="34" charset="0"/>
                        </a:rPr>
                        <a:t>Data Landscape</a:t>
                      </a:r>
                    </a:p>
                    <a:p>
                      <a:r>
                        <a:rPr lang="en-US" sz="600" dirty="0">
                          <a:latin typeface="Arial" panose="020B0604020202020204" pitchFamily="34" charset="0"/>
                          <a:cs typeface="Arial" panose="020B0604020202020204" pitchFamily="34" charset="0"/>
                        </a:rPr>
                        <a:t>Which data is required for this, and  which is already available? Which  additional data must be collected?</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From Kaggle:</a:t>
                      </a:r>
                    </a:p>
                    <a:p>
                      <a:r>
                        <a:rPr lang="en-US" sz="600" b="0" dirty="0">
                          <a:solidFill>
                            <a:srgbClr val="0070C0"/>
                          </a:solidFill>
                        </a:rPr>
                        <a:t>Demographics: Age, Gender, Work Location.</a:t>
                      </a:r>
                    </a:p>
                    <a:p>
                      <a:r>
                        <a:rPr lang="en-US" sz="600" b="0" dirty="0">
                          <a:solidFill>
                            <a:srgbClr val="0070C0"/>
                          </a:solidFill>
                        </a:rPr>
                        <a:t>Work-related: Job Role, Industry, Experience, Hours Worked.</a:t>
                      </a:r>
                    </a:p>
                    <a:p>
                      <a:r>
                        <a:rPr lang="en-US" sz="600" b="0" dirty="0">
                          <a:solidFill>
                            <a:srgbClr val="0070C0"/>
                          </a:solidFill>
                        </a:rPr>
                        <a:t>Well-being: Stress Levels, Work-Life Balance, Satisfaction, Mental Health.</a:t>
                      </a:r>
                    </a:p>
                    <a:p>
                      <a:endParaRPr lang="en-US" sz="600" b="0" dirty="0">
                        <a:solidFill>
                          <a:srgbClr val="0070C0"/>
                        </a:solidFill>
                      </a:endParaRPr>
                    </a:p>
                    <a:p>
                      <a:r>
                        <a:rPr lang="en-US" sz="600" b="0" dirty="0">
                          <a:solidFill>
                            <a:srgbClr val="0070C0"/>
                          </a:solidFill>
                        </a:rPr>
                        <a:t>https://www.kaggle.com/datasets/waqi786/remote-work-and-mental-health/data</a:t>
                      </a:r>
                    </a:p>
                    <a:p>
                      <a:endParaRPr lang="en-SG" sz="800"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800" b="1" dirty="0">
                          <a:latin typeface="Arial" panose="020B0604020202020204" pitchFamily="34" charset="0"/>
                          <a:cs typeface="Arial" panose="020B0604020202020204" pitchFamily="34" charset="0"/>
                        </a:rPr>
                        <a:t>Software &amp; Libraries</a:t>
                      </a:r>
                    </a:p>
                    <a:p>
                      <a:r>
                        <a:rPr lang="en-US" sz="6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8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Modules Used:</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Numpy</a:t>
                      </a:r>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2. Pandas</a:t>
                      </a:r>
                    </a:p>
                    <a:p>
                      <a:r>
                        <a:rPr lang="en-SG" sz="600" dirty="0">
                          <a:solidFill>
                            <a:srgbClr val="0070C0"/>
                          </a:solidFill>
                          <a:latin typeface="Arial" panose="020B0604020202020204" pitchFamily="34" charset="0"/>
                          <a:cs typeface="Arial" panose="020B0604020202020204" pitchFamily="34" charset="0"/>
                        </a:rPr>
                        <a:t>3. Matplotlib</a:t>
                      </a:r>
                    </a:p>
                    <a:p>
                      <a:r>
                        <a:rPr lang="en-SG" sz="600" dirty="0">
                          <a:solidFill>
                            <a:srgbClr val="0070C0"/>
                          </a:solidFill>
                          <a:latin typeface="Arial" panose="020B0604020202020204" pitchFamily="34" charset="0"/>
                          <a:cs typeface="Arial" panose="020B0604020202020204" pitchFamily="34" charset="0"/>
                        </a:rPr>
                        <a:t>4. Seaborn</a:t>
                      </a:r>
                    </a:p>
                    <a:p>
                      <a:r>
                        <a:rPr lang="en-SG" sz="600" dirty="0">
                          <a:solidFill>
                            <a:srgbClr val="0070C0"/>
                          </a:solidFill>
                          <a:latin typeface="Arial" panose="020B0604020202020204" pitchFamily="34" charset="0"/>
                          <a:cs typeface="Arial" panose="020B0604020202020204" pitchFamily="34" charset="0"/>
                        </a:rPr>
                        <a:t>5. Scikit-learn</a:t>
                      </a:r>
                    </a:p>
                    <a:p>
                      <a:r>
                        <a:rPr lang="en-SG" sz="600" dirty="0">
                          <a:solidFill>
                            <a:srgbClr val="0070C0"/>
                          </a:solidFill>
                          <a:latin typeface="Arial" panose="020B0604020202020204" pitchFamily="34" charset="0"/>
                          <a:cs typeface="Arial" panose="020B0604020202020204" pitchFamily="34" charset="0"/>
                        </a:rPr>
                        <a:t>6. </a:t>
                      </a:r>
                      <a:r>
                        <a:rPr lang="en-SG" sz="600" dirty="0" err="1">
                          <a:solidFill>
                            <a:srgbClr val="0070C0"/>
                          </a:solidFill>
                          <a:latin typeface="Arial" panose="020B0604020202020204" pitchFamily="34" charset="0"/>
                          <a:cs typeface="Arial" panose="020B0604020202020204" pitchFamily="34" charset="0"/>
                        </a:rPr>
                        <a:t>XGBoost</a:t>
                      </a:r>
                      <a:endParaRPr lang="en-SG" sz="600" dirty="0">
                        <a:solidFill>
                          <a:srgbClr val="0070C0"/>
                        </a:solidFill>
                        <a:latin typeface="Arial" panose="020B0604020202020204" pitchFamily="34" charset="0"/>
                        <a:cs typeface="Arial" panose="020B0604020202020204" pitchFamily="34" charset="0"/>
                      </a:endParaRP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There are no solutions available as of 05/12/2024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800" b="1" dirty="0">
                          <a:latin typeface="Arial" panose="020B0604020202020204" pitchFamily="34" charset="0"/>
                          <a:cs typeface="Arial" panose="020B0604020202020204" pitchFamily="34" charset="0"/>
                        </a:rPr>
                        <a:t>Data Integration</a:t>
                      </a:r>
                    </a:p>
                    <a:p>
                      <a:r>
                        <a:rPr lang="en-US" sz="800" dirty="0">
                          <a:latin typeface="Arial" panose="020B0604020202020204" pitchFamily="34" charset="0"/>
                          <a:cs typeface="Arial" panose="020B0604020202020204" pitchFamily="34" charset="0"/>
                        </a:rPr>
                        <a:t>In which system should the data  from different sources be migrated?</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Google Drive as </a:t>
                      </a:r>
                      <a:r>
                        <a:rPr lang="en-US" sz="800" dirty="0" err="1">
                          <a:solidFill>
                            <a:srgbClr val="0070C0"/>
                          </a:solidFill>
                          <a:latin typeface="Arial" panose="020B0604020202020204" pitchFamily="34" charset="0"/>
                          <a:cs typeface="Arial" panose="020B0604020202020204" pitchFamily="34" charset="0"/>
                        </a:rPr>
                        <a:t>Colab</a:t>
                      </a:r>
                      <a:r>
                        <a:rPr lang="en-US" sz="800" dirty="0">
                          <a:solidFill>
                            <a:srgbClr val="0070C0"/>
                          </a:solidFill>
                          <a:latin typeface="Arial" panose="020B0604020202020204" pitchFamily="34" charset="0"/>
                          <a:cs typeface="Arial" panose="020B0604020202020204" pitchFamily="34" charset="0"/>
                        </a:rPr>
                        <a:t> needs to be used if size of dataset increases.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Explorative Data Analysis</a:t>
                      </a:r>
                    </a:p>
                    <a:p>
                      <a:r>
                        <a:rPr lang="en-US" sz="8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There are no outliers. The EDA is present in the git repository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0085" y="4977932"/>
            <a:ext cx="4572000" cy="207749"/>
          </a:xfrm>
          <a:prstGeom prst="rect">
            <a:avLst/>
          </a:prstGeom>
          <a:noFill/>
        </p:spPr>
        <p:txBody>
          <a:bodyPr wrap="square">
            <a:spAutoFit/>
          </a:bodyPr>
          <a:lstStyle/>
          <a:p>
            <a:r>
              <a:rPr lang="en-SG" sz="750" dirty="0">
                <a:solidFill>
                  <a:schemeClr val="bg1"/>
                </a:solidFill>
              </a:rPr>
              <a:t>Adopted from: </a:t>
            </a:r>
            <a:r>
              <a:rPr lang="en-SG" sz="750" dirty="0">
                <a:solidFill>
                  <a:schemeClr val="bg1"/>
                </a:solidFill>
                <a:hlinkClick r:id="rId2">
                  <a:extLst>
                    <a:ext uri="{A12FA001-AC4F-418D-AE19-62706E023703}">
                      <ahyp:hlinkClr xmlns:ahyp="http://schemas.microsoft.com/office/drawing/2018/hyperlinkcolor" val="tx"/>
                    </a:ext>
                  </a:extLst>
                </a:hlinkClick>
              </a:rPr>
              <a:t>https://github.com/tomalytics/datasciencecanvas</a:t>
            </a:r>
            <a:endParaRPr lang="en-SG" sz="750" dirty="0">
              <a:solidFill>
                <a:schemeClr val="bg1"/>
              </a:solidFill>
            </a:endParaRPr>
          </a:p>
        </p:txBody>
      </p:sp>
    </p:spTree>
    <p:extLst>
      <p:ext uri="{BB962C8B-B14F-4D97-AF65-F5344CB8AC3E}">
        <p14:creationId xmlns:p14="http://schemas.microsoft.com/office/powerpoint/2010/main" val="7376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E097C457-1015-478F-E586-1ACBE357CB7A}"/>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2EEE7C82-15B2-C708-871A-AF6D36544E65}"/>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A404D758-8594-0954-A19E-BF7F20B1E9B0}"/>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8731A9C8-F1BC-EA1A-F567-AC172815038E}"/>
              </a:ext>
            </a:extLst>
          </p:cNvPr>
          <p:cNvSpPr txBox="1">
            <a:spLocks/>
          </p:cNvSpPr>
          <p:nvPr/>
        </p:nvSpPr>
        <p:spPr>
          <a:xfrm>
            <a:off x="758710" y="1058030"/>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8503ED0A-878C-EC26-4A29-4EFC205D5A53}"/>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B8F90F66-C09E-B208-00A8-118103109F6A}"/>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E0B8FAA3-F4BC-0AF3-3F33-89FA62FF7DD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1A6C5C40-1E5D-1D5E-964E-F4BAA09FCF92}"/>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2BDA7050-1465-2B72-483F-6309B9C9899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F74BD5CB-9343-15D7-2560-BDF5ED85960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8F473BF9-8096-BAAA-B93C-E2C5EE8AAF0A}"/>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507C481B-2149-27B5-63D6-989A97C58D17}"/>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9" name="Rectangle 2">
            <a:extLst>
              <a:ext uri="{FF2B5EF4-FFF2-40B4-BE49-F238E27FC236}">
                <a16:creationId xmlns:a16="http://schemas.microsoft.com/office/drawing/2014/main" id="{418568EC-CB20-B3AD-5C05-3723DD98749E}"/>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p:nvSpPr>
          <p:cNvPr id="20" name="Google Shape;4701;p99">
            <a:extLst>
              <a:ext uri="{FF2B5EF4-FFF2-40B4-BE49-F238E27FC236}">
                <a16:creationId xmlns:a16="http://schemas.microsoft.com/office/drawing/2014/main" id="{9C3E43C5-8C3A-6509-5468-D5A96978932C}"/>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769C27C8-3024-1EF4-2E37-6271F5BEA1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4" name="Picture 13">
            <a:extLst>
              <a:ext uri="{FF2B5EF4-FFF2-40B4-BE49-F238E27FC236}">
                <a16:creationId xmlns:a16="http://schemas.microsoft.com/office/drawing/2014/main" id="{4AFAFD96-FFB2-E4ED-2AB7-239982BC297F}"/>
              </a:ext>
            </a:extLst>
          </p:cNvPr>
          <p:cNvPicPr>
            <a:picLocks noChangeAspect="1"/>
          </p:cNvPicPr>
          <p:nvPr/>
        </p:nvPicPr>
        <p:blipFill>
          <a:blip r:embed="rId3"/>
          <a:stretch>
            <a:fillRect/>
          </a:stretch>
        </p:blipFill>
        <p:spPr>
          <a:xfrm>
            <a:off x="4267899" y="2863632"/>
            <a:ext cx="4572000" cy="1524000"/>
          </a:xfrm>
          <a:prstGeom prst="rect">
            <a:avLst/>
          </a:prstGeom>
          <a:ln w="12700">
            <a:solidFill>
              <a:schemeClr val="tx1"/>
            </a:solidFill>
          </a:ln>
          <a:effectLst>
            <a:outerShdw blurRad="50800" dist="38100" algn="l" rotWithShape="0">
              <a:prstClr val="black">
                <a:alpha val="40000"/>
              </a:prstClr>
            </a:outerShdw>
          </a:effectLst>
        </p:spPr>
      </p:pic>
      <p:sp useBgFill="1">
        <p:nvSpPr>
          <p:cNvPr id="27" name="Google Shape;3771;p66">
            <a:extLst>
              <a:ext uri="{FF2B5EF4-FFF2-40B4-BE49-F238E27FC236}">
                <a16:creationId xmlns:a16="http://schemas.microsoft.com/office/drawing/2014/main" id="{6681863E-8A66-0F68-42A7-A51DB23B2A46}"/>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28" name="Google Shape;3773;p66">
            <a:extLst>
              <a:ext uri="{FF2B5EF4-FFF2-40B4-BE49-F238E27FC236}">
                <a16:creationId xmlns:a16="http://schemas.microsoft.com/office/drawing/2014/main" id="{9450926E-79F1-AE12-3D16-4E6143642099}"/>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04.g</a:t>
            </a:r>
          </a:p>
        </p:txBody>
      </p:sp>
    </p:spTree>
    <p:extLst>
      <p:ext uri="{BB962C8B-B14F-4D97-AF65-F5344CB8AC3E}">
        <p14:creationId xmlns:p14="http://schemas.microsoft.com/office/powerpoint/2010/main" val="2315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FEFAEE38-8B73-807B-DC24-059FFFD4D23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ADD33327-E36D-EBAA-C65B-82A7AD6592C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DE437892-0B38-8097-9286-D7AD54900C8E}"/>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03A0DCF3-3C56-14C4-3189-D4DEA746892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82579642-3940-279E-D9B9-9D3965BC316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A8C0B289-7FBA-F2C0-BB65-3775762E3015}"/>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BD368AA-A219-F602-DE3D-8E67079AD982}"/>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C4FBE65-1691-A1B6-63E8-A5CD14E773BE}"/>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2AA75366-D4F5-3A2C-138F-3B9216EE753B}"/>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5237368E-1BF4-483D-AA15-5E67F00B5ABA}"/>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26" name="Footer Placeholder 5">
            <a:extLst>
              <a:ext uri="{FF2B5EF4-FFF2-40B4-BE49-F238E27FC236}">
                <a16:creationId xmlns:a16="http://schemas.microsoft.com/office/drawing/2014/main" id="{ABD778B1-6EC0-DEB9-D341-7FE93A92B040}"/>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0D39DCB6-08C5-8A04-2246-23D5A1C055CD}"/>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B96BA685-C523-7E2D-CF83-CCE83D923D88}"/>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Random Forest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36%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0.28–0.40</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267953EE-09B3-2F2F-54BD-A8E7E7EDF85B}"/>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3" name="Google Shape;3856;p69">
            <a:extLst>
              <a:ext uri="{FF2B5EF4-FFF2-40B4-BE49-F238E27FC236}">
                <a16:creationId xmlns:a16="http://schemas.microsoft.com/office/drawing/2014/main" id="{E3181AD6-F8AC-0D2B-B311-8A9FFF02A8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0204979D-C765-B22B-9391-C19192485018}"/>
              </a:ext>
            </a:extLst>
          </p:cNvPr>
          <p:cNvPicPr>
            <a:picLocks noChangeAspect="1"/>
          </p:cNvPicPr>
          <p:nvPr/>
        </p:nvPicPr>
        <p:blipFill>
          <a:blip r:embed="rId3"/>
          <a:stretch>
            <a:fillRect/>
          </a:stretch>
        </p:blipFill>
        <p:spPr>
          <a:xfrm>
            <a:off x="4682836" y="2429380"/>
            <a:ext cx="4114800" cy="2316892"/>
          </a:xfrm>
          <a:prstGeom prst="rect">
            <a:avLst/>
          </a:prstGeom>
          <a:ln w="12700">
            <a:solidFill>
              <a:schemeClr val="tx1"/>
            </a:solidFill>
          </a:ln>
          <a:effectLst>
            <a:outerShdw blurRad="50800" dist="38100" algn="l" rotWithShape="0">
              <a:prstClr val="black">
                <a:alpha val="40000"/>
              </a:prstClr>
            </a:outerShdw>
          </a:effectLst>
        </p:spPr>
      </p:pic>
      <p:sp useBgFill="1">
        <p:nvSpPr>
          <p:cNvPr id="10" name="Google Shape;3771;p66">
            <a:extLst>
              <a:ext uri="{FF2B5EF4-FFF2-40B4-BE49-F238E27FC236}">
                <a16:creationId xmlns:a16="http://schemas.microsoft.com/office/drawing/2014/main" id="{7B8F814C-B5FC-408A-63E0-2012D8346D45}"/>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1" name="Google Shape;3773;p66">
            <a:extLst>
              <a:ext uri="{FF2B5EF4-FFF2-40B4-BE49-F238E27FC236}">
                <a16:creationId xmlns:a16="http://schemas.microsoft.com/office/drawing/2014/main" id="{71192C6F-62D6-BEB3-8CB0-CC3AADCA6F8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04.h</a:t>
            </a:r>
          </a:p>
        </p:txBody>
      </p:sp>
    </p:spTree>
    <p:extLst>
      <p:ext uri="{BB962C8B-B14F-4D97-AF65-F5344CB8AC3E}">
        <p14:creationId xmlns:p14="http://schemas.microsoft.com/office/powerpoint/2010/main" val="229184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533CB69-8AFD-0A71-10E7-E3C49B91656B}"/>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B63E63C5-5C5A-F618-BA2B-81218CEA53B7}"/>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B0F37C87-7FED-6C92-5491-947FC9E0306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68DD7EE2-03F5-8CB3-1593-36F6B0E46DFD}"/>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EF634BA3-A374-6AA0-0F1A-02AA1E5DDE3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23" name="Google Shape;14413;p126">
            <a:extLst>
              <a:ext uri="{FF2B5EF4-FFF2-40B4-BE49-F238E27FC236}">
                <a16:creationId xmlns:a16="http://schemas.microsoft.com/office/drawing/2014/main" id="{0D929E49-0D97-580C-A0F0-EA424007BD82}"/>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C103DBA3-D2E0-6B03-0AC4-77DBFFDF1BA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2259937D-8C81-80D4-AF56-16274418B8E8}"/>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086CF4E4-9824-1D75-B850-03A6009731C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0DA2D147-E746-2D8A-4CA3-BBCBCB1D9ECB}"/>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1646989C-3F5F-0D15-CE8D-7A8C418A1CE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058823D-4FF7-1E5F-4B26-823B6C413E10}"/>
              </a:ext>
            </a:extLst>
          </p:cNvPr>
          <p:cNvPicPr>
            <a:picLocks noChangeAspect="1"/>
          </p:cNvPicPr>
          <p:nvPr/>
        </p:nvPicPr>
        <p:blipFill>
          <a:blip r:embed="rId3"/>
          <a:srcRect l="5696" t="17406" r="5607" b="16424"/>
          <a:stretch/>
        </p:blipFill>
        <p:spPr>
          <a:xfrm>
            <a:off x="484411" y="2451308"/>
            <a:ext cx="8110560" cy="1991253"/>
          </a:xfrm>
          <a:prstGeom prst="rect">
            <a:avLst/>
          </a:prstGeom>
          <a:ln w="12700">
            <a:solidFill>
              <a:schemeClr val="tx1"/>
            </a:solidFill>
          </a:ln>
          <a:effectLst>
            <a:outerShdw blurRad="50800" dist="38100" algn="l" rotWithShape="0">
              <a:prstClr val="black">
                <a:alpha val="40000"/>
              </a:prstClr>
            </a:outerShdw>
          </a:effectLst>
        </p:spPr>
      </p:pic>
      <p:sp useBgFill="1">
        <p:nvSpPr>
          <p:cNvPr id="5" name="Google Shape;3856;p69">
            <a:extLst>
              <a:ext uri="{FF2B5EF4-FFF2-40B4-BE49-F238E27FC236}">
                <a16:creationId xmlns:a16="http://schemas.microsoft.com/office/drawing/2014/main" id="{01E971C4-4742-E30A-D73D-E19FDD3D3FAD}"/>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11" name="Google Shape;3771;p66">
            <a:extLst>
              <a:ext uri="{FF2B5EF4-FFF2-40B4-BE49-F238E27FC236}">
                <a16:creationId xmlns:a16="http://schemas.microsoft.com/office/drawing/2014/main" id="{F5C67020-677D-F9F4-CA1D-FA3AD08B807A}"/>
              </a:ext>
            </a:extLst>
          </p:cNvPr>
          <p:cNvSpPr txBox="1">
            <a:spLocks noGrp="1"/>
          </p:cNvSpPr>
          <p:nvPr>
            <p:ph type="title"/>
          </p:nvPr>
        </p:nvSpPr>
        <p:spPr>
          <a:xfrm>
            <a:off x="1481692"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2" name="Google Shape;3773;p66">
            <a:extLst>
              <a:ext uri="{FF2B5EF4-FFF2-40B4-BE49-F238E27FC236}">
                <a16:creationId xmlns:a16="http://schemas.microsoft.com/office/drawing/2014/main" id="{A9D4FF27-8F67-7110-0235-0F7EC06BF334}"/>
              </a:ext>
            </a:extLst>
          </p:cNvPr>
          <p:cNvSpPr txBox="1">
            <a:spLocks noGrp="1"/>
          </p:cNvSpPr>
          <p:nvPr>
            <p:ph type="title" idx="2"/>
          </p:nvPr>
        </p:nvSpPr>
        <p:spPr>
          <a:xfrm>
            <a:off x="212062" y="272500"/>
            <a:ext cx="1099287"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04.i</a:t>
            </a:r>
            <a:endParaRPr sz="4000" b="0" dirty="0"/>
          </a:p>
        </p:txBody>
      </p:sp>
    </p:spTree>
    <p:extLst>
      <p:ext uri="{BB962C8B-B14F-4D97-AF65-F5344CB8AC3E}">
        <p14:creationId xmlns:p14="http://schemas.microsoft.com/office/powerpoint/2010/main" val="347363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0B52F7FF-5CE7-B1B0-E7BA-F28BA7B6EF06}"/>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E3A57CB-83CC-9A01-3232-BDE61CE62AD4}"/>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84C0D087-81DB-D852-F59D-B6A92B7214DF}"/>
              </a:ext>
            </a:extLst>
          </p:cNvPr>
          <p:cNvSpPr txBox="1">
            <a:spLocks/>
          </p:cNvSpPr>
          <p:nvPr/>
        </p:nvSpPr>
        <p:spPr>
          <a:xfrm>
            <a:off x="2193479" y="1823727"/>
            <a:ext cx="47570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DATA CLEANUP AND REMOVING OUTLIERS</a:t>
            </a:r>
          </a:p>
        </p:txBody>
      </p:sp>
      <p:sp useBgFill="1">
        <p:nvSpPr>
          <p:cNvPr id="21" name="Footer Placeholder 5">
            <a:extLst>
              <a:ext uri="{FF2B5EF4-FFF2-40B4-BE49-F238E27FC236}">
                <a16:creationId xmlns:a16="http://schemas.microsoft.com/office/drawing/2014/main" id="{71265509-505D-71BA-5B92-561B1E91A1B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FCB5C267-B9D3-4510-34CB-516F1FFF01B9}"/>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EB7C29F4-4CA1-D894-7825-CF344178E688}"/>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29CD8B17-278E-C031-0DDB-237A74F613FF}"/>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CD5F23D-557E-3105-19FA-5013E121E3DB}"/>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23716EA6-A26A-D5FE-E94C-F0870FBA340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13B9A15B-5BEE-A1E4-7D18-B225323960A6}"/>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9D040B98-414B-F0B4-D05E-F960B805B8A7}"/>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7" name="Picture 6">
            <a:extLst>
              <a:ext uri="{FF2B5EF4-FFF2-40B4-BE49-F238E27FC236}">
                <a16:creationId xmlns:a16="http://schemas.microsoft.com/office/drawing/2014/main" id="{60E3E954-C205-3B17-ED92-2238FC7B2778}"/>
              </a:ext>
            </a:extLst>
          </p:cNvPr>
          <p:cNvPicPr>
            <a:picLocks noChangeAspect="1"/>
          </p:cNvPicPr>
          <p:nvPr/>
        </p:nvPicPr>
        <p:blipFill>
          <a:blip r:embed="rId3"/>
          <a:srcRect l="5695" t="25434" r="5455" b="25169"/>
          <a:stretch/>
        </p:blipFill>
        <p:spPr>
          <a:xfrm>
            <a:off x="455225" y="2953870"/>
            <a:ext cx="8124414" cy="992461"/>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428C617F-BF89-732B-9D44-747408C7B046}"/>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23" name="Google Shape;3773;p66">
            <a:extLst>
              <a:ext uri="{FF2B5EF4-FFF2-40B4-BE49-F238E27FC236}">
                <a16:creationId xmlns:a16="http://schemas.microsoft.com/office/drawing/2014/main" id="{995E796A-767D-F751-B912-7D6E596A3076}"/>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04.j</a:t>
            </a:r>
            <a:endParaRPr sz="4000" b="0" dirty="0"/>
          </a:p>
        </p:txBody>
      </p:sp>
    </p:spTree>
    <p:extLst>
      <p:ext uri="{BB962C8B-B14F-4D97-AF65-F5344CB8AC3E}">
        <p14:creationId xmlns:p14="http://schemas.microsoft.com/office/powerpoint/2010/main" val="158488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9F5C31B4-BBC6-0A55-A2FB-15077C7C3FA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318D0108-6F93-510D-1724-60F1C019694C}"/>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D1C7F913-8186-113F-1778-54D3474C3574}"/>
              </a:ext>
            </a:extLst>
          </p:cNvPr>
          <p:cNvSpPr txBox="1">
            <a:spLocks/>
          </p:cNvSpPr>
          <p:nvPr/>
        </p:nvSpPr>
        <p:spPr>
          <a:xfrm>
            <a:off x="1311249" y="1806423"/>
            <a:ext cx="6779806"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F6B74E1A-EAA4-EECA-43D5-0057D24DB87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C6016EAA-0D14-95EF-5163-594515CAC0A1}"/>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B592C774-BD61-9D57-BF14-DEAD174D4C22}"/>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C9957FAB-559A-2902-A00D-5687D01236E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5E721E5-543C-CFA0-1C13-23595657F4F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3F088050-ACE3-FDB6-122E-F303CF8AF460}"/>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C20E2280-C7D1-D657-095A-0F8D1CE47F72}"/>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81BD731A-EDC0-FC34-1C87-5E33C7AB5334}"/>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550B3AB5-D28E-F2E4-75EC-B24074E39020}"/>
              </a:ext>
            </a:extLst>
          </p:cNvPr>
          <p:cNvPicPr>
            <a:picLocks noChangeAspect="1"/>
          </p:cNvPicPr>
          <p:nvPr/>
        </p:nvPicPr>
        <p:blipFill>
          <a:blip r:embed="rId3"/>
          <a:stretch>
            <a:fillRect/>
          </a:stretch>
        </p:blipFill>
        <p:spPr>
          <a:xfrm>
            <a:off x="4692150" y="2955126"/>
            <a:ext cx="4114800" cy="1527048"/>
          </a:xfrm>
          <a:prstGeom prst="rect">
            <a:avLst/>
          </a:prstGeom>
          <a:ln w="12700">
            <a:solidFill>
              <a:schemeClr val="tx1"/>
            </a:solidFill>
          </a:ln>
          <a:effectLst>
            <a:outerShdw blurRad="50800" dist="38100" algn="l" rotWithShape="0">
              <a:prstClr val="black">
                <a:alpha val="40000"/>
              </a:prstClr>
            </a:outerShdw>
          </a:effectLst>
        </p:spPr>
      </p:pic>
      <p:sp useBgFill="1">
        <p:nvSpPr>
          <p:cNvPr id="6" name="Rectangle 2">
            <a:extLst>
              <a:ext uri="{FF2B5EF4-FFF2-40B4-BE49-F238E27FC236}">
                <a16:creationId xmlns:a16="http://schemas.microsoft.com/office/drawing/2014/main" id="{7B890E0B-70F3-5C31-0A87-19237B7C5019}"/>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useBgFill="1">
        <p:nvSpPr>
          <p:cNvPr id="11" name="Google Shape;3771;p66">
            <a:extLst>
              <a:ext uri="{FF2B5EF4-FFF2-40B4-BE49-F238E27FC236}">
                <a16:creationId xmlns:a16="http://schemas.microsoft.com/office/drawing/2014/main" id="{DB2B45E6-D63E-1DCD-42F8-1D8579B551A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90B71928-6EE0-4B33-1607-613394ADB1EF}"/>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04.k</a:t>
            </a:r>
            <a:endParaRPr sz="4000" b="0" dirty="0"/>
          </a:p>
        </p:txBody>
      </p:sp>
    </p:spTree>
    <p:extLst>
      <p:ext uri="{BB962C8B-B14F-4D97-AF65-F5344CB8AC3E}">
        <p14:creationId xmlns:p14="http://schemas.microsoft.com/office/powerpoint/2010/main" val="1380468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3875D90B-1C7F-9607-9452-FC3E953FC79B}"/>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0CD9F0F-21F0-5E95-021B-A3D532AB01E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E5542EB8-7D33-0110-E320-6275B78A5B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EC5385C0-D967-A7A0-7A29-E209C76BC426}"/>
              </a:ext>
            </a:extLst>
          </p:cNvPr>
          <p:cNvSpPr>
            <a:spLocks noChangeArrowheads="1"/>
          </p:cNvSpPr>
          <p:nvPr/>
        </p:nvSpPr>
        <p:spPr bwMode="auto">
          <a:xfrm>
            <a:off x="301371" y="2362913"/>
            <a:ext cx="4353756" cy="2308324"/>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For the Random Forest Classifier:</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0</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Perfect precision</a:t>
            </a:r>
            <a:r>
              <a:rPr lang="en-US" sz="1600" dirty="0">
                <a:solidFill>
                  <a:schemeClr val="bg1"/>
                </a:solidFill>
                <a:latin typeface="Space Grotesk" panose="020B0604020202020204" charset="0"/>
                <a:cs typeface="Space Grotesk" panose="020B0604020202020204" charset="0"/>
              </a:rPr>
              <a:t> (1.00) with </a:t>
            </a:r>
            <a:r>
              <a:rPr lang="en-US" sz="1600" dirty="0">
                <a:solidFill>
                  <a:schemeClr val="accent1">
                    <a:lumMod val="60000"/>
                    <a:lumOff val="40000"/>
                  </a:schemeClr>
                </a:solidFill>
                <a:latin typeface="Space Grotesk" panose="020B0604020202020204" charset="0"/>
                <a:cs typeface="Space Grotesk" panose="020B0604020202020204" charset="0"/>
              </a:rPr>
              <a:t>strong recall </a:t>
            </a:r>
            <a:r>
              <a:rPr lang="en-US" sz="1600" dirty="0">
                <a:solidFill>
                  <a:schemeClr val="bg1"/>
                </a:solidFill>
                <a:latin typeface="Space Grotesk" panose="020B0604020202020204" charset="0"/>
                <a:cs typeface="Space Grotesk" panose="020B0604020202020204" charset="0"/>
              </a:rPr>
              <a:t>(0.90)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(0.95)</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1</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Good precision </a:t>
            </a:r>
            <a:r>
              <a:rPr lang="en-US" sz="1600" dirty="0">
                <a:solidFill>
                  <a:schemeClr val="bg1"/>
                </a:solidFill>
                <a:latin typeface="Space Grotesk" panose="020B0604020202020204" charset="0"/>
                <a:cs typeface="Space Grotesk" panose="020B0604020202020204" charset="0"/>
              </a:rPr>
              <a:t>(0.88) with </a:t>
            </a:r>
            <a:r>
              <a:rPr lang="en-US" sz="1600" dirty="0">
                <a:solidFill>
                  <a:schemeClr val="accent1">
                    <a:lumMod val="60000"/>
                    <a:lumOff val="40000"/>
                  </a:schemeClr>
                </a:solidFill>
                <a:latin typeface="Space Grotesk" panose="020B0604020202020204" charset="0"/>
                <a:cs typeface="Space Grotesk" panose="020B0604020202020204" charset="0"/>
              </a:rPr>
              <a:t>perfect recall </a:t>
            </a:r>
            <a:r>
              <a:rPr lang="en-US" sz="1600" dirty="0">
                <a:solidFill>
                  <a:schemeClr val="bg1"/>
                </a:solidFill>
                <a:latin typeface="Space Grotesk" panose="020B0604020202020204" charset="0"/>
                <a:cs typeface="Space Grotesk" panose="020B0604020202020204" charset="0"/>
              </a:rPr>
              <a:t>(1.00)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(0.93)</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Overall</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High accuracy </a:t>
            </a:r>
            <a:r>
              <a:rPr lang="en-US" sz="1600" dirty="0">
                <a:solidFill>
                  <a:schemeClr val="bg1"/>
                </a:solidFill>
                <a:latin typeface="Space Grotesk" panose="020B0604020202020204" charset="0"/>
                <a:cs typeface="Space Grotesk" panose="020B0604020202020204" charset="0"/>
              </a:rPr>
              <a:t>(94%), with balanced performance but slightly lower recall for Class 0</a:t>
            </a:r>
            <a:endParaRPr lang="en-US" sz="1600" i="0" dirty="0">
              <a:solidFill>
                <a:schemeClr val="bg1"/>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10B25DE6-092A-C31C-BE52-BB730FC1313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grpSp>
        <p:nvGrpSpPr>
          <p:cNvPr id="8" name="Google Shape;14413;p126">
            <a:extLst>
              <a:ext uri="{FF2B5EF4-FFF2-40B4-BE49-F238E27FC236}">
                <a16:creationId xmlns:a16="http://schemas.microsoft.com/office/drawing/2014/main" id="{6DF8657E-D54B-DB73-E315-A2290F8A79FA}"/>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851A5D5E-D6E7-43BA-B631-CCA541AD5C9C}"/>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EC5C0FEF-D6B3-79AA-4D18-88554A6DEF3D}"/>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2D63993-7FA0-0FAC-96DC-84EB9E1F66A8}"/>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4C616AA6-8ECA-0543-793B-BAF1A8A8705F}"/>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91C84FE5-B9FF-9077-6F7B-62E5B954EC8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D3660A1-8432-A961-4045-6139209AF5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0EA90001-EAD2-6D7B-0209-80F47663B4B4}"/>
              </a:ext>
            </a:extLst>
          </p:cNvPr>
          <p:cNvPicPr>
            <a:picLocks noChangeAspect="1"/>
          </p:cNvPicPr>
          <p:nvPr/>
        </p:nvPicPr>
        <p:blipFill>
          <a:blip r:embed="rId3"/>
          <a:stretch>
            <a:fillRect/>
          </a:stretch>
        </p:blipFill>
        <p:spPr>
          <a:xfrm>
            <a:off x="4777377" y="2431073"/>
            <a:ext cx="3953427" cy="2172003"/>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BC1E90A6-5E07-CF4C-1D69-443BB5F5213F}"/>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9" name="Google Shape;3773;p66">
            <a:extLst>
              <a:ext uri="{FF2B5EF4-FFF2-40B4-BE49-F238E27FC236}">
                <a16:creationId xmlns:a16="http://schemas.microsoft.com/office/drawing/2014/main" id="{A8DB4C84-5846-C678-E192-83442B985F3E}"/>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04.l</a:t>
            </a:r>
            <a:endParaRPr sz="4000" b="0" dirty="0"/>
          </a:p>
        </p:txBody>
      </p:sp>
    </p:spTree>
    <p:extLst>
      <p:ext uri="{BB962C8B-B14F-4D97-AF65-F5344CB8AC3E}">
        <p14:creationId xmlns:p14="http://schemas.microsoft.com/office/powerpoint/2010/main" val="125309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05CCA34-7311-2831-3536-E448AA5B695C}"/>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F3468B60-9B9E-0582-2FC9-282F7E34BAD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6791B9AE-738A-ACF5-BA5D-67D051267583}"/>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p:nvSpPr>
          <p:cNvPr id="30" name="Google Shape;4701;p99">
            <a:extLst>
              <a:ext uri="{FF2B5EF4-FFF2-40B4-BE49-F238E27FC236}">
                <a16:creationId xmlns:a16="http://schemas.microsoft.com/office/drawing/2014/main" id="{22A58A93-9FA0-78D7-A40C-01E40D8E5FC9}"/>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IMPORTANCE</a:t>
            </a:r>
          </a:p>
        </p:txBody>
      </p:sp>
      <p:grpSp>
        <p:nvGrpSpPr>
          <p:cNvPr id="8" name="Google Shape;14413;p126">
            <a:extLst>
              <a:ext uri="{FF2B5EF4-FFF2-40B4-BE49-F238E27FC236}">
                <a16:creationId xmlns:a16="http://schemas.microsoft.com/office/drawing/2014/main" id="{38EDF50A-A53C-4CE5-CFDC-B9D57CA02B6E}"/>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17FBA900-D639-72B7-0D26-C865B8F7289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6E03782C-4279-9996-78DE-29A3B490CB4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16BC1550-1885-2F71-559E-71DC7D8EDF00}"/>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C5526FBC-6682-4D40-B246-1FB19AFF22C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5DB98045-F252-4E52-5497-916BF4988089}"/>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61BA00F-D341-C1B4-5927-7F373ADDC861}"/>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E4253931-EF6B-4658-B14E-C25A9440FFBF}"/>
              </a:ext>
            </a:extLst>
          </p:cNvPr>
          <p:cNvPicPr>
            <a:picLocks noChangeAspect="1"/>
          </p:cNvPicPr>
          <p:nvPr/>
        </p:nvPicPr>
        <p:blipFill>
          <a:blip r:embed="rId3"/>
          <a:stretch>
            <a:fillRect/>
          </a:stretch>
        </p:blipFill>
        <p:spPr>
          <a:xfrm>
            <a:off x="2847733" y="2469856"/>
            <a:ext cx="3448531" cy="2143424"/>
          </a:xfrm>
          <a:prstGeom prst="rect">
            <a:avLst/>
          </a:prstGeom>
          <a:ln w="12700">
            <a:solidFill>
              <a:schemeClr val="tx1"/>
            </a:solidFill>
          </a:ln>
          <a:effectLst>
            <a:outerShdw blurRad="50800" dist="38100" algn="l" rotWithShape="0">
              <a:prstClr val="black">
                <a:alpha val="40000"/>
              </a:prstClr>
            </a:outerShdw>
          </a:effectLst>
        </p:spPr>
      </p:pic>
      <p:sp useBgFill="1">
        <p:nvSpPr>
          <p:cNvPr id="17" name="Google Shape;3771;p66">
            <a:extLst>
              <a:ext uri="{FF2B5EF4-FFF2-40B4-BE49-F238E27FC236}">
                <a16:creationId xmlns:a16="http://schemas.microsoft.com/office/drawing/2014/main" id="{77FE8E9D-4777-305F-6017-518191E3C72A}"/>
              </a:ext>
            </a:extLst>
          </p:cNvPr>
          <p:cNvSpPr txBox="1">
            <a:spLocks noGrp="1"/>
          </p:cNvSpPr>
          <p:nvPr>
            <p:ph type="title"/>
          </p:nvPr>
        </p:nvSpPr>
        <p:spPr>
          <a:xfrm>
            <a:off x="1772315"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1627A803-4E0C-A0A1-65AA-C20B50992160}"/>
              </a:ext>
            </a:extLst>
          </p:cNvPr>
          <p:cNvSpPr txBox="1">
            <a:spLocks noGrp="1"/>
          </p:cNvSpPr>
          <p:nvPr>
            <p:ph type="title" idx="2"/>
          </p:nvPr>
        </p:nvSpPr>
        <p:spPr>
          <a:xfrm>
            <a:off x="212061" y="272500"/>
            <a:ext cx="1453705"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04.m</a:t>
            </a:r>
            <a:endParaRPr sz="4000" b="0" dirty="0"/>
          </a:p>
        </p:txBody>
      </p:sp>
    </p:spTree>
    <p:extLst>
      <p:ext uri="{BB962C8B-B14F-4D97-AF65-F5344CB8AC3E}">
        <p14:creationId xmlns:p14="http://schemas.microsoft.com/office/powerpoint/2010/main" val="420781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p:cNvGrpSpPr/>
        <p:nvPr/>
      </p:nvGrpSpPr>
      <p:grpSpPr>
        <a:xfrm>
          <a:off x="0" y="0"/>
          <a:ext cx="0" cy="0"/>
          <a:chOff x="0" y="0"/>
          <a:chExt cx="0" cy="0"/>
        </a:xfrm>
      </p:grpSpPr>
      <p:sp useBgFill="1">
        <p:nvSpPr>
          <p:cNvPr id="3771" name="Google Shape;3771;p66"/>
          <p:cNvSpPr txBox="1">
            <a:spLocks noGrp="1"/>
          </p:cNvSpPr>
          <p:nvPr>
            <p:ph type="title"/>
          </p:nvPr>
        </p:nvSpPr>
        <p:spPr>
          <a:xfrm>
            <a:off x="1659614" y="286732"/>
            <a:ext cx="7186674"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2300" b="1" dirty="0">
                <a:solidFill>
                  <a:schemeClr val="accent1">
                    <a:lumMod val="40000"/>
                    <a:lumOff val="60000"/>
                  </a:schemeClr>
                </a:solidFill>
                <a:latin typeface="Space Grotesk" panose="020B0604020202020204" charset="0"/>
                <a:cs typeface="Space Grotesk" panose="020B0604020202020204" charset="0"/>
              </a:rPr>
              <a:t>for </a:t>
            </a:r>
            <a:r>
              <a:rPr lang="en-US" sz="23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2300" b="1" dirty="0">
                <a:solidFill>
                  <a:schemeClr val="accent1">
                    <a:lumMod val="40000"/>
                    <a:lumOff val="60000"/>
                  </a:schemeClr>
                </a:solidFill>
                <a:latin typeface="Space Grotesk" panose="020B0604020202020204" charset="0"/>
                <a:cs typeface="Space Grotesk" panose="020B0604020202020204" charset="0"/>
              </a:rPr>
              <a:t> prediction</a:t>
            </a:r>
            <a:endParaRPr sz="2300" b="1" dirty="0"/>
          </a:p>
        </p:txBody>
      </p:sp>
      <p:sp useBgFill="1">
        <p:nvSpPr>
          <p:cNvPr id="3773" name="Google Shape;3773;p66"/>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05.a</a:t>
            </a:r>
            <a:endParaRPr sz="4000" b="0" dirty="0"/>
          </a:p>
        </p:txBody>
      </p:sp>
      <p:pic>
        <p:nvPicPr>
          <p:cNvPr id="3" name="Picture 2">
            <a:extLst>
              <a:ext uri="{FF2B5EF4-FFF2-40B4-BE49-F238E27FC236}">
                <a16:creationId xmlns:a16="http://schemas.microsoft.com/office/drawing/2014/main" id="{20DF33A2-7ABC-C8BB-0166-6A7CDBC189E8}"/>
              </a:ext>
            </a:extLst>
          </p:cNvPr>
          <p:cNvPicPr>
            <a:picLocks noChangeAspect="1"/>
          </p:cNvPicPr>
          <p:nvPr/>
        </p:nvPicPr>
        <p:blipFill>
          <a:blip r:embed="rId3"/>
          <a:stretch>
            <a:fillRect/>
          </a:stretch>
        </p:blipFill>
        <p:spPr>
          <a:xfrm>
            <a:off x="4033285" y="1552353"/>
            <a:ext cx="4572000" cy="288814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7D02F6AF-FA8D-7E74-0337-2BE6BD23CEA3}"/>
              </a:ext>
            </a:extLst>
          </p:cNvPr>
          <p:cNvSpPr>
            <a:spLocks noChangeArrowheads="1"/>
          </p:cNvSpPr>
          <p:nvPr/>
        </p:nvSpPr>
        <p:spPr bwMode="auto">
          <a:xfrm>
            <a:off x="141768" y="1349819"/>
            <a:ext cx="3707219"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(0.97): </a:t>
            </a:r>
            <a:r>
              <a:rPr lang="en-US" sz="1600" i="0" dirty="0">
                <a:solidFill>
                  <a:schemeClr val="bg1"/>
                </a:solidFill>
                <a:effectLst/>
                <a:latin typeface="Space Grotesk" panose="020B0604020202020204" charset="0"/>
                <a:cs typeface="Space Grotesk" panose="020B0604020202020204" charset="0"/>
              </a:rPr>
              <a:t>The model has excellent performance in distinguishing between the two classes. An </a:t>
            </a:r>
            <a:r>
              <a:rPr lang="en-US" sz="1600" i="0" dirty="0">
                <a:solidFill>
                  <a:schemeClr val="accent1">
                    <a:lumMod val="60000"/>
                    <a:lumOff val="40000"/>
                  </a:schemeClr>
                </a:solidFill>
                <a:effectLst/>
                <a:latin typeface="Space Grotesk" panose="020B0604020202020204" charset="0"/>
                <a:cs typeface="Space Grotesk" panose="020B0604020202020204" charset="0"/>
              </a:rPr>
              <a:t>AUC close to 1 </a:t>
            </a:r>
            <a:r>
              <a:rPr lang="en-US" sz="1600" i="0" dirty="0">
                <a:solidFill>
                  <a:schemeClr val="bg1"/>
                </a:solidFill>
                <a:effectLst/>
                <a:latin typeface="Space Grotesk" panose="020B0604020202020204" charset="0"/>
                <a:cs typeface="Space Grotesk" panose="020B0604020202020204" charset="0"/>
              </a:rPr>
              <a:t>indicates a highly effective classifier</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a:t>
            </a:r>
            <a:r>
              <a:rPr lang="en-US" sz="1600" i="0" dirty="0">
                <a:solidFill>
                  <a:schemeClr val="bg1"/>
                </a:solidFill>
                <a:effectLst/>
                <a:latin typeface="Space Grotesk" panose="020B0604020202020204" charset="0"/>
                <a:cs typeface="Space Grotesk" panose="020B0604020202020204" charset="0"/>
              </a:rPr>
              <a:t>: The ROC curve is </a:t>
            </a:r>
            <a:r>
              <a:rPr lang="en-US" sz="1600" i="0" dirty="0">
                <a:solidFill>
                  <a:schemeClr val="accent1">
                    <a:lumMod val="60000"/>
                    <a:lumOff val="40000"/>
                  </a:schemeClr>
                </a:solidFill>
                <a:effectLst/>
                <a:latin typeface="Space Grotesk" panose="020B0604020202020204" charset="0"/>
                <a:cs typeface="Space Grotesk" panose="020B0604020202020204" charset="0"/>
              </a:rPr>
              <a:t>very close to the green "Ideal Curve," </a:t>
            </a:r>
            <a:r>
              <a:rPr lang="en-US" sz="1600" i="0" dirty="0">
                <a:solidFill>
                  <a:schemeClr val="bg1"/>
                </a:solidFill>
                <a:effectLst/>
                <a:latin typeface="Space Grotesk" panose="020B0604020202020204" charset="0"/>
                <a:cs typeface="Space Grotesk" panose="020B0604020202020204" charset="0"/>
              </a:rPr>
              <a:t>showing the model has low false positive rates and high true positive rates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A3DBAA-E503-B07B-63F8-C7F5C564DB1D}"/>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CD620886-3031-9C51-70C7-53211537F325}"/>
              </a:ext>
            </a:extLst>
          </p:cNvPr>
          <p:cNvSpPr txBox="1">
            <a:spLocks noGrp="1"/>
          </p:cNvSpPr>
          <p:nvPr>
            <p:ph type="title"/>
          </p:nvPr>
        </p:nvSpPr>
        <p:spPr>
          <a:xfrm>
            <a:off x="1659615" y="286732"/>
            <a:ext cx="7427678"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1700" b="1" dirty="0">
                <a:solidFill>
                  <a:schemeClr val="accent1">
                    <a:lumMod val="40000"/>
                    <a:lumOff val="60000"/>
                  </a:schemeClr>
                </a:solidFill>
                <a:latin typeface="Space Grotesk" panose="020B0604020202020204" charset="0"/>
                <a:cs typeface="Space Grotesk" panose="020B0604020202020204" charset="0"/>
              </a:rPr>
              <a:t>for </a:t>
            </a:r>
            <a:r>
              <a:rPr lang="en-US" sz="1700"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sz="1700" b="1" dirty="0">
                <a:solidFill>
                  <a:schemeClr val="accent1">
                    <a:lumMod val="40000"/>
                    <a:lumOff val="60000"/>
                  </a:schemeClr>
                </a:solidFill>
                <a:latin typeface="Space Grotesk" panose="020B0604020202020204" charset="0"/>
                <a:cs typeface="Space Grotesk" panose="020B0604020202020204" charset="0"/>
              </a:rPr>
              <a:t> prediction</a:t>
            </a:r>
            <a:endParaRPr sz="1700" b="1" dirty="0"/>
          </a:p>
        </p:txBody>
      </p:sp>
      <p:sp useBgFill="1">
        <p:nvSpPr>
          <p:cNvPr id="3773" name="Google Shape;3773;p66">
            <a:extLst>
              <a:ext uri="{FF2B5EF4-FFF2-40B4-BE49-F238E27FC236}">
                <a16:creationId xmlns:a16="http://schemas.microsoft.com/office/drawing/2014/main" id="{7143299D-A71F-3D9E-C8C3-D9EDF4370B36}"/>
              </a:ext>
            </a:extLst>
          </p:cNvPr>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05.b</a:t>
            </a:r>
            <a:endParaRPr sz="4000" b="0" dirty="0"/>
          </a:p>
        </p:txBody>
      </p:sp>
      <p:pic>
        <p:nvPicPr>
          <p:cNvPr id="3" name="Picture 2">
            <a:extLst>
              <a:ext uri="{FF2B5EF4-FFF2-40B4-BE49-F238E27FC236}">
                <a16:creationId xmlns:a16="http://schemas.microsoft.com/office/drawing/2014/main" id="{44927C8F-7868-6B7C-9B95-29E961257043}"/>
              </a:ext>
            </a:extLst>
          </p:cNvPr>
          <p:cNvPicPr>
            <a:picLocks noChangeAspect="1"/>
          </p:cNvPicPr>
          <p:nvPr/>
        </p:nvPicPr>
        <p:blipFill>
          <a:blip r:embed="rId3"/>
          <a:stretch>
            <a:fillRect/>
          </a:stretch>
        </p:blipFill>
        <p:spPr>
          <a:xfrm>
            <a:off x="4159645" y="1575810"/>
            <a:ext cx="4572000" cy="287767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A29F7B21-8F8F-1E2C-559E-E9EDCE1F99A8}"/>
              </a:ext>
            </a:extLst>
          </p:cNvPr>
          <p:cNvSpPr>
            <a:spLocks noChangeArrowheads="1"/>
          </p:cNvSpPr>
          <p:nvPr/>
        </p:nvSpPr>
        <p:spPr bwMode="auto">
          <a:xfrm>
            <a:off x="141768" y="1472929"/>
            <a:ext cx="3707219" cy="304698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(0.98): </a:t>
            </a:r>
            <a:r>
              <a:rPr lang="en-US" sz="1600" i="0" dirty="0">
                <a:solidFill>
                  <a:schemeClr val="bg1"/>
                </a:solidFill>
                <a:effectLst/>
                <a:latin typeface="Space Grotesk" panose="020B0604020202020204" charset="0"/>
                <a:cs typeface="Space Grotesk" panose="020B0604020202020204" charset="0"/>
              </a:rPr>
              <a:t>The model demonstrates excellent performance in distinguishing between classes, with near-perfect discrimination</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 The ROC curve closely matches the "Ideal Curve," </a:t>
            </a:r>
            <a:r>
              <a:rPr lang="en-US" sz="1600" i="0" dirty="0">
                <a:solidFill>
                  <a:schemeClr val="bg1"/>
                </a:solidFill>
                <a:effectLst/>
                <a:latin typeface="Space Grotesk" panose="020B0604020202020204" charset="0"/>
                <a:cs typeface="Space Grotesk" panose="020B0604020202020204" charset="0"/>
              </a:rPr>
              <a:t>suggesting minimal false positives and almost perfect true positives</a:t>
            </a:r>
          </a:p>
        </p:txBody>
      </p:sp>
    </p:spTree>
    <p:extLst>
      <p:ext uri="{BB962C8B-B14F-4D97-AF65-F5344CB8AC3E}">
        <p14:creationId xmlns:p14="http://schemas.microsoft.com/office/powerpoint/2010/main" val="350842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9CF44E54-67E3-ACBA-E452-FBCC2E214F5E}"/>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FD0857A9-3582-FEC2-CAB9-EF4065601090}"/>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BACKGROUND OF PROBLEM</a:t>
            </a:r>
          </a:p>
        </p:txBody>
      </p:sp>
      <p:sp useBgFill="1">
        <p:nvSpPr>
          <p:cNvPr id="6" name="Google Shape;3771;p66">
            <a:extLst>
              <a:ext uri="{FF2B5EF4-FFF2-40B4-BE49-F238E27FC236}">
                <a16:creationId xmlns:a16="http://schemas.microsoft.com/office/drawing/2014/main" id="{C2010832-980C-E1E7-DC21-924133C0A7EB}"/>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BDA46EE-F247-489B-3C3D-13D7B0C45FC5}"/>
              </a:ext>
            </a:extLst>
          </p:cNvPr>
          <p:cNvSpPr txBox="1">
            <a:spLocks noGrp="1"/>
          </p:cNvSpPr>
          <p:nvPr>
            <p:ph type="title" idx="2"/>
          </p:nvPr>
        </p:nvSpPr>
        <p:spPr>
          <a:xfrm>
            <a:off x="212062" y="272500"/>
            <a:ext cx="1176426"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01.a</a:t>
            </a:r>
            <a:endParaRPr sz="4000" b="0" dirty="0"/>
          </a:p>
        </p:txBody>
      </p:sp>
      <p:sp useBgFill="1">
        <p:nvSpPr>
          <p:cNvPr id="3816" name="Google Shape;4700;p99">
            <a:extLst>
              <a:ext uri="{FF2B5EF4-FFF2-40B4-BE49-F238E27FC236}">
                <a16:creationId xmlns:a16="http://schemas.microsoft.com/office/drawing/2014/main" id="{A68F6C31-458B-FB78-7DE9-ABAF6737590A}"/>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The problem is to analyze the impact of remote work on employee well-being, focusing on stress levels, satisfaction, health risks, and the balance between work satisfaction and stress. The objective is to identify key factors influencing these aspects to provide insights for improving remote work environments.</a:t>
            </a:r>
            <a:endParaRPr lang="en" sz="2000" dirty="0"/>
          </a:p>
        </p:txBody>
      </p:sp>
      <p:grpSp>
        <p:nvGrpSpPr>
          <p:cNvPr id="3846" name="Google Shape;11606;p61">
            <a:extLst>
              <a:ext uri="{FF2B5EF4-FFF2-40B4-BE49-F238E27FC236}">
                <a16:creationId xmlns:a16="http://schemas.microsoft.com/office/drawing/2014/main" id="{95E8476C-2D06-C771-152D-89D856088424}"/>
              </a:ext>
            </a:extLst>
          </p:cNvPr>
          <p:cNvGrpSpPr/>
          <p:nvPr/>
        </p:nvGrpSpPr>
        <p:grpSpPr>
          <a:xfrm>
            <a:off x="1542437" y="1380901"/>
            <a:ext cx="269343" cy="348543"/>
            <a:chOff x="3119678" y="3360146"/>
            <a:chExt cx="269343" cy="348543"/>
          </a:xfrm>
          <a:solidFill>
            <a:schemeClr val="tx1">
              <a:lumMod val="75000"/>
            </a:schemeClr>
          </a:solidFill>
        </p:grpSpPr>
        <p:sp>
          <p:nvSpPr>
            <p:cNvPr id="3847" name="Google Shape;11607;p61">
              <a:extLst>
                <a:ext uri="{FF2B5EF4-FFF2-40B4-BE49-F238E27FC236}">
                  <a16:creationId xmlns:a16="http://schemas.microsoft.com/office/drawing/2014/main" id="{78520753-D97F-DA3D-4DD8-2C53BA41D588}"/>
                </a:ext>
              </a:extLst>
            </p:cNvPr>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11608;p61">
              <a:extLst>
                <a:ext uri="{FF2B5EF4-FFF2-40B4-BE49-F238E27FC236}">
                  <a16:creationId xmlns:a16="http://schemas.microsoft.com/office/drawing/2014/main" id="{B90EB628-8310-561D-A641-F5C02A83190E}"/>
                </a:ext>
              </a:extLst>
            </p:cNvPr>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11609;p61">
              <a:extLst>
                <a:ext uri="{FF2B5EF4-FFF2-40B4-BE49-F238E27FC236}">
                  <a16:creationId xmlns:a16="http://schemas.microsoft.com/office/drawing/2014/main" id="{D48A6273-B4F2-B314-712F-FFC0C26AF7FD}"/>
                </a:ext>
              </a:extLst>
            </p:cNvPr>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11610;p61">
              <a:extLst>
                <a:ext uri="{FF2B5EF4-FFF2-40B4-BE49-F238E27FC236}">
                  <a16:creationId xmlns:a16="http://schemas.microsoft.com/office/drawing/2014/main" id="{804B050D-FC96-58D2-674D-B3F4D4E75263}"/>
                </a:ext>
              </a:extLst>
            </p:cNvPr>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11611;p61">
              <a:extLst>
                <a:ext uri="{FF2B5EF4-FFF2-40B4-BE49-F238E27FC236}">
                  <a16:creationId xmlns:a16="http://schemas.microsoft.com/office/drawing/2014/main" id="{646174BA-516E-26EB-9882-0A5512302C94}"/>
                </a:ext>
              </a:extLst>
            </p:cNvPr>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11612;p61">
              <a:extLst>
                <a:ext uri="{FF2B5EF4-FFF2-40B4-BE49-F238E27FC236}">
                  <a16:creationId xmlns:a16="http://schemas.microsoft.com/office/drawing/2014/main" id="{33AB069A-256D-F079-951E-4C325426C2E8}"/>
                </a:ext>
              </a:extLst>
            </p:cNvPr>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11613;p61">
              <a:extLst>
                <a:ext uri="{FF2B5EF4-FFF2-40B4-BE49-F238E27FC236}">
                  <a16:creationId xmlns:a16="http://schemas.microsoft.com/office/drawing/2014/main" id="{E3D2E8BA-F278-AB58-A155-EA15327E6E52}"/>
                </a:ext>
              </a:extLst>
            </p:cNvPr>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854" name="Footer Placeholder 5">
            <a:extLst>
              <a:ext uri="{FF2B5EF4-FFF2-40B4-BE49-F238E27FC236}">
                <a16:creationId xmlns:a16="http://schemas.microsoft.com/office/drawing/2014/main" id="{0777A161-5627-ECA7-B756-9864221452C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96679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9119497-2DAC-B834-AAE6-2A27F4E12C92}"/>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A02345DC-3D43-D65C-B078-F97FB944D7ED}"/>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IMPORTANCE OF PROBLEM</a:t>
            </a:r>
          </a:p>
        </p:txBody>
      </p:sp>
      <p:sp useBgFill="1">
        <p:nvSpPr>
          <p:cNvPr id="6" name="Google Shape;3771;p66">
            <a:extLst>
              <a:ext uri="{FF2B5EF4-FFF2-40B4-BE49-F238E27FC236}">
                <a16:creationId xmlns:a16="http://schemas.microsoft.com/office/drawing/2014/main" id="{3AFE2D16-E7CD-B10E-30B2-3B9575D239AD}"/>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7494485-6F5C-0B86-385D-A2B34482FCBD}"/>
              </a:ext>
            </a:extLst>
          </p:cNvPr>
          <p:cNvSpPr txBox="1">
            <a:spLocks noGrp="1"/>
          </p:cNvSpPr>
          <p:nvPr>
            <p:ph type="title" idx="2"/>
          </p:nvPr>
        </p:nvSpPr>
        <p:spPr>
          <a:xfrm>
            <a:off x="212061" y="272500"/>
            <a:ext cx="124959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01.b</a:t>
            </a:r>
            <a:endParaRPr sz="4000" b="0" dirty="0"/>
          </a:p>
        </p:txBody>
      </p:sp>
      <p:sp useBgFill="1">
        <p:nvSpPr>
          <p:cNvPr id="3816" name="Google Shape;4700;p99">
            <a:extLst>
              <a:ext uri="{FF2B5EF4-FFF2-40B4-BE49-F238E27FC236}">
                <a16:creationId xmlns:a16="http://schemas.microsoft.com/office/drawing/2014/main" id="{A0FFD38C-2899-501D-A14A-61D1C812C912}"/>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Understanding the impact of remote work on employee well-being is crucial as stress, dissatisfaction, and health risks can reduce productivity and increase attrition. Identifying key factors enables organizations to implement targeted strategies to enhance well-being and foster a positive work environment.</a:t>
            </a:r>
            <a:endParaRPr lang="en" sz="2000" dirty="0"/>
          </a:p>
        </p:txBody>
      </p:sp>
      <p:grpSp>
        <p:nvGrpSpPr>
          <p:cNvPr id="2" name="Google Shape;12062;p61">
            <a:extLst>
              <a:ext uri="{FF2B5EF4-FFF2-40B4-BE49-F238E27FC236}">
                <a16:creationId xmlns:a16="http://schemas.microsoft.com/office/drawing/2014/main" id="{53AA91AA-AD40-FEA1-77C7-195357F95045}"/>
              </a:ext>
            </a:extLst>
          </p:cNvPr>
          <p:cNvGrpSpPr/>
          <p:nvPr/>
        </p:nvGrpSpPr>
        <p:grpSpPr>
          <a:xfrm>
            <a:off x="1461654" y="1381123"/>
            <a:ext cx="320633" cy="348100"/>
            <a:chOff x="4007193" y="1512727"/>
            <a:chExt cx="320633" cy="348100"/>
          </a:xfrm>
          <a:solidFill>
            <a:schemeClr val="tx1">
              <a:lumMod val="75000"/>
            </a:schemeClr>
          </a:solidFill>
        </p:grpSpPr>
        <p:sp>
          <p:nvSpPr>
            <p:cNvPr id="3" name="Google Shape;12063;p61">
              <a:extLst>
                <a:ext uri="{FF2B5EF4-FFF2-40B4-BE49-F238E27FC236}">
                  <a16:creationId xmlns:a16="http://schemas.microsoft.com/office/drawing/2014/main" id="{39EBCC47-DCA4-090A-3D75-9FE15F27EA44}"/>
                </a:ext>
              </a:extLst>
            </p:cNvPr>
            <p:cNvSpPr/>
            <p:nvPr/>
          </p:nvSpPr>
          <p:spPr>
            <a:xfrm>
              <a:off x="4177695" y="1512727"/>
              <a:ext cx="143732" cy="153109"/>
            </a:xfrm>
            <a:custGeom>
              <a:avLst/>
              <a:gdLst/>
              <a:ahLst/>
              <a:cxnLst/>
              <a:rect l="l" t="t" r="r" b="b"/>
              <a:pathLst>
                <a:path w="4537" h="4833" extrusionOk="0">
                  <a:moveTo>
                    <a:pt x="2359" y="1"/>
                  </a:moveTo>
                  <a:cubicBezTo>
                    <a:pt x="2213" y="1"/>
                    <a:pt x="2065" y="16"/>
                    <a:pt x="1917" y="46"/>
                  </a:cubicBezTo>
                  <a:cubicBezTo>
                    <a:pt x="1346" y="165"/>
                    <a:pt x="846" y="498"/>
                    <a:pt x="524" y="987"/>
                  </a:cubicBezTo>
                  <a:cubicBezTo>
                    <a:pt x="0" y="1761"/>
                    <a:pt x="36" y="2773"/>
                    <a:pt x="584" y="3523"/>
                  </a:cubicBezTo>
                  <a:lnTo>
                    <a:pt x="536" y="4666"/>
                  </a:lnTo>
                  <a:cubicBezTo>
                    <a:pt x="536" y="4725"/>
                    <a:pt x="572" y="4773"/>
                    <a:pt x="607" y="4797"/>
                  </a:cubicBezTo>
                  <a:cubicBezTo>
                    <a:pt x="643" y="4809"/>
                    <a:pt x="667" y="4832"/>
                    <a:pt x="703" y="4832"/>
                  </a:cubicBezTo>
                  <a:cubicBezTo>
                    <a:pt x="727" y="4832"/>
                    <a:pt x="750" y="4832"/>
                    <a:pt x="774" y="4809"/>
                  </a:cubicBezTo>
                  <a:lnTo>
                    <a:pt x="1822" y="4332"/>
                  </a:lnTo>
                  <a:cubicBezTo>
                    <a:pt x="2006" y="4381"/>
                    <a:pt x="2191" y="4404"/>
                    <a:pt x="2373" y="4404"/>
                  </a:cubicBezTo>
                  <a:cubicBezTo>
                    <a:pt x="3091" y="4404"/>
                    <a:pt x="3771" y="4044"/>
                    <a:pt x="4179" y="3427"/>
                  </a:cubicBezTo>
                  <a:cubicBezTo>
                    <a:pt x="4382" y="3142"/>
                    <a:pt x="4501" y="2832"/>
                    <a:pt x="4537" y="2487"/>
                  </a:cubicBezTo>
                  <a:cubicBezTo>
                    <a:pt x="4525" y="2392"/>
                    <a:pt x="4453" y="2320"/>
                    <a:pt x="4382" y="2296"/>
                  </a:cubicBezTo>
                  <a:cubicBezTo>
                    <a:pt x="4374" y="2295"/>
                    <a:pt x="4366" y="2295"/>
                    <a:pt x="4358" y="2295"/>
                  </a:cubicBezTo>
                  <a:cubicBezTo>
                    <a:pt x="4275" y="2295"/>
                    <a:pt x="4214" y="2352"/>
                    <a:pt x="4203" y="2439"/>
                  </a:cubicBezTo>
                  <a:cubicBezTo>
                    <a:pt x="4156" y="2713"/>
                    <a:pt x="4072" y="2987"/>
                    <a:pt x="3906" y="3237"/>
                  </a:cubicBezTo>
                  <a:cubicBezTo>
                    <a:pt x="3554" y="3774"/>
                    <a:pt x="2971" y="4074"/>
                    <a:pt x="2360" y="4074"/>
                  </a:cubicBezTo>
                  <a:cubicBezTo>
                    <a:pt x="2185" y="4074"/>
                    <a:pt x="2008" y="4049"/>
                    <a:pt x="1834" y="3999"/>
                  </a:cubicBezTo>
                  <a:cubicBezTo>
                    <a:pt x="1814" y="3994"/>
                    <a:pt x="1798" y="3991"/>
                    <a:pt x="1784" y="3991"/>
                  </a:cubicBezTo>
                  <a:cubicBezTo>
                    <a:pt x="1762" y="3991"/>
                    <a:pt x="1743" y="3997"/>
                    <a:pt x="1715" y="4011"/>
                  </a:cubicBezTo>
                  <a:lnTo>
                    <a:pt x="869" y="4416"/>
                  </a:lnTo>
                  <a:lnTo>
                    <a:pt x="905" y="3475"/>
                  </a:lnTo>
                  <a:cubicBezTo>
                    <a:pt x="905" y="3427"/>
                    <a:pt x="893" y="3404"/>
                    <a:pt x="881" y="3368"/>
                  </a:cubicBezTo>
                  <a:cubicBezTo>
                    <a:pt x="369" y="2737"/>
                    <a:pt x="346" y="1856"/>
                    <a:pt x="786" y="1165"/>
                  </a:cubicBezTo>
                  <a:cubicBezTo>
                    <a:pt x="1072" y="748"/>
                    <a:pt x="1489" y="475"/>
                    <a:pt x="1977" y="379"/>
                  </a:cubicBezTo>
                  <a:cubicBezTo>
                    <a:pt x="2104" y="352"/>
                    <a:pt x="2231" y="339"/>
                    <a:pt x="2357" y="339"/>
                  </a:cubicBezTo>
                  <a:cubicBezTo>
                    <a:pt x="2721" y="339"/>
                    <a:pt x="3071" y="452"/>
                    <a:pt x="3382" y="665"/>
                  </a:cubicBezTo>
                  <a:cubicBezTo>
                    <a:pt x="3798" y="939"/>
                    <a:pt x="4084" y="1380"/>
                    <a:pt x="4179" y="1868"/>
                  </a:cubicBezTo>
                  <a:cubicBezTo>
                    <a:pt x="4200" y="1949"/>
                    <a:pt x="4263" y="2004"/>
                    <a:pt x="4340" y="2004"/>
                  </a:cubicBezTo>
                  <a:cubicBezTo>
                    <a:pt x="4354" y="2004"/>
                    <a:pt x="4368" y="2002"/>
                    <a:pt x="4382" y="1999"/>
                  </a:cubicBezTo>
                  <a:cubicBezTo>
                    <a:pt x="4465" y="1987"/>
                    <a:pt x="4525" y="1903"/>
                    <a:pt x="4513" y="1808"/>
                  </a:cubicBezTo>
                  <a:cubicBezTo>
                    <a:pt x="4406" y="1225"/>
                    <a:pt x="4060" y="725"/>
                    <a:pt x="3572" y="379"/>
                  </a:cubicBezTo>
                  <a:cubicBezTo>
                    <a:pt x="3208" y="130"/>
                    <a:pt x="2790" y="1"/>
                    <a:pt x="23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64;p61">
              <a:extLst>
                <a:ext uri="{FF2B5EF4-FFF2-40B4-BE49-F238E27FC236}">
                  <a16:creationId xmlns:a16="http://schemas.microsoft.com/office/drawing/2014/main" id="{F2AA4B3F-9C96-0C89-0A98-FACB9CC4BE7F}"/>
                </a:ext>
              </a:extLst>
            </p:cNvPr>
            <p:cNvSpPr/>
            <p:nvPr/>
          </p:nvSpPr>
          <p:spPr>
            <a:xfrm>
              <a:off x="4214666" y="1543583"/>
              <a:ext cx="77711" cy="77363"/>
            </a:xfrm>
            <a:custGeom>
              <a:avLst/>
              <a:gdLst/>
              <a:ahLst/>
              <a:cxnLst/>
              <a:rect l="l" t="t" r="r" b="b"/>
              <a:pathLst>
                <a:path w="2453" h="2442" extrusionOk="0">
                  <a:moveTo>
                    <a:pt x="1072" y="346"/>
                  </a:moveTo>
                  <a:lnTo>
                    <a:pt x="1072" y="1239"/>
                  </a:lnTo>
                  <a:cubicBezTo>
                    <a:pt x="1072" y="1322"/>
                    <a:pt x="1143" y="1406"/>
                    <a:pt x="1238" y="1406"/>
                  </a:cubicBezTo>
                  <a:lnTo>
                    <a:pt x="2131" y="1406"/>
                  </a:lnTo>
                  <a:cubicBezTo>
                    <a:pt x="2048" y="1822"/>
                    <a:pt x="1679" y="2144"/>
                    <a:pt x="1238" y="2144"/>
                  </a:cubicBezTo>
                  <a:cubicBezTo>
                    <a:pt x="726" y="2144"/>
                    <a:pt x="322" y="1739"/>
                    <a:pt x="322" y="1239"/>
                  </a:cubicBezTo>
                  <a:cubicBezTo>
                    <a:pt x="322" y="787"/>
                    <a:pt x="655" y="417"/>
                    <a:pt x="1072" y="346"/>
                  </a:cubicBezTo>
                  <a:close/>
                  <a:moveTo>
                    <a:pt x="1215" y="1"/>
                  </a:moveTo>
                  <a:cubicBezTo>
                    <a:pt x="548" y="1"/>
                    <a:pt x="0" y="548"/>
                    <a:pt x="0" y="1215"/>
                  </a:cubicBezTo>
                  <a:cubicBezTo>
                    <a:pt x="0" y="1894"/>
                    <a:pt x="548" y="2441"/>
                    <a:pt x="1215" y="2441"/>
                  </a:cubicBezTo>
                  <a:cubicBezTo>
                    <a:pt x="1893" y="2441"/>
                    <a:pt x="2441" y="1894"/>
                    <a:pt x="2441" y="1215"/>
                  </a:cubicBezTo>
                  <a:cubicBezTo>
                    <a:pt x="2453" y="1144"/>
                    <a:pt x="2381" y="1072"/>
                    <a:pt x="2286" y="1072"/>
                  </a:cubicBezTo>
                  <a:lnTo>
                    <a:pt x="1381" y="1072"/>
                  </a:lnTo>
                  <a:lnTo>
                    <a:pt x="1381" y="167"/>
                  </a:lnTo>
                  <a:cubicBezTo>
                    <a:pt x="1381" y="72"/>
                    <a:pt x="1310" y="1"/>
                    <a:pt x="1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65;p61">
              <a:extLst>
                <a:ext uri="{FF2B5EF4-FFF2-40B4-BE49-F238E27FC236}">
                  <a16:creationId xmlns:a16="http://schemas.microsoft.com/office/drawing/2014/main" id="{6095F667-0A15-31DA-A202-971584058A56}"/>
                </a:ext>
              </a:extLst>
            </p:cNvPr>
            <p:cNvSpPr/>
            <p:nvPr/>
          </p:nvSpPr>
          <p:spPr>
            <a:xfrm>
              <a:off x="4007193" y="1541334"/>
              <a:ext cx="320633" cy="319493"/>
            </a:xfrm>
            <a:custGeom>
              <a:avLst/>
              <a:gdLst/>
              <a:ahLst/>
              <a:cxnLst/>
              <a:rect l="l" t="t" r="r" b="b"/>
              <a:pathLst>
                <a:path w="10121" h="10085" extrusionOk="0">
                  <a:moveTo>
                    <a:pt x="3823" y="1239"/>
                  </a:moveTo>
                  <a:lnTo>
                    <a:pt x="4823" y="2227"/>
                  </a:lnTo>
                  <a:cubicBezTo>
                    <a:pt x="5418" y="2822"/>
                    <a:pt x="5525" y="3739"/>
                    <a:pt x="5085" y="4453"/>
                  </a:cubicBezTo>
                  <a:cubicBezTo>
                    <a:pt x="5049" y="4501"/>
                    <a:pt x="5061" y="4596"/>
                    <a:pt x="5120" y="4644"/>
                  </a:cubicBezTo>
                  <a:lnTo>
                    <a:pt x="5442" y="4965"/>
                  </a:lnTo>
                  <a:cubicBezTo>
                    <a:pt x="5478" y="5002"/>
                    <a:pt x="5524" y="5016"/>
                    <a:pt x="5567" y="5016"/>
                  </a:cubicBezTo>
                  <a:cubicBezTo>
                    <a:pt x="5594" y="5016"/>
                    <a:pt x="5621" y="5010"/>
                    <a:pt x="5644" y="5001"/>
                  </a:cubicBezTo>
                  <a:cubicBezTo>
                    <a:pt x="5939" y="4824"/>
                    <a:pt x="6267" y="4736"/>
                    <a:pt x="6591" y="4736"/>
                  </a:cubicBezTo>
                  <a:cubicBezTo>
                    <a:pt x="7053" y="4736"/>
                    <a:pt x="7509" y="4913"/>
                    <a:pt x="7859" y="5263"/>
                  </a:cubicBezTo>
                  <a:lnTo>
                    <a:pt x="8859" y="6263"/>
                  </a:lnTo>
                  <a:lnTo>
                    <a:pt x="6299" y="8823"/>
                  </a:lnTo>
                  <a:lnTo>
                    <a:pt x="5299" y="7823"/>
                  </a:lnTo>
                  <a:cubicBezTo>
                    <a:pt x="5073" y="7608"/>
                    <a:pt x="4906" y="7335"/>
                    <a:pt x="4835" y="7037"/>
                  </a:cubicBezTo>
                  <a:cubicBezTo>
                    <a:pt x="4704" y="6561"/>
                    <a:pt x="4775" y="6037"/>
                    <a:pt x="5025" y="5608"/>
                  </a:cubicBezTo>
                  <a:cubicBezTo>
                    <a:pt x="5073" y="5549"/>
                    <a:pt x="5061" y="5465"/>
                    <a:pt x="5001" y="5418"/>
                  </a:cubicBezTo>
                  <a:lnTo>
                    <a:pt x="4668" y="5084"/>
                  </a:lnTo>
                  <a:cubicBezTo>
                    <a:pt x="4634" y="5051"/>
                    <a:pt x="4597" y="5036"/>
                    <a:pt x="4560" y="5036"/>
                  </a:cubicBezTo>
                  <a:cubicBezTo>
                    <a:pt x="4532" y="5036"/>
                    <a:pt x="4503" y="5045"/>
                    <a:pt x="4477" y="5060"/>
                  </a:cubicBezTo>
                  <a:cubicBezTo>
                    <a:pt x="4186" y="5235"/>
                    <a:pt x="3864" y="5321"/>
                    <a:pt x="3543" y="5321"/>
                  </a:cubicBezTo>
                  <a:cubicBezTo>
                    <a:pt x="3077" y="5321"/>
                    <a:pt x="2616" y="5139"/>
                    <a:pt x="2263" y="4787"/>
                  </a:cubicBezTo>
                  <a:lnTo>
                    <a:pt x="1263" y="3798"/>
                  </a:lnTo>
                  <a:lnTo>
                    <a:pt x="3823" y="1239"/>
                  </a:lnTo>
                  <a:close/>
                  <a:moveTo>
                    <a:pt x="9371" y="6192"/>
                  </a:moveTo>
                  <a:lnTo>
                    <a:pt x="9716" y="6537"/>
                  </a:lnTo>
                  <a:lnTo>
                    <a:pt x="6561" y="9692"/>
                  </a:lnTo>
                  <a:lnTo>
                    <a:pt x="6216" y="9347"/>
                  </a:lnTo>
                  <a:lnTo>
                    <a:pt x="9192" y="6370"/>
                  </a:lnTo>
                  <a:lnTo>
                    <a:pt x="9371" y="6192"/>
                  </a:lnTo>
                  <a:close/>
                  <a:moveTo>
                    <a:pt x="3561" y="0"/>
                  </a:moveTo>
                  <a:cubicBezTo>
                    <a:pt x="3513" y="0"/>
                    <a:pt x="3465" y="12"/>
                    <a:pt x="3442" y="36"/>
                  </a:cubicBezTo>
                  <a:lnTo>
                    <a:pt x="2191" y="1286"/>
                  </a:lnTo>
                  <a:cubicBezTo>
                    <a:pt x="2132" y="1346"/>
                    <a:pt x="2132" y="1453"/>
                    <a:pt x="2191" y="1512"/>
                  </a:cubicBezTo>
                  <a:cubicBezTo>
                    <a:pt x="2221" y="1542"/>
                    <a:pt x="2260" y="1557"/>
                    <a:pt x="2299" y="1557"/>
                  </a:cubicBezTo>
                  <a:cubicBezTo>
                    <a:pt x="2337" y="1557"/>
                    <a:pt x="2376" y="1542"/>
                    <a:pt x="2406" y="1512"/>
                  </a:cubicBezTo>
                  <a:lnTo>
                    <a:pt x="3561" y="369"/>
                  </a:lnTo>
                  <a:lnTo>
                    <a:pt x="3894" y="715"/>
                  </a:lnTo>
                  <a:lnTo>
                    <a:pt x="3715" y="893"/>
                  </a:lnTo>
                  <a:lnTo>
                    <a:pt x="917" y="3691"/>
                  </a:lnTo>
                  <a:lnTo>
                    <a:pt x="739" y="3870"/>
                  </a:lnTo>
                  <a:lnTo>
                    <a:pt x="405" y="3525"/>
                  </a:lnTo>
                  <a:lnTo>
                    <a:pt x="1965" y="1965"/>
                  </a:lnTo>
                  <a:cubicBezTo>
                    <a:pt x="2025" y="1905"/>
                    <a:pt x="2025" y="1798"/>
                    <a:pt x="1965" y="1739"/>
                  </a:cubicBezTo>
                  <a:cubicBezTo>
                    <a:pt x="1935" y="1709"/>
                    <a:pt x="1894" y="1694"/>
                    <a:pt x="1852" y="1694"/>
                  </a:cubicBezTo>
                  <a:cubicBezTo>
                    <a:pt x="1810" y="1694"/>
                    <a:pt x="1769" y="1709"/>
                    <a:pt x="1739" y="1739"/>
                  </a:cubicBezTo>
                  <a:lnTo>
                    <a:pt x="60" y="3417"/>
                  </a:lnTo>
                  <a:cubicBezTo>
                    <a:pt x="1" y="3477"/>
                    <a:pt x="1" y="3584"/>
                    <a:pt x="60" y="3644"/>
                  </a:cubicBezTo>
                  <a:lnTo>
                    <a:pt x="620" y="4203"/>
                  </a:lnTo>
                  <a:cubicBezTo>
                    <a:pt x="655" y="4239"/>
                    <a:pt x="703" y="4251"/>
                    <a:pt x="739" y="4251"/>
                  </a:cubicBezTo>
                  <a:cubicBezTo>
                    <a:pt x="786" y="4251"/>
                    <a:pt x="834" y="4239"/>
                    <a:pt x="858" y="4203"/>
                  </a:cubicBezTo>
                  <a:lnTo>
                    <a:pt x="1036" y="4025"/>
                  </a:lnTo>
                  <a:lnTo>
                    <a:pt x="2037" y="5025"/>
                  </a:lnTo>
                  <a:cubicBezTo>
                    <a:pt x="2453" y="5441"/>
                    <a:pt x="3003" y="5657"/>
                    <a:pt x="3558" y="5657"/>
                  </a:cubicBezTo>
                  <a:cubicBezTo>
                    <a:pt x="3892" y="5657"/>
                    <a:pt x="4228" y="5579"/>
                    <a:pt x="4537" y="5418"/>
                  </a:cubicBezTo>
                  <a:lnTo>
                    <a:pt x="4692" y="5560"/>
                  </a:lnTo>
                  <a:cubicBezTo>
                    <a:pt x="4430" y="6037"/>
                    <a:pt x="4370" y="6608"/>
                    <a:pt x="4525" y="7144"/>
                  </a:cubicBezTo>
                  <a:cubicBezTo>
                    <a:pt x="4632" y="7501"/>
                    <a:pt x="4811" y="7811"/>
                    <a:pt x="5073" y="8085"/>
                  </a:cubicBezTo>
                  <a:lnTo>
                    <a:pt x="6073" y="9073"/>
                  </a:lnTo>
                  <a:lnTo>
                    <a:pt x="5894" y="9251"/>
                  </a:lnTo>
                  <a:cubicBezTo>
                    <a:pt x="5835" y="9311"/>
                    <a:pt x="5835" y="9418"/>
                    <a:pt x="5894" y="9478"/>
                  </a:cubicBezTo>
                  <a:lnTo>
                    <a:pt x="6454" y="10049"/>
                  </a:lnTo>
                  <a:cubicBezTo>
                    <a:pt x="6490" y="10073"/>
                    <a:pt x="6537" y="10085"/>
                    <a:pt x="6573" y="10085"/>
                  </a:cubicBezTo>
                  <a:cubicBezTo>
                    <a:pt x="6621" y="10085"/>
                    <a:pt x="6668" y="10073"/>
                    <a:pt x="6692" y="10049"/>
                  </a:cubicBezTo>
                  <a:lnTo>
                    <a:pt x="10073" y="6668"/>
                  </a:lnTo>
                  <a:cubicBezTo>
                    <a:pt x="10121" y="6596"/>
                    <a:pt x="10121" y="6489"/>
                    <a:pt x="10061" y="6430"/>
                  </a:cubicBezTo>
                  <a:lnTo>
                    <a:pt x="9490" y="5858"/>
                  </a:lnTo>
                  <a:cubicBezTo>
                    <a:pt x="9460" y="5828"/>
                    <a:pt x="9421" y="5813"/>
                    <a:pt x="9383" y="5813"/>
                  </a:cubicBezTo>
                  <a:cubicBezTo>
                    <a:pt x="9344" y="5813"/>
                    <a:pt x="9305" y="5828"/>
                    <a:pt x="9276" y="5858"/>
                  </a:cubicBezTo>
                  <a:lnTo>
                    <a:pt x="9097" y="6037"/>
                  </a:lnTo>
                  <a:lnTo>
                    <a:pt x="8097" y="5049"/>
                  </a:lnTo>
                  <a:cubicBezTo>
                    <a:pt x="7683" y="4627"/>
                    <a:pt x="7137" y="4413"/>
                    <a:pt x="6585" y="4413"/>
                  </a:cubicBezTo>
                  <a:cubicBezTo>
                    <a:pt x="6248" y="4413"/>
                    <a:pt x="5908" y="4493"/>
                    <a:pt x="5597" y="4656"/>
                  </a:cubicBezTo>
                  <a:lnTo>
                    <a:pt x="5442" y="4501"/>
                  </a:lnTo>
                  <a:cubicBezTo>
                    <a:pt x="5882" y="3691"/>
                    <a:pt x="5728" y="2679"/>
                    <a:pt x="5061" y="2001"/>
                  </a:cubicBezTo>
                  <a:lnTo>
                    <a:pt x="4061" y="1012"/>
                  </a:lnTo>
                  <a:lnTo>
                    <a:pt x="4239" y="834"/>
                  </a:lnTo>
                  <a:cubicBezTo>
                    <a:pt x="4299" y="774"/>
                    <a:pt x="4299" y="667"/>
                    <a:pt x="4239" y="607"/>
                  </a:cubicBezTo>
                  <a:lnTo>
                    <a:pt x="3680" y="36"/>
                  </a:lnTo>
                  <a:cubicBezTo>
                    <a:pt x="3644" y="12"/>
                    <a:pt x="3596" y="0"/>
                    <a:pt x="3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6;p61">
              <a:extLst>
                <a:ext uri="{FF2B5EF4-FFF2-40B4-BE49-F238E27FC236}">
                  <a16:creationId xmlns:a16="http://schemas.microsoft.com/office/drawing/2014/main" id="{F15C92FA-FE15-111C-5D01-E2620AAFC1B6}"/>
                </a:ext>
              </a:extLst>
            </p:cNvPr>
            <p:cNvSpPr/>
            <p:nvPr/>
          </p:nvSpPr>
          <p:spPr>
            <a:xfrm>
              <a:off x="4064914" y="1665805"/>
              <a:ext cx="101123" cy="40012"/>
            </a:xfrm>
            <a:custGeom>
              <a:avLst/>
              <a:gdLst/>
              <a:ahLst/>
              <a:cxnLst/>
              <a:rect l="l" t="t" r="r" b="b"/>
              <a:pathLst>
                <a:path w="3192" h="1263" extrusionOk="0">
                  <a:moveTo>
                    <a:pt x="2703" y="310"/>
                  </a:moveTo>
                  <a:lnTo>
                    <a:pt x="2608" y="417"/>
                  </a:lnTo>
                  <a:cubicBezTo>
                    <a:pt x="2346" y="739"/>
                    <a:pt x="2001" y="941"/>
                    <a:pt x="1631" y="941"/>
                  </a:cubicBezTo>
                  <a:cubicBezTo>
                    <a:pt x="1274" y="941"/>
                    <a:pt x="929" y="774"/>
                    <a:pt x="679" y="477"/>
                  </a:cubicBezTo>
                  <a:cubicBezTo>
                    <a:pt x="679" y="477"/>
                    <a:pt x="619" y="393"/>
                    <a:pt x="548" y="310"/>
                  </a:cubicBezTo>
                  <a:close/>
                  <a:moveTo>
                    <a:pt x="191" y="0"/>
                  </a:moveTo>
                  <a:cubicBezTo>
                    <a:pt x="131" y="0"/>
                    <a:pt x="72" y="24"/>
                    <a:pt x="36" y="84"/>
                  </a:cubicBezTo>
                  <a:cubicBezTo>
                    <a:pt x="0" y="143"/>
                    <a:pt x="24" y="203"/>
                    <a:pt x="48" y="250"/>
                  </a:cubicBezTo>
                  <a:cubicBezTo>
                    <a:pt x="155" y="369"/>
                    <a:pt x="393" y="667"/>
                    <a:pt x="393" y="679"/>
                  </a:cubicBezTo>
                  <a:cubicBezTo>
                    <a:pt x="703" y="1060"/>
                    <a:pt x="1143" y="1262"/>
                    <a:pt x="1584" y="1262"/>
                  </a:cubicBezTo>
                  <a:lnTo>
                    <a:pt x="1620" y="1262"/>
                  </a:lnTo>
                  <a:cubicBezTo>
                    <a:pt x="2072" y="1250"/>
                    <a:pt x="2524" y="1024"/>
                    <a:pt x="2846" y="619"/>
                  </a:cubicBezTo>
                  <a:lnTo>
                    <a:pt x="3132" y="262"/>
                  </a:lnTo>
                  <a:cubicBezTo>
                    <a:pt x="3191" y="203"/>
                    <a:pt x="3191" y="143"/>
                    <a:pt x="3167" y="84"/>
                  </a:cubicBezTo>
                  <a:cubicBezTo>
                    <a:pt x="3132" y="24"/>
                    <a:pt x="3072" y="0"/>
                    <a:pt x="3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67;p61">
              <a:extLst>
                <a:ext uri="{FF2B5EF4-FFF2-40B4-BE49-F238E27FC236}">
                  <a16:creationId xmlns:a16="http://schemas.microsoft.com/office/drawing/2014/main" id="{97794B53-6218-0457-C31E-663746601F3A}"/>
                </a:ext>
              </a:extLst>
            </p:cNvPr>
            <p:cNvSpPr/>
            <p:nvPr/>
          </p:nvSpPr>
          <p:spPr>
            <a:xfrm>
              <a:off x="4162235" y="1749155"/>
              <a:ext cx="101851" cy="60382"/>
            </a:xfrm>
            <a:custGeom>
              <a:avLst/>
              <a:gdLst/>
              <a:ahLst/>
              <a:cxnLst/>
              <a:rect l="l" t="t" r="r" b="b"/>
              <a:pathLst>
                <a:path w="3215" h="1906" extrusionOk="0">
                  <a:moveTo>
                    <a:pt x="167" y="1"/>
                  </a:moveTo>
                  <a:cubicBezTo>
                    <a:pt x="72" y="1"/>
                    <a:pt x="0" y="72"/>
                    <a:pt x="0" y="167"/>
                  </a:cubicBezTo>
                  <a:cubicBezTo>
                    <a:pt x="0" y="536"/>
                    <a:pt x="238" y="786"/>
                    <a:pt x="286" y="834"/>
                  </a:cubicBezTo>
                  <a:lnTo>
                    <a:pt x="1310" y="1858"/>
                  </a:lnTo>
                  <a:cubicBezTo>
                    <a:pt x="1346" y="1894"/>
                    <a:pt x="1381" y="1906"/>
                    <a:pt x="1429" y="1906"/>
                  </a:cubicBezTo>
                  <a:cubicBezTo>
                    <a:pt x="1476" y="1906"/>
                    <a:pt x="1512" y="1894"/>
                    <a:pt x="1548" y="1858"/>
                  </a:cubicBezTo>
                  <a:lnTo>
                    <a:pt x="3143" y="274"/>
                  </a:lnTo>
                  <a:cubicBezTo>
                    <a:pt x="3203" y="239"/>
                    <a:pt x="3215" y="167"/>
                    <a:pt x="3191" y="108"/>
                  </a:cubicBezTo>
                  <a:cubicBezTo>
                    <a:pt x="3155" y="48"/>
                    <a:pt x="3096" y="1"/>
                    <a:pt x="3036" y="1"/>
                  </a:cubicBezTo>
                  <a:lnTo>
                    <a:pt x="1607" y="1"/>
                  </a:lnTo>
                  <a:cubicBezTo>
                    <a:pt x="1524" y="1"/>
                    <a:pt x="1441" y="72"/>
                    <a:pt x="1441" y="167"/>
                  </a:cubicBezTo>
                  <a:cubicBezTo>
                    <a:pt x="1441" y="251"/>
                    <a:pt x="1524" y="334"/>
                    <a:pt x="1607" y="334"/>
                  </a:cubicBezTo>
                  <a:lnTo>
                    <a:pt x="2631" y="334"/>
                  </a:lnTo>
                  <a:lnTo>
                    <a:pt x="1429" y="1537"/>
                  </a:lnTo>
                  <a:lnTo>
                    <a:pt x="500" y="608"/>
                  </a:lnTo>
                  <a:cubicBezTo>
                    <a:pt x="488" y="596"/>
                    <a:pt x="393" y="489"/>
                    <a:pt x="345" y="334"/>
                  </a:cubicBezTo>
                  <a:lnTo>
                    <a:pt x="965" y="334"/>
                  </a:lnTo>
                  <a:cubicBezTo>
                    <a:pt x="1060" y="334"/>
                    <a:pt x="1131" y="251"/>
                    <a:pt x="1131" y="167"/>
                  </a:cubicBezTo>
                  <a:cubicBezTo>
                    <a:pt x="1131" y="72"/>
                    <a:pt x="1060"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0" name="Footer Placeholder 5">
            <a:extLst>
              <a:ext uri="{FF2B5EF4-FFF2-40B4-BE49-F238E27FC236}">
                <a16:creationId xmlns:a16="http://schemas.microsoft.com/office/drawing/2014/main" id="{E883F6B0-019B-2601-0823-EA42E7147CD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87077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5C6BB27C-0DBF-2B6C-A583-89C699919F85}"/>
              </a:ext>
            </a:extLst>
          </p:cNvPr>
          <p:cNvSpPr txBox="1">
            <a:spLocks/>
          </p:cNvSpPr>
          <p:nvPr/>
        </p:nvSpPr>
        <p:spPr>
          <a:xfrm>
            <a:off x="1677109" y="272500"/>
            <a:ext cx="4786037"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dirty="0"/>
              <a:t>Problem </a:t>
            </a:r>
            <a:r>
              <a:rPr lang="en-US" sz="4000" b="1" dirty="0"/>
              <a:t>Definition</a:t>
            </a:r>
          </a:p>
        </p:txBody>
      </p:sp>
      <p:sp useBgFill="1">
        <p:nvSpPr>
          <p:cNvPr id="3" name="Google Shape;3773;p66">
            <a:extLst>
              <a:ext uri="{FF2B5EF4-FFF2-40B4-BE49-F238E27FC236}">
                <a16:creationId xmlns:a16="http://schemas.microsoft.com/office/drawing/2014/main" id="{F3A8E660-A0F8-65B5-3540-39866D18173B}"/>
              </a:ext>
            </a:extLst>
          </p:cNvPr>
          <p:cNvSpPr txBox="1">
            <a:spLocks/>
          </p:cNvSpPr>
          <p:nvPr/>
        </p:nvSpPr>
        <p:spPr>
          <a:xfrm>
            <a:off x="212061" y="272500"/>
            <a:ext cx="1249593"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01.c</a:t>
            </a:r>
          </a:p>
        </p:txBody>
      </p:sp>
      <p:sp>
        <p:nvSpPr>
          <p:cNvPr id="6" name="Google Shape;3848;p69">
            <a:extLst>
              <a:ext uri="{FF2B5EF4-FFF2-40B4-BE49-F238E27FC236}">
                <a16:creationId xmlns:a16="http://schemas.microsoft.com/office/drawing/2014/main" id="{EFF11F40-E6F6-60C4-57F5-DD8EE591D115}"/>
              </a:ext>
            </a:extLst>
          </p:cNvPr>
          <p:cNvSpPr/>
          <p:nvPr/>
        </p:nvSpPr>
        <p:spPr>
          <a:xfrm>
            <a:off x="404647" y="1146744"/>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882;p69">
            <a:extLst>
              <a:ext uri="{FF2B5EF4-FFF2-40B4-BE49-F238E27FC236}">
                <a16:creationId xmlns:a16="http://schemas.microsoft.com/office/drawing/2014/main" id="{E90B9CBE-F209-E092-3D15-F8F2514841FC}"/>
              </a:ext>
            </a:extLst>
          </p:cNvPr>
          <p:cNvGrpSpPr/>
          <p:nvPr/>
        </p:nvGrpSpPr>
        <p:grpSpPr>
          <a:xfrm>
            <a:off x="511928" y="1166235"/>
            <a:ext cx="349784" cy="349434"/>
            <a:chOff x="2201806" y="1976585"/>
            <a:chExt cx="349784" cy="349434"/>
          </a:xfrm>
        </p:grpSpPr>
        <p:sp>
          <p:nvSpPr>
            <p:cNvPr id="8" name="Google Shape;3883;p69">
              <a:extLst>
                <a:ext uri="{FF2B5EF4-FFF2-40B4-BE49-F238E27FC236}">
                  <a16:creationId xmlns:a16="http://schemas.microsoft.com/office/drawing/2014/main" id="{0CFD7AFC-8E56-4290-1653-7BBB5EDB8EBC}"/>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884;p69">
              <a:extLst>
                <a:ext uri="{FF2B5EF4-FFF2-40B4-BE49-F238E27FC236}">
                  <a16:creationId xmlns:a16="http://schemas.microsoft.com/office/drawing/2014/main" id="{73138AD3-4F2E-B2B0-B72D-EC59F17B5867}"/>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 name="Google Shape;3885;p69">
              <a:extLst>
                <a:ext uri="{FF2B5EF4-FFF2-40B4-BE49-F238E27FC236}">
                  <a16:creationId xmlns:a16="http://schemas.microsoft.com/office/drawing/2014/main" id="{B0AE919C-1E21-B6C1-6E43-6FAA875BF102}"/>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 name="Google Shape;3886;p69">
              <a:extLst>
                <a:ext uri="{FF2B5EF4-FFF2-40B4-BE49-F238E27FC236}">
                  <a16:creationId xmlns:a16="http://schemas.microsoft.com/office/drawing/2014/main" id="{69E9109D-E32F-4D2D-44E8-D217AFF0D576}"/>
                </a:ext>
              </a:extLst>
            </p:cNvPr>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12" name="Google Shape;3856;p69">
            <a:extLst>
              <a:ext uri="{FF2B5EF4-FFF2-40B4-BE49-F238E27FC236}">
                <a16:creationId xmlns:a16="http://schemas.microsoft.com/office/drawing/2014/main" id="{283BB7EF-D4E0-96B0-B854-005DD3BE69AF}"/>
              </a:ext>
            </a:extLst>
          </p:cNvPr>
          <p:cNvSpPr txBox="1">
            <a:spLocks/>
          </p:cNvSpPr>
          <p:nvPr/>
        </p:nvSpPr>
        <p:spPr>
          <a:xfrm>
            <a:off x="1079275" y="1255908"/>
            <a:ext cx="3950497" cy="396090"/>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OBJECTIVES OF PROJECT</a:t>
            </a:r>
          </a:p>
        </p:txBody>
      </p:sp>
      <p:sp>
        <p:nvSpPr>
          <p:cNvPr id="47" name="Rectangle 2">
            <a:extLst>
              <a:ext uri="{FF2B5EF4-FFF2-40B4-BE49-F238E27FC236}">
                <a16:creationId xmlns:a16="http://schemas.microsoft.com/office/drawing/2014/main" id="{5CB6DE5B-5314-082E-5B7B-A867F0ADD82F}"/>
              </a:ext>
            </a:extLst>
          </p:cNvPr>
          <p:cNvSpPr>
            <a:spLocks noChangeArrowheads="1"/>
          </p:cNvSpPr>
          <p:nvPr/>
        </p:nvSpPr>
        <p:spPr bwMode="auto">
          <a:xfrm>
            <a:off x="5533152" y="2981903"/>
            <a:ext cx="2040816"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Predict whether employees are satisfied with remote work to understand workplace dynamics</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57" name="Rectangle 2">
            <a:extLst>
              <a:ext uri="{FF2B5EF4-FFF2-40B4-BE49-F238E27FC236}">
                <a16:creationId xmlns:a16="http://schemas.microsoft.com/office/drawing/2014/main" id="{58653B7B-49E2-8E8B-5072-9DDE387D995C}"/>
              </a:ext>
            </a:extLst>
          </p:cNvPr>
          <p:cNvSpPr>
            <a:spLocks noChangeArrowheads="1"/>
          </p:cNvSpPr>
          <p:nvPr/>
        </p:nvSpPr>
        <p:spPr bwMode="auto">
          <a:xfrm>
            <a:off x="1677109" y="2981903"/>
            <a:ext cx="19261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Classify employees' health risks to determine if their health is at risk</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3984" name="Google Shape;4368;p88">
            <a:extLst>
              <a:ext uri="{FF2B5EF4-FFF2-40B4-BE49-F238E27FC236}">
                <a16:creationId xmlns:a16="http://schemas.microsoft.com/office/drawing/2014/main" id="{B0021F04-5D58-B84F-AFC0-2BD52B582D31}"/>
              </a:ext>
            </a:extLst>
          </p:cNvPr>
          <p:cNvSpPr/>
          <p:nvPr/>
        </p:nvSpPr>
        <p:spPr>
          <a:xfrm>
            <a:off x="2309924" y="2126554"/>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4369;p88">
            <a:extLst>
              <a:ext uri="{FF2B5EF4-FFF2-40B4-BE49-F238E27FC236}">
                <a16:creationId xmlns:a16="http://schemas.microsoft.com/office/drawing/2014/main" id="{6BF80368-5293-209A-A032-13CE4D338AE8}"/>
              </a:ext>
            </a:extLst>
          </p:cNvPr>
          <p:cNvSpPr/>
          <p:nvPr/>
        </p:nvSpPr>
        <p:spPr>
          <a:xfrm>
            <a:off x="6263006" y="2123408"/>
            <a:ext cx="690687"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1" name="Google Shape;14180;p126">
            <a:extLst>
              <a:ext uri="{FF2B5EF4-FFF2-40B4-BE49-F238E27FC236}">
                <a16:creationId xmlns:a16="http://schemas.microsoft.com/office/drawing/2014/main" id="{9174143B-1148-C1BF-746A-5AB494EDBB45}"/>
              </a:ext>
            </a:extLst>
          </p:cNvPr>
          <p:cNvGrpSpPr/>
          <p:nvPr/>
        </p:nvGrpSpPr>
        <p:grpSpPr>
          <a:xfrm>
            <a:off x="2530214" y="2209434"/>
            <a:ext cx="350166" cy="349434"/>
            <a:chOff x="3541011" y="1508594"/>
            <a:chExt cx="350166" cy="349434"/>
          </a:xfrm>
          <a:solidFill>
            <a:srgbClr val="0DE9F5"/>
          </a:solidFill>
        </p:grpSpPr>
        <p:sp>
          <p:nvSpPr>
            <p:cNvPr id="4032" name="Google Shape;14181;p126">
              <a:extLst>
                <a:ext uri="{FF2B5EF4-FFF2-40B4-BE49-F238E27FC236}">
                  <a16:creationId xmlns:a16="http://schemas.microsoft.com/office/drawing/2014/main" id="{B1F9BA5D-812F-868D-263D-579CAC885FD6}"/>
                </a:ext>
              </a:extLst>
            </p:cNvPr>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14182;p126">
              <a:extLst>
                <a:ext uri="{FF2B5EF4-FFF2-40B4-BE49-F238E27FC236}">
                  <a16:creationId xmlns:a16="http://schemas.microsoft.com/office/drawing/2014/main" id="{0C1434EF-7B43-677A-A911-E8307217DDD1}"/>
                </a:ext>
              </a:extLst>
            </p:cNvPr>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14183;p126">
              <a:extLst>
                <a:ext uri="{FF2B5EF4-FFF2-40B4-BE49-F238E27FC236}">
                  <a16:creationId xmlns:a16="http://schemas.microsoft.com/office/drawing/2014/main" id="{3750FB0D-51DF-ED87-A577-DED8928FE5BA}"/>
                </a:ext>
              </a:extLst>
            </p:cNvPr>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14184;p126">
              <a:extLst>
                <a:ext uri="{FF2B5EF4-FFF2-40B4-BE49-F238E27FC236}">
                  <a16:creationId xmlns:a16="http://schemas.microsoft.com/office/drawing/2014/main" id="{8595A576-9805-6863-640B-5C696E849818}"/>
                </a:ext>
              </a:extLst>
            </p:cNvPr>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14185;p126">
              <a:extLst>
                <a:ext uri="{FF2B5EF4-FFF2-40B4-BE49-F238E27FC236}">
                  <a16:creationId xmlns:a16="http://schemas.microsoft.com/office/drawing/2014/main" id="{EAE55C35-2594-010C-ED8C-5C13635DABA5}"/>
                </a:ext>
              </a:extLst>
            </p:cNvPr>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14186;p126">
              <a:extLst>
                <a:ext uri="{FF2B5EF4-FFF2-40B4-BE49-F238E27FC236}">
                  <a16:creationId xmlns:a16="http://schemas.microsoft.com/office/drawing/2014/main" id="{0742D1DC-36C8-4DE0-DD6E-235520B7E0B9}"/>
                </a:ext>
              </a:extLst>
            </p:cNvPr>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14187;p126">
              <a:extLst>
                <a:ext uri="{FF2B5EF4-FFF2-40B4-BE49-F238E27FC236}">
                  <a16:creationId xmlns:a16="http://schemas.microsoft.com/office/drawing/2014/main" id="{1EAE230B-8CAF-0B38-7C58-50656F3AE899}"/>
                </a:ext>
              </a:extLst>
            </p:cNvPr>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14188;p126">
              <a:extLst>
                <a:ext uri="{FF2B5EF4-FFF2-40B4-BE49-F238E27FC236}">
                  <a16:creationId xmlns:a16="http://schemas.microsoft.com/office/drawing/2014/main" id="{CB561E9D-8D03-7470-EAED-F283AE7711E7}"/>
                </a:ext>
              </a:extLst>
            </p:cNvPr>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14189;p126">
              <a:extLst>
                <a:ext uri="{FF2B5EF4-FFF2-40B4-BE49-F238E27FC236}">
                  <a16:creationId xmlns:a16="http://schemas.microsoft.com/office/drawing/2014/main" id="{ED371341-A5A5-C55C-5723-8A653C29D385}"/>
                </a:ext>
              </a:extLst>
            </p:cNvPr>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14190;p126">
              <a:extLst>
                <a:ext uri="{FF2B5EF4-FFF2-40B4-BE49-F238E27FC236}">
                  <a16:creationId xmlns:a16="http://schemas.microsoft.com/office/drawing/2014/main" id="{3665735E-1C8E-00A0-BD03-2A7B8781EED0}"/>
                </a:ext>
              </a:extLst>
            </p:cNvPr>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14191;p126">
              <a:extLst>
                <a:ext uri="{FF2B5EF4-FFF2-40B4-BE49-F238E27FC236}">
                  <a16:creationId xmlns:a16="http://schemas.microsoft.com/office/drawing/2014/main" id="{827E6A2D-4C61-17B5-F0DE-F9BB50E3DE97}"/>
                </a:ext>
              </a:extLst>
            </p:cNvPr>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14192;p126">
              <a:extLst>
                <a:ext uri="{FF2B5EF4-FFF2-40B4-BE49-F238E27FC236}">
                  <a16:creationId xmlns:a16="http://schemas.microsoft.com/office/drawing/2014/main" id="{52E6CFFF-2FEB-7229-248C-EFCE357332E2}"/>
                </a:ext>
              </a:extLst>
            </p:cNvPr>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14193;p126">
              <a:extLst>
                <a:ext uri="{FF2B5EF4-FFF2-40B4-BE49-F238E27FC236}">
                  <a16:creationId xmlns:a16="http://schemas.microsoft.com/office/drawing/2014/main" id="{85D76EBC-C844-B696-3058-B60F8DCDDB51}"/>
                </a:ext>
              </a:extLst>
            </p:cNvPr>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5" name="Google Shape;14412;p126">
            <a:extLst>
              <a:ext uri="{FF2B5EF4-FFF2-40B4-BE49-F238E27FC236}">
                <a16:creationId xmlns:a16="http://schemas.microsoft.com/office/drawing/2014/main" id="{9656E334-84DE-1B81-FE44-397432F34DEC}"/>
              </a:ext>
            </a:extLst>
          </p:cNvPr>
          <p:cNvSpPr/>
          <p:nvPr/>
        </p:nvSpPr>
        <p:spPr>
          <a:xfrm>
            <a:off x="6449226" y="2196445"/>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0DE9F5"/>
          </a:solid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4046" name="Footer Placeholder 5">
            <a:extLst>
              <a:ext uri="{FF2B5EF4-FFF2-40B4-BE49-F238E27FC236}">
                <a16:creationId xmlns:a16="http://schemas.microsoft.com/office/drawing/2014/main" id="{020EB93E-AE2A-750C-E731-A63800AE0E9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80F738A1-283A-6F66-D5AA-E3DE8A0BD424}"/>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46E07AB4-9EDF-844E-F543-B252288FBDF8}"/>
              </a:ext>
            </a:extLst>
          </p:cNvPr>
          <p:cNvSpPr txBox="1">
            <a:spLocks noGrp="1"/>
          </p:cNvSpPr>
          <p:nvPr>
            <p:ph type="title"/>
          </p:nvPr>
        </p:nvSpPr>
        <p:spPr>
          <a:xfrm>
            <a:off x="1657875" y="292666"/>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3773" name="Google Shape;3773;p66">
            <a:extLst>
              <a:ext uri="{FF2B5EF4-FFF2-40B4-BE49-F238E27FC236}">
                <a16:creationId xmlns:a16="http://schemas.microsoft.com/office/drawing/2014/main" id="{2BD6E8DE-E70A-FDD4-1F75-8A9C8C9973BA}"/>
              </a:ext>
            </a:extLst>
          </p:cNvPr>
          <p:cNvSpPr txBox="1">
            <a:spLocks noGrp="1"/>
          </p:cNvSpPr>
          <p:nvPr>
            <p:ph type="title" idx="2"/>
          </p:nvPr>
        </p:nvSpPr>
        <p:spPr>
          <a:xfrm>
            <a:off x="212062" y="272500"/>
            <a:ext cx="1205612"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01.d</a:t>
            </a:r>
            <a:endParaRPr sz="4000" b="0" dirty="0"/>
          </a:p>
        </p:txBody>
      </p:sp>
      <p:sp>
        <p:nvSpPr>
          <p:cNvPr id="32" name="Google Shape;3848;p69">
            <a:extLst>
              <a:ext uri="{FF2B5EF4-FFF2-40B4-BE49-F238E27FC236}">
                <a16:creationId xmlns:a16="http://schemas.microsoft.com/office/drawing/2014/main" id="{DA5C55F2-3CDE-7D68-6986-01E7976876A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887;p69">
            <a:extLst>
              <a:ext uri="{FF2B5EF4-FFF2-40B4-BE49-F238E27FC236}">
                <a16:creationId xmlns:a16="http://schemas.microsoft.com/office/drawing/2014/main" id="{E46D1A46-9CEF-8602-276D-9E80ED7D01EC}"/>
              </a:ext>
            </a:extLst>
          </p:cNvPr>
          <p:cNvGrpSpPr/>
          <p:nvPr/>
        </p:nvGrpSpPr>
        <p:grpSpPr>
          <a:xfrm>
            <a:off x="326594" y="1105610"/>
            <a:ext cx="336512" cy="335048"/>
            <a:chOff x="3996113" y="4291176"/>
            <a:chExt cx="336512" cy="335048"/>
          </a:xfrm>
        </p:grpSpPr>
        <p:sp>
          <p:nvSpPr>
            <p:cNvPr id="34" name="Google Shape;3888;p69">
              <a:extLst>
                <a:ext uri="{FF2B5EF4-FFF2-40B4-BE49-F238E27FC236}">
                  <a16:creationId xmlns:a16="http://schemas.microsoft.com/office/drawing/2014/main" id="{D285ECDD-8FEE-E62C-35A5-0CDF42EE2557}"/>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5" name="Google Shape;3889;p69">
              <a:extLst>
                <a:ext uri="{FF2B5EF4-FFF2-40B4-BE49-F238E27FC236}">
                  <a16:creationId xmlns:a16="http://schemas.microsoft.com/office/drawing/2014/main" id="{6BB3CB0D-81D8-86E1-5574-891AAD2AF42E}"/>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 name="Google Shape;3890;p69">
              <a:extLst>
                <a:ext uri="{FF2B5EF4-FFF2-40B4-BE49-F238E27FC236}">
                  <a16:creationId xmlns:a16="http://schemas.microsoft.com/office/drawing/2014/main" id="{E3EDB9FB-F2AF-79FE-6FF1-C03039E9B38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37" name="Google Shape;3856;p69">
            <a:extLst>
              <a:ext uri="{FF2B5EF4-FFF2-40B4-BE49-F238E27FC236}">
                <a16:creationId xmlns:a16="http://schemas.microsoft.com/office/drawing/2014/main" id="{40A1F722-A835-FB48-B7B3-8F9C9A4DF40C}"/>
              </a:ext>
            </a:extLst>
          </p:cNvPr>
          <p:cNvSpPr txBox="1">
            <a:spLocks/>
          </p:cNvSpPr>
          <p:nvPr/>
        </p:nvSpPr>
        <p:spPr>
          <a:xfrm>
            <a:off x="749136" y="943686"/>
            <a:ext cx="5127533" cy="624777"/>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HOW CAN DATA SCIENCE HELP?</a:t>
            </a:r>
          </a:p>
        </p:txBody>
      </p:sp>
      <p:sp>
        <p:nvSpPr>
          <p:cNvPr id="44" name="Google Shape;3848;p69">
            <a:extLst>
              <a:ext uri="{FF2B5EF4-FFF2-40B4-BE49-F238E27FC236}">
                <a16:creationId xmlns:a16="http://schemas.microsoft.com/office/drawing/2014/main" id="{2D43F36A-1847-1840-E85D-E3558949E0AA}"/>
              </a:ext>
            </a:extLst>
          </p:cNvPr>
          <p:cNvSpPr/>
          <p:nvPr/>
        </p:nvSpPr>
        <p:spPr>
          <a:xfrm>
            <a:off x="1346809" y="218701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1</a:t>
            </a:r>
            <a:endParaRPr sz="2000" b="1" dirty="0">
              <a:solidFill>
                <a:schemeClr val="bg1"/>
              </a:solidFill>
              <a:latin typeface="Space Grotesk" panose="020B0604020202020204" charset="0"/>
              <a:cs typeface="Space Grotesk" panose="020B0604020202020204" charset="0"/>
            </a:endParaRPr>
          </a:p>
        </p:txBody>
      </p:sp>
      <p:sp useBgFill="1">
        <p:nvSpPr>
          <p:cNvPr id="46" name="Google Shape;3856;p69">
            <a:extLst>
              <a:ext uri="{FF2B5EF4-FFF2-40B4-BE49-F238E27FC236}">
                <a16:creationId xmlns:a16="http://schemas.microsoft.com/office/drawing/2014/main" id="{02DDEB0B-B678-FCB6-2904-F497D7B7C04C}"/>
              </a:ext>
            </a:extLst>
          </p:cNvPr>
          <p:cNvSpPr txBox="1">
            <a:spLocks/>
          </p:cNvSpPr>
          <p:nvPr/>
        </p:nvSpPr>
        <p:spPr>
          <a:xfrm>
            <a:off x="395500" y="2821070"/>
            <a:ext cx="2524749" cy="110443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EDA</a:t>
            </a:r>
            <a:r>
              <a:rPr lang="en-US" sz="1600" dirty="0">
                <a:solidFill>
                  <a:schemeClr val="bg1"/>
                </a:solidFill>
                <a:latin typeface="Space Grotesk" panose="020B0604020202020204" charset="0"/>
                <a:cs typeface="Space Grotesk" panose="020B0604020202020204" charset="0"/>
              </a:rPr>
              <a:t> reveals patterns between stress, work location, and satisfaction</a:t>
            </a:r>
          </a:p>
        </p:txBody>
      </p:sp>
      <p:sp>
        <p:nvSpPr>
          <p:cNvPr id="3731" name="Google Shape;3855;p69">
            <a:extLst>
              <a:ext uri="{FF2B5EF4-FFF2-40B4-BE49-F238E27FC236}">
                <a16:creationId xmlns:a16="http://schemas.microsoft.com/office/drawing/2014/main" id="{B98491AA-36F9-4FF8-09DC-5FDAC58EDE60}"/>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3735" name="Google Shape;3848;p69">
            <a:extLst>
              <a:ext uri="{FF2B5EF4-FFF2-40B4-BE49-F238E27FC236}">
                <a16:creationId xmlns:a16="http://schemas.microsoft.com/office/drawing/2014/main" id="{F9E63348-20F6-3F43-1A34-CE0C2C9FF802}"/>
              </a:ext>
            </a:extLst>
          </p:cNvPr>
          <p:cNvSpPr/>
          <p:nvPr/>
        </p:nvSpPr>
        <p:spPr>
          <a:xfrm>
            <a:off x="4285553" y="2172353"/>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2</a:t>
            </a:r>
            <a:endParaRPr sz="2000" b="1" dirty="0">
              <a:solidFill>
                <a:schemeClr val="bg1"/>
              </a:solidFill>
              <a:latin typeface="Space Grotesk" panose="020B0604020202020204" charset="0"/>
              <a:cs typeface="Space Grotesk" panose="020B0604020202020204" charset="0"/>
            </a:endParaRPr>
          </a:p>
        </p:txBody>
      </p:sp>
      <p:sp useBgFill="1">
        <p:nvSpPr>
          <p:cNvPr id="3736" name="Google Shape;3856;p69">
            <a:extLst>
              <a:ext uri="{FF2B5EF4-FFF2-40B4-BE49-F238E27FC236}">
                <a16:creationId xmlns:a16="http://schemas.microsoft.com/office/drawing/2014/main" id="{70AC0504-9871-0104-CF87-E12E4C1B2245}"/>
              </a:ext>
            </a:extLst>
          </p:cNvPr>
          <p:cNvSpPr txBox="1">
            <a:spLocks/>
          </p:cNvSpPr>
          <p:nvPr/>
        </p:nvSpPr>
        <p:spPr>
          <a:xfrm>
            <a:off x="3235811"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Classification</a:t>
            </a:r>
            <a:r>
              <a:rPr lang="en-US" sz="1600" dirty="0">
                <a:solidFill>
                  <a:schemeClr val="bg1"/>
                </a:solidFill>
                <a:latin typeface="Space Grotesk" panose="020B0604020202020204" charset="0"/>
                <a:cs typeface="Space Grotesk" panose="020B0604020202020204" charset="0"/>
              </a:rPr>
              <a:t> forecasts satisfaction with remote work</a:t>
            </a:r>
          </a:p>
        </p:txBody>
      </p:sp>
      <p:sp>
        <p:nvSpPr>
          <p:cNvPr id="3746" name="Google Shape;3848;p69">
            <a:extLst>
              <a:ext uri="{FF2B5EF4-FFF2-40B4-BE49-F238E27FC236}">
                <a16:creationId xmlns:a16="http://schemas.microsoft.com/office/drawing/2014/main" id="{DEDE8811-5AE9-1BC8-4EDF-E4010103A451}"/>
              </a:ext>
            </a:extLst>
          </p:cNvPr>
          <p:cNvSpPr/>
          <p:nvPr/>
        </p:nvSpPr>
        <p:spPr>
          <a:xfrm>
            <a:off x="7224298" y="217566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3</a:t>
            </a:r>
            <a:endParaRPr sz="2000" b="1" dirty="0">
              <a:solidFill>
                <a:schemeClr val="bg1"/>
              </a:solidFill>
              <a:latin typeface="Space Grotesk" panose="020B0604020202020204" charset="0"/>
              <a:cs typeface="Space Grotesk" panose="020B0604020202020204" charset="0"/>
            </a:endParaRPr>
          </a:p>
        </p:txBody>
      </p:sp>
      <p:sp useBgFill="1">
        <p:nvSpPr>
          <p:cNvPr id="3747" name="Google Shape;3856;p69">
            <a:extLst>
              <a:ext uri="{FF2B5EF4-FFF2-40B4-BE49-F238E27FC236}">
                <a16:creationId xmlns:a16="http://schemas.microsoft.com/office/drawing/2014/main" id="{500A058B-DC33-AA41-D0F6-8F632C06E806}"/>
              </a:ext>
            </a:extLst>
          </p:cNvPr>
          <p:cNvSpPr txBox="1">
            <a:spLocks/>
          </p:cNvSpPr>
          <p:nvPr/>
        </p:nvSpPr>
        <p:spPr>
          <a:xfrm>
            <a:off x="6174556"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Feature Importance</a:t>
            </a:r>
            <a:r>
              <a:rPr lang="en-US" sz="1600" dirty="0">
                <a:solidFill>
                  <a:schemeClr val="accent1">
                    <a:lumMod val="40000"/>
                    <a:lumOff val="60000"/>
                  </a:schemeClr>
                </a:solidFill>
                <a:latin typeface="Space Grotesk" panose="020B0604020202020204" charset="0"/>
                <a:cs typeface="Space Grotesk" panose="020B0604020202020204" charset="0"/>
              </a:rPr>
              <a:t> </a:t>
            </a:r>
            <a:r>
              <a:rPr lang="en-US" sz="1600" dirty="0">
                <a:solidFill>
                  <a:schemeClr val="bg1"/>
                </a:solidFill>
                <a:latin typeface="Space Grotesk" panose="020B0604020202020204" charset="0"/>
                <a:cs typeface="Space Grotesk" panose="020B0604020202020204" charset="0"/>
              </a:rPr>
              <a:t>highlights key factors influencing wellbeing</a:t>
            </a:r>
          </a:p>
        </p:txBody>
      </p:sp>
      <p:sp useBgFill="1">
        <p:nvSpPr>
          <p:cNvPr id="3748" name="Footer Placeholder 5">
            <a:extLst>
              <a:ext uri="{FF2B5EF4-FFF2-40B4-BE49-F238E27FC236}">
                <a16:creationId xmlns:a16="http://schemas.microsoft.com/office/drawing/2014/main" id="{4BE42226-034B-545A-9253-57462F6C4F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3001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37067EEB-2122-DCE2-CCA0-268280200ADF}"/>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A8DEBD1-F38B-961E-C9AF-EB0F90D42736}"/>
              </a:ext>
            </a:extLst>
          </p:cNvPr>
          <p:cNvSpPr txBox="1">
            <a:spLocks/>
          </p:cNvSpPr>
          <p:nvPr/>
        </p:nvSpPr>
        <p:spPr>
          <a:xfrm>
            <a:off x="1185610" y="272500"/>
            <a:ext cx="5115952"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Data </a:t>
            </a:r>
            <a:r>
              <a:rPr lang="en-US" sz="4000" dirty="0"/>
              <a:t>Preprocessing</a:t>
            </a:r>
            <a:endParaRPr lang="en-US" sz="3000" dirty="0"/>
          </a:p>
        </p:txBody>
      </p:sp>
      <p:sp useBgFill="1">
        <p:nvSpPr>
          <p:cNvPr id="3" name="Google Shape;3773;p66">
            <a:extLst>
              <a:ext uri="{FF2B5EF4-FFF2-40B4-BE49-F238E27FC236}">
                <a16:creationId xmlns:a16="http://schemas.microsoft.com/office/drawing/2014/main" id="{8AD44064-085F-5F01-4615-8709313E482A}"/>
              </a:ext>
            </a:extLst>
          </p:cNvPr>
          <p:cNvSpPr txBox="1">
            <a:spLocks/>
          </p:cNvSpPr>
          <p:nvPr/>
        </p:nvSpPr>
        <p:spPr>
          <a:xfrm>
            <a:off x="212062" y="272500"/>
            <a:ext cx="864888"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02</a:t>
            </a:r>
          </a:p>
        </p:txBody>
      </p:sp>
      <p:sp useBgFill="1">
        <p:nvSpPr>
          <p:cNvPr id="4" name="Rectangle 2">
            <a:extLst>
              <a:ext uri="{FF2B5EF4-FFF2-40B4-BE49-F238E27FC236}">
                <a16:creationId xmlns:a16="http://schemas.microsoft.com/office/drawing/2014/main" id="{6D139AE3-7DA2-283D-7708-35EA4C50F6D4}"/>
              </a:ext>
            </a:extLst>
          </p:cNvPr>
          <p:cNvSpPr>
            <a:spLocks noChangeArrowheads="1"/>
          </p:cNvSpPr>
          <p:nvPr/>
        </p:nvSpPr>
        <p:spPr bwMode="auto">
          <a:xfrm>
            <a:off x="212062" y="2022814"/>
            <a:ext cx="4118993" cy="1323439"/>
          </a:xfrm>
          <a:prstGeom prst="rect">
            <a:avLst/>
          </a:prstGeom>
          <a:ln>
            <a:noFill/>
          </a:ln>
          <a:effectLst/>
        </p:spPr>
        <p:txBody>
          <a:bodyPr vert="horz" wrap="square" lIns="91440" tIns="45720" rIns="91440" bIns="45720" numCol="1" anchor="ctr" anchorCtr="0" compatLnSpc="1">
            <a:prstTxWarp prst="textNoShape">
              <a:avLst/>
            </a:prstTxWarp>
            <a:spAutoFit/>
          </a:bodyPr>
          <a:lstStyle/>
          <a:p>
            <a:pPr lvl="2"/>
            <a:r>
              <a:rPr lang="en-US" sz="1600" b="1" dirty="0">
                <a:solidFill>
                  <a:schemeClr val="bg1"/>
                </a:solidFill>
                <a:latin typeface="Space Grotesk" panose="020B0604020202020204" charset="0"/>
                <a:cs typeface="Space Grotesk" panose="020B0604020202020204" charset="0"/>
              </a:rPr>
              <a:t>How many null values are there and in which features?</a:t>
            </a:r>
          </a:p>
          <a:p>
            <a:pPr lvl="2"/>
            <a:endParaRPr lang="en-US" sz="1600" dirty="0">
              <a:solidFill>
                <a:schemeClr val="bg1"/>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1196</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Mental_Health_Condition</a:t>
            </a:r>
            <a:endParaRPr lang="en-US" sz="1600" dirty="0">
              <a:solidFill>
                <a:schemeClr val="accent1">
                  <a:lumMod val="60000"/>
                  <a:lumOff val="40000"/>
                </a:schemeClr>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1629</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Physical_Activity</a:t>
            </a:r>
            <a:endParaRPr lang="en-US" sz="1600" dirty="0">
              <a:solidFill>
                <a:schemeClr val="accent1">
                  <a:lumMod val="60000"/>
                  <a:lumOff val="40000"/>
                </a:schemeClr>
              </a:solidFill>
              <a:latin typeface="Space Grotesk" panose="020B0604020202020204" charset="0"/>
              <a:cs typeface="Space Grotesk" panose="020B0604020202020204" charset="0"/>
            </a:endParaRPr>
          </a:p>
        </p:txBody>
      </p:sp>
      <p:pic>
        <p:nvPicPr>
          <p:cNvPr id="8" name="Picture 7">
            <a:extLst>
              <a:ext uri="{FF2B5EF4-FFF2-40B4-BE49-F238E27FC236}">
                <a16:creationId xmlns:a16="http://schemas.microsoft.com/office/drawing/2014/main" id="{CBB99490-743F-84E1-E97D-B83541452D8A}"/>
              </a:ext>
            </a:extLst>
          </p:cNvPr>
          <p:cNvPicPr>
            <a:picLocks noChangeAspect="1"/>
          </p:cNvPicPr>
          <p:nvPr/>
        </p:nvPicPr>
        <p:blipFill>
          <a:blip r:embed="rId3"/>
          <a:stretch>
            <a:fillRect/>
          </a:stretch>
        </p:blipFill>
        <p:spPr>
          <a:xfrm>
            <a:off x="5157571" y="1252086"/>
            <a:ext cx="3096057" cy="3305636"/>
          </a:xfrm>
          <a:prstGeom prst="rect">
            <a:avLst/>
          </a:prstGeom>
          <a:ln w="12700">
            <a:solidFill>
              <a:schemeClr val="tx1"/>
            </a:solidFill>
          </a:ln>
          <a:effectLst>
            <a:outerShdw blurRad="50800" dist="38100" dir="2700000" algn="tl" rotWithShape="0">
              <a:prstClr val="black">
                <a:alpha val="40000"/>
              </a:prstClr>
            </a:outerShdw>
          </a:effectLst>
        </p:spPr>
      </p:pic>
      <p:sp useBgFill="1">
        <p:nvSpPr>
          <p:cNvPr id="10" name="Footer Placeholder 5">
            <a:extLst>
              <a:ext uri="{FF2B5EF4-FFF2-40B4-BE49-F238E27FC236}">
                <a16:creationId xmlns:a16="http://schemas.microsoft.com/office/drawing/2014/main" id="{BCB0C241-D39D-0127-BB3D-7CBF8F863CF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9525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86123929-0A4D-1D08-867F-52F79CFADA3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91AEF57-DFE6-9FF0-14AA-9B095E0EADA0}"/>
              </a:ext>
            </a:extLst>
          </p:cNvPr>
          <p:cNvSpPr txBox="1">
            <a:spLocks/>
          </p:cNvSpPr>
          <p:nvPr/>
        </p:nvSpPr>
        <p:spPr>
          <a:xfrm>
            <a:off x="1603824" y="272500"/>
            <a:ext cx="4761534"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General Analysis </a:t>
            </a:r>
          </a:p>
        </p:txBody>
      </p:sp>
      <p:sp useBgFill="1">
        <p:nvSpPr>
          <p:cNvPr id="3" name="Google Shape;3773;p66">
            <a:extLst>
              <a:ext uri="{FF2B5EF4-FFF2-40B4-BE49-F238E27FC236}">
                <a16:creationId xmlns:a16="http://schemas.microsoft.com/office/drawing/2014/main" id="{3A0AFD89-F182-9497-5258-A95C07358A12}"/>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03.a</a:t>
            </a:r>
          </a:p>
        </p:txBody>
      </p:sp>
      <p:pic>
        <p:nvPicPr>
          <p:cNvPr id="2050" name="Picture 2" descr="Uploaded image">
            <a:extLst>
              <a:ext uri="{FF2B5EF4-FFF2-40B4-BE49-F238E27FC236}">
                <a16:creationId xmlns:a16="http://schemas.microsoft.com/office/drawing/2014/main" id="{26F093C1-6EFE-40FB-5388-D79E75D30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529" y="999461"/>
            <a:ext cx="4177090" cy="3993744"/>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4" name="Rectangle 2">
            <a:extLst>
              <a:ext uri="{FF2B5EF4-FFF2-40B4-BE49-F238E27FC236}">
                <a16:creationId xmlns:a16="http://schemas.microsoft.com/office/drawing/2014/main" id="{06456A65-F2B7-652C-EEAC-2667FB496C4A}"/>
              </a:ext>
            </a:extLst>
          </p:cNvPr>
          <p:cNvSpPr>
            <a:spLocks noChangeArrowheads="1"/>
          </p:cNvSpPr>
          <p:nvPr/>
        </p:nvSpPr>
        <p:spPr bwMode="auto">
          <a:xfrm>
            <a:off x="212062" y="2417890"/>
            <a:ext cx="4118993" cy="830997"/>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Features in the in the dataset - </a:t>
            </a:r>
            <a:r>
              <a:rPr lang="en-US" sz="1600" dirty="0">
                <a:solidFill>
                  <a:schemeClr val="accent1">
                    <a:lumMod val="60000"/>
                    <a:lumOff val="40000"/>
                  </a:schemeClr>
                </a:solidFill>
                <a:latin typeface="Space Grotesk" panose="020B0604020202020204" charset="0"/>
                <a:cs typeface="Space Grotesk" panose="020B0604020202020204" charset="0"/>
              </a:rPr>
              <a:t>20</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Type of each feature - </a:t>
            </a:r>
            <a:r>
              <a:rPr lang="en-US" sz="1600" dirty="0">
                <a:solidFill>
                  <a:schemeClr val="accent1">
                    <a:lumMod val="60000"/>
                    <a:lumOff val="40000"/>
                  </a:schemeClr>
                </a:solidFill>
                <a:latin typeface="Space Grotesk" panose="020B0604020202020204" charset="0"/>
                <a:cs typeface="Space Grotesk" panose="020B0604020202020204" charset="0"/>
              </a:rPr>
              <a:t>See table</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Number of entries - </a:t>
            </a:r>
            <a:r>
              <a:rPr lang="en-US" sz="1600" dirty="0">
                <a:solidFill>
                  <a:schemeClr val="accent1">
                    <a:lumMod val="60000"/>
                    <a:lumOff val="40000"/>
                  </a:schemeClr>
                </a:solidFill>
                <a:latin typeface="Space Grotesk" panose="020B0604020202020204" charset="0"/>
                <a:cs typeface="Space Grotesk" panose="020B0604020202020204" charset="0"/>
              </a:rPr>
              <a:t>5000</a:t>
            </a:r>
            <a:r>
              <a:rPr lang="en-US" sz="1600" dirty="0">
                <a:solidFill>
                  <a:schemeClr val="bg1"/>
                </a:solidFill>
                <a:latin typeface="Space Grotesk" panose="020B0604020202020204" charset="0"/>
                <a:cs typeface="Space Grotesk" panose="020B0604020202020204" charset="0"/>
              </a:rPr>
              <a:t> </a:t>
            </a:r>
          </a:p>
        </p:txBody>
      </p:sp>
      <p:sp useBgFill="1">
        <p:nvSpPr>
          <p:cNvPr id="5" name="Footer Placeholder 5">
            <a:extLst>
              <a:ext uri="{FF2B5EF4-FFF2-40B4-BE49-F238E27FC236}">
                <a16:creationId xmlns:a16="http://schemas.microsoft.com/office/drawing/2014/main" id="{485F5824-6C2C-917D-9685-87D5516667E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77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67852A19-DF25-77C0-3388-9F6407DB2A12}"/>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9FA47353-BD49-8E11-47CA-9FE1D955ED64}"/>
              </a:ext>
            </a:extLst>
          </p:cNvPr>
          <p:cNvSpPr txBox="1">
            <a:spLocks/>
          </p:cNvSpPr>
          <p:nvPr/>
        </p:nvSpPr>
        <p:spPr>
          <a:xfrm>
            <a:off x="1663244" y="272500"/>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1</a:t>
            </a:r>
          </a:p>
        </p:txBody>
      </p:sp>
      <p:sp useBgFill="1">
        <p:nvSpPr>
          <p:cNvPr id="3" name="Google Shape;3773;p66">
            <a:extLst>
              <a:ext uri="{FF2B5EF4-FFF2-40B4-BE49-F238E27FC236}">
                <a16:creationId xmlns:a16="http://schemas.microsoft.com/office/drawing/2014/main" id="{785276CF-2D6C-0F19-4111-7EB87E096C7E}"/>
              </a:ext>
            </a:extLst>
          </p:cNvPr>
          <p:cNvSpPr txBox="1">
            <a:spLocks/>
          </p:cNvSpPr>
          <p:nvPr/>
        </p:nvSpPr>
        <p:spPr>
          <a:xfrm>
            <a:off x="212062" y="272500"/>
            <a:ext cx="1304850"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03.b</a:t>
            </a:r>
          </a:p>
        </p:txBody>
      </p:sp>
      <p:pic>
        <p:nvPicPr>
          <p:cNvPr id="6" name="Picture 5">
            <a:extLst>
              <a:ext uri="{FF2B5EF4-FFF2-40B4-BE49-F238E27FC236}">
                <a16:creationId xmlns:a16="http://schemas.microsoft.com/office/drawing/2014/main" id="{5B80E26D-9094-0B50-E9AC-9012BBFEB35F}"/>
              </a:ext>
            </a:extLst>
          </p:cNvPr>
          <p:cNvPicPr>
            <a:picLocks noChangeAspect="1"/>
          </p:cNvPicPr>
          <p:nvPr/>
        </p:nvPicPr>
        <p:blipFill>
          <a:blip r:embed="rId3"/>
          <a:stretch>
            <a:fillRect/>
          </a:stretch>
        </p:blipFill>
        <p:spPr>
          <a:xfrm>
            <a:off x="5382046" y="927512"/>
            <a:ext cx="3383280" cy="1967635"/>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2C86D364-CFE6-5D98-FB47-4A1DA6053B99}"/>
              </a:ext>
            </a:extLst>
          </p:cNvPr>
          <p:cNvPicPr>
            <a:picLocks noChangeAspect="1"/>
          </p:cNvPicPr>
          <p:nvPr/>
        </p:nvPicPr>
        <p:blipFill>
          <a:blip r:embed="rId4"/>
          <a:stretch>
            <a:fillRect/>
          </a:stretch>
        </p:blipFill>
        <p:spPr>
          <a:xfrm>
            <a:off x="5382046" y="3015206"/>
            <a:ext cx="3383280" cy="2016654"/>
          </a:xfrm>
          <a:prstGeom prst="rect">
            <a:avLst/>
          </a:prstGeom>
          <a:ln w="12700">
            <a:solidFill>
              <a:schemeClr val="tx1"/>
            </a:solidFill>
          </a:ln>
          <a:effectLst>
            <a:outerShdw blurRad="50800" dist="38100" algn="l" rotWithShape="0">
              <a:prstClr val="black">
                <a:alpha val="40000"/>
              </a:prstClr>
            </a:outerShdw>
          </a:effectLst>
        </p:spPr>
      </p:pic>
      <p:sp useBgFill="1">
        <p:nvSpPr>
          <p:cNvPr id="9" name="Rectangle 2">
            <a:extLst>
              <a:ext uri="{FF2B5EF4-FFF2-40B4-BE49-F238E27FC236}">
                <a16:creationId xmlns:a16="http://schemas.microsoft.com/office/drawing/2014/main" id="{D6E70855-FD62-6CAC-FF87-8206205F488F}"/>
              </a:ext>
            </a:extLst>
          </p:cNvPr>
          <p:cNvSpPr>
            <a:spLocks noChangeArrowheads="1"/>
          </p:cNvSpPr>
          <p:nvPr/>
        </p:nvSpPr>
        <p:spPr bwMode="auto">
          <a:xfrm>
            <a:off x="378674" y="1368602"/>
            <a:ext cx="4118993"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in </a:t>
            </a:r>
            <a:r>
              <a:rPr lang="en-US" sz="1600" b="0" i="0" dirty="0">
                <a:solidFill>
                  <a:schemeClr val="accent1">
                    <a:lumMod val="60000"/>
                    <a:lumOff val="40000"/>
                  </a:schemeClr>
                </a:solidFill>
                <a:effectLst/>
                <a:latin typeface="Space Grotesk" panose="020B0604020202020204" charset="0"/>
                <a:cs typeface="Space Grotesk" panose="020B0604020202020204" charset="0"/>
              </a:rPr>
              <a:t>the 40s age range </a:t>
            </a:r>
            <a:r>
              <a:rPr lang="en-US" sz="1600" b="0" i="0" dirty="0">
                <a:solidFill>
                  <a:srgbClr val="F0F6FC"/>
                </a:solidFill>
                <a:effectLst/>
                <a:latin typeface="Space Grotesk" panose="020B0604020202020204" charset="0"/>
                <a:cs typeface="Space Grotesk" panose="020B0604020202020204" charset="0"/>
              </a:rPr>
              <a:t>might be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underrepresented</a:t>
            </a:r>
            <a:r>
              <a:rPr lang="en-US" sz="1600" b="0" i="0" dirty="0">
                <a:solidFill>
                  <a:srgbClr val="F0F6FC"/>
                </a:solidFill>
                <a:effectLst/>
                <a:latin typeface="Space Grotesk" panose="020B0604020202020204" charset="0"/>
                <a:cs typeface="Space Grotesk" panose="020B0604020202020204" charset="0"/>
              </a:rPr>
              <a:t> compared to other age groups, indicating a potential gap or anomaly in the dataset.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distribution is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uniform</a:t>
            </a:r>
            <a:r>
              <a:rPr lang="en-US" sz="1600" b="0" i="0" dirty="0">
                <a:solidFill>
                  <a:srgbClr val="F0F6FC"/>
                </a:solidFill>
                <a:effectLst/>
                <a:latin typeface="Space Grotesk" panose="020B0604020202020204" charset="0"/>
                <a:cs typeface="Space Grotesk" panose="020B0604020202020204" charset="0"/>
              </a:rPr>
              <a:t> across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different experience levels, with periodic dips around specific intervals (e.g., near 10, 20, and 30 years)</a:t>
            </a:r>
            <a:r>
              <a:rPr lang="en-US" sz="1600" b="0" i="0" dirty="0">
                <a:solidFill>
                  <a:srgbClr val="F0F6FC"/>
                </a:solidFill>
                <a:effectLst/>
                <a:latin typeface="Space Grotesk" panose="020B0604020202020204" charset="0"/>
                <a:cs typeface="Space Grotesk" panose="020B0604020202020204" charset="0"/>
              </a:rPr>
              <a:t>. These dips could indicate a potential lack of representation in those ranges or specific trends in the workforce composition.</a:t>
            </a:r>
          </a:p>
        </p:txBody>
      </p:sp>
      <p:sp useBgFill="1">
        <p:nvSpPr>
          <p:cNvPr id="10" name="Footer Placeholder 5">
            <a:extLst>
              <a:ext uri="{FF2B5EF4-FFF2-40B4-BE49-F238E27FC236}">
                <a16:creationId xmlns:a16="http://schemas.microsoft.com/office/drawing/2014/main" id="{E420A82C-706F-38C4-7C1B-6A042C660C9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271370104"/>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2703</Words>
  <Application>Microsoft Office PowerPoint</Application>
  <PresentationFormat>On-screen Show (16:9)</PresentationFormat>
  <Paragraphs>300</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Space Grotesk</vt:lpstr>
      <vt:lpstr>Space Grotesk Medium</vt:lpstr>
      <vt:lpstr>Dosis</vt:lpstr>
      <vt:lpstr>Arial</vt:lpstr>
      <vt:lpstr>Big Data Science Consulting Toolkit by Slidesgo</vt:lpstr>
      <vt:lpstr>DA 204o: Data Science in Practice Course Project Proposal</vt:lpstr>
      <vt:lpstr>PowerPoint Presentation</vt:lpstr>
      <vt:lpstr>Problem Definition</vt:lpstr>
      <vt:lpstr>Problem Definition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Data Modelling</vt:lpstr>
      <vt:lpstr>PowerPoint Presentation</vt:lpstr>
      <vt:lpstr>PowerPoint Presentation</vt:lpstr>
      <vt:lpstr>PowerPoint Presentation</vt:lpstr>
      <vt:lpstr>PowerPoint Presentation</vt:lpstr>
      <vt:lpstr>PowerPoint Presentation</vt:lpstr>
      <vt:lpstr>Data Modelling</vt:lpstr>
      <vt:lpstr>Data Modelling</vt:lpstr>
      <vt:lpstr>Data Modelling</vt:lpstr>
      <vt:lpstr>Data Modelling</vt:lpstr>
      <vt:lpstr>Data Modelling</vt:lpstr>
      <vt:lpstr>RESULTS for Is_Health_In_Risk prediction</vt:lpstr>
      <vt:lpstr>RESULTS for Is_Satisfied_With_RemoteWork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Sibashis Kumar Sahu</cp:lastModifiedBy>
  <cp:revision>346</cp:revision>
  <dcterms:modified xsi:type="dcterms:W3CDTF">2024-12-05T10:27:38Z</dcterms:modified>
</cp:coreProperties>
</file>