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308" r:id="rId8"/>
    <p:sldId id="408" r:id="rId9"/>
    <p:sldId id="406" r:id="rId10"/>
    <p:sldId id="407" r:id="rId11"/>
    <p:sldId id="368" r:id="rId12"/>
    <p:sldId id="369" r:id="rId13"/>
    <p:sldId id="365" r:id="rId14"/>
    <p:sldId id="395" r:id="rId15"/>
    <p:sldId id="335" r:id="rId16"/>
    <p:sldId id="374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58813-7A65-0A46-B266-8A6FB284CC9D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FBAF-6F27-1A4E-A042-A60FFD64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B2BFA1-4918-0042-A4DB-52295D6C6EB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WE will do everything to help you get through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this course.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layers???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F9A75C-C4DE-334F-98CB-4A292D138A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AB8D1D-3ECB-D243-B864-64C94A612826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A77E-9BCA-4FB9-BCFC-38DC44B9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8654D-1BBD-468F-9FEF-F27386F8D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AB91-D905-4843-92DE-F3B8333E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184A-E958-476D-AFD6-3DCE2A93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07D0-EB6B-423A-BAF0-D282DBD5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1528-29BE-42D0-8A64-CFD0992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A196-F7ED-4AAD-B83D-36EE6746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2D4-21B1-4068-98B8-92FDF57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7B6D-CCCA-421D-9CC5-CADB57FE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2C58-8976-4C02-9891-4CDC5F93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2B5D6-D36D-40E7-B986-55F405C70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3E2DB-DC8E-45D8-A8AE-581A35C2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1D4C-3EFB-4F4D-B220-1A2C0140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D259-A03F-4DCF-8AAE-F3BFA1F6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0B0-2E24-492E-A8A2-9C3D37F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877-118D-4F7B-B264-494751E9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C5F-E425-420E-A264-9C6DB1B2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31AB-522B-4D24-87CE-29F48EF0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4C06-6964-43F7-A7FA-D64F6F57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C5B77-A337-4FDD-993D-7B6C860F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47F9-27F2-4DCD-B8FD-D1D7686B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D7E2-7424-4117-92F8-CE2E58D7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BAA4-59FD-4601-900F-25A64742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7C9B-1756-4B1D-8F4C-8273A699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1E09-FF5C-4319-93B5-94E476D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0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E228-C707-4C03-8EA0-8808AFB5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C159-95A9-4EC8-8597-196BEFA7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73E37-8923-4B91-A289-87588BAA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B6AD-B742-4536-B020-37B2DD89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70D50-AA17-460C-B5B0-788FB504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BC56-C589-4F55-9021-61C9E52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F745-9A3D-4D84-980D-2146E293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2F03-DFBE-4054-A2B9-88A689DF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64FD-5652-4443-8382-C88DEA42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E6035-E6BD-4A1F-A445-DB57AAA46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A173A-23F2-4E2B-B65C-690C5A4A7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A79C2-0BDD-4234-8DEB-7F24255E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7EA15-56F8-4592-B8F5-9D2C7037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D568-81FB-4B21-913D-53EF8667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F603-150C-4589-B004-45E569B9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D453D-4029-47E5-AE8F-661E4603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903ED-CEA0-47A6-975A-B2D02F2D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2127C-055F-4CAF-989F-8998919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25A10-FA25-41A6-B808-57D692A3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2001-3C7A-49EB-BE2D-9D3F8FE8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1941-0BB3-43E1-8CD9-61BEF00A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4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0E03-B45A-46D1-8A52-72D62094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65BD-9616-4560-B42A-C27D399D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0B9D8-232E-4E07-AF2C-1646C175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C90D8-699E-498C-9BC9-4F528788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9F08-2520-40F5-B6F3-479A605B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21BF-C55A-41BF-A944-78FC045D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7310-43BF-414A-9350-0AAD295C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4CCC0-BACC-4D09-9E1C-95BD6E0E7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72D53-6785-41AF-B398-1514C99AB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97A9-58D7-4D7C-915F-626C4DF4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004C-F802-4E94-9021-E4005A5E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9C99A-8F92-41B5-9103-663316E9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DAD44-03E5-4131-B4EC-CD162E4D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1E0E-AC15-4ACC-B7EB-465103D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C8FB-94DA-49B0-AE73-1981EBD6C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8AAD-0777-4897-9720-3A0EA8CAA701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0C69-FF69-447E-AE2D-3B7772587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F4F6-A61C-45B4-BD3E-5A3DA6635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0DE6-B0C7-4281-966F-4BF0E6D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andmediamuseum.org.uk/objects-and-stories/short-history-inter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systemsapproach.org/" TargetMode="External"/><Relationship Id="rId2" Type="http://schemas.openxmlformats.org/officeDocument/2006/relationships/hyperlink" Target="https://gaia.cs.umass.edu/kurose_ros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DCF3-0DA4-445E-8334-BAADFACA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873"/>
            <a:ext cx="9144000" cy="18400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Cambria" panose="02040503050406030204" pitchFamily="18" charset="0"/>
              </a:rPr>
              <a:t>Computer Networks</a:t>
            </a:r>
            <a:br>
              <a:rPr lang="en-US" sz="5400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Cambria" panose="02040503050406030204" pitchFamily="18" charset="0"/>
              </a:rPr>
              <a:t>COL 334 / COL 672</a:t>
            </a:r>
            <a:endParaRPr lang="en-US" sz="5400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BF6DF-CC6B-4E57-ADB7-55B917404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219" y="3873999"/>
            <a:ext cx="9757558" cy="2038741"/>
          </a:xfrm>
        </p:spPr>
        <p:txBody>
          <a:bodyPr>
            <a:normAutofit/>
          </a:bodyPr>
          <a:lstStyle/>
          <a:p>
            <a:r>
              <a:rPr lang="en-US" sz="2800" dirty="0"/>
              <a:t>Course Instructor: </a:t>
            </a:r>
            <a:r>
              <a:rPr lang="en-US" sz="2800" dirty="0">
                <a:solidFill>
                  <a:srgbClr val="7030A0"/>
                </a:solidFill>
              </a:rPr>
              <a:t>Dr. Abhijnan Chakraborty </a:t>
            </a:r>
          </a:p>
          <a:p>
            <a:endParaRPr lang="en-US" sz="2800" dirty="0"/>
          </a:p>
          <a:p>
            <a:r>
              <a:rPr lang="en-US" sz="2800" dirty="0"/>
              <a:t>Slot E: Tuesday, Wednesday and Friday 10-11 AM </a:t>
            </a:r>
          </a:p>
          <a:p>
            <a:r>
              <a:rPr lang="en-US" sz="2800" dirty="0"/>
              <a:t>Room: Lecture Hall 111</a:t>
            </a:r>
          </a:p>
        </p:txBody>
      </p:sp>
    </p:spTree>
    <p:extLst>
      <p:ext uri="{BB962C8B-B14F-4D97-AF65-F5344CB8AC3E}">
        <p14:creationId xmlns:p14="http://schemas.microsoft.com/office/powerpoint/2010/main" val="22037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</a:t>
            </a:r>
            <a:r>
              <a:rPr lang="en-US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Architecture:</a:t>
            </a:r>
          </a:p>
          <a:p>
            <a:pPr lvl="1"/>
            <a:r>
              <a:rPr lang="en-US" dirty="0"/>
              <a:t>The allocation of functionality and definition of interfaces among elements</a:t>
            </a:r>
          </a:p>
          <a:p>
            <a:pPr lvl="8"/>
            <a:endParaRPr lang="en-US" sz="2400" dirty="0"/>
          </a:p>
          <a:p>
            <a:r>
              <a:rPr lang="en-US" sz="2400" dirty="0"/>
              <a:t>The Internet “architecture” is the decision about </a:t>
            </a:r>
            <a:r>
              <a:rPr lang="en-US" sz="2400" i="1" u="sng" dirty="0"/>
              <a:t>what</a:t>
            </a:r>
            <a:r>
              <a:rPr lang="en-US" sz="2400" dirty="0"/>
              <a:t> tasks get done, and </a:t>
            </a:r>
            <a:r>
              <a:rPr lang="en-US" sz="2400" i="1" u="sng" dirty="0"/>
              <a:t>where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In the network, or in the hosts</a:t>
            </a:r>
          </a:p>
          <a:p>
            <a:pPr lvl="1"/>
            <a:r>
              <a:rPr lang="en-US" dirty="0"/>
              <a:t>Engineering is more about </a:t>
            </a:r>
            <a:r>
              <a:rPr lang="en-US" i="1" u="sng" dirty="0"/>
              <a:t>how</a:t>
            </a:r>
            <a:r>
              <a:rPr lang="en-US" dirty="0"/>
              <a:t> tasks get done</a:t>
            </a:r>
          </a:p>
          <a:p>
            <a:pPr lvl="8"/>
            <a:endParaRPr lang="en-US" sz="2400" dirty="0"/>
          </a:p>
          <a:p>
            <a:r>
              <a:rPr lang="en-US" sz="2400" dirty="0"/>
              <a:t>These architectural decisions play a crucial role in scaling, heterogeneity, robustness, etc…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2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What topics will this course cover?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core of the Internet 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ja-JP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IP, DNS, BGP</a:t>
            </a:r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Other technologies crucial to the Internet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Higher-level protocols: TCP, HTTP.…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Crucial lower-level technologies: Ethernet, wireless…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These are the two network technologies we will study because they raise interesting questions about shared media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Won’t cover network topics not crucial to Internet</a:t>
            </a:r>
            <a:endParaRPr lang="en-US" altLang="ja-JP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But that doesn’t mean they aren’t interesting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E.g.,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sensornets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low-level encoding, radio technology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Various perspectives on the Internet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74246" cy="491994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levels of abstraction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Basic concepts versus actual protocols</a:t>
            </a:r>
          </a:p>
          <a:p>
            <a:pPr lvl="8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geographic scales: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LAN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Enterprise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WAN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Interdomain</a:t>
            </a:r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lvl="7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conceptual approaches: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Architecture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Protocol </a:t>
            </a:r>
            <a:r>
              <a:rPr lang="en-US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Algorithm</a:t>
            </a:r>
          </a:p>
          <a:p>
            <a:pPr lvl="5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aspects of functionality: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Different “layers” focus on different tasks</a:t>
            </a:r>
          </a:p>
          <a:p>
            <a:pPr lvl="1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8392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Internet: an hourglass </a:t>
            </a:r>
            <a:r>
              <a:rPr lang="en-US" i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with layers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1"/>
            <a:ext cx="356235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610600" y="1752600"/>
            <a:ext cx="1828800" cy="1143000"/>
            <a:chOff x="6553200" y="2971800"/>
            <a:chExt cx="1828800" cy="1143000"/>
          </a:xfrm>
        </p:grpSpPr>
        <p:sp>
          <p:nvSpPr>
            <p:cNvPr id="5" name="Oval Callout 4"/>
            <p:cNvSpPr/>
            <p:nvPr/>
          </p:nvSpPr>
          <p:spPr bwMode="auto">
            <a:xfrm>
              <a:off x="6553200" y="2971800"/>
              <a:ext cx="1828800" cy="1143000"/>
            </a:xfrm>
            <a:prstGeom prst="wedgeEllipseCallout">
              <a:avLst>
                <a:gd name="adj1" fmla="val -109760"/>
                <a:gd name="adj2" fmla="val 1725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67205" y="3200400"/>
              <a:ext cx="12450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Application</a:t>
              </a:r>
            </a:p>
            <a:p>
              <a:pPr algn="ctr"/>
              <a:r>
                <a:rPr lang="en-US" dirty="0"/>
                <a:t>Protocol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77200" y="2971800"/>
            <a:ext cx="2209800" cy="1143000"/>
            <a:chOff x="6553200" y="2971800"/>
            <a:chExt cx="1828800" cy="1143000"/>
          </a:xfrm>
        </p:grpSpPr>
        <p:sp>
          <p:nvSpPr>
            <p:cNvPr id="12" name="Oval Callout 11"/>
            <p:cNvSpPr/>
            <p:nvPr/>
          </p:nvSpPr>
          <p:spPr bwMode="auto">
            <a:xfrm>
              <a:off x="6553200" y="2971800"/>
              <a:ext cx="1828800" cy="1143000"/>
            </a:xfrm>
            <a:prstGeom prst="wedgeEllipseCallout">
              <a:avLst>
                <a:gd name="adj1" fmla="val -126115"/>
                <a:gd name="adj2" fmla="val 3080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21732" y="3124200"/>
              <a:ext cx="1335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Unreliable</a:t>
              </a:r>
            </a:p>
            <a:p>
              <a:pPr algn="ctr"/>
              <a:r>
                <a:rPr lang="en-US" dirty="0"/>
                <a:t>Packet Delivery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62200" y="3962400"/>
            <a:ext cx="1828800" cy="1143000"/>
            <a:chOff x="6553200" y="2971800"/>
            <a:chExt cx="1828800" cy="1143000"/>
          </a:xfrm>
        </p:grpSpPr>
        <p:sp>
          <p:nvSpPr>
            <p:cNvPr id="15" name="Oval Callout 14"/>
            <p:cNvSpPr/>
            <p:nvPr/>
          </p:nvSpPr>
          <p:spPr bwMode="auto">
            <a:xfrm>
              <a:off x="6553200" y="2971800"/>
              <a:ext cx="1828800" cy="1143000"/>
            </a:xfrm>
            <a:prstGeom prst="wedgeEllipseCallout">
              <a:avLst>
                <a:gd name="adj1" fmla="val 97735"/>
                <a:gd name="adj2" fmla="val 199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100" y="3200400"/>
              <a:ext cx="1263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Lower-level</a:t>
              </a:r>
            </a:p>
            <a:p>
              <a:pPr algn="ctr"/>
              <a:r>
                <a:rPr lang="en-US" dirty="0"/>
                <a:t>Network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33600" y="2209800"/>
            <a:ext cx="1828800" cy="1143000"/>
            <a:chOff x="5638800" y="2286000"/>
            <a:chExt cx="1828800" cy="1143000"/>
          </a:xfrm>
        </p:grpSpPr>
        <p:sp>
          <p:nvSpPr>
            <p:cNvPr id="18" name="Oval Callout 17"/>
            <p:cNvSpPr/>
            <p:nvPr/>
          </p:nvSpPr>
          <p:spPr bwMode="auto">
            <a:xfrm>
              <a:off x="5638800" y="2286000"/>
              <a:ext cx="1828800" cy="1143000"/>
            </a:xfrm>
            <a:prstGeom prst="wedgeEllipseCallout">
              <a:avLst>
                <a:gd name="adj1" fmla="val 116367"/>
                <a:gd name="adj2" fmla="val 3622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9606" y="2514600"/>
              <a:ext cx="9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Reliable</a:t>
              </a:r>
            </a:p>
            <a:p>
              <a:pPr algn="ctr"/>
              <a:r>
                <a:rPr lang="en-US" dirty="0"/>
                <a:t>Delivery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86800" y="4648200"/>
            <a:ext cx="1828800" cy="1143000"/>
            <a:chOff x="6553200" y="2971800"/>
            <a:chExt cx="1828800" cy="1143000"/>
          </a:xfrm>
        </p:grpSpPr>
        <p:sp>
          <p:nvSpPr>
            <p:cNvPr id="23" name="Oval Callout 22"/>
            <p:cNvSpPr/>
            <p:nvPr/>
          </p:nvSpPr>
          <p:spPr bwMode="auto">
            <a:xfrm>
              <a:off x="6553200" y="2971800"/>
              <a:ext cx="1828800" cy="1143000"/>
            </a:xfrm>
            <a:prstGeom prst="wedgeEllipseCallout">
              <a:avLst>
                <a:gd name="adj1" fmla="val -113995"/>
                <a:gd name="adj2" fmla="val 2945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7246" y="3200400"/>
              <a:ext cx="924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</a:t>
              </a:r>
            </a:p>
            <a:p>
              <a:pPr algn="ctr"/>
              <a:r>
                <a:rPr lang="en-US" dirty="0"/>
                <a:t>Layers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62200" y="1371600"/>
            <a:ext cx="1828800" cy="762000"/>
            <a:chOff x="6553200" y="2971800"/>
            <a:chExt cx="1828800" cy="1143000"/>
          </a:xfrm>
        </p:grpSpPr>
        <p:sp>
          <p:nvSpPr>
            <p:cNvPr id="26" name="Oval Callout 25"/>
            <p:cNvSpPr/>
            <p:nvPr/>
          </p:nvSpPr>
          <p:spPr bwMode="auto">
            <a:xfrm>
              <a:off x="6553200" y="2971800"/>
              <a:ext cx="1828800" cy="1143000"/>
            </a:xfrm>
            <a:prstGeom prst="wedgeEllipseCallout">
              <a:avLst>
                <a:gd name="adj1" fmla="val 80797"/>
                <a:gd name="adj2" fmla="val 2673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85398" y="3200400"/>
              <a:ext cx="12450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conceptual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deliver packets from source to destination?</a:t>
            </a:r>
          </a:p>
          <a:p>
            <a:r>
              <a:rPr lang="en-US" dirty="0"/>
              <a:t>How do you build reliable transport on top of an unreliable network?</a:t>
            </a:r>
          </a:p>
          <a:p>
            <a:r>
              <a:rPr lang="en-US" dirty="0"/>
              <a:t>How can you federate a set of competing ISPs?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71129E-AE4F-FE41-9FE7-770DFC52FA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Internet has had tremendous impact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Internet changed the way we gather information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Web, Search engines</a:t>
            </a:r>
          </a:p>
          <a:p>
            <a:pPr lvl="1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Internet changed the way we relate to each other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Email, Facebook, twitter</a:t>
            </a:r>
          </a:p>
          <a:p>
            <a:pPr lvl="1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one would you choose?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Computers without the Internet (standalone PCs)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Internet without modern computers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Internet introduced new paradigm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878287" cy="46672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Completely different from the phone network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Inventors had to overcome strong technical and commercial resistance to realize their dreams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not for personal gain, but societal benefit!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true success story of “thinking differently”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strong vision kept the design on track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Brilliant in conception, sometimes weak in execution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internet history: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https://www.scienceandmediamuseum.org.uk/objects-and-stories/short-history-internet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637806" y="2766218"/>
            <a:ext cx="6916387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Let’s start the journey!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CC75-27D6-4B4E-BC65-1FBE108C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course on 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5F38-32A1-46C9-9E10-8DC868E4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course provides an introduction to computer networks, with a special focus on the Internet architecture and protocols. </a:t>
            </a:r>
          </a:p>
          <a:p>
            <a:r>
              <a:rPr lang="en-US" sz="2400" dirty="0"/>
              <a:t>The course will cover protocols at the Application, Transport, Network and Data Link layers (won’t go into physical layer).</a:t>
            </a:r>
          </a:p>
          <a:p>
            <a:r>
              <a:rPr lang="en-US" sz="2400" dirty="0"/>
              <a:t>We will cover network security and wireless networks.</a:t>
            </a:r>
          </a:p>
          <a:p>
            <a:r>
              <a:rPr lang="en-US" sz="2400" dirty="0"/>
              <a:t>Topics include layered network architectures, addressing, naming, forwarding, routing, communication reliability, the client-server model, web and email protocols. </a:t>
            </a:r>
          </a:p>
          <a:p>
            <a:r>
              <a:rPr lang="en-US" sz="2400" dirty="0"/>
              <a:t>Besides the theoretical foundations, students will acquire practical experience through the programming assignments.</a:t>
            </a:r>
          </a:p>
        </p:txBody>
      </p:sp>
    </p:spTree>
    <p:extLst>
      <p:ext uri="{BB962C8B-B14F-4D97-AF65-F5344CB8AC3E}">
        <p14:creationId xmlns:p14="http://schemas.microsoft.com/office/powerpoint/2010/main" val="133105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63F7-BBC4-4246-90A7-4EAB52FA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6352-1B41-489F-B9F3-1F54A333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Primary: </a:t>
            </a:r>
            <a:r>
              <a:rPr lang="en-US" sz="2400" dirty="0">
                <a:hlinkClick r:id="rId2"/>
              </a:rPr>
              <a:t>Computer Networking: A Top-Down Approach</a:t>
            </a:r>
            <a:r>
              <a:rPr lang="en-US" sz="2400" dirty="0"/>
              <a:t> by Jim Kurose and Keith Ross. </a:t>
            </a:r>
          </a:p>
          <a:p>
            <a:r>
              <a:rPr lang="en-US" sz="2400" dirty="0">
                <a:hlinkClick r:id="rId3"/>
              </a:rPr>
              <a:t>Computer Networks: A Systems Approach</a:t>
            </a:r>
            <a:r>
              <a:rPr lang="en-US" sz="2400" dirty="0"/>
              <a:t> by Larry Peterson and Bruce Davie.</a:t>
            </a:r>
          </a:p>
        </p:txBody>
      </p:sp>
    </p:spTree>
    <p:extLst>
      <p:ext uri="{BB962C8B-B14F-4D97-AF65-F5344CB8AC3E}">
        <p14:creationId xmlns:p14="http://schemas.microsoft.com/office/powerpoint/2010/main" val="305580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B315-4DAB-4D23-AED8-FBB104CA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C0DD-B624-4E55-89D5-D1BA32F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Minor Exam (35%)</a:t>
            </a:r>
          </a:p>
          <a:p>
            <a:r>
              <a:rPr lang="en-US" sz="2400" dirty="0"/>
              <a:t>Major Exam (40%)</a:t>
            </a:r>
          </a:p>
          <a:p>
            <a:r>
              <a:rPr lang="en-US" sz="2400" dirty="0"/>
              <a:t>Programming Assignments (25%)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Audit criteria: 40% marks overall AND at least 30% in each of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3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549C-833F-410F-BFF9-A37B039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Assignments</a:t>
            </a:r>
            <a:endParaRPr lang="en-IN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1664-B647-48D3-AD9F-18484A45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Assignment is to be done and submitted individually.</a:t>
            </a:r>
          </a:p>
          <a:p>
            <a:r>
              <a:rPr lang="en-US" sz="2400" dirty="0"/>
              <a:t>Needs to be submitted within the deadline. </a:t>
            </a:r>
          </a:p>
          <a:p>
            <a:r>
              <a:rPr lang="en-US" sz="2400" dirty="0"/>
              <a:t>There will be penalties on late submission.</a:t>
            </a:r>
          </a:p>
          <a:p>
            <a:r>
              <a:rPr lang="en-US" sz="2400" dirty="0"/>
              <a:t>No marks for mere submission. </a:t>
            </a:r>
          </a:p>
          <a:p>
            <a:r>
              <a:rPr lang="en-US" sz="2400" dirty="0"/>
              <a:t>There will be separate evaluations for each of the assignments.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30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E32D-286D-4656-B0EA-6BBAF11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</a:t>
            </a:r>
            <a:endParaRPr lang="en-IN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9948-BB22-4877-B674-AE3ABED6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least 70% to be eligible to sit in the major exam.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638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Cheating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Fine to talk with other students about assignments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But only general concepts, not specifics</a:t>
            </a:r>
            <a:b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rule: no copying of specifics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If you</a:t>
            </a:r>
            <a:r>
              <a:rPr lang="fr-FR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 unsure, then ask.</a:t>
            </a:r>
            <a:br>
              <a:rPr lang="en-US" altLang="ja-JP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</a:br>
            <a:endParaRPr lang="en-US" altLang="ja-JP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Will use similarity detection software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cheating (in assignments/exams) – Fail (F Grade)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 come with excuses later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5155-2818-8D4E-92C7-3333477F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this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6164-1FD5-3B47-8A28-232E9C00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2" y="1825625"/>
            <a:ext cx="5812514" cy="3610346"/>
          </a:xfrm>
        </p:spPr>
        <p:txBody>
          <a:bodyPr>
            <a:normAutofit/>
          </a:bodyPr>
          <a:lstStyle/>
          <a:p>
            <a:r>
              <a:rPr lang="en-US" sz="2400" dirty="0"/>
              <a:t>Networks</a:t>
            </a:r>
          </a:p>
          <a:p>
            <a:pPr lvl="1"/>
            <a:r>
              <a:rPr lang="en-US" dirty="0"/>
              <a:t>Road Network – traffic</a:t>
            </a:r>
          </a:p>
          <a:p>
            <a:pPr lvl="1"/>
            <a:r>
              <a:rPr lang="en-US" dirty="0"/>
              <a:t>Telephone Network – traditionally build a circuit</a:t>
            </a:r>
          </a:p>
          <a:p>
            <a:pPr lvl="1"/>
            <a:r>
              <a:rPr lang="en-US" dirty="0"/>
              <a:t>Internet is a Packet data network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This course is about the Internet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D8E8A43-9F4A-F344-863F-8E0E0716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0"/>
          <a:stretch/>
        </p:blipFill>
        <p:spPr>
          <a:xfrm>
            <a:off x="6480975" y="1921549"/>
            <a:ext cx="5188513" cy="34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Goals for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375"/>
            <a:ext cx="10515600" cy="4872056"/>
          </a:xfrm>
        </p:spPr>
        <p:txBody>
          <a:bodyPr>
            <a:noAutofit/>
          </a:bodyPr>
          <a:lstStyle/>
          <a:p>
            <a:r>
              <a:rPr lang="en-US" sz="2400" dirty="0"/>
              <a:t>Ability to connect many different networks</a:t>
            </a:r>
          </a:p>
          <a:p>
            <a:r>
              <a:rPr lang="en-US" sz="2400" dirty="0"/>
              <a:t>Ability to scale to the entire world</a:t>
            </a:r>
          </a:p>
          <a:p>
            <a:r>
              <a:rPr lang="en-US" sz="2400" dirty="0"/>
              <a:t>Ability to recover from failures</a:t>
            </a:r>
          </a:p>
          <a:p>
            <a:r>
              <a:rPr lang="en-US" sz="2400" dirty="0"/>
              <a:t>Basic network technology goals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Port-density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Other “features”: q</a:t>
            </a:r>
            <a:r>
              <a:rPr lang="en-US" sz="2400" dirty="0"/>
              <a:t>uality of service, security, etc..</a:t>
            </a:r>
          </a:p>
          <a:p>
            <a:pPr marL="0" indent="0" algn="ctr">
              <a:buNone/>
            </a:pPr>
            <a:r>
              <a:rPr lang="en-US" sz="2400" b="1" i="1" dirty="0"/>
              <a:t>These are harder and more interesting goals!</a:t>
            </a:r>
          </a:p>
          <a:p>
            <a:pPr marL="0" indent="0" algn="ctr">
              <a:buNone/>
            </a:pPr>
            <a:r>
              <a:rPr lang="en-US" sz="2400" i="1" dirty="0"/>
              <a:t>(more architectural than engineering)</a:t>
            </a:r>
          </a:p>
        </p:txBody>
      </p:sp>
    </p:spTree>
    <p:extLst>
      <p:ext uri="{BB962C8B-B14F-4D97-AF65-F5344CB8AC3E}">
        <p14:creationId xmlns:p14="http://schemas.microsoft.com/office/powerpoint/2010/main" val="241490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367C66BC8814E9CFB011B43C19748" ma:contentTypeVersion="0" ma:contentTypeDescription="Create a new document." ma:contentTypeScope="" ma:versionID="eac1fcfbf9e017e0f1345acf30745c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17466C-05DF-43AA-A7E5-0FBB9A99AE99}"/>
</file>

<file path=customXml/itemProps2.xml><?xml version="1.0" encoding="utf-8"?>
<ds:datastoreItem xmlns:ds="http://schemas.openxmlformats.org/officeDocument/2006/customXml" ds:itemID="{9D1E590F-790C-4C8D-884C-AB3F321EDC5B}"/>
</file>

<file path=customXml/itemProps3.xml><?xml version="1.0" encoding="utf-8"?>
<ds:datastoreItem xmlns:ds="http://schemas.openxmlformats.org/officeDocument/2006/customXml" ds:itemID="{F8821A9F-D1EF-435A-BEF4-994F8D85A3CC}"/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798</Words>
  <Application>Microsoft Macintosh PowerPoint</Application>
  <PresentationFormat>Widescreen</PresentationFormat>
  <Paragraphs>128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Courier New</vt:lpstr>
      <vt:lpstr>Times New Roman</vt:lpstr>
      <vt:lpstr>Office Theme</vt:lpstr>
      <vt:lpstr>Computer Networks COL 334 / COL 672</vt:lpstr>
      <vt:lpstr>Introductory course on computer networks</vt:lpstr>
      <vt:lpstr>Textbooks</vt:lpstr>
      <vt:lpstr>Evaluation</vt:lpstr>
      <vt:lpstr>Programming Assignments</vt:lpstr>
      <vt:lpstr>Attendance</vt:lpstr>
      <vt:lpstr>No Cheating</vt:lpstr>
      <vt:lpstr>What is this course about?</vt:lpstr>
      <vt:lpstr>Goals for the Internet</vt:lpstr>
      <vt:lpstr>Architecture vs Engineering</vt:lpstr>
      <vt:lpstr>What topics will this course cover?</vt:lpstr>
      <vt:lpstr>Various perspectives on the Internet</vt:lpstr>
      <vt:lpstr>The Internet: an hourglass with layers</vt:lpstr>
      <vt:lpstr>Fundamental conceptual questions</vt:lpstr>
      <vt:lpstr>Internet has had tremendous impact</vt:lpstr>
      <vt:lpstr>The Internet introduced new paradigm</vt:lpstr>
      <vt:lpstr>Let’s start the journey!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</dc:title>
  <dc:creator>Sayan Ranu</dc:creator>
  <cp:lastModifiedBy>Abhijnan Chakraborty</cp:lastModifiedBy>
  <cp:revision>35</cp:revision>
  <dcterms:created xsi:type="dcterms:W3CDTF">2019-12-27T09:21:12Z</dcterms:created>
  <dcterms:modified xsi:type="dcterms:W3CDTF">2022-08-03T03:19:21Z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0x010100293367C66BC8814E9CFB011B43C19748</vt:lpwstr>
  </property>
</Properties>
</file>