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74" r:id="rId4"/>
    <p:sldId id="270" r:id="rId5"/>
    <p:sldId id="273" r:id="rId6"/>
    <p:sldId id="279" r:id="rId7"/>
    <p:sldId id="280" r:id="rId8"/>
    <p:sldId id="263" r:id="rId9"/>
    <p:sldId id="275" r:id="rId10"/>
    <p:sldId id="277" r:id="rId11"/>
    <p:sldId id="276"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68DF-E16D-471A-B859-87EB671E050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8C16980-7D75-4A8F-810B-2AC518658944}">
      <dgm:prSet/>
      <dgm:spPr/>
      <dgm:t>
        <a:bodyPr/>
        <a:lstStyle/>
        <a:p>
          <a:r>
            <a:rPr lang="en-US" b="0" i="0"/>
            <a:t>A fast Fourier transform (FFT) is </a:t>
          </a:r>
          <a:r>
            <a:rPr lang="en-US" b="1" i="0"/>
            <a:t>an algorithm that computes the discrete Fourier transform (DFT) of a sequence, or its inverse (IDFT)</a:t>
          </a:r>
          <a:r>
            <a:rPr lang="en-US" b="0" i="0"/>
            <a:t>.</a:t>
          </a:r>
          <a:endParaRPr lang="en-US"/>
        </a:p>
      </dgm:t>
    </dgm:pt>
    <dgm:pt modelId="{3849FB1D-8148-4890-9AD4-6A189E517298}" type="parTrans" cxnId="{C948D07E-8DD6-4B40-A064-50C7166C64F9}">
      <dgm:prSet/>
      <dgm:spPr/>
      <dgm:t>
        <a:bodyPr/>
        <a:lstStyle/>
        <a:p>
          <a:endParaRPr lang="en-US"/>
        </a:p>
      </dgm:t>
    </dgm:pt>
    <dgm:pt modelId="{3C74C49B-4D50-4D3D-A824-31CAF2921F14}" type="sibTrans" cxnId="{C948D07E-8DD6-4B40-A064-50C7166C64F9}">
      <dgm:prSet/>
      <dgm:spPr/>
      <dgm:t>
        <a:bodyPr/>
        <a:lstStyle/>
        <a:p>
          <a:endParaRPr lang="en-US"/>
        </a:p>
      </dgm:t>
    </dgm:pt>
    <dgm:pt modelId="{4E213748-2FFF-4C56-BF48-261152E72BC2}">
      <dgm:prSet/>
      <dgm:spPr/>
      <dgm:t>
        <a:bodyPr/>
        <a:lstStyle/>
        <a:p>
          <a:r>
            <a:rPr lang="en-US" b="0" i="0"/>
            <a:t>Fast fourier transfo</a:t>
          </a:r>
          <a:r>
            <a:rPr lang="en-US"/>
            <a:t>rm is one of the most widely used algorithms in the world and reduces the time complexity of the algorithm to O(n log(n)) by using matrix computations .</a:t>
          </a:r>
        </a:p>
      </dgm:t>
    </dgm:pt>
    <dgm:pt modelId="{E81EAA7E-BA71-4537-8C4E-78D87A74105A}" type="parTrans" cxnId="{11704EB1-32F2-4C80-8835-45470FCE6605}">
      <dgm:prSet/>
      <dgm:spPr/>
      <dgm:t>
        <a:bodyPr/>
        <a:lstStyle/>
        <a:p>
          <a:endParaRPr lang="en-US"/>
        </a:p>
      </dgm:t>
    </dgm:pt>
    <dgm:pt modelId="{E52C3B4D-B639-45B6-9CFB-4020AF8AB7C3}" type="sibTrans" cxnId="{11704EB1-32F2-4C80-8835-45470FCE6605}">
      <dgm:prSet/>
      <dgm:spPr/>
      <dgm:t>
        <a:bodyPr/>
        <a:lstStyle/>
        <a:p>
          <a:endParaRPr lang="en-US"/>
        </a:p>
      </dgm:t>
    </dgm:pt>
    <dgm:pt modelId="{0EC0BB85-7E7E-4D97-BCE9-A06F71640D0E}">
      <dgm:prSet/>
      <dgm:spPr/>
      <dgm:t>
        <a:bodyPr/>
        <a:lstStyle/>
        <a:p>
          <a:r>
            <a:rPr lang="en-US" b="0" i="0"/>
            <a:t>Fourier analysis converts a signal from its original domain (often time or space) to a representation in the frequency domain and vice versa.</a:t>
          </a:r>
          <a:endParaRPr lang="en-US"/>
        </a:p>
      </dgm:t>
    </dgm:pt>
    <dgm:pt modelId="{CBDC4EEA-D699-4DAD-8339-88AE19306D1A}" type="parTrans" cxnId="{1D19E4F3-82E4-410C-9695-9EDC5598630C}">
      <dgm:prSet/>
      <dgm:spPr/>
      <dgm:t>
        <a:bodyPr/>
        <a:lstStyle/>
        <a:p>
          <a:endParaRPr lang="en-US"/>
        </a:p>
      </dgm:t>
    </dgm:pt>
    <dgm:pt modelId="{3398A7D3-EAB4-4037-ADF5-311813602068}" type="sibTrans" cxnId="{1D19E4F3-82E4-410C-9695-9EDC5598630C}">
      <dgm:prSet/>
      <dgm:spPr/>
      <dgm:t>
        <a:bodyPr/>
        <a:lstStyle/>
        <a:p>
          <a:endParaRPr lang="en-US"/>
        </a:p>
      </dgm:t>
    </dgm:pt>
    <dgm:pt modelId="{E4664DAC-05A3-4F9E-938B-A5BE90A9BB76}" type="pres">
      <dgm:prSet presAssocID="{F6FE68DF-E16D-471A-B859-87EB671E0507}" presName="root" presStyleCnt="0">
        <dgm:presLayoutVars>
          <dgm:dir/>
          <dgm:resizeHandles val="exact"/>
        </dgm:presLayoutVars>
      </dgm:prSet>
      <dgm:spPr/>
    </dgm:pt>
    <dgm:pt modelId="{B8B5A247-53D4-4080-8B93-C66FC6AF0B7B}" type="pres">
      <dgm:prSet presAssocID="{D8C16980-7D75-4A8F-810B-2AC518658944}" presName="compNode" presStyleCnt="0"/>
      <dgm:spPr/>
    </dgm:pt>
    <dgm:pt modelId="{13DD876B-7571-4071-B878-7D8B40F12FC6}" type="pres">
      <dgm:prSet presAssocID="{D8C16980-7D75-4A8F-810B-2AC518658944}" presName="bgRect" presStyleLbl="bgShp" presStyleIdx="0" presStyleCnt="3"/>
      <dgm:spPr/>
    </dgm:pt>
    <dgm:pt modelId="{6C6BE11B-1F32-472B-A33B-0114E2E6FC5E}" type="pres">
      <dgm:prSet presAssocID="{D8C16980-7D75-4A8F-810B-2AC5186589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0A118FE-21AB-4F20-94E8-72B4B65CD933}" type="pres">
      <dgm:prSet presAssocID="{D8C16980-7D75-4A8F-810B-2AC518658944}" presName="spaceRect" presStyleCnt="0"/>
      <dgm:spPr/>
    </dgm:pt>
    <dgm:pt modelId="{728AA045-7F30-44AA-99F7-D2F31FDC550B}" type="pres">
      <dgm:prSet presAssocID="{D8C16980-7D75-4A8F-810B-2AC518658944}" presName="parTx" presStyleLbl="revTx" presStyleIdx="0" presStyleCnt="3">
        <dgm:presLayoutVars>
          <dgm:chMax val="0"/>
          <dgm:chPref val="0"/>
        </dgm:presLayoutVars>
      </dgm:prSet>
      <dgm:spPr/>
    </dgm:pt>
    <dgm:pt modelId="{2A138DD8-C09D-4185-AB92-68377C98B097}" type="pres">
      <dgm:prSet presAssocID="{3C74C49B-4D50-4D3D-A824-31CAF2921F14}" presName="sibTrans" presStyleCnt="0"/>
      <dgm:spPr/>
    </dgm:pt>
    <dgm:pt modelId="{68C4412D-742F-48B2-A4DB-4037869BDD6B}" type="pres">
      <dgm:prSet presAssocID="{4E213748-2FFF-4C56-BF48-261152E72BC2}" presName="compNode" presStyleCnt="0"/>
      <dgm:spPr/>
    </dgm:pt>
    <dgm:pt modelId="{75829868-0F7E-4737-BAA5-4845C4E9C1DB}" type="pres">
      <dgm:prSet presAssocID="{4E213748-2FFF-4C56-BF48-261152E72BC2}" presName="bgRect" presStyleLbl="bgShp" presStyleIdx="1" presStyleCnt="3"/>
      <dgm:spPr/>
    </dgm:pt>
    <dgm:pt modelId="{2FEFF069-23FD-4416-9ABF-AE2DE76282E0}" type="pres">
      <dgm:prSet presAssocID="{4E213748-2FFF-4C56-BF48-261152E72B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2D2F21FC-9D52-4CEF-A133-C98AAB4CDFE4}" type="pres">
      <dgm:prSet presAssocID="{4E213748-2FFF-4C56-BF48-261152E72BC2}" presName="spaceRect" presStyleCnt="0"/>
      <dgm:spPr/>
    </dgm:pt>
    <dgm:pt modelId="{7CF7F57C-D0F7-4F31-9831-2FD178185A02}" type="pres">
      <dgm:prSet presAssocID="{4E213748-2FFF-4C56-BF48-261152E72BC2}" presName="parTx" presStyleLbl="revTx" presStyleIdx="1" presStyleCnt="3">
        <dgm:presLayoutVars>
          <dgm:chMax val="0"/>
          <dgm:chPref val="0"/>
        </dgm:presLayoutVars>
      </dgm:prSet>
      <dgm:spPr/>
    </dgm:pt>
    <dgm:pt modelId="{E8FDE37B-7ABC-4E18-9E5B-CBB9E9B75041}" type="pres">
      <dgm:prSet presAssocID="{E52C3B4D-B639-45B6-9CFB-4020AF8AB7C3}" presName="sibTrans" presStyleCnt="0"/>
      <dgm:spPr/>
    </dgm:pt>
    <dgm:pt modelId="{6F19EB77-07FB-4E7D-9B7D-EE8ED5E2075B}" type="pres">
      <dgm:prSet presAssocID="{0EC0BB85-7E7E-4D97-BCE9-A06F71640D0E}" presName="compNode" presStyleCnt="0"/>
      <dgm:spPr/>
    </dgm:pt>
    <dgm:pt modelId="{A489E2CE-A3E2-4168-9EBB-58DC2F1C2F1B}" type="pres">
      <dgm:prSet presAssocID="{0EC0BB85-7E7E-4D97-BCE9-A06F71640D0E}" presName="bgRect" presStyleLbl="bgShp" presStyleIdx="2" presStyleCnt="3"/>
      <dgm:spPr/>
    </dgm:pt>
    <dgm:pt modelId="{A38CD889-7FAB-406E-A681-644C819014F0}" type="pres">
      <dgm:prSet presAssocID="{0EC0BB85-7E7E-4D97-BCE9-A06F71640D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4F571AE7-A5CF-41C2-ADE8-2FB1BFF10CC3}" type="pres">
      <dgm:prSet presAssocID="{0EC0BB85-7E7E-4D97-BCE9-A06F71640D0E}" presName="spaceRect" presStyleCnt="0"/>
      <dgm:spPr/>
    </dgm:pt>
    <dgm:pt modelId="{452C77F8-095C-45B2-AA5E-794874FFAA6A}" type="pres">
      <dgm:prSet presAssocID="{0EC0BB85-7E7E-4D97-BCE9-A06F71640D0E}" presName="parTx" presStyleLbl="revTx" presStyleIdx="2" presStyleCnt="3">
        <dgm:presLayoutVars>
          <dgm:chMax val="0"/>
          <dgm:chPref val="0"/>
        </dgm:presLayoutVars>
      </dgm:prSet>
      <dgm:spPr/>
    </dgm:pt>
  </dgm:ptLst>
  <dgm:cxnLst>
    <dgm:cxn modelId="{B294FC5B-24C5-43E0-8A3F-BE0843AF5CA7}" type="presOf" srcId="{D8C16980-7D75-4A8F-810B-2AC518658944}" destId="{728AA045-7F30-44AA-99F7-D2F31FDC550B}" srcOrd="0" destOrd="0" presId="urn:microsoft.com/office/officeart/2018/2/layout/IconVerticalSolidList"/>
    <dgm:cxn modelId="{C948D07E-8DD6-4B40-A064-50C7166C64F9}" srcId="{F6FE68DF-E16D-471A-B859-87EB671E0507}" destId="{D8C16980-7D75-4A8F-810B-2AC518658944}" srcOrd="0" destOrd="0" parTransId="{3849FB1D-8148-4890-9AD4-6A189E517298}" sibTransId="{3C74C49B-4D50-4D3D-A824-31CAF2921F14}"/>
    <dgm:cxn modelId="{11704EB1-32F2-4C80-8835-45470FCE6605}" srcId="{F6FE68DF-E16D-471A-B859-87EB671E0507}" destId="{4E213748-2FFF-4C56-BF48-261152E72BC2}" srcOrd="1" destOrd="0" parTransId="{E81EAA7E-BA71-4537-8C4E-78D87A74105A}" sibTransId="{E52C3B4D-B639-45B6-9CFB-4020AF8AB7C3}"/>
    <dgm:cxn modelId="{E40260C2-A962-4807-9829-33C7C524E9A8}" type="presOf" srcId="{0EC0BB85-7E7E-4D97-BCE9-A06F71640D0E}" destId="{452C77F8-095C-45B2-AA5E-794874FFAA6A}" srcOrd="0" destOrd="0" presId="urn:microsoft.com/office/officeart/2018/2/layout/IconVerticalSolidList"/>
    <dgm:cxn modelId="{C08F62DA-92DC-4403-9E2E-056DB46458C1}" type="presOf" srcId="{4E213748-2FFF-4C56-BF48-261152E72BC2}" destId="{7CF7F57C-D0F7-4F31-9831-2FD178185A02}" srcOrd="0" destOrd="0" presId="urn:microsoft.com/office/officeart/2018/2/layout/IconVerticalSolidList"/>
    <dgm:cxn modelId="{215C00E8-990E-457D-96DD-EB91DFC523A0}" type="presOf" srcId="{F6FE68DF-E16D-471A-B859-87EB671E0507}" destId="{E4664DAC-05A3-4F9E-938B-A5BE90A9BB76}" srcOrd="0" destOrd="0" presId="urn:microsoft.com/office/officeart/2018/2/layout/IconVerticalSolidList"/>
    <dgm:cxn modelId="{1D19E4F3-82E4-410C-9695-9EDC5598630C}" srcId="{F6FE68DF-E16D-471A-B859-87EB671E0507}" destId="{0EC0BB85-7E7E-4D97-BCE9-A06F71640D0E}" srcOrd="2" destOrd="0" parTransId="{CBDC4EEA-D699-4DAD-8339-88AE19306D1A}" sibTransId="{3398A7D3-EAB4-4037-ADF5-311813602068}"/>
    <dgm:cxn modelId="{BC78724B-96C4-4D88-8090-70D0E3E3509B}" type="presParOf" srcId="{E4664DAC-05A3-4F9E-938B-A5BE90A9BB76}" destId="{B8B5A247-53D4-4080-8B93-C66FC6AF0B7B}" srcOrd="0" destOrd="0" presId="urn:microsoft.com/office/officeart/2018/2/layout/IconVerticalSolidList"/>
    <dgm:cxn modelId="{CD669793-DA9D-43BC-B397-A2F2CDC27557}" type="presParOf" srcId="{B8B5A247-53D4-4080-8B93-C66FC6AF0B7B}" destId="{13DD876B-7571-4071-B878-7D8B40F12FC6}" srcOrd="0" destOrd="0" presId="urn:microsoft.com/office/officeart/2018/2/layout/IconVerticalSolidList"/>
    <dgm:cxn modelId="{5F8D2B61-4C1A-47A1-9474-48E1C4E9F079}" type="presParOf" srcId="{B8B5A247-53D4-4080-8B93-C66FC6AF0B7B}" destId="{6C6BE11B-1F32-472B-A33B-0114E2E6FC5E}" srcOrd="1" destOrd="0" presId="urn:microsoft.com/office/officeart/2018/2/layout/IconVerticalSolidList"/>
    <dgm:cxn modelId="{C53CE858-9569-472F-9D45-2710D6F5122B}" type="presParOf" srcId="{B8B5A247-53D4-4080-8B93-C66FC6AF0B7B}" destId="{70A118FE-21AB-4F20-94E8-72B4B65CD933}" srcOrd="2" destOrd="0" presId="urn:microsoft.com/office/officeart/2018/2/layout/IconVerticalSolidList"/>
    <dgm:cxn modelId="{CF8CD325-4D27-41E0-991A-AD417BE58940}" type="presParOf" srcId="{B8B5A247-53D4-4080-8B93-C66FC6AF0B7B}" destId="{728AA045-7F30-44AA-99F7-D2F31FDC550B}" srcOrd="3" destOrd="0" presId="urn:microsoft.com/office/officeart/2018/2/layout/IconVerticalSolidList"/>
    <dgm:cxn modelId="{8B2AF556-D38E-4F08-9036-877E3F668FE1}" type="presParOf" srcId="{E4664DAC-05A3-4F9E-938B-A5BE90A9BB76}" destId="{2A138DD8-C09D-4185-AB92-68377C98B097}" srcOrd="1" destOrd="0" presId="urn:microsoft.com/office/officeart/2018/2/layout/IconVerticalSolidList"/>
    <dgm:cxn modelId="{5E3D137A-CD29-40DB-AD59-F2E7C09FDB36}" type="presParOf" srcId="{E4664DAC-05A3-4F9E-938B-A5BE90A9BB76}" destId="{68C4412D-742F-48B2-A4DB-4037869BDD6B}" srcOrd="2" destOrd="0" presId="urn:microsoft.com/office/officeart/2018/2/layout/IconVerticalSolidList"/>
    <dgm:cxn modelId="{3F9BC385-C9E7-4325-A264-917AF37C7793}" type="presParOf" srcId="{68C4412D-742F-48B2-A4DB-4037869BDD6B}" destId="{75829868-0F7E-4737-BAA5-4845C4E9C1DB}" srcOrd="0" destOrd="0" presId="urn:microsoft.com/office/officeart/2018/2/layout/IconVerticalSolidList"/>
    <dgm:cxn modelId="{BA3857F7-6954-4775-8A12-2E404A4DB622}" type="presParOf" srcId="{68C4412D-742F-48B2-A4DB-4037869BDD6B}" destId="{2FEFF069-23FD-4416-9ABF-AE2DE76282E0}" srcOrd="1" destOrd="0" presId="urn:microsoft.com/office/officeart/2018/2/layout/IconVerticalSolidList"/>
    <dgm:cxn modelId="{859EFB7A-9203-41F4-A7FC-A86C6966EA72}" type="presParOf" srcId="{68C4412D-742F-48B2-A4DB-4037869BDD6B}" destId="{2D2F21FC-9D52-4CEF-A133-C98AAB4CDFE4}" srcOrd="2" destOrd="0" presId="urn:microsoft.com/office/officeart/2018/2/layout/IconVerticalSolidList"/>
    <dgm:cxn modelId="{05087B02-E6A7-4A16-9F60-63A501FB6FFC}" type="presParOf" srcId="{68C4412D-742F-48B2-A4DB-4037869BDD6B}" destId="{7CF7F57C-D0F7-4F31-9831-2FD178185A02}" srcOrd="3" destOrd="0" presId="urn:microsoft.com/office/officeart/2018/2/layout/IconVerticalSolidList"/>
    <dgm:cxn modelId="{32A60276-DD16-4F42-85F0-595D173841DA}" type="presParOf" srcId="{E4664DAC-05A3-4F9E-938B-A5BE90A9BB76}" destId="{E8FDE37B-7ABC-4E18-9E5B-CBB9E9B75041}" srcOrd="3" destOrd="0" presId="urn:microsoft.com/office/officeart/2018/2/layout/IconVerticalSolidList"/>
    <dgm:cxn modelId="{349AFB49-40F8-4518-B7A6-A2EA298F01A3}" type="presParOf" srcId="{E4664DAC-05A3-4F9E-938B-A5BE90A9BB76}" destId="{6F19EB77-07FB-4E7D-9B7D-EE8ED5E2075B}" srcOrd="4" destOrd="0" presId="urn:microsoft.com/office/officeart/2018/2/layout/IconVerticalSolidList"/>
    <dgm:cxn modelId="{D57034D2-EA37-4CAC-9069-F2B6CFE925E6}" type="presParOf" srcId="{6F19EB77-07FB-4E7D-9B7D-EE8ED5E2075B}" destId="{A489E2CE-A3E2-4168-9EBB-58DC2F1C2F1B}" srcOrd="0" destOrd="0" presId="urn:microsoft.com/office/officeart/2018/2/layout/IconVerticalSolidList"/>
    <dgm:cxn modelId="{DA220ACF-0A39-4C20-B1F4-B58DA2CA6E03}" type="presParOf" srcId="{6F19EB77-07FB-4E7D-9B7D-EE8ED5E2075B}" destId="{A38CD889-7FAB-406E-A681-644C819014F0}" srcOrd="1" destOrd="0" presId="urn:microsoft.com/office/officeart/2018/2/layout/IconVerticalSolidList"/>
    <dgm:cxn modelId="{B4CD2D87-E989-4AB6-9341-BD9909DE643A}" type="presParOf" srcId="{6F19EB77-07FB-4E7D-9B7D-EE8ED5E2075B}" destId="{4F571AE7-A5CF-41C2-ADE8-2FB1BFF10CC3}" srcOrd="2" destOrd="0" presId="urn:microsoft.com/office/officeart/2018/2/layout/IconVerticalSolidList"/>
    <dgm:cxn modelId="{CC623C79-2492-4348-ACDC-68125F2A07FB}" type="presParOf" srcId="{6F19EB77-07FB-4E7D-9B7D-EE8ED5E2075B}" destId="{452C77F8-095C-45B2-AA5E-794874FFAA6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C8A0F9-FC2D-4B49-A9A7-5E6BA08C6C46}"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87C7C666-6727-4CB6-8C77-7D76E075D54B}">
      <dgm:prSet/>
      <dgm:spPr/>
      <dgm:t>
        <a:bodyPr/>
        <a:lstStyle/>
        <a:p>
          <a:r>
            <a:rPr lang="en-US" b="0" i="0"/>
            <a:t>Smoothing is how we discover important patterns in our data while leaving out things that are unimportant (i.e. noise). </a:t>
          </a:r>
          <a:r>
            <a:rPr lang="en-US" b="1" i="0"/>
            <a:t>We use filtering to perform this smoothing</a:t>
          </a:r>
          <a:r>
            <a:rPr lang="en-US" b="0" i="0"/>
            <a:t>. The goal of smoothing is to produce slow changes in value so that it's easier to see trends in our data.</a:t>
          </a:r>
          <a:endParaRPr lang="en-US"/>
        </a:p>
      </dgm:t>
    </dgm:pt>
    <dgm:pt modelId="{AAD8451A-CB4E-4888-BD27-30918E17696C}" type="parTrans" cxnId="{CC512F9E-0D72-485E-BF1E-62B17A008C89}">
      <dgm:prSet/>
      <dgm:spPr/>
      <dgm:t>
        <a:bodyPr/>
        <a:lstStyle/>
        <a:p>
          <a:endParaRPr lang="en-US"/>
        </a:p>
      </dgm:t>
    </dgm:pt>
    <dgm:pt modelId="{A5DF8BF5-6E8D-4CCD-9AF4-1AA404C566A7}" type="sibTrans" cxnId="{CC512F9E-0D72-485E-BF1E-62B17A008C89}">
      <dgm:prSet/>
      <dgm:spPr/>
      <dgm:t>
        <a:bodyPr/>
        <a:lstStyle/>
        <a:p>
          <a:endParaRPr lang="en-US"/>
        </a:p>
      </dgm:t>
    </dgm:pt>
    <dgm:pt modelId="{48A2D475-4B81-445E-9DB1-CD2801559DB3}">
      <dgm:prSet/>
      <dgm:spPr/>
      <dgm:t>
        <a:bodyPr/>
        <a:lstStyle/>
        <a:p>
          <a:r>
            <a:rPr lang="en-US" b="0" i="0" dirty="0"/>
            <a:t>A filter is a device or process that, completely or partially, </a:t>
          </a:r>
          <a:r>
            <a:rPr lang="en-US" b="1" i="0" dirty="0"/>
            <a:t>suppresses unwanted components or features from a signal</a:t>
          </a:r>
          <a:r>
            <a:rPr lang="en-US" b="0" i="0" dirty="0"/>
            <a:t>. This usually means removing some frequencies to suppress interfering signals and to reduce background noise.</a:t>
          </a:r>
          <a:endParaRPr lang="en-US" dirty="0"/>
        </a:p>
      </dgm:t>
    </dgm:pt>
    <dgm:pt modelId="{DA1CCCF9-991C-4235-9E1B-97230B575915}" type="parTrans" cxnId="{BF077B89-6538-41C5-9D72-BD607A3D1301}">
      <dgm:prSet/>
      <dgm:spPr/>
      <dgm:t>
        <a:bodyPr/>
        <a:lstStyle/>
        <a:p>
          <a:endParaRPr lang="en-US"/>
        </a:p>
      </dgm:t>
    </dgm:pt>
    <dgm:pt modelId="{44D8BAB4-D532-4A3F-8D8C-5C34D3057215}" type="sibTrans" cxnId="{BF077B89-6538-41C5-9D72-BD607A3D1301}">
      <dgm:prSet/>
      <dgm:spPr/>
      <dgm:t>
        <a:bodyPr/>
        <a:lstStyle/>
        <a:p>
          <a:endParaRPr lang="en-US"/>
        </a:p>
      </dgm:t>
    </dgm:pt>
    <dgm:pt modelId="{D534FE86-D28D-4E71-93D4-05F57331DC68}">
      <dgm:prSet/>
      <dgm:spPr/>
      <dgm:t>
        <a:bodyPr/>
        <a:lstStyle/>
        <a:p>
          <a:r>
            <a:rPr lang="en-US" b="1" i="0"/>
            <a:t>When the signal frequency is within the filter's pass band, the filter passes the signal.</a:t>
          </a:r>
          <a:r>
            <a:rPr lang="en-US" b="0" i="0"/>
            <a:t> </a:t>
          </a:r>
          <a:r>
            <a:rPr lang="en-US" b="1" i="0"/>
            <a:t>As the signal moves out of the pass band, the filter begins to attenuate the signal</a:t>
          </a:r>
          <a:r>
            <a:rPr lang="en-US" b="0" i="0"/>
            <a:t>. Note that the transition from the pass band to the stop band is a gradual process, where the filter's response decreases continuously.</a:t>
          </a:r>
          <a:endParaRPr lang="en-US"/>
        </a:p>
      </dgm:t>
    </dgm:pt>
    <dgm:pt modelId="{76BF62B8-F3EA-4E6F-9A82-EE0B5A6BCAF2}" type="parTrans" cxnId="{4647FF5D-6262-4D37-8FAC-201CBB361492}">
      <dgm:prSet/>
      <dgm:spPr/>
      <dgm:t>
        <a:bodyPr/>
        <a:lstStyle/>
        <a:p>
          <a:endParaRPr lang="en-US"/>
        </a:p>
      </dgm:t>
    </dgm:pt>
    <dgm:pt modelId="{B4E85889-CA4A-4616-A6CC-CFDC5F6E8CD0}" type="sibTrans" cxnId="{4647FF5D-6262-4D37-8FAC-201CBB361492}">
      <dgm:prSet/>
      <dgm:spPr/>
      <dgm:t>
        <a:bodyPr/>
        <a:lstStyle/>
        <a:p>
          <a:endParaRPr lang="en-US"/>
        </a:p>
      </dgm:t>
    </dgm:pt>
    <dgm:pt modelId="{DB71BCBC-DFA3-40D6-9064-7372F5CB755E}" type="pres">
      <dgm:prSet presAssocID="{CDC8A0F9-FC2D-4B49-A9A7-5E6BA08C6C46}" presName="vert0" presStyleCnt="0">
        <dgm:presLayoutVars>
          <dgm:dir/>
          <dgm:animOne val="branch"/>
          <dgm:animLvl val="lvl"/>
        </dgm:presLayoutVars>
      </dgm:prSet>
      <dgm:spPr/>
    </dgm:pt>
    <dgm:pt modelId="{E5A00B30-202B-42B5-A1BF-3557EAAFF729}" type="pres">
      <dgm:prSet presAssocID="{87C7C666-6727-4CB6-8C77-7D76E075D54B}" presName="thickLine" presStyleLbl="alignNode1" presStyleIdx="0" presStyleCnt="3"/>
      <dgm:spPr/>
    </dgm:pt>
    <dgm:pt modelId="{FE7EB385-C3CA-46D4-B519-33CEDA4B43AB}" type="pres">
      <dgm:prSet presAssocID="{87C7C666-6727-4CB6-8C77-7D76E075D54B}" presName="horz1" presStyleCnt="0"/>
      <dgm:spPr/>
    </dgm:pt>
    <dgm:pt modelId="{186F0E49-86B0-43E2-B82B-4CE2D2953CA6}" type="pres">
      <dgm:prSet presAssocID="{87C7C666-6727-4CB6-8C77-7D76E075D54B}" presName="tx1" presStyleLbl="revTx" presStyleIdx="0" presStyleCnt="3"/>
      <dgm:spPr/>
    </dgm:pt>
    <dgm:pt modelId="{0A4FE48F-2073-4E02-A4EE-7924F1BE53E2}" type="pres">
      <dgm:prSet presAssocID="{87C7C666-6727-4CB6-8C77-7D76E075D54B}" presName="vert1" presStyleCnt="0"/>
      <dgm:spPr/>
    </dgm:pt>
    <dgm:pt modelId="{E29E9C96-5254-477A-BB58-44D1FC8F040C}" type="pres">
      <dgm:prSet presAssocID="{48A2D475-4B81-445E-9DB1-CD2801559DB3}" presName="thickLine" presStyleLbl="alignNode1" presStyleIdx="1" presStyleCnt="3"/>
      <dgm:spPr/>
    </dgm:pt>
    <dgm:pt modelId="{278C965F-F606-4CF2-828B-044A3E0F3BFD}" type="pres">
      <dgm:prSet presAssocID="{48A2D475-4B81-445E-9DB1-CD2801559DB3}" presName="horz1" presStyleCnt="0"/>
      <dgm:spPr/>
    </dgm:pt>
    <dgm:pt modelId="{194E5A76-E9D3-4083-9FEA-6810BD1DF978}" type="pres">
      <dgm:prSet presAssocID="{48A2D475-4B81-445E-9DB1-CD2801559DB3}" presName="tx1" presStyleLbl="revTx" presStyleIdx="1" presStyleCnt="3"/>
      <dgm:spPr/>
    </dgm:pt>
    <dgm:pt modelId="{D14F16B5-8814-417E-951C-741A61A9979F}" type="pres">
      <dgm:prSet presAssocID="{48A2D475-4B81-445E-9DB1-CD2801559DB3}" presName="vert1" presStyleCnt="0"/>
      <dgm:spPr/>
    </dgm:pt>
    <dgm:pt modelId="{1373CA2C-04C3-49DE-B6DF-0504D11944DE}" type="pres">
      <dgm:prSet presAssocID="{D534FE86-D28D-4E71-93D4-05F57331DC68}" presName="thickLine" presStyleLbl="alignNode1" presStyleIdx="2" presStyleCnt="3"/>
      <dgm:spPr/>
    </dgm:pt>
    <dgm:pt modelId="{0AE35990-D308-46CA-8A04-5F3BD06669CB}" type="pres">
      <dgm:prSet presAssocID="{D534FE86-D28D-4E71-93D4-05F57331DC68}" presName="horz1" presStyleCnt="0"/>
      <dgm:spPr/>
    </dgm:pt>
    <dgm:pt modelId="{1AAD3137-2CEA-4F27-BCCE-65F139E905E8}" type="pres">
      <dgm:prSet presAssocID="{D534FE86-D28D-4E71-93D4-05F57331DC68}" presName="tx1" presStyleLbl="revTx" presStyleIdx="2" presStyleCnt="3"/>
      <dgm:spPr/>
    </dgm:pt>
    <dgm:pt modelId="{A16BCAB5-6E32-49F9-B331-5192CB5F31D4}" type="pres">
      <dgm:prSet presAssocID="{D534FE86-D28D-4E71-93D4-05F57331DC68}" presName="vert1" presStyleCnt="0"/>
      <dgm:spPr/>
    </dgm:pt>
  </dgm:ptLst>
  <dgm:cxnLst>
    <dgm:cxn modelId="{E061331E-7467-4606-8A84-46AA054B7904}" type="presOf" srcId="{CDC8A0F9-FC2D-4B49-A9A7-5E6BA08C6C46}" destId="{DB71BCBC-DFA3-40D6-9064-7372F5CB755E}" srcOrd="0" destOrd="0" presId="urn:microsoft.com/office/officeart/2008/layout/LinedList"/>
    <dgm:cxn modelId="{E2B8322F-8816-4DB1-A8BE-517B4CD63748}" type="presOf" srcId="{87C7C666-6727-4CB6-8C77-7D76E075D54B}" destId="{186F0E49-86B0-43E2-B82B-4CE2D2953CA6}" srcOrd="0" destOrd="0" presId="urn:microsoft.com/office/officeart/2008/layout/LinedList"/>
    <dgm:cxn modelId="{4647FF5D-6262-4D37-8FAC-201CBB361492}" srcId="{CDC8A0F9-FC2D-4B49-A9A7-5E6BA08C6C46}" destId="{D534FE86-D28D-4E71-93D4-05F57331DC68}" srcOrd="2" destOrd="0" parTransId="{76BF62B8-F3EA-4E6F-9A82-EE0B5A6BCAF2}" sibTransId="{B4E85889-CA4A-4616-A6CC-CFDC5F6E8CD0}"/>
    <dgm:cxn modelId="{BF077B89-6538-41C5-9D72-BD607A3D1301}" srcId="{CDC8A0F9-FC2D-4B49-A9A7-5E6BA08C6C46}" destId="{48A2D475-4B81-445E-9DB1-CD2801559DB3}" srcOrd="1" destOrd="0" parTransId="{DA1CCCF9-991C-4235-9E1B-97230B575915}" sibTransId="{44D8BAB4-D532-4A3F-8D8C-5C34D3057215}"/>
    <dgm:cxn modelId="{CC512F9E-0D72-485E-BF1E-62B17A008C89}" srcId="{CDC8A0F9-FC2D-4B49-A9A7-5E6BA08C6C46}" destId="{87C7C666-6727-4CB6-8C77-7D76E075D54B}" srcOrd="0" destOrd="0" parTransId="{AAD8451A-CB4E-4888-BD27-30918E17696C}" sibTransId="{A5DF8BF5-6E8D-4CCD-9AF4-1AA404C566A7}"/>
    <dgm:cxn modelId="{E6DB5DC4-4EED-4ECC-AD45-FC81E6D2F463}" type="presOf" srcId="{D534FE86-D28D-4E71-93D4-05F57331DC68}" destId="{1AAD3137-2CEA-4F27-BCCE-65F139E905E8}" srcOrd="0" destOrd="0" presId="urn:microsoft.com/office/officeart/2008/layout/LinedList"/>
    <dgm:cxn modelId="{E1B969CF-1EB9-4C7B-8CBD-B81D971449F1}" type="presOf" srcId="{48A2D475-4B81-445E-9DB1-CD2801559DB3}" destId="{194E5A76-E9D3-4083-9FEA-6810BD1DF978}" srcOrd="0" destOrd="0" presId="urn:microsoft.com/office/officeart/2008/layout/LinedList"/>
    <dgm:cxn modelId="{EA984853-2C07-40AC-90C0-D38C94710FA7}" type="presParOf" srcId="{DB71BCBC-DFA3-40D6-9064-7372F5CB755E}" destId="{E5A00B30-202B-42B5-A1BF-3557EAAFF729}" srcOrd="0" destOrd="0" presId="urn:microsoft.com/office/officeart/2008/layout/LinedList"/>
    <dgm:cxn modelId="{3F5DFB6D-3862-414A-88F8-FBF30D1504A9}" type="presParOf" srcId="{DB71BCBC-DFA3-40D6-9064-7372F5CB755E}" destId="{FE7EB385-C3CA-46D4-B519-33CEDA4B43AB}" srcOrd="1" destOrd="0" presId="urn:microsoft.com/office/officeart/2008/layout/LinedList"/>
    <dgm:cxn modelId="{415ACED4-D021-4D29-863B-C649FE2240B9}" type="presParOf" srcId="{FE7EB385-C3CA-46D4-B519-33CEDA4B43AB}" destId="{186F0E49-86B0-43E2-B82B-4CE2D2953CA6}" srcOrd="0" destOrd="0" presId="urn:microsoft.com/office/officeart/2008/layout/LinedList"/>
    <dgm:cxn modelId="{623EAD2E-6869-4750-88FB-B8C9463E2DE4}" type="presParOf" srcId="{FE7EB385-C3CA-46D4-B519-33CEDA4B43AB}" destId="{0A4FE48F-2073-4E02-A4EE-7924F1BE53E2}" srcOrd="1" destOrd="0" presId="urn:microsoft.com/office/officeart/2008/layout/LinedList"/>
    <dgm:cxn modelId="{EDA2A781-5DE9-447D-827A-1A0B89BC7BA0}" type="presParOf" srcId="{DB71BCBC-DFA3-40D6-9064-7372F5CB755E}" destId="{E29E9C96-5254-477A-BB58-44D1FC8F040C}" srcOrd="2" destOrd="0" presId="urn:microsoft.com/office/officeart/2008/layout/LinedList"/>
    <dgm:cxn modelId="{A0FB62F9-CEE0-4E6C-B774-1CCA4AA87ADE}" type="presParOf" srcId="{DB71BCBC-DFA3-40D6-9064-7372F5CB755E}" destId="{278C965F-F606-4CF2-828B-044A3E0F3BFD}" srcOrd="3" destOrd="0" presId="urn:microsoft.com/office/officeart/2008/layout/LinedList"/>
    <dgm:cxn modelId="{06E9149C-2A75-4A84-AE69-E5DE1A8B2C1F}" type="presParOf" srcId="{278C965F-F606-4CF2-828B-044A3E0F3BFD}" destId="{194E5A76-E9D3-4083-9FEA-6810BD1DF978}" srcOrd="0" destOrd="0" presId="urn:microsoft.com/office/officeart/2008/layout/LinedList"/>
    <dgm:cxn modelId="{A7F6D0FE-1EB4-4DC2-B9B5-FFFE28E6A106}" type="presParOf" srcId="{278C965F-F606-4CF2-828B-044A3E0F3BFD}" destId="{D14F16B5-8814-417E-951C-741A61A9979F}" srcOrd="1" destOrd="0" presId="urn:microsoft.com/office/officeart/2008/layout/LinedList"/>
    <dgm:cxn modelId="{E3BA338C-F6AF-423C-9E2A-EBBCD4EFA336}" type="presParOf" srcId="{DB71BCBC-DFA3-40D6-9064-7372F5CB755E}" destId="{1373CA2C-04C3-49DE-B6DF-0504D11944DE}" srcOrd="4" destOrd="0" presId="urn:microsoft.com/office/officeart/2008/layout/LinedList"/>
    <dgm:cxn modelId="{D8CD03EE-3141-46D3-99D5-C923B8540199}" type="presParOf" srcId="{DB71BCBC-DFA3-40D6-9064-7372F5CB755E}" destId="{0AE35990-D308-46CA-8A04-5F3BD06669CB}" srcOrd="5" destOrd="0" presId="urn:microsoft.com/office/officeart/2008/layout/LinedList"/>
    <dgm:cxn modelId="{36F33071-35AA-4627-B78F-859F247296AE}" type="presParOf" srcId="{0AE35990-D308-46CA-8A04-5F3BD06669CB}" destId="{1AAD3137-2CEA-4F27-BCCE-65F139E905E8}" srcOrd="0" destOrd="0" presId="urn:microsoft.com/office/officeart/2008/layout/LinedList"/>
    <dgm:cxn modelId="{CE094521-05FB-4EAE-897E-1BC32FC9AD49}" type="presParOf" srcId="{0AE35990-D308-46CA-8A04-5F3BD06669CB}" destId="{A16BCAB5-6E32-49F9-B331-5192CB5F31D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D876B-7571-4071-B878-7D8B40F12FC6}">
      <dsp:nvSpPr>
        <dsp:cNvPr id="0" name=""/>
        <dsp:cNvSpPr/>
      </dsp:nvSpPr>
      <dsp:spPr>
        <a:xfrm>
          <a:off x="0" y="565"/>
          <a:ext cx="5924550" cy="13222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6BE11B-1F32-472B-A33B-0114E2E6FC5E}">
      <dsp:nvSpPr>
        <dsp:cNvPr id="0" name=""/>
        <dsp:cNvSpPr/>
      </dsp:nvSpPr>
      <dsp:spPr>
        <a:xfrm>
          <a:off x="399993" y="298080"/>
          <a:ext cx="727260" cy="7272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8AA045-7F30-44AA-99F7-D2F31FDC550B}">
      <dsp:nvSpPr>
        <dsp:cNvPr id="0" name=""/>
        <dsp:cNvSpPr/>
      </dsp:nvSpPr>
      <dsp:spPr>
        <a:xfrm>
          <a:off x="1527246" y="565"/>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666750">
            <a:lnSpc>
              <a:spcPct val="90000"/>
            </a:lnSpc>
            <a:spcBef>
              <a:spcPct val="0"/>
            </a:spcBef>
            <a:spcAft>
              <a:spcPct val="35000"/>
            </a:spcAft>
            <a:buNone/>
          </a:pPr>
          <a:r>
            <a:rPr lang="en-US" sz="1500" b="0" i="0" kern="1200"/>
            <a:t>A fast Fourier transform (FFT) is </a:t>
          </a:r>
          <a:r>
            <a:rPr lang="en-US" sz="1500" b="1" i="0" kern="1200"/>
            <a:t>an algorithm that computes the discrete Fourier transform (DFT) of a sequence, or its inverse (IDFT)</a:t>
          </a:r>
          <a:r>
            <a:rPr lang="en-US" sz="1500" b="0" i="0" kern="1200"/>
            <a:t>.</a:t>
          </a:r>
          <a:endParaRPr lang="en-US" sz="1500" kern="1200"/>
        </a:p>
      </dsp:txBody>
      <dsp:txXfrm>
        <a:off x="1527246" y="565"/>
        <a:ext cx="4397303" cy="1322291"/>
      </dsp:txXfrm>
    </dsp:sp>
    <dsp:sp modelId="{75829868-0F7E-4737-BAA5-4845C4E9C1DB}">
      <dsp:nvSpPr>
        <dsp:cNvPr id="0" name=""/>
        <dsp:cNvSpPr/>
      </dsp:nvSpPr>
      <dsp:spPr>
        <a:xfrm>
          <a:off x="0" y="1653429"/>
          <a:ext cx="5924550" cy="13222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EFF069-23FD-4416-9ABF-AE2DE76282E0}">
      <dsp:nvSpPr>
        <dsp:cNvPr id="0" name=""/>
        <dsp:cNvSpPr/>
      </dsp:nvSpPr>
      <dsp:spPr>
        <a:xfrm>
          <a:off x="399993" y="1950944"/>
          <a:ext cx="727260" cy="7272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F7F57C-D0F7-4F31-9831-2FD178185A02}">
      <dsp:nvSpPr>
        <dsp:cNvPr id="0" name=""/>
        <dsp:cNvSpPr/>
      </dsp:nvSpPr>
      <dsp:spPr>
        <a:xfrm>
          <a:off x="1527246" y="1653429"/>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666750">
            <a:lnSpc>
              <a:spcPct val="90000"/>
            </a:lnSpc>
            <a:spcBef>
              <a:spcPct val="0"/>
            </a:spcBef>
            <a:spcAft>
              <a:spcPct val="35000"/>
            </a:spcAft>
            <a:buNone/>
          </a:pPr>
          <a:r>
            <a:rPr lang="en-US" sz="1500" b="0" i="0" kern="1200"/>
            <a:t>Fast fourier transfo</a:t>
          </a:r>
          <a:r>
            <a:rPr lang="en-US" sz="1500" kern="1200"/>
            <a:t>rm is one of the most widely used algorithms in the world and reduces the time complexity of the algorithm to O(n log(n)) by using matrix computations .</a:t>
          </a:r>
        </a:p>
      </dsp:txBody>
      <dsp:txXfrm>
        <a:off x="1527246" y="1653429"/>
        <a:ext cx="4397303" cy="1322291"/>
      </dsp:txXfrm>
    </dsp:sp>
    <dsp:sp modelId="{A489E2CE-A3E2-4168-9EBB-58DC2F1C2F1B}">
      <dsp:nvSpPr>
        <dsp:cNvPr id="0" name=""/>
        <dsp:cNvSpPr/>
      </dsp:nvSpPr>
      <dsp:spPr>
        <a:xfrm>
          <a:off x="0" y="3306293"/>
          <a:ext cx="5924550" cy="13222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CD889-7FAB-406E-A681-644C819014F0}">
      <dsp:nvSpPr>
        <dsp:cNvPr id="0" name=""/>
        <dsp:cNvSpPr/>
      </dsp:nvSpPr>
      <dsp:spPr>
        <a:xfrm>
          <a:off x="399993" y="3603809"/>
          <a:ext cx="727260" cy="7272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2C77F8-095C-45B2-AA5E-794874FFAA6A}">
      <dsp:nvSpPr>
        <dsp:cNvPr id="0" name=""/>
        <dsp:cNvSpPr/>
      </dsp:nvSpPr>
      <dsp:spPr>
        <a:xfrm>
          <a:off x="1527246" y="3306293"/>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666750">
            <a:lnSpc>
              <a:spcPct val="90000"/>
            </a:lnSpc>
            <a:spcBef>
              <a:spcPct val="0"/>
            </a:spcBef>
            <a:spcAft>
              <a:spcPct val="35000"/>
            </a:spcAft>
            <a:buNone/>
          </a:pPr>
          <a:r>
            <a:rPr lang="en-US" sz="1500" b="0" i="0" kern="1200"/>
            <a:t>Fourier analysis converts a signal from its original domain (often time or space) to a representation in the frequency domain and vice versa.</a:t>
          </a:r>
          <a:endParaRPr lang="en-US" sz="1500" kern="1200"/>
        </a:p>
      </dsp:txBody>
      <dsp:txXfrm>
        <a:off x="1527246" y="3306293"/>
        <a:ext cx="4397303" cy="1322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00B30-202B-42B5-A1BF-3557EAAFF729}">
      <dsp:nvSpPr>
        <dsp:cNvPr id="0" name=""/>
        <dsp:cNvSpPr/>
      </dsp:nvSpPr>
      <dsp:spPr>
        <a:xfrm>
          <a:off x="0" y="2260"/>
          <a:ext cx="5924550" cy="0"/>
        </a:xfrm>
        <a:prstGeom prst="line">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w="12700" cap="flat" cmpd="sng" algn="ctr">
          <a:solidFill>
            <a:schemeClr val="accent5">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186F0E49-86B0-43E2-B82B-4CE2D2953CA6}">
      <dsp:nvSpPr>
        <dsp:cNvPr id="0" name=""/>
        <dsp:cNvSpPr/>
      </dsp:nvSpPr>
      <dsp:spPr>
        <a:xfrm>
          <a:off x="0" y="2260"/>
          <a:ext cx="5924550" cy="154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Smoothing is how we discover important patterns in our data while leaving out things that are unimportant (i.e. noise). </a:t>
          </a:r>
          <a:r>
            <a:rPr lang="en-US" sz="1700" b="1" i="0" kern="1200"/>
            <a:t>We use filtering to perform this smoothing</a:t>
          </a:r>
          <a:r>
            <a:rPr lang="en-US" sz="1700" b="0" i="0" kern="1200"/>
            <a:t>. The goal of smoothing is to produce slow changes in value so that it's easier to see trends in our data.</a:t>
          </a:r>
          <a:endParaRPr lang="en-US" sz="1700" kern="1200"/>
        </a:p>
      </dsp:txBody>
      <dsp:txXfrm>
        <a:off x="0" y="2260"/>
        <a:ext cx="5924550" cy="1541543"/>
      </dsp:txXfrm>
    </dsp:sp>
    <dsp:sp modelId="{E29E9C96-5254-477A-BB58-44D1FC8F040C}">
      <dsp:nvSpPr>
        <dsp:cNvPr id="0" name=""/>
        <dsp:cNvSpPr/>
      </dsp:nvSpPr>
      <dsp:spPr>
        <a:xfrm>
          <a:off x="0" y="1543803"/>
          <a:ext cx="5924550" cy="0"/>
        </a:xfrm>
        <a:prstGeom prst="line">
          <a:avLst/>
        </a:prstGeom>
        <a:gradFill rotWithShape="0">
          <a:gsLst>
            <a:gs pos="0">
              <a:schemeClr val="accent5">
                <a:hueOff val="-9214729"/>
                <a:satOff val="10313"/>
                <a:lumOff val="589"/>
                <a:alphaOff val="0"/>
                <a:tint val="94000"/>
                <a:satMod val="100000"/>
                <a:lumMod val="104000"/>
              </a:schemeClr>
            </a:gs>
            <a:gs pos="69000">
              <a:schemeClr val="accent5">
                <a:hueOff val="-9214729"/>
                <a:satOff val="10313"/>
                <a:lumOff val="589"/>
                <a:alphaOff val="0"/>
                <a:shade val="86000"/>
                <a:satMod val="130000"/>
                <a:lumMod val="102000"/>
              </a:schemeClr>
            </a:gs>
            <a:gs pos="100000">
              <a:schemeClr val="accent5">
                <a:hueOff val="-9214729"/>
                <a:satOff val="10313"/>
                <a:lumOff val="589"/>
                <a:alphaOff val="0"/>
                <a:shade val="72000"/>
                <a:satMod val="130000"/>
                <a:lumMod val="100000"/>
              </a:schemeClr>
            </a:gs>
          </a:gsLst>
          <a:lin ang="5400000" scaled="0"/>
        </a:gradFill>
        <a:ln w="12700" cap="flat" cmpd="sng" algn="ctr">
          <a:solidFill>
            <a:schemeClr val="accent5">
              <a:hueOff val="-9214729"/>
              <a:satOff val="10313"/>
              <a:lumOff val="589"/>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194E5A76-E9D3-4083-9FEA-6810BD1DF978}">
      <dsp:nvSpPr>
        <dsp:cNvPr id="0" name=""/>
        <dsp:cNvSpPr/>
      </dsp:nvSpPr>
      <dsp:spPr>
        <a:xfrm>
          <a:off x="0" y="1543803"/>
          <a:ext cx="5924550" cy="154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dirty="0"/>
            <a:t>A filter is a device or process that, completely or partially, </a:t>
          </a:r>
          <a:r>
            <a:rPr lang="en-US" sz="1700" b="1" i="0" kern="1200" dirty="0"/>
            <a:t>suppresses unwanted components or features from a signal</a:t>
          </a:r>
          <a:r>
            <a:rPr lang="en-US" sz="1700" b="0" i="0" kern="1200" dirty="0"/>
            <a:t>. This usually means removing some frequencies to suppress interfering signals and to reduce background noise.</a:t>
          </a:r>
          <a:endParaRPr lang="en-US" sz="1700" kern="1200" dirty="0"/>
        </a:p>
      </dsp:txBody>
      <dsp:txXfrm>
        <a:off x="0" y="1543803"/>
        <a:ext cx="5924550" cy="1541543"/>
      </dsp:txXfrm>
    </dsp:sp>
    <dsp:sp modelId="{1373CA2C-04C3-49DE-B6DF-0504D11944DE}">
      <dsp:nvSpPr>
        <dsp:cNvPr id="0" name=""/>
        <dsp:cNvSpPr/>
      </dsp:nvSpPr>
      <dsp:spPr>
        <a:xfrm>
          <a:off x="0" y="3085346"/>
          <a:ext cx="5924550" cy="0"/>
        </a:xfrm>
        <a:prstGeom prst="line">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w="12700" cap="flat" cmpd="sng" algn="ctr">
          <a:solidFill>
            <a:schemeClr val="accent5">
              <a:hueOff val="-18429457"/>
              <a:satOff val="20625"/>
              <a:lumOff val="1177"/>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1AAD3137-2CEA-4F27-BCCE-65F139E905E8}">
      <dsp:nvSpPr>
        <dsp:cNvPr id="0" name=""/>
        <dsp:cNvSpPr/>
      </dsp:nvSpPr>
      <dsp:spPr>
        <a:xfrm>
          <a:off x="0" y="3085346"/>
          <a:ext cx="5924550" cy="154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a:t>When the signal frequency is within the filter's pass band, the filter passes the signal.</a:t>
          </a:r>
          <a:r>
            <a:rPr lang="en-US" sz="1700" b="0" i="0" kern="1200"/>
            <a:t> </a:t>
          </a:r>
          <a:r>
            <a:rPr lang="en-US" sz="1700" b="1" i="0" kern="1200"/>
            <a:t>As the signal moves out of the pass band, the filter begins to attenuate the signal</a:t>
          </a:r>
          <a:r>
            <a:rPr lang="en-US" sz="1700" b="0" i="0" kern="1200"/>
            <a:t>. Note that the transition from the pass band to the stop band is a gradual process, where the filter's response decreases continuously.</a:t>
          </a:r>
          <a:endParaRPr lang="en-US" sz="1700" kern="1200"/>
        </a:p>
      </dsp:txBody>
      <dsp:txXfrm>
        <a:off x="0" y="3085346"/>
        <a:ext cx="5924550" cy="15415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606DB4-957F-4F11-91DC-3D44B71C28E9}"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D606E-BCD0-40DF-9CA2-69BA8F4E2114}" type="slidenum">
              <a:rPr lang="en-IN" smtClean="0"/>
              <a:t>‹#›</a:t>
            </a:fld>
            <a:endParaRPr lang="en-IN"/>
          </a:p>
        </p:txBody>
      </p:sp>
    </p:spTree>
    <p:extLst>
      <p:ext uri="{BB962C8B-B14F-4D97-AF65-F5344CB8AC3E}">
        <p14:creationId xmlns:p14="http://schemas.microsoft.com/office/powerpoint/2010/main" val="296469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06DB4-957F-4F11-91DC-3D44B71C28E9}"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AD606E-BCD0-40DF-9CA2-69BA8F4E2114}" type="slidenum">
              <a:rPr lang="en-IN" smtClean="0"/>
              <a:t>‹#›</a:t>
            </a:fld>
            <a:endParaRPr lang="en-IN"/>
          </a:p>
        </p:txBody>
      </p:sp>
    </p:spTree>
    <p:extLst>
      <p:ext uri="{BB962C8B-B14F-4D97-AF65-F5344CB8AC3E}">
        <p14:creationId xmlns:p14="http://schemas.microsoft.com/office/powerpoint/2010/main" val="287672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06DB4-957F-4F11-91DC-3D44B71C28E9}"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AD606E-BCD0-40DF-9CA2-69BA8F4E2114}" type="slidenum">
              <a:rPr lang="en-IN" smtClean="0"/>
              <a:t>‹#›</a:t>
            </a:fld>
            <a:endParaRPr lang="en-IN"/>
          </a:p>
        </p:txBody>
      </p:sp>
    </p:spTree>
    <p:extLst>
      <p:ext uri="{BB962C8B-B14F-4D97-AF65-F5344CB8AC3E}">
        <p14:creationId xmlns:p14="http://schemas.microsoft.com/office/powerpoint/2010/main" val="2911094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06DB4-957F-4F11-91DC-3D44B71C28E9}"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AD606E-BCD0-40DF-9CA2-69BA8F4E211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6491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06DB4-957F-4F11-91DC-3D44B71C28E9}"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AD606E-BCD0-40DF-9CA2-69BA8F4E2114}" type="slidenum">
              <a:rPr lang="en-IN" smtClean="0"/>
              <a:t>‹#›</a:t>
            </a:fld>
            <a:endParaRPr lang="en-IN"/>
          </a:p>
        </p:txBody>
      </p:sp>
    </p:spTree>
    <p:extLst>
      <p:ext uri="{BB962C8B-B14F-4D97-AF65-F5344CB8AC3E}">
        <p14:creationId xmlns:p14="http://schemas.microsoft.com/office/powerpoint/2010/main" val="2977250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606DB4-957F-4F11-91DC-3D44B71C28E9}" type="datetimeFigureOut">
              <a:rPr lang="en-IN" smtClean="0"/>
              <a:t>02-04-2022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AD606E-BCD0-40DF-9CA2-69BA8F4E2114}" type="slidenum">
              <a:rPr lang="en-IN" smtClean="0"/>
              <a:t>‹#›</a:t>
            </a:fld>
            <a:endParaRPr lang="en-IN"/>
          </a:p>
        </p:txBody>
      </p:sp>
    </p:spTree>
    <p:extLst>
      <p:ext uri="{BB962C8B-B14F-4D97-AF65-F5344CB8AC3E}">
        <p14:creationId xmlns:p14="http://schemas.microsoft.com/office/powerpoint/2010/main" val="20472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606DB4-957F-4F11-91DC-3D44B71C28E9}" type="datetimeFigureOut">
              <a:rPr lang="en-IN" smtClean="0"/>
              <a:t>02-04-2022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AD606E-BCD0-40DF-9CA2-69BA8F4E2114}" type="slidenum">
              <a:rPr lang="en-IN" smtClean="0"/>
              <a:t>‹#›</a:t>
            </a:fld>
            <a:endParaRPr lang="en-IN"/>
          </a:p>
        </p:txBody>
      </p:sp>
    </p:spTree>
    <p:extLst>
      <p:ext uri="{BB962C8B-B14F-4D97-AF65-F5344CB8AC3E}">
        <p14:creationId xmlns:p14="http://schemas.microsoft.com/office/powerpoint/2010/main" val="2512239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06DB4-957F-4F11-91DC-3D44B71C28E9}"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D606E-BCD0-40DF-9CA2-69BA8F4E2114}" type="slidenum">
              <a:rPr lang="en-IN" smtClean="0"/>
              <a:t>‹#›</a:t>
            </a:fld>
            <a:endParaRPr lang="en-IN"/>
          </a:p>
        </p:txBody>
      </p:sp>
    </p:spTree>
    <p:extLst>
      <p:ext uri="{BB962C8B-B14F-4D97-AF65-F5344CB8AC3E}">
        <p14:creationId xmlns:p14="http://schemas.microsoft.com/office/powerpoint/2010/main" val="1218690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06DB4-957F-4F11-91DC-3D44B71C28E9}"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D606E-BCD0-40DF-9CA2-69BA8F4E2114}" type="slidenum">
              <a:rPr lang="en-IN" smtClean="0"/>
              <a:t>‹#›</a:t>
            </a:fld>
            <a:endParaRPr lang="en-IN"/>
          </a:p>
        </p:txBody>
      </p:sp>
    </p:spTree>
    <p:extLst>
      <p:ext uri="{BB962C8B-B14F-4D97-AF65-F5344CB8AC3E}">
        <p14:creationId xmlns:p14="http://schemas.microsoft.com/office/powerpoint/2010/main" val="232607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06DB4-957F-4F11-91DC-3D44B71C28E9}"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D606E-BCD0-40DF-9CA2-69BA8F4E2114}" type="slidenum">
              <a:rPr lang="en-IN" smtClean="0"/>
              <a:t>‹#›</a:t>
            </a:fld>
            <a:endParaRPr lang="en-IN"/>
          </a:p>
        </p:txBody>
      </p:sp>
    </p:spTree>
    <p:extLst>
      <p:ext uri="{BB962C8B-B14F-4D97-AF65-F5344CB8AC3E}">
        <p14:creationId xmlns:p14="http://schemas.microsoft.com/office/powerpoint/2010/main" val="87544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06DB4-957F-4F11-91DC-3D44B71C28E9}"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D606E-BCD0-40DF-9CA2-69BA8F4E2114}" type="slidenum">
              <a:rPr lang="en-IN" smtClean="0"/>
              <a:t>‹#›</a:t>
            </a:fld>
            <a:endParaRPr lang="en-IN"/>
          </a:p>
        </p:txBody>
      </p:sp>
    </p:spTree>
    <p:extLst>
      <p:ext uri="{BB962C8B-B14F-4D97-AF65-F5344CB8AC3E}">
        <p14:creationId xmlns:p14="http://schemas.microsoft.com/office/powerpoint/2010/main" val="142574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606DB4-957F-4F11-91DC-3D44B71C28E9}"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AD606E-BCD0-40DF-9CA2-69BA8F4E2114}" type="slidenum">
              <a:rPr lang="en-IN" smtClean="0"/>
              <a:t>‹#›</a:t>
            </a:fld>
            <a:endParaRPr lang="en-IN"/>
          </a:p>
        </p:txBody>
      </p:sp>
    </p:spTree>
    <p:extLst>
      <p:ext uri="{BB962C8B-B14F-4D97-AF65-F5344CB8AC3E}">
        <p14:creationId xmlns:p14="http://schemas.microsoft.com/office/powerpoint/2010/main" val="4269711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06DB4-957F-4F11-91DC-3D44B71C28E9}" type="datetimeFigureOut">
              <a:rPr lang="en-IN" smtClean="0"/>
              <a:t>02-04-2022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AD606E-BCD0-40DF-9CA2-69BA8F4E2114}" type="slidenum">
              <a:rPr lang="en-IN" smtClean="0"/>
              <a:t>‹#›</a:t>
            </a:fld>
            <a:endParaRPr lang="en-IN"/>
          </a:p>
        </p:txBody>
      </p:sp>
    </p:spTree>
    <p:extLst>
      <p:ext uri="{BB962C8B-B14F-4D97-AF65-F5344CB8AC3E}">
        <p14:creationId xmlns:p14="http://schemas.microsoft.com/office/powerpoint/2010/main" val="128690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606DB4-957F-4F11-91DC-3D44B71C28E9}" type="datetimeFigureOut">
              <a:rPr lang="en-IN" smtClean="0"/>
              <a:t>02-04-2022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AD606E-BCD0-40DF-9CA2-69BA8F4E2114}" type="slidenum">
              <a:rPr lang="en-IN" smtClean="0"/>
              <a:t>‹#›</a:t>
            </a:fld>
            <a:endParaRPr lang="en-IN"/>
          </a:p>
        </p:txBody>
      </p:sp>
    </p:spTree>
    <p:extLst>
      <p:ext uri="{BB962C8B-B14F-4D97-AF65-F5344CB8AC3E}">
        <p14:creationId xmlns:p14="http://schemas.microsoft.com/office/powerpoint/2010/main" val="388954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06DB4-957F-4F11-91DC-3D44B71C28E9}" type="datetimeFigureOut">
              <a:rPr lang="en-IN" smtClean="0"/>
              <a:t>02-04-2022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AD606E-BCD0-40DF-9CA2-69BA8F4E2114}" type="slidenum">
              <a:rPr lang="en-IN" smtClean="0"/>
              <a:t>‹#›</a:t>
            </a:fld>
            <a:endParaRPr lang="en-IN"/>
          </a:p>
        </p:txBody>
      </p:sp>
    </p:spTree>
    <p:extLst>
      <p:ext uri="{BB962C8B-B14F-4D97-AF65-F5344CB8AC3E}">
        <p14:creationId xmlns:p14="http://schemas.microsoft.com/office/powerpoint/2010/main" val="328251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06DB4-957F-4F11-91DC-3D44B71C28E9}"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AD606E-BCD0-40DF-9CA2-69BA8F4E2114}" type="slidenum">
              <a:rPr lang="en-IN" smtClean="0"/>
              <a:t>‹#›</a:t>
            </a:fld>
            <a:endParaRPr lang="en-IN"/>
          </a:p>
        </p:txBody>
      </p:sp>
    </p:spTree>
    <p:extLst>
      <p:ext uri="{BB962C8B-B14F-4D97-AF65-F5344CB8AC3E}">
        <p14:creationId xmlns:p14="http://schemas.microsoft.com/office/powerpoint/2010/main" val="2008521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06DB4-957F-4F11-91DC-3D44B71C28E9}"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AD606E-BCD0-40DF-9CA2-69BA8F4E2114}" type="slidenum">
              <a:rPr lang="en-IN" smtClean="0"/>
              <a:t>‹#›</a:t>
            </a:fld>
            <a:endParaRPr lang="en-IN"/>
          </a:p>
        </p:txBody>
      </p:sp>
    </p:spTree>
    <p:extLst>
      <p:ext uri="{BB962C8B-B14F-4D97-AF65-F5344CB8AC3E}">
        <p14:creationId xmlns:p14="http://schemas.microsoft.com/office/powerpoint/2010/main" val="1941095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F606DB4-957F-4F11-91DC-3D44B71C28E9}" type="datetimeFigureOut">
              <a:rPr lang="en-IN" smtClean="0"/>
              <a:t>02-04-2022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FAD606E-BCD0-40DF-9CA2-69BA8F4E2114}" type="slidenum">
              <a:rPr lang="en-IN" smtClean="0"/>
              <a:t>‹#›</a:t>
            </a:fld>
            <a:endParaRPr lang="en-IN"/>
          </a:p>
        </p:txBody>
      </p:sp>
    </p:spTree>
    <p:extLst>
      <p:ext uri="{BB962C8B-B14F-4D97-AF65-F5344CB8AC3E}">
        <p14:creationId xmlns:p14="http://schemas.microsoft.com/office/powerpoint/2010/main" val="1839175783"/>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ain_Page" TargetMode="External"/><Relationship Id="rId2" Type="http://schemas.openxmlformats.org/officeDocument/2006/relationships/hyperlink" Target="https://www.youtube.com/watch?v=3tdumuwHgxc" TargetMode="External"/><Relationship Id="rId1" Type="http://schemas.openxmlformats.org/officeDocument/2006/relationships/slideLayout" Target="../slideLayouts/slideLayout6.xml"/><Relationship Id="rId5" Type="http://schemas.openxmlformats.org/officeDocument/2006/relationships/hyperlink" Target="https://in.mathworks.com/" TargetMode="External"/><Relationship Id="rId4" Type="http://schemas.openxmlformats.org/officeDocument/2006/relationships/hyperlink" Target="http://evolve.elsevier.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hqmeded-ecg.blogspot.com/2018/01/is-this-ecg-diagnostic-of-coronary.html"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nc/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a-fib.com/treatments-for-atrial-fibrillation/diagnostic-tests-2/the-ekg-signa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29890B-6255-4736-8F27-C6D8475A26AB}"/>
              </a:ext>
            </a:extLst>
          </p:cNvPr>
          <p:cNvSpPr txBox="1"/>
          <p:nvPr/>
        </p:nvSpPr>
        <p:spPr>
          <a:xfrm>
            <a:off x="2218996" y="218891"/>
            <a:ext cx="7796049" cy="1107996"/>
          </a:xfrm>
          <a:prstGeom prst="rect">
            <a:avLst/>
          </a:prstGeom>
          <a:noFill/>
        </p:spPr>
        <p:txBody>
          <a:bodyPr wrap="square" rtlCol="0">
            <a:spAutoFit/>
          </a:bodyPr>
          <a:lstStyle/>
          <a:p>
            <a:pPr algn="ctr"/>
            <a:r>
              <a:rPr lang="en-IN" sz="6600" dirty="0"/>
              <a:t>ELL 205 PROJECT</a:t>
            </a:r>
          </a:p>
        </p:txBody>
      </p:sp>
      <p:sp>
        <p:nvSpPr>
          <p:cNvPr id="5" name="TextBox 4">
            <a:extLst>
              <a:ext uri="{FF2B5EF4-FFF2-40B4-BE49-F238E27FC236}">
                <a16:creationId xmlns:a16="http://schemas.microsoft.com/office/drawing/2014/main" id="{9B49A11A-1CD3-4C99-889A-5BF023124E49}"/>
              </a:ext>
            </a:extLst>
          </p:cNvPr>
          <p:cNvSpPr txBox="1"/>
          <p:nvPr/>
        </p:nvSpPr>
        <p:spPr>
          <a:xfrm>
            <a:off x="2762262" y="1580845"/>
            <a:ext cx="6709515" cy="584775"/>
          </a:xfrm>
          <a:prstGeom prst="rect">
            <a:avLst/>
          </a:prstGeom>
          <a:noFill/>
        </p:spPr>
        <p:txBody>
          <a:bodyPr wrap="square" rtlCol="0">
            <a:spAutoFit/>
          </a:bodyPr>
          <a:lstStyle/>
          <a:p>
            <a:pPr algn="ctr"/>
            <a:r>
              <a:rPr lang="en-IN" sz="3200" dirty="0"/>
              <a:t>ANALYSING ECG USING MATLAB</a:t>
            </a:r>
          </a:p>
        </p:txBody>
      </p:sp>
      <p:sp>
        <p:nvSpPr>
          <p:cNvPr id="2" name="TextBox 1">
            <a:extLst>
              <a:ext uri="{FF2B5EF4-FFF2-40B4-BE49-F238E27FC236}">
                <a16:creationId xmlns:a16="http://schemas.microsoft.com/office/drawing/2014/main" id="{C71EACE1-AB50-4B52-A555-5AF04EBCE162}"/>
              </a:ext>
            </a:extLst>
          </p:cNvPr>
          <p:cNvSpPr txBox="1"/>
          <p:nvPr/>
        </p:nvSpPr>
        <p:spPr>
          <a:xfrm>
            <a:off x="1224211" y="3088813"/>
            <a:ext cx="3507827" cy="369332"/>
          </a:xfrm>
          <a:prstGeom prst="rect">
            <a:avLst/>
          </a:prstGeom>
          <a:noFill/>
        </p:spPr>
        <p:txBody>
          <a:bodyPr wrap="square" rtlCol="0">
            <a:spAutoFit/>
          </a:bodyPr>
          <a:lstStyle/>
          <a:p>
            <a:r>
              <a:rPr lang="en-IN" dirty="0"/>
              <a:t>Team members -</a:t>
            </a:r>
          </a:p>
        </p:txBody>
      </p:sp>
      <p:sp>
        <p:nvSpPr>
          <p:cNvPr id="3" name="TextBox 2">
            <a:extLst>
              <a:ext uri="{FF2B5EF4-FFF2-40B4-BE49-F238E27FC236}">
                <a16:creationId xmlns:a16="http://schemas.microsoft.com/office/drawing/2014/main" id="{5D2C326A-4380-4C19-809C-37E7EA310FA9}"/>
              </a:ext>
            </a:extLst>
          </p:cNvPr>
          <p:cNvSpPr txBox="1"/>
          <p:nvPr/>
        </p:nvSpPr>
        <p:spPr>
          <a:xfrm>
            <a:off x="1277005" y="3593600"/>
            <a:ext cx="4020207"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Ankit Raushan (2020CS10324)</a:t>
            </a:r>
          </a:p>
          <a:p>
            <a:pPr marL="285750" indent="-285750">
              <a:buFont typeface="Wingdings" panose="05000000000000000000" pitchFamily="2" charset="2"/>
              <a:buChar char="Ø"/>
            </a:pPr>
            <a:r>
              <a:rPr lang="en-IN" dirty="0" err="1"/>
              <a:t>Sibasish</a:t>
            </a:r>
            <a:r>
              <a:rPr lang="en-IN" dirty="0"/>
              <a:t> Rout (2020CS10386)</a:t>
            </a:r>
          </a:p>
          <a:p>
            <a:pPr marL="285750" indent="-285750">
              <a:buFont typeface="Wingdings" panose="05000000000000000000" pitchFamily="2" charset="2"/>
              <a:buChar char="Ø"/>
            </a:pPr>
            <a:r>
              <a:rPr lang="en-IN" dirty="0"/>
              <a:t>Vaibhav </a:t>
            </a:r>
            <a:r>
              <a:rPr lang="en-IN" dirty="0" err="1"/>
              <a:t>Saha</a:t>
            </a:r>
            <a:r>
              <a:rPr lang="en-IN" dirty="0"/>
              <a:t> (2020CS10403)</a:t>
            </a:r>
          </a:p>
        </p:txBody>
      </p:sp>
      <p:sp>
        <p:nvSpPr>
          <p:cNvPr id="6" name="TextBox 5">
            <a:extLst>
              <a:ext uri="{FF2B5EF4-FFF2-40B4-BE49-F238E27FC236}">
                <a16:creationId xmlns:a16="http://schemas.microsoft.com/office/drawing/2014/main" id="{39D25D40-41E7-4543-B7DF-BECA98227429}"/>
              </a:ext>
            </a:extLst>
          </p:cNvPr>
          <p:cNvSpPr txBox="1"/>
          <p:nvPr/>
        </p:nvSpPr>
        <p:spPr>
          <a:xfrm>
            <a:off x="1224211" y="4850739"/>
            <a:ext cx="3160986" cy="369332"/>
          </a:xfrm>
          <a:prstGeom prst="rect">
            <a:avLst/>
          </a:prstGeom>
          <a:noFill/>
        </p:spPr>
        <p:txBody>
          <a:bodyPr wrap="square" rtlCol="0">
            <a:spAutoFit/>
          </a:bodyPr>
          <a:lstStyle/>
          <a:p>
            <a:r>
              <a:rPr lang="en-IN" dirty="0"/>
              <a:t>Under the guidance of -</a:t>
            </a:r>
          </a:p>
        </p:txBody>
      </p:sp>
      <p:sp>
        <p:nvSpPr>
          <p:cNvPr id="8" name="TextBox 7">
            <a:extLst>
              <a:ext uri="{FF2B5EF4-FFF2-40B4-BE49-F238E27FC236}">
                <a16:creationId xmlns:a16="http://schemas.microsoft.com/office/drawing/2014/main" id="{342F4CF7-B6FC-4989-BE53-CD127538BEC3}"/>
              </a:ext>
            </a:extLst>
          </p:cNvPr>
          <p:cNvSpPr txBox="1"/>
          <p:nvPr/>
        </p:nvSpPr>
        <p:spPr>
          <a:xfrm>
            <a:off x="1224211" y="5277155"/>
            <a:ext cx="3846786" cy="646331"/>
          </a:xfrm>
          <a:prstGeom prst="rect">
            <a:avLst/>
          </a:prstGeom>
          <a:noFill/>
        </p:spPr>
        <p:txBody>
          <a:bodyPr wrap="square" rtlCol="0">
            <a:spAutoFit/>
          </a:bodyPr>
          <a:lstStyle/>
          <a:p>
            <a:r>
              <a:rPr lang="en-IN" dirty="0" err="1"/>
              <a:t>Shivam</a:t>
            </a:r>
            <a:r>
              <a:rPr lang="en-IN" dirty="0"/>
              <a:t> Kumar (eee212010)</a:t>
            </a:r>
          </a:p>
          <a:p>
            <a:r>
              <a:rPr lang="en-IN" dirty="0"/>
              <a:t>Bhavya Kalani (eee212003)</a:t>
            </a:r>
          </a:p>
        </p:txBody>
      </p:sp>
      <p:sp>
        <p:nvSpPr>
          <p:cNvPr id="10" name="TextBox 9">
            <a:extLst>
              <a:ext uri="{FF2B5EF4-FFF2-40B4-BE49-F238E27FC236}">
                <a16:creationId xmlns:a16="http://schemas.microsoft.com/office/drawing/2014/main" id="{72237D3F-35F6-444D-B875-E9E28878B99E}"/>
              </a:ext>
            </a:extLst>
          </p:cNvPr>
          <p:cNvSpPr txBox="1"/>
          <p:nvPr/>
        </p:nvSpPr>
        <p:spPr>
          <a:xfrm>
            <a:off x="6932915" y="3085301"/>
            <a:ext cx="3718034" cy="369332"/>
          </a:xfrm>
          <a:prstGeom prst="rect">
            <a:avLst/>
          </a:prstGeom>
          <a:noFill/>
        </p:spPr>
        <p:txBody>
          <a:bodyPr wrap="square" rtlCol="0">
            <a:spAutoFit/>
          </a:bodyPr>
          <a:lstStyle/>
          <a:p>
            <a:r>
              <a:rPr lang="en-IN" dirty="0"/>
              <a:t>Course Co-Ordinator - </a:t>
            </a:r>
          </a:p>
        </p:txBody>
      </p:sp>
      <p:sp>
        <p:nvSpPr>
          <p:cNvPr id="11" name="TextBox 10">
            <a:extLst>
              <a:ext uri="{FF2B5EF4-FFF2-40B4-BE49-F238E27FC236}">
                <a16:creationId xmlns:a16="http://schemas.microsoft.com/office/drawing/2014/main" id="{FF4CCBAE-5BBC-4687-A7D8-2279480FC7F4}"/>
              </a:ext>
            </a:extLst>
          </p:cNvPr>
          <p:cNvSpPr txBox="1"/>
          <p:nvPr/>
        </p:nvSpPr>
        <p:spPr>
          <a:xfrm>
            <a:off x="6982839" y="3454633"/>
            <a:ext cx="3618186" cy="369332"/>
          </a:xfrm>
          <a:prstGeom prst="rect">
            <a:avLst/>
          </a:prstGeom>
          <a:noFill/>
        </p:spPr>
        <p:txBody>
          <a:bodyPr wrap="square" rtlCol="0">
            <a:spAutoFit/>
          </a:bodyPr>
          <a:lstStyle/>
          <a:p>
            <a:r>
              <a:rPr lang="en-IN" dirty="0"/>
              <a:t>Prof.  Abhishek Dixit</a:t>
            </a:r>
          </a:p>
        </p:txBody>
      </p:sp>
      <p:sp>
        <p:nvSpPr>
          <p:cNvPr id="12" name="Rectangle 11">
            <a:extLst>
              <a:ext uri="{FF2B5EF4-FFF2-40B4-BE49-F238E27FC236}">
                <a16:creationId xmlns:a16="http://schemas.microsoft.com/office/drawing/2014/main" id="{F592DD32-9FF1-4398-842B-397FA9067584}"/>
              </a:ext>
            </a:extLst>
          </p:cNvPr>
          <p:cNvSpPr/>
          <p:nvPr/>
        </p:nvSpPr>
        <p:spPr>
          <a:xfrm>
            <a:off x="11627069" y="6320811"/>
            <a:ext cx="44864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 1</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9325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276CBF-8045-4CF3-97C7-3A3AF8778155}"/>
              </a:ext>
            </a:extLst>
          </p:cNvPr>
          <p:cNvSpPr txBox="1"/>
          <p:nvPr/>
        </p:nvSpPr>
        <p:spPr>
          <a:xfrm>
            <a:off x="4376058" y="718457"/>
            <a:ext cx="3265714" cy="369332"/>
          </a:xfrm>
          <a:prstGeom prst="rect">
            <a:avLst/>
          </a:prstGeom>
          <a:noFill/>
        </p:spPr>
        <p:txBody>
          <a:bodyPr wrap="square" rtlCol="0">
            <a:spAutoFit/>
          </a:bodyPr>
          <a:lstStyle/>
          <a:p>
            <a:r>
              <a:rPr lang="en-IN" dirty="0"/>
              <a:t>DETECTION OF DEFECTS </a:t>
            </a:r>
          </a:p>
        </p:txBody>
      </p:sp>
      <p:pic>
        <p:nvPicPr>
          <p:cNvPr id="3" name="Picture 2" descr="A picture containing shoji, building&#10;&#10;Description automatically generated">
            <a:extLst>
              <a:ext uri="{FF2B5EF4-FFF2-40B4-BE49-F238E27FC236}">
                <a16:creationId xmlns:a16="http://schemas.microsoft.com/office/drawing/2014/main" id="{E38639A4-EB85-4002-8460-666FD1F99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273054" y="-583458"/>
            <a:ext cx="1922683" cy="6858000"/>
          </a:xfrm>
          <a:prstGeom prst="rect">
            <a:avLst/>
          </a:prstGeom>
        </p:spPr>
      </p:pic>
      <p:pic>
        <p:nvPicPr>
          <p:cNvPr id="5" name="Picture 4" descr="A close up of a fabric surface&#10;&#10;Description automatically generated with low confidence">
            <a:extLst>
              <a:ext uri="{FF2B5EF4-FFF2-40B4-BE49-F238E27FC236}">
                <a16:creationId xmlns:a16="http://schemas.microsoft.com/office/drawing/2014/main" id="{D5CDB57A-6079-4CE7-9BE1-408501338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551867" y="2046447"/>
            <a:ext cx="1417562" cy="6910505"/>
          </a:xfrm>
          <a:prstGeom prst="rect">
            <a:avLst/>
          </a:prstGeom>
        </p:spPr>
      </p:pic>
      <p:sp>
        <p:nvSpPr>
          <p:cNvPr id="7" name="Rectangle 6">
            <a:extLst>
              <a:ext uri="{FF2B5EF4-FFF2-40B4-BE49-F238E27FC236}">
                <a16:creationId xmlns:a16="http://schemas.microsoft.com/office/drawing/2014/main" id="{48720242-526E-4ED3-8A07-4867C408CAF2}"/>
              </a:ext>
            </a:extLst>
          </p:cNvPr>
          <p:cNvSpPr/>
          <p:nvPr/>
        </p:nvSpPr>
        <p:spPr>
          <a:xfrm>
            <a:off x="11020425" y="6444636"/>
            <a:ext cx="1055284"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 10</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590CBD89-645B-4C63-AC3B-5DCB7FFB7C05}"/>
              </a:ext>
            </a:extLst>
          </p:cNvPr>
          <p:cNvSpPr txBox="1"/>
          <p:nvPr/>
        </p:nvSpPr>
        <p:spPr>
          <a:xfrm flipH="1">
            <a:off x="3875585" y="1380880"/>
            <a:ext cx="4440829" cy="369332"/>
          </a:xfrm>
          <a:prstGeom prst="rect">
            <a:avLst/>
          </a:prstGeom>
          <a:noFill/>
        </p:spPr>
        <p:txBody>
          <a:bodyPr wrap="square" rtlCol="0">
            <a:spAutoFit/>
          </a:bodyPr>
          <a:lstStyle/>
          <a:p>
            <a:r>
              <a:rPr lang="en-IN" dirty="0"/>
              <a:t>ECG OF THIRD STAGE HEART BLOCK</a:t>
            </a:r>
          </a:p>
        </p:txBody>
      </p:sp>
      <p:sp>
        <p:nvSpPr>
          <p:cNvPr id="9" name="TextBox 8">
            <a:extLst>
              <a:ext uri="{FF2B5EF4-FFF2-40B4-BE49-F238E27FC236}">
                <a16:creationId xmlns:a16="http://schemas.microsoft.com/office/drawing/2014/main" id="{78785802-4E6E-44E9-A1BA-3889421D32EB}"/>
              </a:ext>
            </a:extLst>
          </p:cNvPr>
          <p:cNvSpPr txBox="1"/>
          <p:nvPr/>
        </p:nvSpPr>
        <p:spPr>
          <a:xfrm flipH="1">
            <a:off x="4312645" y="4012451"/>
            <a:ext cx="4440829" cy="369332"/>
          </a:xfrm>
          <a:prstGeom prst="rect">
            <a:avLst/>
          </a:prstGeom>
          <a:noFill/>
        </p:spPr>
        <p:txBody>
          <a:bodyPr wrap="square" rtlCol="0">
            <a:spAutoFit/>
          </a:bodyPr>
          <a:lstStyle/>
          <a:p>
            <a:r>
              <a:rPr lang="en-IN" dirty="0"/>
              <a:t>ECG OF A DEAD PERSON</a:t>
            </a:r>
          </a:p>
        </p:txBody>
      </p:sp>
    </p:spTree>
    <p:extLst>
      <p:ext uri="{BB962C8B-B14F-4D97-AF65-F5344CB8AC3E}">
        <p14:creationId xmlns:p14="http://schemas.microsoft.com/office/powerpoint/2010/main" val="1582091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009DC-D40A-408B-B6DA-E876EA22165D}"/>
              </a:ext>
            </a:extLst>
          </p:cNvPr>
          <p:cNvSpPr>
            <a:spLocks noGrp="1"/>
          </p:cNvSpPr>
          <p:nvPr>
            <p:ph type="title"/>
          </p:nvPr>
        </p:nvSpPr>
        <p:spPr>
          <a:xfrm>
            <a:off x="696686" y="1122001"/>
            <a:ext cx="3040685" cy="4613999"/>
          </a:xfrm>
        </p:spPr>
        <p:txBody>
          <a:bodyPr vert="horz" lIns="91440" tIns="45720" rIns="91440" bIns="45720" rtlCol="0" anchor="ctr">
            <a:normAutofit/>
          </a:bodyPr>
          <a:lstStyle/>
          <a:p>
            <a:pPr algn="l"/>
            <a:r>
              <a:rPr lang="en-US" sz="2400">
                <a:solidFill>
                  <a:srgbClr val="FFFFFF"/>
                </a:solidFill>
              </a:rPr>
              <a:t>REFERENCES</a:t>
            </a:r>
          </a:p>
        </p:txBody>
      </p:sp>
      <p:sp useBgFill="1">
        <p:nvSpPr>
          <p:cNvPr id="26" name="Rectangle 25">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1">
            <a:extLst>
              <a:ext uri="{FF2B5EF4-FFF2-40B4-BE49-F238E27FC236}">
                <a16:creationId xmlns:a16="http://schemas.microsoft.com/office/drawing/2014/main" id="{B0DA669F-5548-48B2-83A7-4E2039F7BD46}"/>
              </a:ext>
            </a:extLst>
          </p:cNvPr>
          <p:cNvSpPr txBox="1"/>
          <p:nvPr/>
        </p:nvSpPr>
        <p:spPr>
          <a:xfrm>
            <a:off x="4711641" y="1122001"/>
            <a:ext cx="6566564" cy="4761274"/>
          </a:xfrm>
          <a:prstGeom prst="rect">
            <a:avLst/>
          </a:prstGeom>
        </p:spPr>
        <p:txBody>
          <a:bodyPr vert="horz" lIns="91440" tIns="45720" rIns="91440" bIns="45720" rtlCol="0" anchor="ctr">
            <a:normAutofit/>
          </a:bodyPr>
          <a:lstStyle/>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hlinkClick r:id="rId2"/>
              </a:rPr>
              <a:t>https://www.youtube.com/watch?v=3tdumuwHgxc</a:t>
            </a:r>
            <a:endParaRPr lang="en-US" sz="1600">
              <a:effectLst>
                <a:outerShdw blurRad="50800" dist="38100" dir="2700000" algn="tl" rotWithShape="0">
                  <a:srgbClr val="000000">
                    <a:alpha val="48000"/>
                  </a:srgbClr>
                </a:outerShdw>
              </a:effectLst>
            </a:endParaRP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hlinkClick r:id="rId3"/>
              </a:rPr>
              <a:t>https://en.wikipedia.org/wiki/Main_Page</a:t>
            </a:r>
            <a:endParaRPr lang="en-US" sz="1600">
              <a:effectLst>
                <a:outerShdw blurRad="50800" dist="38100" dir="2700000" algn="tl" rotWithShape="0">
                  <a:srgbClr val="000000">
                    <a:alpha val="48000"/>
                  </a:srgbClr>
                </a:outerShdw>
              </a:effectLst>
            </a:endParaRP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hlinkClick r:id="rId4"/>
              </a:rPr>
              <a:t>http://evolve.elsevier.com</a:t>
            </a:r>
            <a:endParaRPr lang="en-US" sz="1600">
              <a:effectLst>
                <a:outerShdw blurRad="50800" dist="38100" dir="2700000" algn="tl" rotWithShape="0">
                  <a:srgbClr val="000000">
                    <a:alpha val="48000"/>
                  </a:srgbClr>
                </a:outerShdw>
              </a:effectLst>
            </a:endParaRP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hlinkClick r:id="rId5"/>
              </a:rPr>
              <a:t>https://in.mathworks.com/</a:t>
            </a:r>
            <a:endParaRPr lang="en-US" sz="1600">
              <a:effectLst>
                <a:outerShdw blurRad="50800" dist="38100" dir="2700000" algn="tl" rotWithShape="0">
                  <a:srgbClr val="000000">
                    <a:alpha val="48000"/>
                  </a:srgbClr>
                </a:outerShdw>
              </a:effectLst>
            </a:endParaRP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ELL 205 class notes</a:t>
            </a:r>
          </a:p>
          <a:p>
            <a:pPr indent="-228600" defTabSz="914400">
              <a:lnSpc>
                <a:spcPct val="120000"/>
              </a:lnSpc>
              <a:spcAft>
                <a:spcPts val="600"/>
              </a:spcAft>
              <a:buFont typeface="Arial" panose="020B0604020202020204" pitchFamily="34" charset="0"/>
              <a:buChar char="•"/>
            </a:pPr>
            <a:endParaRPr lang="en-US" sz="1600">
              <a:effectLst>
                <a:outerShdw blurRad="50800" dist="38100" dir="2700000" algn="tl" rotWithShape="0">
                  <a:srgbClr val="000000">
                    <a:alpha val="48000"/>
                  </a:srgbClr>
                </a:outerShdw>
              </a:effectLst>
            </a:endParaRPr>
          </a:p>
        </p:txBody>
      </p:sp>
      <p:sp>
        <p:nvSpPr>
          <p:cNvPr id="18" name="Rectangle 17">
            <a:extLst>
              <a:ext uri="{FF2B5EF4-FFF2-40B4-BE49-F238E27FC236}">
                <a16:creationId xmlns:a16="http://schemas.microsoft.com/office/drawing/2014/main" id="{07D638E9-6477-4D51-A746-7D531880153D}"/>
              </a:ext>
            </a:extLst>
          </p:cNvPr>
          <p:cNvSpPr/>
          <p:nvPr/>
        </p:nvSpPr>
        <p:spPr>
          <a:xfrm>
            <a:off x="11267556" y="6444636"/>
            <a:ext cx="808153" cy="400110"/>
          </a:xfrm>
          <a:prstGeom prst="rect">
            <a:avLst/>
          </a:prstGeom>
          <a:noFill/>
        </p:spPr>
        <p:txBody>
          <a:bodyPr wrap="square" lIns="91440" tIns="45720" rIns="91440" bIns="45720">
            <a:spAutoFit/>
          </a:bodyPr>
          <a:lstStyle/>
          <a:p>
            <a:pPr algn="ctr">
              <a:spcAft>
                <a:spcPts val="600"/>
              </a:spcAft>
            </a:pPr>
            <a:r>
              <a:rPr lang="en-US" sz="2000">
                <a:ln w="0"/>
                <a:effectLst>
                  <a:outerShdw blurRad="38100" dist="19050" dir="2700000" algn="tl" rotWithShape="0">
                    <a:schemeClr val="dk1">
                      <a:alpha val="40000"/>
                    </a:schemeClr>
                  </a:outerShdw>
                </a:effectLst>
              </a:rPr>
              <a:t> 11</a:t>
            </a:r>
            <a:endParaRPr lang="en-US" sz="2000"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0125808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009DC-D40A-408B-B6DA-E876EA22165D}"/>
              </a:ext>
            </a:extLst>
          </p:cNvPr>
          <p:cNvSpPr>
            <a:spLocks noGrp="1"/>
          </p:cNvSpPr>
          <p:nvPr>
            <p:ph type="title"/>
          </p:nvPr>
        </p:nvSpPr>
        <p:spPr>
          <a:xfrm>
            <a:off x="913794" y="643467"/>
            <a:ext cx="9600217" cy="3585834"/>
          </a:xfrm>
        </p:spPr>
        <p:txBody>
          <a:bodyPr vert="horz" lIns="91440" tIns="45720" rIns="91440" bIns="45720" rtlCol="0" anchor="b">
            <a:normAutofit/>
          </a:bodyPr>
          <a:lstStyle/>
          <a:p>
            <a:pPr algn="l"/>
            <a:r>
              <a:rPr lang="en-US" sz="7200" dirty="0"/>
              <a:t>THANK YOU!!</a:t>
            </a:r>
          </a:p>
        </p:txBody>
      </p:sp>
      <p:sp>
        <p:nvSpPr>
          <p:cNvPr id="5" name="Rectangle 4">
            <a:extLst>
              <a:ext uri="{FF2B5EF4-FFF2-40B4-BE49-F238E27FC236}">
                <a16:creationId xmlns:a16="http://schemas.microsoft.com/office/drawing/2014/main" id="{C8BAB526-4832-4F7B-9ACB-C0EC8C46D724}"/>
              </a:ext>
            </a:extLst>
          </p:cNvPr>
          <p:cNvSpPr/>
          <p:nvPr/>
        </p:nvSpPr>
        <p:spPr>
          <a:xfrm>
            <a:off x="11477625" y="6444636"/>
            <a:ext cx="598084"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 12</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8636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8CA351-ED76-4EFA-8ECC-B498541886B7}"/>
              </a:ext>
            </a:extLst>
          </p:cNvPr>
          <p:cNvSpPr txBox="1"/>
          <p:nvPr/>
        </p:nvSpPr>
        <p:spPr>
          <a:xfrm>
            <a:off x="4816365" y="473076"/>
            <a:ext cx="7078718" cy="646331"/>
          </a:xfrm>
          <a:prstGeom prst="rect">
            <a:avLst/>
          </a:prstGeom>
          <a:noFill/>
        </p:spPr>
        <p:txBody>
          <a:bodyPr wrap="square" rtlCol="0">
            <a:spAutoFit/>
          </a:bodyPr>
          <a:lstStyle/>
          <a:p>
            <a:r>
              <a:rPr lang="en-IN" sz="3600" dirty="0"/>
              <a:t>ECG</a:t>
            </a:r>
          </a:p>
        </p:txBody>
      </p:sp>
      <p:sp>
        <p:nvSpPr>
          <p:cNvPr id="3" name="TextBox 2">
            <a:extLst>
              <a:ext uri="{FF2B5EF4-FFF2-40B4-BE49-F238E27FC236}">
                <a16:creationId xmlns:a16="http://schemas.microsoft.com/office/drawing/2014/main" id="{59FF88A9-E76C-4AAD-B99F-1902F6488DAF}"/>
              </a:ext>
            </a:extLst>
          </p:cNvPr>
          <p:cNvSpPr txBox="1"/>
          <p:nvPr/>
        </p:nvSpPr>
        <p:spPr>
          <a:xfrm>
            <a:off x="725213" y="1489841"/>
            <a:ext cx="4997669" cy="369332"/>
          </a:xfrm>
          <a:prstGeom prst="rect">
            <a:avLst/>
          </a:prstGeom>
          <a:noFill/>
        </p:spPr>
        <p:txBody>
          <a:bodyPr wrap="square" rtlCol="0">
            <a:spAutoFit/>
          </a:bodyPr>
          <a:lstStyle/>
          <a:p>
            <a:r>
              <a:rPr lang="en-IN" dirty="0"/>
              <a:t>What is ECG and how is it helpful ?</a:t>
            </a:r>
          </a:p>
        </p:txBody>
      </p:sp>
      <p:sp>
        <p:nvSpPr>
          <p:cNvPr id="4" name="TextBox 3">
            <a:extLst>
              <a:ext uri="{FF2B5EF4-FFF2-40B4-BE49-F238E27FC236}">
                <a16:creationId xmlns:a16="http://schemas.microsoft.com/office/drawing/2014/main" id="{5FE45733-B045-4BCD-8692-FAE7BBD941EF}"/>
              </a:ext>
            </a:extLst>
          </p:cNvPr>
          <p:cNvSpPr txBox="1"/>
          <p:nvPr/>
        </p:nvSpPr>
        <p:spPr>
          <a:xfrm>
            <a:off x="1103587" y="1930751"/>
            <a:ext cx="8481847" cy="2031325"/>
          </a:xfrm>
          <a:prstGeom prst="rect">
            <a:avLst/>
          </a:prstGeom>
          <a:noFill/>
        </p:spPr>
        <p:txBody>
          <a:bodyPr wrap="square" rtlCol="0">
            <a:spAutoFit/>
          </a:bodyPr>
          <a:lstStyle/>
          <a:p>
            <a:pPr algn="just"/>
            <a:r>
              <a:rPr lang="en-IN" dirty="0"/>
              <a:t>ECG(electrocardiogram) is  a graph of voltage versus time of the electrical activity of the heart. Electrical signals produced by our heart each time it beats is detected by an electrode placed on the skin which is recorded and plotted into graph. </a:t>
            </a:r>
          </a:p>
          <a:p>
            <a:pPr algn="just"/>
            <a:r>
              <a:rPr lang="en-IN" dirty="0"/>
              <a:t>The abnormalities in ECG graph helps in detecting abnormalities like –</a:t>
            </a:r>
          </a:p>
          <a:p>
            <a:pPr marL="285750" indent="-285750" algn="just">
              <a:buFont typeface="Wingdings" panose="05000000000000000000" pitchFamily="2" charset="2"/>
              <a:buChar char="§"/>
            </a:pPr>
            <a:r>
              <a:rPr lang="en-IN" dirty="0"/>
              <a:t>Coronary heart diseases</a:t>
            </a:r>
          </a:p>
          <a:p>
            <a:pPr marL="285750" indent="-285750" algn="just">
              <a:buFont typeface="Wingdings" panose="05000000000000000000" pitchFamily="2" charset="2"/>
              <a:buChar char="§"/>
            </a:pPr>
            <a:r>
              <a:rPr lang="en-IN" dirty="0"/>
              <a:t>Heart attack </a:t>
            </a:r>
          </a:p>
        </p:txBody>
      </p:sp>
      <p:sp>
        <p:nvSpPr>
          <p:cNvPr id="8" name="TextBox 7">
            <a:extLst>
              <a:ext uri="{FF2B5EF4-FFF2-40B4-BE49-F238E27FC236}">
                <a16:creationId xmlns:a16="http://schemas.microsoft.com/office/drawing/2014/main" id="{E8C8F9E5-A074-4AC0-9916-4AE918E5F377}"/>
              </a:ext>
            </a:extLst>
          </p:cNvPr>
          <p:cNvSpPr txBox="1"/>
          <p:nvPr/>
        </p:nvSpPr>
        <p:spPr>
          <a:xfrm>
            <a:off x="725213" y="4067503"/>
            <a:ext cx="4233042" cy="369332"/>
          </a:xfrm>
          <a:prstGeom prst="rect">
            <a:avLst/>
          </a:prstGeom>
          <a:noFill/>
        </p:spPr>
        <p:txBody>
          <a:bodyPr wrap="square" rtlCol="0">
            <a:spAutoFit/>
          </a:bodyPr>
          <a:lstStyle/>
          <a:p>
            <a:r>
              <a:rPr lang="en-IN" dirty="0"/>
              <a:t>Axes in electrogram -</a:t>
            </a:r>
          </a:p>
        </p:txBody>
      </p:sp>
      <p:sp>
        <p:nvSpPr>
          <p:cNvPr id="9" name="TextBox 8">
            <a:extLst>
              <a:ext uri="{FF2B5EF4-FFF2-40B4-BE49-F238E27FC236}">
                <a16:creationId xmlns:a16="http://schemas.microsoft.com/office/drawing/2014/main" id="{2C6AEA41-91E2-4566-8BD9-654477D8EDF1}"/>
              </a:ext>
            </a:extLst>
          </p:cNvPr>
          <p:cNvSpPr txBox="1"/>
          <p:nvPr/>
        </p:nvSpPr>
        <p:spPr>
          <a:xfrm>
            <a:off x="1103587" y="4496421"/>
            <a:ext cx="5368158" cy="1200329"/>
          </a:xfrm>
          <a:prstGeom prst="rect">
            <a:avLst/>
          </a:prstGeom>
          <a:noFill/>
        </p:spPr>
        <p:txBody>
          <a:bodyPr wrap="square" rtlCol="0">
            <a:spAutoFit/>
          </a:bodyPr>
          <a:lstStyle/>
          <a:p>
            <a:r>
              <a:rPr lang="en-IN" dirty="0"/>
              <a:t>X-axis (Sampling): On X-axis we plot the time</a:t>
            </a:r>
          </a:p>
          <a:p>
            <a:r>
              <a:rPr lang="en-IN" dirty="0"/>
              <a:t>Y-axis : On Y-axis we plot the Electrical Activity of the heart.            </a:t>
            </a:r>
          </a:p>
          <a:p>
            <a:endParaRPr lang="en-IN" dirty="0"/>
          </a:p>
        </p:txBody>
      </p:sp>
      <p:sp>
        <p:nvSpPr>
          <p:cNvPr id="11" name="TextBox 10">
            <a:extLst>
              <a:ext uri="{FF2B5EF4-FFF2-40B4-BE49-F238E27FC236}">
                <a16:creationId xmlns:a16="http://schemas.microsoft.com/office/drawing/2014/main" id="{E68F2FA5-7768-471A-801A-50E7C8F25321}"/>
              </a:ext>
            </a:extLst>
          </p:cNvPr>
          <p:cNvSpPr txBox="1"/>
          <p:nvPr/>
        </p:nvSpPr>
        <p:spPr>
          <a:xfrm>
            <a:off x="7233747" y="6243145"/>
            <a:ext cx="3786350" cy="369332"/>
          </a:xfrm>
          <a:prstGeom prst="rect">
            <a:avLst/>
          </a:prstGeom>
          <a:noFill/>
        </p:spPr>
        <p:txBody>
          <a:bodyPr wrap="square" rtlCol="0">
            <a:spAutoFit/>
          </a:bodyPr>
          <a:lstStyle/>
          <a:p>
            <a:endParaRPr lang="en-IN" dirty="0"/>
          </a:p>
        </p:txBody>
      </p:sp>
      <p:pic>
        <p:nvPicPr>
          <p:cNvPr id="13" name="Picture 12">
            <a:extLst>
              <a:ext uri="{FF2B5EF4-FFF2-40B4-BE49-F238E27FC236}">
                <a16:creationId xmlns:a16="http://schemas.microsoft.com/office/drawing/2014/main" id="{EBB822C5-0653-4E6D-8845-3515BD10C1D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65495" y="3685077"/>
            <a:ext cx="5061284" cy="2144035"/>
          </a:xfrm>
          <a:prstGeom prst="rect">
            <a:avLst/>
          </a:prstGeom>
        </p:spPr>
      </p:pic>
      <p:sp>
        <p:nvSpPr>
          <p:cNvPr id="14" name="TextBox 13">
            <a:extLst>
              <a:ext uri="{FF2B5EF4-FFF2-40B4-BE49-F238E27FC236}">
                <a16:creationId xmlns:a16="http://schemas.microsoft.com/office/drawing/2014/main" id="{14E2BABE-9730-4ED0-8A94-58AA076F42DB}"/>
              </a:ext>
            </a:extLst>
          </p:cNvPr>
          <p:cNvSpPr txBox="1"/>
          <p:nvPr/>
        </p:nvSpPr>
        <p:spPr>
          <a:xfrm rot="10800000" flipV="1">
            <a:off x="6626775" y="6012313"/>
            <a:ext cx="3555954" cy="230832"/>
          </a:xfrm>
          <a:prstGeom prst="rect">
            <a:avLst/>
          </a:prstGeom>
          <a:noFill/>
        </p:spPr>
        <p:txBody>
          <a:bodyPr wrap="square" rtlCol="0">
            <a:spAutoFit/>
          </a:bodyPr>
          <a:lstStyle/>
          <a:p>
            <a:r>
              <a:rPr lang="en-IN" sz="900" dirty="0">
                <a:solidFill>
                  <a:srgbClr val="FF0000"/>
                </a:solidFill>
                <a:hlinkClick r:id="rId3" tooltip="https://hqmeded-ecg.blogspot.com/2018/01/is-this-ecg-diagnostic-of-coronary.html">
                  <a:extLst>
                    <a:ext uri="{A12FA001-AC4F-418D-AE19-62706E023703}">
                      <ahyp:hlinkClr xmlns:ahyp="http://schemas.microsoft.com/office/drawing/2018/hyperlinkcolor" val="tx"/>
                    </a:ext>
                  </a:extLst>
                </a:hlinkClick>
              </a:rPr>
              <a:t>This Photo</a:t>
            </a:r>
            <a:r>
              <a:rPr lang="en-IN" sz="900" dirty="0">
                <a:solidFill>
                  <a:srgbClr val="FF0000"/>
                </a:solidFill>
              </a:rPr>
              <a:t> by Unknown Author is licensed under </a:t>
            </a:r>
            <a:r>
              <a:rPr lang="en-IN" sz="900" dirty="0">
                <a:solidFill>
                  <a:srgbClr val="FF0000"/>
                </a:solidFill>
                <a:hlinkClick r:id="rId4" tooltip="https://creativecommons.org/licenses/by-nc/3.0/">
                  <a:extLst>
                    <a:ext uri="{A12FA001-AC4F-418D-AE19-62706E023703}">
                      <ahyp:hlinkClr xmlns:ahyp="http://schemas.microsoft.com/office/drawing/2018/hyperlinkcolor" val="tx"/>
                    </a:ext>
                  </a:extLst>
                </a:hlinkClick>
              </a:rPr>
              <a:t>CC BY-NC</a:t>
            </a:r>
            <a:endParaRPr lang="en-IN" sz="900" dirty="0">
              <a:solidFill>
                <a:srgbClr val="FF0000"/>
              </a:solidFill>
            </a:endParaRPr>
          </a:p>
        </p:txBody>
      </p:sp>
      <p:sp>
        <p:nvSpPr>
          <p:cNvPr id="16" name="Rectangle 15">
            <a:extLst>
              <a:ext uri="{FF2B5EF4-FFF2-40B4-BE49-F238E27FC236}">
                <a16:creationId xmlns:a16="http://schemas.microsoft.com/office/drawing/2014/main" id="{9685D28C-71C2-4018-88B9-46867E199CD5}"/>
              </a:ext>
            </a:extLst>
          </p:cNvPr>
          <p:cNvSpPr/>
          <p:nvPr/>
        </p:nvSpPr>
        <p:spPr>
          <a:xfrm>
            <a:off x="11627069" y="6444636"/>
            <a:ext cx="44864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 2</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6285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77117E-CC13-4F56-8969-FAB56B56E1CE}"/>
              </a:ext>
            </a:extLst>
          </p:cNvPr>
          <p:cNvSpPr txBox="1"/>
          <p:nvPr/>
        </p:nvSpPr>
        <p:spPr>
          <a:xfrm>
            <a:off x="3088431" y="522415"/>
            <a:ext cx="5850295" cy="584775"/>
          </a:xfrm>
          <a:prstGeom prst="rect">
            <a:avLst/>
          </a:prstGeom>
          <a:noFill/>
        </p:spPr>
        <p:txBody>
          <a:bodyPr wrap="square" rtlCol="0">
            <a:spAutoFit/>
          </a:bodyPr>
          <a:lstStyle/>
          <a:p>
            <a:pPr algn="ctr"/>
            <a:r>
              <a:rPr lang="en-IN" sz="3200" dirty="0"/>
              <a:t>WORKING OF OUR PROJECT</a:t>
            </a:r>
          </a:p>
        </p:txBody>
      </p:sp>
      <p:sp>
        <p:nvSpPr>
          <p:cNvPr id="4" name="TextBox 3">
            <a:extLst>
              <a:ext uri="{FF2B5EF4-FFF2-40B4-BE49-F238E27FC236}">
                <a16:creationId xmlns:a16="http://schemas.microsoft.com/office/drawing/2014/main" id="{7FA0BD22-1DE6-40D3-8EA0-88F8E0DAA016}"/>
              </a:ext>
            </a:extLst>
          </p:cNvPr>
          <p:cNvSpPr txBox="1"/>
          <p:nvPr/>
        </p:nvSpPr>
        <p:spPr>
          <a:xfrm>
            <a:off x="625945" y="1399018"/>
            <a:ext cx="3097763" cy="1477328"/>
          </a:xfrm>
          <a:prstGeom prst="rect">
            <a:avLst/>
          </a:prstGeom>
          <a:noFill/>
        </p:spPr>
        <p:txBody>
          <a:bodyPr wrap="square" rtlCol="0">
            <a:spAutoFit/>
          </a:bodyPr>
          <a:lstStyle/>
          <a:p>
            <a:r>
              <a:rPr lang="en-IN" b="1" dirty="0"/>
              <a:t>STEP 1</a:t>
            </a:r>
          </a:p>
          <a:p>
            <a:r>
              <a:rPr lang="en-IN" b="1" dirty="0"/>
              <a:t>Load the data into a vector and then input the sampling rate of the signal.</a:t>
            </a:r>
          </a:p>
        </p:txBody>
      </p:sp>
      <p:sp>
        <p:nvSpPr>
          <p:cNvPr id="6" name="TextBox 5">
            <a:extLst>
              <a:ext uri="{FF2B5EF4-FFF2-40B4-BE49-F238E27FC236}">
                <a16:creationId xmlns:a16="http://schemas.microsoft.com/office/drawing/2014/main" id="{EBB4EE12-D4D0-4669-A8A0-BA1BA2CCE1C7}"/>
              </a:ext>
            </a:extLst>
          </p:cNvPr>
          <p:cNvSpPr txBox="1"/>
          <p:nvPr/>
        </p:nvSpPr>
        <p:spPr>
          <a:xfrm>
            <a:off x="5006636" y="1399018"/>
            <a:ext cx="2435290" cy="1477328"/>
          </a:xfrm>
          <a:prstGeom prst="rect">
            <a:avLst/>
          </a:prstGeom>
          <a:noFill/>
        </p:spPr>
        <p:txBody>
          <a:bodyPr wrap="square" rtlCol="0">
            <a:spAutoFit/>
          </a:bodyPr>
          <a:lstStyle/>
          <a:p>
            <a:r>
              <a:rPr lang="en-IN" b="1" dirty="0"/>
              <a:t>STEP 2</a:t>
            </a:r>
          </a:p>
          <a:p>
            <a:r>
              <a:rPr lang="en-IN" b="1" dirty="0"/>
              <a:t>Calculating the DFT of the ECG signal using Fast Fourier Transform .</a:t>
            </a:r>
          </a:p>
        </p:txBody>
      </p:sp>
      <p:sp>
        <p:nvSpPr>
          <p:cNvPr id="7" name="TextBox 6">
            <a:extLst>
              <a:ext uri="{FF2B5EF4-FFF2-40B4-BE49-F238E27FC236}">
                <a16:creationId xmlns:a16="http://schemas.microsoft.com/office/drawing/2014/main" id="{7EDAB10E-F909-4E5F-9DBE-A7459AC4C194}"/>
              </a:ext>
            </a:extLst>
          </p:cNvPr>
          <p:cNvSpPr txBox="1"/>
          <p:nvPr/>
        </p:nvSpPr>
        <p:spPr>
          <a:xfrm>
            <a:off x="8472196" y="1399018"/>
            <a:ext cx="2948473" cy="2308324"/>
          </a:xfrm>
          <a:prstGeom prst="rect">
            <a:avLst/>
          </a:prstGeom>
          <a:noFill/>
        </p:spPr>
        <p:txBody>
          <a:bodyPr wrap="square" rtlCol="0">
            <a:spAutoFit/>
          </a:bodyPr>
          <a:lstStyle/>
          <a:p>
            <a:r>
              <a:rPr lang="en-IN" b="1" dirty="0"/>
              <a:t>STEP 3</a:t>
            </a:r>
          </a:p>
          <a:p>
            <a:r>
              <a:rPr lang="en-IN" b="1" dirty="0"/>
              <a:t>Smoothening of the signal by using </a:t>
            </a:r>
            <a:r>
              <a:rPr lang="en-IN" b="1" dirty="0" err="1"/>
              <a:t>butterworth</a:t>
            </a:r>
            <a:r>
              <a:rPr lang="en-IN" b="1" dirty="0"/>
              <a:t> filter , adjusting its order and cut-off frequency and the applying the same to our signal. </a:t>
            </a:r>
          </a:p>
        </p:txBody>
      </p:sp>
      <p:sp>
        <p:nvSpPr>
          <p:cNvPr id="8" name="TextBox 7">
            <a:extLst>
              <a:ext uri="{FF2B5EF4-FFF2-40B4-BE49-F238E27FC236}">
                <a16:creationId xmlns:a16="http://schemas.microsoft.com/office/drawing/2014/main" id="{A0046C13-8778-47CF-830C-E02659C838D5}"/>
              </a:ext>
            </a:extLst>
          </p:cNvPr>
          <p:cNvSpPr txBox="1"/>
          <p:nvPr/>
        </p:nvSpPr>
        <p:spPr>
          <a:xfrm>
            <a:off x="6349482" y="4443807"/>
            <a:ext cx="4245428" cy="1477328"/>
          </a:xfrm>
          <a:prstGeom prst="rect">
            <a:avLst/>
          </a:prstGeom>
          <a:noFill/>
        </p:spPr>
        <p:txBody>
          <a:bodyPr wrap="square" rtlCol="0">
            <a:spAutoFit/>
          </a:bodyPr>
          <a:lstStyle/>
          <a:p>
            <a:r>
              <a:rPr lang="en-IN" b="1" dirty="0"/>
              <a:t>STEP 4</a:t>
            </a:r>
          </a:p>
          <a:p>
            <a:r>
              <a:rPr lang="en-IN" b="1" dirty="0"/>
              <a:t>Calculation of heart beat from  the smoothened signal under the assumption that for the R wave the voltage detected is greater than 1.</a:t>
            </a:r>
          </a:p>
        </p:txBody>
      </p:sp>
      <p:sp>
        <p:nvSpPr>
          <p:cNvPr id="9" name="TextBox 8">
            <a:extLst>
              <a:ext uri="{FF2B5EF4-FFF2-40B4-BE49-F238E27FC236}">
                <a16:creationId xmlns:a16="http://schemas.microsoft.com/office/drawing/2014/main" id="{2C83DD04-545A-4D28-A2E5-AD6428FD35E2}"/>
              </a:ext>
            </a:extLst>
          </p:cNvPr>
          <p:cNvSpPr txBox="1"/>
          <p:nvPr/>
        </p:nvSpPr>
        <p:spPr>
          <a:xfrm>
            <a:off x="829627" y="4443807"/>
            <a:ext cx="3528560" cy="1754326"/>
          </a:xfrm>
          <a:prstGeom prst="rect">
            <a:avLst/>
          </a:prstGeom>
          <a:noFill/>
        </p:spPr>
        <p:txBody>
          <a:bodyPr wrap="square" rtlCol="0">
            <a:spAutoFit/>
          </a:bodyPr>
          <a:lstStyle/>
          <a:p>
            <a:r>
              <a:rPr lang="en-IN" b="1" dirty="0"/>
              <a:t>STEP 5</a:t>
            </a:r>
          </a:p>
          <a:p>
            <a:r>
              <a:rPr lang="en-IN" b="1" dirty="0"/>
              <a:t>Inferring the defect in the heart from the relative number of P, QRS and T waves and calculation of beats per minute.</a:t>
            </a:r>
          </a:p>
        </p:txBody>
      </p:sp>
      <p:sp>
        <p:nvSpPr>
          <p:cNvPr id="12" name="Arrow: Notched Right 11">
            <a:extLst>
              <a:ext uri="{FF2B5EF4-FFF2-40B4-BE49-F238E27FC236}">
                <a16:creationId xmlns:a16="http://schemas.microsoft.com/office/drawing/2014/main" id="{52EA4A24-2066-4BF0-B344-A677D0F1272E}"/>
              </a:ext>
            </a:extLst>
          </p:cNvPr>
          <p:cNvSpPr/>
          <p:nvPr/>
        </p:nvSpPr>
        <p:spPr>
          <a:xfrm>
            <a:off x="3817014" y="1674557"/>
            <a:ext cx="933062" cy="65915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Notched Right 12">
            <a:extLst>
              <a:ext uri="{FF2B5EF4-FFF2-40B4-BE49-F238E27FC236}">
                <a16:creationId xmlns:a16="http://schemas.microsoft.com/office/drawing/2014/main" id="{D117B7D7-4418-4D2D-8FE8-FA14B731C7E3}"/>
              </a:ext>
            </a:extLst>
          </p:cNvPr>
          <p:cNvSpPr/>
          <p:nvPr/>
        </p:nvSpPr>
        <p:spPr>
          <a:xfrm>
            <a:off x="7352522" y="1675529"/>
            <a:ext cx="933062" cy="65915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Notched Right 15">
            <a:extLst>
              <a:ext uri="{FF2B5EF4-FFF2-40B4-BE49-F238E27FC236}">
                <a16:creationId xmlns:a16="http://schemas.microsoft.com/office/drawing/2014/main" id="{88DE55FD-6B29-426E-AF7F-DC25D67823A3}"/>
              </a:ext>
            </a:extLst>
          </p:cNvPr>
          <p:cNvSpPr/>
          <p:nvPr/>
        </p:nvSpPr>
        <p:spPr>
          <a:xfrm rot="7950982">
            <a:off x="7744408" y="3666024"/>
            <a:ext cx="933062" cy="65915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Arrow: Notched Right 16">
            <a:extLst>
              <a:ext uri="{FF2B5EF4-FFF2-40B4-BE49-F238E27FC236}">
                <a16:creationId xmlns:a16="http://schemas.microsoft.com/office/drawing/2014/main" id="{E3B2400D-6109-4536-BE10-D1BB64835AC6}"/>
              </a:ext>
            </a:extLst>
          </p:cNvPr>
          <p:cNvSpPr/>
          <p:nvPr/>
        </p:nvSpPr>
        <p:spPr>
          <a:xfrm rot="10800000">
            <a:off x="4887304" y="4884460"/>
            <a:ext cx="933062" cy="65915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C5573B3-AEF0-4D43-A0AF-D9D7D607148F}"/>
              </a:ext>
            </a:extLst>
          </p:cNvPr>
          <p:cNvSpPr/>
          <p:nvPr/>
        </p:nvSpPr>
        <p:spPr>
          <a:xfrm>
            <a:off x="11627069" y="6444636"/>
            <a:ext cx="44864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 3</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2891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E8047F-7F07-4417-BE25-6EBD376D653D}"/>
              </a:ext>
            </a:extLst>
          </p:cNvPr>
          <p:cNvSpPr txBox="1"/>
          <p:nvPr/>
        </p:nvSpPr>
        <p:spPr>
          <a:xfrm>
            <a:off x="752475" y="609600"/>
            <a:ext cx="3643150" cy="560331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400" b="1" cap="all" dirty="0">
                <a:effectLst>
                  <a:outerShdw blurRad="50800" dist="63500" dir="2700000" algn="tl" rotWithShape="0">
                    <a:srgbClr val="000000">
                      <a:alpha val="48000"/>
                    </a:srgbClr>
                  </a:outerShdw>
                </a:effectLst>
                <a:latin typeface="+mj-lt"/>
                <a:ea typeface="+mj-ea"/>
                <a:cs typeface="+mj-cs"/>
              </a:rPr>
              <a:t> FAST FOURIER TRANSFORM</a:t>
            </a:r>
          </a:p>
        </p:txBody>
      </p:sp>
      <p:graphicFrame>
        <p:nvGraphicFramePr>
          <p:cNvPr id="7" name="TextBox 4">
            <a:extLst>
              <a:ext uri="{FF2B5EF4-FFF2-40B4-BE49-F238E27FC236}">
                <a16:creationId xmlns:a16="http://schemas.microsoft.com/office/drawing/2014/main" id="{B3025279-1C95-F596-5479-94708B511172}"/>
              </a:ext>
            </a:extLst>
          </p:cNvPr>
          <p:cNvGraphicFramePr/>
          <p:nvPr>
            <p:extLst>
              <p:ext uri="{D42A27DB-BD31-4B8C-83A1-F6EECF244321}">
                <p14:modId xmlns:p14="http://schemas.microsoft.com/office/powerpoint/2010/main" val="2864632858"/>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8D2B0711-08F0-4564-9386-33269796FBA8}"/>
              </a:ext>
            </a:extLst>
          </p:cNvPr>
          <p:cNvSpPr/>
          <p:nvPr/>
        </p:nvSpPr>
        <p:spPr>
          <a:xfrm>
            <a:off x="11627069" y="6444636"/>
            <a:ext cx="44864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 4</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2108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7622F6-2DA7-42C4-87BF-5C2AF3CE215E}"/>
              </a:ext>
            </a:extLst>
          </p:cNvPr>
          <p:cNvSpPr txBox="1"/>
          <p:nvPr/>
        </p:nvSpPr>
        <p:spPr>
          <a:xfrm>
            <a:off x="752474" y="609600"/>
            <a:ext cx="3877891" cy="560331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400" b="1" cap="all" dirty="0">
                <a:effectLst>
                  <a:outerShdw blurRad="50800" dist="63500" dir="2700000" algn="tl" rotWithShape="0">
                    <a:srgbClr val="000000">
                      <a:alpha val="48000"/>
                    </a:srgbClr>
                  </a:outerShdw>
                </a:effectLst>
                <a:latin typeface="+mj-lt"/>
                <a:ea typeface="+mj-ea"/>
                <a:cs typeface="+mj-cs"/>
              </a:rPr>
              <a:t>                                    SIGNAL  SMOOTHENING AND THE USE OF FILTERS</a:t>
            </a:r>
          </a:p>
        </p:txBody>
      </p:sp>
      <p:graphicFrame>
        <p:nvGraphicFramePr>
          <p:cNvPr id="7" name="TextBox 3">
            <a:extLst>
              <a:ext uri="{FF2B5EF4-FFF2-40B4-BE49-F238E27FC236}">
                <a16:creationId xmlns:a16="http://schemas.microsoft.com/office/drawing/2014/main" id="{A57793D3-A4C9-BDEC-4E36-668F6C30D92D}"/>
              </a:ext>
            </a:extLst>
          </p:cNvPr>
          <p:cNvGraphicFramePr/>
          <p:nvPr>
            <p:extLst>
              <p:ext uri="{D42A27DB-BD31-4B8C-83A1-F6EECF244321}">
                <p14:modId xmlns:p14="http://schemas.microsoft.com/office/powerpoint/2010/main" val="3509843848"/>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ectangle 12">
            <a:extLst>
              <a:ext uri="{FF2B5EF4-FFF2-40B4-BE49-F238E27FC236}">
                <a16:creationId xmlns:a16="http://schemas.microsoft.com/office/drawing/2014/main" id="{C860A9B6-8E36-4EB2-AA09-359D60F1A759}"/>
              </a:ext>
            </a:extLst>
          </p:cNvPr>
          <p:cNvSpPr/>
          <p:nvPr/>
        </p:nvSpPr>
        <p:spPr>
          <a:xfrm>
            <a:off x="11627069" y="6444636"/>
            <a:ext cx="44864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 5</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0072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A7E20CB8-1335-47BA-BD6F-C25B0553ED0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33340"/>
            <a:ext cx="12191980" cy="6857990"/>
          </a:xfrm>
          <a:prstGeom prst="rect">
            <a:avLst/>
          </a:prstGeom>
        </p:spPr>
      </p:pic>
      <p:sp>
        <p:nvSpPr>
          <p:cNvPr id="6" name="Rectangle 5">
            <a:extLst>
              <a:ext uri="{FF2B5EF4-FFF2-40B4-BE49-F238E27FC236}">
                <a16:creationId xmlns:a16="http://schemas.microsoft.com/office/drawing/2014/main" id="{3EC50FBD-8DA4-437B-BBDE-347A5A0B99B9}"/>
              </a:ext>
            </a:extLst>
          </p:cNvPr>
          <p:cNvSpPr/>
          <p:nvPr/>
        </p:nvSpPr>
        <p:spPr>
          <a:xfrm>
            <a:off x="11627069" y="6444636"/>
            <a:ext cx="44864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 7</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176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2" name="Picture 1" descr="Graphical user interface&#10;&#10;Description automatically generated">
            <a:extLst>
              <a:ext uri="{FF2B5EF4-FFF2-40B4-BE49-F238E27FC236}">
                <a16:creationId xmlns:a16="http://schemas.microsoft.com/office/drawing/2014/main" id="{D87EB886-F211-45BE-8949-07ABF951EA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3" name="Rectangle 2">
            <a:extLst>
              <a:ext uri="{FF2B5EF4-FFF2-40B4-BE49-F238E27FC236}">
                <a16:creationId xmlns:a16="http://schemas.microsoft.com/office/drawing/2014/main" id="{BDAA36EF-1A60-41BC-851C-232698FA482F}"/>
              </a:ext>
            </a:extLst>
          </p:cNvPr>
          <p:cNvSpPr/>
          <p:nvPr/>
        </p:nvSpPr>
        <p:spPr>
          <a:xfrm>
            <a:off x="11627069" y="6444636"/>
            <a:ext cx="44864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 8</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56685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A77297-AD18-487B-9F78-A26E7C01187F}"/>
              </a:ext>
            </a:extLst>
          </p:cNvPr>
          <p:cNvSpPr txBox="1"/>
          <p:nvPr/>
        </p:nvSpPr>
        <p:spPr>
          <a:xfrm>
            <a:off x="913795" y="609600"/>
            <a:ext cx="10353761" cy="132632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400" b="1" cap="all">
                <a:effectLst>
                  <a:outerShdw blurRad="50800" dist="63500" dir="2700000" algn="tl" rotWithShape="0">
                    <a:srgbClr val="000000">
                      <a:alpha val="48000"/>
                    </a:srgbClr>
                  </a:outerShdw>
                </a:effectLst>
                <a:latin typeface="+mj-lt"/>
                <a:ea typeface="+mj-ea"/>
                <a:cs typeface="+mj-cs"/>
              </a:rPr>
              <a:t>How we calculate the number of heartbeats  from the ECG plot ?</a:t>
            </a:r>
          </a:p>
        </p:txBody>
      </p:sp>
      <p:pic>
        <p:nvPicPr>
          <p:cNvPr id="5" name="Picture 4">
            <a:extLst>
              <a:ext uri="{FF2B5EF4-FFF2-40B4-BE49-F238E27FC236}">
                <a16:creationId xmlns:a16="http://schemas.microsoft.com/office/drawing/2014/main" id="{C9619AF3-5F2A-45FF-B343-2E96594068D3}"/>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319" r="6" b="6"/>
          <a:stretch/>
        </p:blipFill>
        <p:spPr>
          <a:xfrm>
            <a:off x="1678127" y="2210935"/>
            <a:ext cx="3511779"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7" name="TextBox 6">
            <a:extLst>
              <a:ext uri="{FF2B5EF4-FFF2-40B4-BE49-F238E27FC236}">
                <a16:creationId xmlns:a16="http://schemas.microsoft.com/office/drawing/2014/main" id="{4B55048A-9635-4894-A86F-B107CB5A88F0}"/>
              </a:ext>
            </a:extLst>
          </p:cNvPr>
          <p:cNvSpPr txBox="1"/>
          <p:nvPr/>
        </p:nvSpPr>
        <p:spPr>
          <a:xfrm>
            <a:off x="6250695" y="2096064"/>
            <a:ext cx="5016860" cy="3695136"/>
          </a:xfrm>
          <a:prstGeom prst="rect">
            <a:avLst/>
          </a:prstGeom>
        </p:spPr>
        <p:txBody>
          <a:bodyPr vert="horz" lIns="91440" tIns="45720" rIns="91440" bIns="45720" rtlCol="0">
            <a:normAutofit/>
          </a:bodyPr>
          <a:lstStyle/>
          <a:p>
            <a:pPr indent="-228600" defTabSz="914400">
              <a:lnSpc>
                <a:spcPct val="12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Under normal circumstances the number of beats = Number of R waves =  Number of Q waves = Number of S waves =Number of P waves = Number of T waves</a:t>
            </a:r>
          </a:p>
          <a:p>
            <a:pPr indent="-228600" defTabSz="914400">
              <a:lnSpc>
                <a:spcPct val="12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Duration in seconds=number of samples/sampling frequency</a:t>
            </a:r>
          </a:p>
          <a:p>
            <a:pPr indent="-228600" defTabSz="914400">
              <a:lnSpc>
                <a:spcPct val="12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Duration in minute=Duration in seconds/60</a:t>
            </a:r>
          </a:p>
          <a:p>
            <a:pPr indent="-228600" defTabSz="914400">
              <a:lnSpc>
                <a:spcPct val="12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Beats per minute = beats/Duration in minute</a:t>
            </a:r>
          </a:p>
        </p:txBody>
      </p:sp>
      <p:sp>
        <p:nvSpPr>
          <p:cNvPr id="6" name="TextBox 5">
            <a:extLst>
              <a:ext uri="{FF2B5EF4-FFF2-40B4-BE49-F238E27FC236}">
                <a16:creationId xmlns:a16="http://schemas.microsoft.com/office/drawing/2014/main" id="{9112DB58-4F32-459E-B013-D9CE766B9465}"/>
              </a:ext>
            </a:extLst>
          </p:cNvPr>
          <p:cNvSpPr txBox="1"/>
          <p:nvPr/>
        </p:nvSpPr>
        <p:spPr>
          <a:xfrm>
            <a:off x="2570279" y="5504060"/>
            <a:ext cx="2619627"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4" tooltip="http://a-fib.com/treatments-for-atrial-fibrillation/diagnostic-tests-2/the-ekg-signa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
        <p:nvSpPr>
          <p:cNvPr id="13" name="Rectangle 12">
            <a:extLst>
              <a:ext uri="{FF2B5EF4-FFF2-40B4-BE49-F238E27FC236}">
                <a16:creationId xmlns:a16="http://schemas.microsoft.com/office/drawing/2014/main" id="{68874AE2-ED0C-4F99-87E0-50A051464CDA}"/>
              </a:ext>
            </a:extLst>
          </p:cNvPr>
          <p:cNvSpPr/>
          <p:nvPr/>
        </p:nvSpPr>
        <p:spPr>
          <a:xfrm>
            <a:off x="11636594" y="6444636"/>
            <a:ext cx="44864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 8</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3318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276CBF-8045-4CF3-97C7-3A3AF8778155}"/>
              </a:ext>
            </a:extLst>
          </p:cNvPr>
          <p:cNvSpPr txBox="1"/>
          <p:nvPr/>
        </p:nvSpPr>
        <p:spPr>
          <a:xfrm>
            <a:off x="4376058" y="718457"/>
            <a:ext cx="3265714" cy="369332"/>
          </a:xfrm>
          <a:prstGeom prst="rect">
            <a:avLst/>
          </a:prstGeom>
          <a:noFill/>
        </p:spPr>
        <p:txBody>
          <a:bodyPr wrap="square" rtlCol="0">
            <a:spAutoFit/>
          </a:bodyPr>
          <a:lstStyle/>
          <a:p>
            <a:r>
              <a:rPr lang="en-IN" dirty="0"/>
              <a:t>DETECTION OF DEFECTS </a:t>
            </a:r>
          </a:p>
        </p:txBody>
      </p:sp>
      <p:pic>
        <p:nvPicPr>
          <p:cNvPr id="4" name="Picture 3" descr="A picture containing shoji, building&#10;&#10;Description automatically generated">
            <a:extLst>
              <a:ext uri="{FF2B5EF4-FFF2-40B4-BE49-F238E27FC236}">
                <a16:creationId xmlns:a16="http://schemas.microsoft.com/office/drawing/2014/main" id="{C9D6142A-39DB-4516-9627-C25219C04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154826" y="1964089"/>
            <a:ext cx="1882348" cy="6858000"/>
          </a:xfrm>
          <a:prstGeom prst="rect">
            <a:avLst/>
          </a:prstGeom>
        </p:spPr>
      </p:pic>
      <p:pic>
        <p:nvPicPr>
          <p:cNvPr id="6" name="Picture 5" descr="A picture containing shoji, building&#10;&#10;Description automatically generated">
            <a:extLst>
              <a:ext uri="{FF2B5EF4-FFF2-40B4-BE49-F238E27FC236}">
                <a16:creationId xmlns:a16="http://schemas.microsoft.com/office/drawing/2014/main" id="{CCB80116-2D4E-4E66-B4F8-B97454EF9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185388" y="-823527"/>
            <a:ext cx="1647054" cy="6858000"/>
          </a:xfrm>
          <a:prstGeom prst="rect">
            <a:avLst/>
          </a:prstGeom>
        </p:spPr>
      </p:pic>
      <p:sp>
        <p:nvSpPr>
          <p:cNvPr id="11" name="Rectangle 10">
            <a:extLst>
              <a:ext uri="{FF2B5EF4-FFF2-40B4-BE49-F238E27FC236}">
                <a16:creationId xmlns:a16="http://schemas.microsoft.com/office/drawing/2014/main" id="{C2CB17B3-ACCE-4130-9960-309D74C9BEB1}"/>
              </a:ext>
            </a:extLst>
          </p:cNvPr>
          <p:cNvSpPr/>
          <p:nvPr/>
        </p:nvSpPr>
        <p:spPr>
          <a:xfrm>
            <a:off x="11627069" y="6444636"/>
            <a:ext cx="44864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 9</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CAF12B57-5825-40C6-A140-80E890E7DE98}"/>
              </a:ext>
            </a:extLst>
          </p:cNvPr>
          <p:cNvSpPr txBox="1"/>
          <p:nvPr/>
        </p:nvSpPr>
        <p:spPr>
          <a:xfrm flipH="1">
            <a:off x="4134665" y="1250201"/>
            <a:ext cx="4466408" cy="369332"/>
          </a:xfrm>
          <a:prstGeom prst="rect">
            <a:avLst/>
          </a:prstGeom>
          <a:noFill/>
        </p:spPr>
        <p:txBody>
          <a:bodyPr wrap="square" rtlCol="0">
            <a:spAutoFit/>
          </a:bodyPr>
          <a:lstStyle/>
          <a:p>
            <a:r>
              <a:rPr lang="en-IN" dirty="0"/>
              <a:t>ECG OF A FIRST STAGE HEART BLOCK</a:t>
            </a:r>
          </a:p>
        </p:txBody>
      </p:sp>
      <p:sp>
        <p:nvSpPr>
          <p:cNvPr id="13" name="TextBox 12">
            <a:extLst>
              <a:ext uri="{FF2B5EF4-FFF2-40B4-BE49-F238E27FC236}">
                <a16:creationId xmlns:a16="http://schemas.microsoft.com/office/drawing/2014/main" id="{02634148-6474-42F4-A2B4-468BA60E215D}"/>
              </a:ext>
            </a:extLst>
          </p:cNvPr>
          <p:cNvSpPr txBox="1"/>
          <p:nvPr/>
        </p:nvSpPr>
        <p:spPr>
          <a:xfrm flipH="1">
            <a:off x="4160245" y="3860051"/>
            <a:ext cx="4440829" cy="369332"/>
          </a:xfrm>
          <a:prstGeom prst="rect">
            <a:avLst/>
          </a:prstGeom>
          <a:noFill/>
        </p:spPr>
        <p:txBody>
          <a:bodyPr wrap="square" rtlCol="0">
            <a:spAutoFit/>
          </a:bodyPr>
          <a:lstStyle/>
          <a:p>
            <a:r>
              <a:rPr lang="en-IN" dirty="0"/>
              <a:t>ECG OF SECOND STAGE HEART BLOCK</a:t>
            </a:r>
          </a:p>
        </p:txBody>
      </p:sp>
    </p:spTree>
    <p:extLst>
      <p:ext uri="{BB962C8B-B14F-4D97-AF65-F5344CB8AC3E}">
        <p14:creationId xmlns:p14="http://schemas.microsoft.com/office/powerpoint/2010/main" val="2064845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988</TotalTime>
  <Words>708</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Rockwell</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ELL 205</dc:title>
  <dc:creator>Ankit Raushan</dc:creator>
  <cp:lastModifiedBy>Sibasish Rout</cp:lastModifiedBy>
  <cp:revision>18</cp:revision>
  <dcterms:created xsi:type="dcterms:W3CDTF">2022-03-25T09:10:15Z</dcterms:created>
  <dcterms:modified xsi:type="dcterms:W3CDTF">2022-04-02T08:31:25Z</dcterms:modified>
</cp:coreProperties>
</file>