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235" r:id="rId2"/>
    <p:sldId id="563" r:id="rId3"/>
    <p:sldId id="564" r:id="rId4"/>
    <p:sldId id="568" r:id="rId5"/>
    <p:sldId id="567" r:id="rId6"/>
    <p:sldId id="1276" r:id="rId7"/>
    <p:sldId id="1277" r:id="rId8"/>
    <p:sldId id="1278" r:id="rId9"/>
    <p:sldId id="1279" r:id="rId10"/>
    <p:sldId id="1280" r:id="rId11"/>
    <p:sldId id="1283" r:id="rId12"/>
    <p:sldId id="1282" r:id="rId13"/>
    <p:sldId id="1285" r:id="rId14"/>
    <p:sldId id="1298" r:id="rId15"/>
    <p:sldId id="1286" r:id="rId16"/>
    <p:sldId id="1299" r:id="rId17"/>
    <p:sldId id="1300" r:id="rId18"/>
    <p:sldId id="1301" r:id="rId19"/>
    <p:sldId id="1287" r:id="rId20"/>
    <p:sldId id="1288" r:id="rId21"/>
    <p:sldId id="1289" r:id="rId22"/>
    <p:sldId id="1290" r:id="rId23"/>
    <p:sldId id="1291" r:id="rId24"/>
    <p:sldId id="1292" r:id="rId25"/>
    <p:sldId id="1293" r:id="rId26"/>
    <p:sldId id="1294" r:id="rId27"/>
    <p:sldId id="1295" r:id="rId28"/>
    <p:sldId id="1296" r:id="rId29"/>
    <p:sldId id="1297" r:id="rId30"/>
  </p:sldIdLst>
  <p:sldSz cx="9144000" cy="5143500" type="screen16x9"/>
  <p:notesSz cx="6858000" cy="9144000"/>
  <p:defaultTextStyle>
    <a:defPPr>
      <a:defRPr lang="en-US"/>
    </a:defPPr>
    <a:lvl1pPr marL="0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967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934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3902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1869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9836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7803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5771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3738" algn="l" defTabSz="75593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83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8000"/>
    <a:srgbClr val="2B6B63"/>
    <a:srgbClr val="388C82"/>
    <a:srgbClr val="36867C"/>
    <a:srgbClr val="853F4B"/>
    <a:srgbClr val="41A19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 autoAdjust="0"/>
    <p:restoredTop sz="96663" autoAdjust="0"/>
  </p:normalViewPr>
  <p:slideViewPr>
    <p:cSldViewPr>
      <p:cViewPr varScale="1">
        <p:scale>
          <a:sx n="163" d="100"/>
          <a:sy n="163" d="100"/>
        </p:scale>
        <p:origin x="176" y="440"/>
      </p:cViewPr>
      <p:guideLst>
        <p:guide orient="horz" pos="2160"/>
        <p:guide pos="3283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9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11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D1D6-D2DC-4250-B237-CACC4AF9B060}" type="datetimeFigureOut">
              <a:rPr lang="en-US" smtClean="0"/>
              <a:pPr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C0699-49B9-49D7-A4B0-963685958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967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934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3902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1869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9836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7803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5771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3738" algn="l" defTabSz="75593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C0699-49B9-49D7-A4B0-963685958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2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FD73B1-1FE5-4776-8B73-53E87C78CE63}" type="slidenum">
              <a:rPr lang="en-US" altLang="en-US" sz="1200" b="0" i="0"/>
              <a:pPr/>
              <a:t>26</a:t>
            </a:fld>
            <a:endParaRPr lang="en-US" altLang="en-US" sz="1200" b="0" i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218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F757B0-8E35-4A27-95A8-ED83E375DF59}" type="slidenum">
              <a:rPr lang="en-US" altLang="en-US" sz="1200" b="0" i="0"/>
              <a:pPr/>
              <a:t>27</a:t>
            </a:fld>
            <a:endParaRPr lang="en-US" altLang="en-US" sz="1200" b="0" i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412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6B83A0-4551-4172-99E5-633B0D6ACC7C}" type="slidenum">
              <a:rPr lang="en-US" altLang="en-US" sz="1200" b="0" i="0"/>
              <a:pPr/>
              <a:t>28</a:t>
            </a:fld>
            <a:endParaRPr lang="en-US" altLang="en-US" sz="1200" b="0" i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64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5A6323-1A5E-4E54-B9EA-D17DF282F4F4}" type="slidenum">
              <a:rPr lang="en-US" altLang="en-US" sz="1200" b="0" i="0"/>
              <a:pPr/>
              <a:t>29</a:t>
            </a:fld>
            <a:endParaRPr lang="en-US" altLang="en-US" sz="1200" b="0" i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07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EA5CA6-8EF0-4B88-BE64-661CD8119FF4}" type="slidenum">
              <a:rPr lang="en-US" altLang="en-US" sz="1200" b="0" i="0"/>
              <a:pPr/>
              <a:t>13</a:t>
            </a:fld>
            <a:endParaRPr lang="en-US" altLang="en-US" sz="1200" b="0" i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21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0AF3DF-AEDE-4972-9346-9ABD6B0E0DC6}" type="slidenum">
              <a:rPr lang="en-US" altLang="en-US" sz="1200" b="0" i="0"/>
              <a:pPr/>
              <a:t>19</a:t>
            </a:fld>
            <a:endParaRPr lang="en-US" altLang="en-US" sz="1200" b="0" i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14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DE3A7D-AD22-4ACC-97CC-42B6A3B9F6EC}" type="slidenum">
              <a:rPr lang="en-US" altLang="en-US" sz="1200" b="0" i="0"/>
              <a:pPr/>
              <a:t>20</a:t>
            </a:fld>
            <a:endParaRPr lang="en-US" altLang="en-US" sz="1200" b="0" i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49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0314A8-F946-49D7-83CF-C1204E84240E}" type="slidenum">
              <a:rPr lang="en-US" altLang="en-US" sz="1200" b="0" i="0"/>
              <a:pPr/>
              <a:t>21</a:t>
            </a:fld>
            <a:endParaRPr lang="en-US" altLang="en-US" sz="1200" b="0" i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68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D1769F-B23C-447B-8A1C-BCE16892BD30}" type="slidenum">
              <a:rPr lang="en-US" altLang="en-US" sz="1200" b="0" i="0"/>
              <a:pPr/>
              <a:t>22</a:t>
            </a:fld>
            <a:endParaRPr lang="en-US" altLang="en-US" sz="1200" b="0" i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1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4679C6-0EC1-44D8-B3CC-14700FBB0EAF}" type="slidenum">
              <a:rPr lang="en-US" altLang="en-US" sz="1200" b="0" i="0"/>
              <a:pPr/>
              <a:t>23</a:t>
            </a:fld>
            <a:endParaRPr lang="en-US" altLang="en-US" sz="1200" b="0" i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29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80F1C9-92C2-4EAB-A50E-4578DC565D74}" type="slidenum">
              <a:rPr lang="en-US" altLang="en-US" sz="1200" b="0" i="0"/>
              <a:pPr/>
              <a:t>24</a:t>
            </a:fld>
            <a:endParaRPr lang="en-US" altLang="en-US" sz="1200" b="0" i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5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020426-91D4-42B6-B16C-3ED27BDE20E9}" type="slidenum">
              <a:rPr lang="en-US" altLang="en-US" sz="1200" b="0" i="0"/>
              <a:pPr/>
              <a:t>25</a:t>
            </a:fld>
            <a:endParaRPr lang="en-US" altLang="en-US" sz="1200" b="0" i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39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3f1iyfxxz8i1e.cloudfront.net/courses/course_image/9c3f0d9e36e4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00000"/>
                    </a14:imgEffect>
                    <a14:imgEffect>
                      <a14:brightnessContrast bright="41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87" y="0"/>
            <a:ext cx="9184387" cy="5164287"/>
          </a:xfrm>
          <a:prstGeom prst="rect">
            <a:avLst/>
          </a:prstGeom>
          <a:noFill/>
          <a:effectLst>
            <a:glow rad="127000">
              <a:schemeClr val="accent1">
                <a:alpha val="49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165537" y="1754982"/>
            <a:ext cx="6978462" cy="702469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500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2366075" y="2400300"/>
            <a:ext cx="6617772" cy="1028700"/>
          </a:xfrm>
          <a:prstGeom prst="rect">
            <a:avLst/>
          </a:prstGeom>
        </p:spPr>
        <p:txBody>
          <a:bodyPr vert="horz" lIns="75593" tIns="37797" rIns="75593" bIns="37797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3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87" y="1371600"/>
            <a:ext cx="9184387" cy="224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381000" y="1657351"/>
            <a:ext cx="8469155" cy="1771650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baseline="0" dirty="0"/>
              <a:t> 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566614" y="3714750"/>
            <a:ext cx="5748771" cy="1045828"/>
          </a:xfrm>
          <a:prstGeom prst="rect">
            <a:avLst/>
          </a:prstGeom>
        </p:spPr>
        <p:txBody>
          <a:bodyPr wrap="square" lIns="75593" tIns="37797" rIns="75593" bIns="37797">
            <a:spAutoFit/>
          </a:bodyPr>
          <a:lstStyle/>
          <a:p>
            <a:pPr algn="ctr"/>
            <a:r>
              <a:rPr lang="en-US" sz="2300" b="1" dirty="0">
                <a:solidFill>
                  <a:schemeClr val="accent6">
                    <a:lumMod val="50000"/>
                  </a:schemeClr>
                </a:solidFill>
              </a:rPr>
              <a:t>ChengXiang “Cheng”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</a:rPr>
              <a:t>Zhai</a:t>
            </a:r>
            <a:endParaRPr lang="en-US" sz="23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Department</a:t>
            </a:r>
            <a:r>
              <a:rPr lang="en-US" sz="2000" baseline="0" dirty="0">
                <a:solidFill>
                  <a:schemeClr val="accent6">
                    <a:lumMod val="50000"/>
                  </a:schemeClr>
                </a:solidFill>
              </a:rPr>
              <a:t> of Computer Science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University of Illinois at Urbana-Champaign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30836" y="337320"/>
            <a:ext cx="7516088" cy="630330"/>
          </a:xfrm>
          <a:prstGeom prst="rect">
            <a:avLst/>
          </a:prstGeom>
        </p:spPr>
        <p:txBody>
          <a:bodyPr wrap="square" lIns="75593" tIns="37797" rIns="75593" bIns="37797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en-US" sz="3600" b="1" baseline="0" dirty="0">
                <a:solidFill>
                  <a:schemeClr val="accent6">
                    <a:lumMod val="50000"/>
                  </a:schemeClr>
                </a:solidFill>
              </a:rPr>
              <a:t> Retrieval and Search Engines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615" y="1657350"/>
            <a:ext cx="2452999" cy="685800"/>
          </a:xfrm>
        </p:spPr>
        <p:txBody>
          <a:bodyPr>
            <a:normAutofit/>
          </a:bodyPr>
          <a:lstStyle>
            <a:lvl1pPr marL="0" indent="0">
              <a:buNone/>
              <a:defRPr sz="3300" b="1" baseline="0"/>
            </a:lvl1pPr>
          </a:lstStyle>
          <a:p>
            <a:pPr lvl="0"/>
            <a:r>
              <a:rPr lang="en-US" dirty="0"/>
              <a:t>Lecture ?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566614" y="1657350"/>
            <a:ext cx="6417233" cy="1714500"/>
          </a:xfrm>
        </p:spPr>
        <p:txBody>
          <a:bodyPr>
            <a:normAutofit/>
          </a:bodyPr>
          <a:lstStyle>
            <a:lvl1pPr marL="0" indent="0">
              <a:buNone/>
              <a:defRPr sz="3000" b="1" baseline="0"/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0587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600"/>
            </a:lvl1pPr>
            <a:lvl2pPr marL="377967" indent="0">
              <a:buNone/>
              <a:defRPr sz="2300"/>
            </a:lvl2pPr>
            <a:lvl3pPr marL="755934" indent="0">
              <a:buNone/>
              <a:defRPr sz="2000"/>
            </a:lvl3pPr>
            <a:lvl4pPr marL="1133902" indent="0">
              <a:buNone/>
              <a:defRPr sz="1700"/>
            </a:lvl4pPr>
            <a:lvl5pPr marL="1511869" indent="0">
              <a:buNone/>
              <a:defRPr sz="1700"/>
            </a:lvl5pPr>
            <a:lvl6pPr marL="1889836" indent="0">
              <a:buNone/>
              <a:defRPr sz="1700"/>
            </a:lvl6pPr>
            <a:lvl7pPr marL="2267803" indent="0">
              <a:buNone/>
              <a:defRPr sz="1700"/>
            </a:lvl7pPr>
            <a:lvl8pPr marL="2645771" indent="0">
              <a:buNone/>
              <a:defRPr sz="1700"/>
            </a:lvl8pPr>
            <a:lvl9pPr marL="302373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9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77967" indent="0">
              <a:buNone/>
              <a:defRPr sz="1000"/>
            </a:lvl2pPr>
            <a:lvl3pPr marL="755934" indent="0">
              <a:buNone/>
              <a:defRPr sz="800"/>
            </a:lvl3pPr>
            <a:lvl4pPr marL="1133902" indent="0">
              <a:buNone/>
              <a:defRPr sz="700"/>
            </a:lvl4pPr>
            <a:lvl5pPr marL="1511869" indent="0">
              <a:buNone/>
              <a:defRPr sz="700"/>
            </a:lvl5pPr>
            <a:lvl6pPr marL="1889836" indent="0">
              <a:buNone/>
              <a:defRPr sz="700"/>
            </a:lvl6pPr>
            <a:lvl7pPr marL="2267803" indent="0">
              <a:buNone/>
              <a:defRPr sz="700"/>
            </a:lvl7pPr>
            <a:lvl8pPr marL="2645771" indent="0">
              <a:buNone/>
              <a:defRPr sz="700"/>
            </a:lvl8pPr>
            <a:lvl9pPr marL="302373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5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5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10251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90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857250"/>
            <a:ext cx="41529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857250"/>
            <a:ext cx="41529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600325"/>
            <a:ext cx="41529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45FB8-BBAD-468B-99D9-E2C8DFE3F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95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66A1A7-8B5B-4950-B4F5-3C075EAE14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3f1iyfxxz8i1e.cloudfront.net/courses/course_image/9c3f0d9e36e4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00000"/>
                    </a14:imgEffect>
                    <a14:imgEffect>
                      <a14:brightnessContrast bright="41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87" y="0"/>
            <a:ext cx="9184387" cy="5164287"/>
          </a:xfrm>
          <a:prstGeom prst="rect">
            <a:avLst/>
          </a:prstGeom>
          <a:noFill/>
          <a:effectLst>
            <a:glow rad="127000">
              <a:schemeClr val="accent1">
                <a:alpha val="49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87" y="1335711"/>
            <a:ext cx="9184387" cy="224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165537" y="1754982"/>
            <a:ext cx="6978462" cy="702469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500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2366075" y="2400300"/>
            <a:ext cx="6617772" cy="1028700"/>
          </a:xfrm>
          <a:prstGeom prst="rect">
            <a:avLst/>
          </a:prstGeom>
        </p:spPr>
        <p:txBody>
          <a:bodyPr vert="horz" lIns="75593" tIns="37797" rIns="75593" bIns="37797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3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661681" y="1371600"/>
            <a:ext cx="7772400" cy="1102519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b="1" baseline="0" dirty="0"/>
              <a:t> </a:t>
            </a:r>
            <a:endParaRPr lang="en-US" sz="3600" dirty="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657756" y="2363391"/>
            <a:ext cx="7772400" cy="1102519"/>
          </a:xfrm>
          <a:prstGeom prst="rect">
            <a:avLst/>
          </a:prstGeom>
        </p:spPr>
        <p:txBody>
          <a:bodyPr vert="horz" lIns="75593" tIns="37797" rIns="75593" bIns="3779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600" b="0" baseline="0" dirty="0"/>
              <a:t> </a:t>
            </a:r>
            <a:endParaRPr lang="en-US" sz="2600" b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62307" y="1371600"/>
            <a:ext cx="6952002" cy="685800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/>
            </a:lvl1pPr>
            <a:lvl2pPr marL="377967" indent="0">
              <a:buNone/>
              <a:defRPr/>
            </a:lvl2pPr>
            <a:lvl5pPr marL="1511869" indent="0">
              <a:buNone/>
              <a:defRPr/>
            </a:lvl5pPr>
          </a:lstStyle>
          <a:p>
            <a:pPr lvl="0"/>
            <a:r>
              <a:rPr lang="en-US" dirty="0"/>
              <a:t>Click to edit the course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697614" y="2137928"/>
            <a:ext cx="5280848" cy="450925"/>
          </a:xfrm>
        </p:spPr>
        <p:txBody>
          <a:bodyPr/>
          <a:lstStyle>
            <a:lvl1pPr marL="0" indent="0" algn="ctr">
              <a:buNone/>
              <a:defRPr b="1" baseline="0"/>
            </a:lvl1pPr>
          </a:lstStyle>
          <a:p>
            <a:pPr lvl="0"/>
            <a:r>
              <a:rPr lang="en-US" dirty="0"/>
              <a:t>Click to edit the instructor name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895460" y="2628900"/>
            <a:ext cx="7219387" cy="9144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/>
              <a:t>Click to edit the affiliation</a:t>
            </a:r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" y="0"/>
            <a:ext cx="91440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7250"/>
            <a:ext cx="8839200" cy="377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9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967" indent="0">
              <a:buNone/>
              <a:defRPr sz="1700" b="1"/>
            </a:lvl2pPr>
            <a:lvl3pPr marL="755934" indent="0">
              <a:buNone/>
              <a:defRPr sz="1500" b="1"/>
            </a:lvl3pPr>
            <a:lvl4pPr marL="1133902" indent="0">
              <a:buNone/>
              <a:defRPr sz="1300" b="1"/>
            </a:lvl4pPr>
            <a:lvl5pPr marL="1511869" indent="0">
              <a:buNone/>
              <a:defRPr sz="1300" b="1"/>
            </a:lvl5pPr>
            <a:lvl6pPr marL="1889836" indent="0">
              <a:buNone/>
              <a:defRPr sz="1300" b="1"/>
            </a:lvl6pPr>
            <a:lvl7pPr marL="2267803" indent="0">
              <a:buNone/>
              <a:defRPr sz="1300" b="1"/>
            </a:lvl7pPr>
            <a:lvl8pPr marL="2645771" indent="0">
              <a:buNone/>
              <a:defRPr sz="1300" b="1"/>
            </a:lvl8pPr>
            <a:lvl9pPr marL="3023738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151338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967" indent="0">
              <a:buNone/>
              <a:defRPr sz="1700" b="1"/>
            </a:lvl2pPr>
            <a:lvl3pPr marL="755934" indent="0">
              <a:buNone/>
              <a:defRPr sz="1500" b="1"/>
            </a:lvl3pPr>
            <a:lvl4pPr marL="1133902" indent="0">
              <a:buNone/>
              <a:defRPr sz="1300" b="1"/>
            </a:lvl4pPr>
            <a:lvl5pPr marL="1511869" indent="0">
              <a:buNone/>
              <a:defRPr sz="1300" b="1"/>
            </a:lvl5pPr>
            <a:lvl6pPr marL="1889836" indent="0">
              <a:buNone/>
              <a:defRPr sz="1300" b="1"/>
            </a:lvl6pPr>
            <a:lvl7pPr marL="2267803" indent="0">
              <a:buNone/>
              <a:defRPr sz="1300" b="1"/>
            </a:lvl7pPr>
            <a:lvl8pPr marL="2645771" indent="0">
              <a:buNone/>
              <a:defRPr sz="1300" b="1"/>
            </a:lvl8pPr>
            <a:lvl9pPr marL="3023738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91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1" y="228605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77967" indent="0">
              <a:buNone/>
              <a:defRPr sz="1000"/>
            </a:lvl2pPr>
            <a:lvl3pPr marL="755934" indent="0">
              <a:buNone/>
              <a:defRPr sz="800"/>
            </a:lvl3pPr>
            <a:lvl4pPr marL="1133902" indent="0">
              <a:buNone/>
              <a:defRPr sz="700"/>
            </a:lvl4pPr>
            <a:lvl5pPr marL="1511869" indent="0">
              <a:buNone/>
              <a:defRPr sz="700"/>
            </a:lvl5pPr>
            <a:lvl6pPr marL="1889836" indent="0">
              <a:buNone/>
              <a:defRPr sz="700"/>
            </a:lvl6pPr>
            <a:lvl7pPr marL="2267803" indent="0">
              <a:buNone/>
              <a:defRPr sz="700"/>
            </a:lvl7pPr>
            <a:lvl8pPr marL="2645771" indent="0">
              <a:buNone/>
              <a:defRPr sz="700"/>
            </a:lvl8pPr>
            <a:lvl9pPr marL="302373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1" y="4812513"/>
            <a:ext cx="2895600" cy="273844"/>
          </a:xfrm>
          <a:prstGeom prst="rect">
            <a:avLst/>
          </a:prstGeom>
        </p:spPr>
        <p:txBody>
          <a:bodyPr lIns="75593" tIns="37797" rIns="75593" bIns="3779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  <a:prstGeom prst="rect">
            <a:avLst/>
          </a:prstGeom>
        </p:spPr>
        <p:txBody>
          <a:bodyPr vert="horz" lIns="75593" tIns="37797" rIns="75593" bIns="3779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57255"/>
            <a:ext cx="9144000" cy="3737372"/>
          </a:xfrm>
          <a:prstGeom prst="rect">
            <a:avLst/>
          </a:prstGeom>
        </p:spPr>
        <p:txBody>
          <a:bodyPr vert="horz" lIns="75593" tIns="37797" rIns="75593" bIns="377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63"/>
            <a:ext cx="2133600" cy="273844"/>
          </a:xfrm>
          <a:prstGeom prst="rect">
            <a:avLst/>
          </a:prstGeom>
        </p:spPr>
        <p:txBody>
          <a:bodyPr vert="horz" lIns="75593" tIns="37797" rIns="75593" bIns="3779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utoShape 2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155576" y="-108344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8" name="AutoShape 4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307975" y="5959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6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460375" y="120259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0" name="AutoShape 11" descr="data:image/jpeg;base64,/9j/4AAQSkZJRgABAQAAAQABAAD/2wCEAAkGBggGDxQIBxETERQUDSEWExUWDRcTEhAWGxwhGRgUFxIcHyogGBkkGRIUHy8mLzMvLiw4ISA9NjQqNTI3LCkBCQoKDgwOGg8PGTIjHyQ1LDI0NSwsNTM0LS80NS4uLDQ1NCk1MCwsLC81LSwpLC8sLyoqLCwsLC8sKSwsLCksKf/AABEIAQAAxQMBIgACEQEDEQH/xAAcAAEBAAMBAQEBAAAAAAAAAAAABgEDBwUIBAL/xABPEAABAwAECAgLBAULBQAAAAAAAQIDBAUGEQcSITQ1UXOyFjFydbGzwtITFyJSVGGRlKKk4RVBgdMUU1VxlRgjMjNCQ4KSoaXjdIOTo8H/xAAZAQEBAQEBAQAAAAAAAAAAAAAABQQDAQL/xAAzEQABAgMDCQgCAwEAAAAAAAAAAQIDBBEVcsEFMjM1UVSBkfASFCExQVJzwhNxIlNh0f/aAAwDAQACEQMRAD8A5mAUtS2Yo1ZwNpMr5EVVVLkxbsiqn3p6ipNTcKVZ+SKtErQwSspEmn9iEnj5k0C04D0Tz5vh7o4D0Tz5vh7pNt+S9y8lKV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zWw9DTjfL8PdJ6v6siqmZIIVc5PBo691196qupPUapXKktNP/HCWq+fkpmmslTEqz8kREp+zzQAUiYC2qHRy8iTtESW1Q6OXkSdoh5d0DL7cS9kLTvurgRKOdrX2mcZ2tfafyhkukKqmcZ2tfaMZ2tfaYAFVM4zta+0Yzta+0wAKqZxna19oxna19pgAVUzjO1r7RjO1r7TAAqpnGdrX2jGdrX2mABVTOM7WvtGM7WvtMACqmcZ2tfaMZ2tfaYAFVM4zta+0Yzta+0wAKqZxna19oxna19pgAVU9myTlWltv8x26pstnnKbBvS41WRztuzduqbbZ5ymwb0uITtbJ8f2UvJqlb+B4QALhABbVDo5eRJ2iJLaodHLyJO0Q8u6Bl9uJeyFp33VwIhDJhDJcIIAAAB+2p6lp9fzJQaqjWWRUvuTIjUTjc5y5GtS9Mq+r78h0ur8BTImeGr+nJH5yRMRGt/70nH/AJUOT4zGeanVkJz/ACOTg6/4o7HftOT3mi9weKOx37Tk95ovcOfemHTuzzkAOv8Aijsd+05PeaL3B4o7HftOT3mi9wd6hjuzzkAO00XAhZunIr6JTqRIiLcqsko7kReO69I+PKhu8QdSelUv2wflDvUMd2f/AIcQB2/xB1J6VS/bB+UPEHUnpVL9sH5Q71DHdn/4cQB2/wAQdSelUv2wflHNcIVlaNY6mpVtDfJI1aK2TGkxca9znoqeS1Eu/m0/1Ppkdj1oh8vgOYlVJoAHc4AAAHsWRztuzduqbbZ5ymwb0uNVkc7bs3bqm22ecpsG9LiG7WyfH9lL7dUrfwPCABcIALaodHLyJO0RJbVDo5eRJ2iHl3QMvtxL2QtO+6uBEIZMIZLhBAAAOzWakgwbWf8At1GNdSKS1r0v/tOk/qGL9+I1i46py9ZM1FYK0GE9FrquKTisc5UY+Riyq+5bl8HCitaxiKipku4lyfetJXVDltZZWiyVWivdR4o1cxqXucsLVhlaiJxqnlOu++7JxkZScI6zVJHZmKNWObitdMk1zHRtdjIiImW9bkaqcXH+4nMRy1VvnXkUXdlPBfKh+e2uDSsLFI2kTKyeFzsVJWMxcV33Nexb8W+5blvVF9S3IvsWRwNvtRQ2Vq+lMhSRVxWJRfCrio5W3udjtuW9q5Pu/fxU1apS6DZHwVfq7wro2o1JFVZExpkdC1b8uM1mJkXKly38REWGqa19eskjs1SXwRxv8q+myQx47stzWtRfKuyrkT7sp0SI9zF/lSi+Z8KxqP8ALzKr+T2np7f4f/zD+T2np7f4f/zH88A8J37Q/wB1n/LHAPCd+0P91n/LOf5H+9OuB99hvt65l7g/sUlhqPJQkmSfwlI8JjJD4LF8lrMXFxnX/wBXff6yoJbB9U9f1LR5IbTT+HkdSMZjv0h82KzFamLjORFTymuW71lSZHLVVqtTunkADkGELDBPR5H1VZhyJiKrZKRio7ykyK2JFyZFyK5b/vuT+0esYr1oh45yNSqnWaVTKPQWrNS3sjanG570a1P8S5D59wvVtQa5rP8ASKsljmYlCYxXRvR7cZHyKrcZMl6I5vtI+m0yk1m/9IrCR8z/ADpJFkd+CuvuNRQgy/YXtKpiix0enZRAADWZQAAD2LI523Zu3VNts85TYN6XGqyOdt2bt1TbbPOU2DelxDdrZPj+yl9uqVv4HhAAuEAFtUOjl5EnaIktqh0cvIk7RDy7oGX24l7IWnfdXAiEMmEMlwggAAFTYXCDTrEvcyNvhoHuvkiV2Lc7ix2Oy4rrkRF+5bk4uMukwpWEa/7SZV7v0i/Gxv0GBJcbX4bG4/XfeccBwfLsetTuyO5qUKe3Nv6fbeRvhmpFDGt8cSOxsq5Md7smM+5VTiRERVu41VfHqqv60qJXLVVIkgx7kdiPuR93Fei5FXKt335T8BVYK42yV1REeiL5b1ypflSGRUX96KiKfTmtYxfDwQ8a5z3p4n5fGFar0+kf5m90y631rWXK+nUlMZL23qiYya08nKnrPRwoxsWvZmXJcskN6XZHXsjvv13nQcOsMf2bE7FS9tOajVuytRWPRUTUmRP9Dh2mVb/FPE79l1Hfy8j9WBmu6xr2hTzVrM+ZzaarGueqKqN8HG67InFe5VOgHMsAeYUjnFeqjOmmKKiI9UQ0w1q1FJLChaOSzdWSTUZ2LLKqQxKnG1z773IutrGvcnrRD5uREbkQ6zh+rDGkolXtXiY+VyetVRjF9iSnJzfKtoyu0xzLquoAAajKAAAAAAexZHO27N26pttnnKbBvS41WRztuzduqbbZ5ymwb0uIbtbJ8f2Uvt1St/A8IAFwgAtqh0cvIk7REltUOjl5EnaIeXdAy+3EvZC077q4EQhkwhkuEEAAAAAAFZgo01ROVJ1MhJlZgo01ROVJ1Mhzi5inWFnofowoafl2kO5GdCw66Mj5wZuSHPcKGn5dpDuRnQsOujI+cGbkhi9YZr9HmnAHmFI5xXqozppzLAHmFI5xXqozppnjaRTtDzEOAYbqT4etvB/q6Exvtc9676ECV+Ft+PXVJTU2NP3fzTF7RIFSClIaE6Mv81AAOpy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ZhXara6pV/3rGv/pjT/wCEmVYWYn6JsXPUAA6HMAAAAAA9iyOdt2bt1TbbPOU2Delxqsjnbdm7dU22zzlNg3pcQ3a2T4/spfbqlb+B4QALhABbVDo5eRJ2iJLaodHLyJO0Q8u6Bl9uJeyFp33VwIhDJhDJcIIAAAAAAKzBRpqicqTqZCTKzBRpqicqTqZDnFzFOsLPQ/RhQ0/LtIdyM6Fh10ZHzgzckOe4UNPy7SHcjOhYddGR84M3JDF6wzX6PNOAPMKRzivVRnTTmWAPMKRzivVRnTTPG0inaHmIfO+GOFYa5lct/lwRu+HEyf8AjIo6Rh3oqxVjDSbsklBRv71Y91/+krTm5TgLWGhPjpR6gAHY4gAAAAAHsWRztuzduqbbZ5ymwb0uNVkc7bs3bqm22ecpsG9LiG7WyfH9lL7dUrfwPCABcIALaodHLyJO0RJbVDo5eRJ2iHl3QMvtxL2QtO+6uBEIZMIZLhBAAAAAABWYKNNUTlSdTISZ7thq6o1nayo9Z07G8HG92PitxnIjo3MvxfvuV6Lr4+M5xUqxUQ6Qlo9D18KGn5dpDuRnQsOujI+cGbkhyu3FoKLX1aS1tQEcsayMVuM3Fc9I2tRVxV4r1Yt1/wCNxY4VcIFR2ooUVCqh7nvWkpK5FhexIkRrkucrkS9170yJfxLl4r8nYdWH4GvtJR/ie7gDzCkc4r1UZ005lgDzCkc4r1UZ00yxtIp3h5iHK8PdWrLRqNWLf7ukLG71Nkbff/mhan4nFj6ktjUKWmoE9WZEc+LyFXibI1caNV9WO1t/4ny49j4lWOVFa5rlRzVS5WuRblaqa0VFQ2yjqt7OwyTLfFHGAAbDIAAAAAAexZHO27N26pttnnKbBvS41WRztuzduqbbZ5ymwb0uIbtbJ8f2Uvt1St/A8IAFwgAtqh0cvIk7REltUOjl5EnaIeXdAy+3EvZC077q4EQhkwhkuEEAAAFRg/sQluJ5KM6dIEiiR63Mx3vvVUTFaqpkS7KvrbryeRUlnK2tG5YangfMrU8rFuRrL+LGe5Ual9y3JfeuU91mCu2kS48dEc1U4lSlwNVPxSW84xHpRU7VFO0Ni1qraoWviAo/p0nuze8PEBR/TpPdm94j/Ftb39RN/EYvzh4tre/qJv4jF+cZqu/sQ00b7Cw8QFH9Ok92b3h4gKP6dJ7s3vEf4tre/qJv4jF+cPFtb39RN/EYvzhV39iCjfYdlsJYyOxEElCjldN4SfwiuWNGKi4rWXXIq/q0KUh8E1RVzUFEmo9ftcx7qWrmI6dsq4ng2J/Sa513lNdkLgxPzl8amlvkDkeFbBlSKZI6vqgYr3Oy0iFqeU5U/vY2/e65PKbxrxpet9/XAeserFqh45qOSinyF6tS3L6l1LqUH05aCwFnrTKstY0dvhFT+tYqxy/i9t2N+N6HOLZYG6BUNEmrWgUma6GJX4kjGPxrvux2o1U/flKDJpq+C+BidLKnkpyoAGsygAAHsWRztuzduqbbZ5ymwb0uNVkc7bs3bqm22ecpsG9LiG7WyfH9lL7dUrfwPCABcIALaodHLyJO0RJbVDo5eRJ2iHl3QMvtxL2QtO+6uBEIZMIZLhBAAAPoLArBHFU7JGIiK+kyK5fOVHqxFX/CxqfgXZ8lQVlTqK3wdHnmY2/+iykSMal+VfJRyJxmz7arT0mke+S94wOlXOcq1NzZlqIiUPrEHyd9tVp6TSPfJe8PtqtPSaR75L3j57m7ae95bsPrEHyd9tVp6TSPfJe8PtqtPSaR75L3h3N20d5bsPrEHyd9tVp6TSPfJe8PtqtPSaR75L3h3N20d5bsPrEHyd9tVp6TSPfJe8PtqtPSaR75L3h3N20d5bsPrEmcJWh6b/0jj50+2q09JpHvkveP4lrWsJ2rHNSJ3NVLla6kyOa5NStV1yoepKORa1HeW7D8ygAoGAAAA9iyOdt2bt1TbbPOU2Delxqsjnbdm7dU22zzlNg3pcQ3a2T4/spfbqlb+B4QALhABbVDo5eRJ2iJLaodHLyJO0Q8u6Bl9uJeyFp33VwIhDJhDJcIIAAAAAAAAAAAAAAAAAAAAAAAAAAB7Fkc7bs3bqm22ecpsG9LjVZHO27N26pttnnKbBvS4hu1snx/ZS+3VK38DwgAXCAC4s0+B1DbFK5qX46KmOiLcqqnQpDmLkMM/JpOQkhq7s0VFr+q/wDShITvc4ixOzWqULjg3Uev5n6jg3Uev5n6kPcguQw2ZMb0/ribr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+hVRVVXvSkUZyI5EVMs6KmVLlyXk7bB7ZKSisVFTwKZUVFTjXUeFcgOsrkx0GP+d8VXrSnjs89pymsptjQPwMhIxK18DIAK5GP/9k="/>
          <p:cNvSpPr>
            <a:spLocks noChangeAspect="1" noChangeArrowheads="1"/>
          </p:cNvSpPr>
          <p:nvPr userDrawn="1"/>
        </p:nvSpPr>
        <p:spPr bwMode="auto">
          <a:xfrm>
            <a:off x="612776" y="234559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4" name="AutoShape 2" descr="Image result for uiuc logo"/>
          <p:cNvSpPr>
            <a:spLocks noChangeAspect="1" noChangeArrowheads="1"/>
          </p:cNvSpPr>
          <p:nvPr userDrawn="1"/>
        </p:nvSpPr>
        <p:spPr bwMode="auto">
          <a:xfrm>
            <a:off x="765175" y="348859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75593" tIns="37797" rIns="75593" bIns="37797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9" r:id="rId13"/>
    <p:sldLayoutId id="2147483680" r:id="rId14"/>
    <p:sldLayoutId id="2147483681" r:id="rId15"/>
  </p:sldLayoutIdLst>
  <p:hf hdr="0" ftr="0" dt="0"/>
  <p:txStyles>
    <p:titleStyle>
      <a:lvl1pPr algn="ctr" defTabSz="75593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83475" indent="-283475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14197" indent="-236230" algn="l" defTabSz="7559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95488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en-US" sz="3675" b="1" dirty="0"/>
              <a:t>Bayesian Inference for </a:t>
            </a:r>
            <a:br>
              <a:rPr lang="en-US" altLang="en-US" sz="3675" b="1" dirty="0"/>
            </a:br>
            <a:r>
              <a:rPr lang="en-US" altLang="en-US" sz="3675" b="1" dirty="0"/>
              <a:t>Mixture Language Models  </a:t>
            </a:r>
            <a:br>
              <a:rPr lang="en-US" altLang="en-US" sz="3675" dirty="0"/>
            </a:b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8600" y="2057400"/>
            <a:ext cx="8515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45000"/>
              </a:spcBef>
              <a:spcAft>
                <a:spcPct val="0"/>
              </a:spcAft>
              <a:buSzPct val="155000"/>
              <a:buNone/>
              <a:defRPr sz="28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100" kern="0" dirty="0">
                <a:latin typeface="Arial" charset="0"/>
                <a:cs typeface="Arial" charset="0"/>
              </a:rPr>
              <a:t>Chase </a:t>
            </a:r>
            <a:r>
              <a:rPr lang="en-US" sz="2100" kern="0" dirty="0" err="1">
                <a:latin typeface="Arial" charset="0"/>
                <a:cs typeface="Arial" charset="0"/>
              </a:rPr>
              <a:t>Geigle</a:t>
            </a:r>
            <a:r>
              <a:rPr lang="en-US" sz="2100" kern="0" dirty="0">
                <a:latin typeface="Arial" charset="0"/>
                <a:cs typeface="Arial" charset="0"/>
              </a:rPr>
              <a:t>, </a:t>
            </a:r>
            <a:r>
              <a:rPr lang="en-US" sz="2100" kern="0" dirty="0" err="1">
                <a:latin typeface="Arial" charset="0"/>
                <a:cs typeface="Arial" charset="0"/>
              </a:rPr>
              <a:t>ChengXiang</a:t>
            </a:r>
            <a:r>
              <a:rPr lang="en-US" sz="2100" kern="0" dirty="0">
                <a:latin typeface="Arial" charset="0"/>
                <a:cs typeface="Arial" charset="0"/>
              </a:rPr>
              <a:t> Zhai</a:t>
            </a:r>
          </a:p>
          <a:p>
            <a:pPr>
              <a:spcBef>
                <a:spcPts val="450"/>
              </a:spcBef>
              <a:defRPr/>
            </a:pPr>
            <a:endParaRPr lang="en-US" sz="1500" b="0" i="1" kern="0" dirty="0">
              <a:latin typeface="Arial" charset="0"/>
              <a:cs typeface="Arial" charset="0"/>
            </a:endParaRPr>
          </a:p>
          <a:p>
            <a:pPr>
              <a:spcBef>
                <a:spcPts val="450"/>
              </a:spcBef>
              <a:defRPr/>
            </a:pPr>
            <a:r>
              <a:rPr lang="en-US" sz="1800" b="0" i="1" dirty="0">
                <a:latin typeface="Arial" charset="0"/>
                <a:cs typeface="Arial" charset="0"/>
              </a:rPr>
              <a:t>Department of Computer Science</a:t>
            </a:r>
          </a:p>
          <a:p>
            <a:pPr>
              <a:spcBef>
                <a:spcPts val="450"/>
              </a:spcBef>
              <a:defRPr/>
            </a:pPr>
            <a:r>
              <a:rPr lang="en-US" sz="1800" b="0" i="1" dirty="0">
                <a:latin typeface="Arial" charset="0"/>
                <a:cs typeface="Arial" charset="0"/>
              </a:rPr>
              <a:t>University of Illinois, Urbana-Champaign</a:t>
            </a:r>
            <a:r>
              <a:rPr lang="en-US" sz="2100" b="0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450"/>
              </a:spcBef>
              <a:defRPr/>
            </a:pPr>
            <a:endParaRPr lang="en-US" sz="1500" b="0" i="1" kern="0" dirty="0">
              <a:latin typeface="Arial" charset="0"/>
              <a:cs typeface="Arial" charset="0"/>
            </a:endParaRPr>
          </a:p>
          <a:p>
            <a:pPr>
              <a:spcBef>
                <a:spcPts val="450"/>
              </a:spcBef>
              <a:defRPr/>
            </a:pPr>
            <a:endParaRPr lang="en-US" sz="1800" b="0" kern="0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Parameter Estimation and Inferences in LDA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40588"/>
            <a:ext cx="8229600" cy="41719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Parameters can be estimated using ML estimator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However, </a:t>
            </a:r>
            <a:r>
              <a:rPr lang="en-US" sz="2800" b="1" dirty="0"/>
              <a:t>{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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j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} and {</a:t>
            </a:r>
            <a:r>
              <a:rPr lang="en-US" sz="2800" b="1" dirty="0">
                <a:sym typeface="Symbol"/>
              </a:rPr>
              <a:t></a:t>
            </a:r>
            <a:r>
              <a:rPr lang="en-US" sz="2800" b="1" baseline="-25000" dirty="0" err="1">
                <a:sym typeface="Symbol"/>
              </a:rPr>
              <a:t>d,j</a:t>
            </a:r>
            <a:r>
              <a:rPr lang="en-US" sz="2800" b="1" dirty="0"/>
              <a:t>}</a:t>
            </a:r>
            <a:r>
              <a:rPr lang="en-US" sz="2800" dirty="0"/>
              <a:t> must now be computed using posterior inference</a:t>
            </a:r>
          </a:p>
          <a:p>
            <a:pPr lvl="1">
              <a:defRPr/>
            </a:pPr>
            <a:r>
              <a:rPr lang="en-US" sz="2500" dirty="0"/>
              <a:t>Computationally intractable</a:t>
            </a:r>
          </a:p>
          <a:p>
            <a:pPr lvl="1">
              <a:defRPr/>
            </a:pPr>
            <a:r>
              <a:rPr lang="en-US" sz="2500" dirty="0"/>
              <a:t>Must resort to approximate inference </a:t>
            </a:r>
          </a:p>
          <a:p>
            <a:pPr lvl="1">
              <a:defRPr/>
            </a:pPr>
            <a:r>
              <a:rPr lang="en-US" sz="2500" dirty="0"/>
              <a:t>Many different inference methods are available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endParaRPr lang="en-US" dirty="0"/>
          </a:p>
        </p:txBody>
      </p:sp>
      <p:graphicFrame>
        <p:nvGraphicFramePr>
          <p:cNvPr id="82950" name="Object 2"/>
          <p:cNvGraphicFramePr>
            <a:graphicFrameLocks noChangeAspect="1"/>
          </p:cNvGraphicFramePr>
          <p:nvPr/>
        </p:nvGraphicFramePr>
        <p:xfrm>
          <a:off x="1447800" y="1550188"/>
          <a:ext cx="5010512" cy="76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6" name="Equation" r:id="rId3" imgW="1943100" imgH="393700" progId="Equation.3">
                  <p:embed/>
                </p:oleObj>
              </mc:Choice>
              <mc:Fallback>
                <p:oleObj name="Equation" r:id="rId3" imgW="1943100" imgH="393700" progId="Equation.3">
                  <p:embed/>
                  <p:pic>
                    <p:nvPicPr>
                      <p:cNvPr id="829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50188"/>
                        <a:ext cx="5010512" cy="76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2388388"/>
            <a:ext cx="437094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How many parameters in LDA vs. PLSA?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18900"/>
              </p:ext>
            </p:extLst>
          </p:nvPr>
        </p:nvGraphicFramePr>
        <p:xfrm>
          <a:off x="4191000" y="3177841"/>
          <a:ext cx="3962400" cy="5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7" name="Equation" r:id="rId5" imgW="1650960" imgH="304560" progId="Equation.3">
                  <p:embed/>
                </p:oleObj>
              </mc:Choice>
              <mc:Fallback>
                <p:oleObj name="Equation" r:id="rId5" imgW="1650960" imgH="304560" progId="Equation.3">
                  <p:embed/>
                  <p:pic>
                    <p:nvPicPr>
                      <p:cNvPr id="829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77841"/>
                        <a:ext cx="3962400" cy="5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29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Posterior Inferences in LDA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8750"/>
            <a:ext cx="8046435" cy="198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286000" y="3714750"/>
            <a:ext cx="3659187" cy="646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800" b="0" i="0" dirty="0">
                <a:cs typeface="Times New Roman" panose="02020603050405020304" pitchFamily="18" charset="0"/>
              </a:rPr>
              <a:t>Computationally intractable, </a:t>
            </a:r>
          </a:p>
          <a:p>
            <a:r>
              <a:rPr lang="en-US" altLang="en-US" sz="1800" b="0" i="0" dirty="0">
                <a:cs typeface="Times New Roman" panose="02020603050405020304" pitchFamily="18" charset="0"/>
              </a:rPr>
              <a:t>must resort to approximate inference!</a:t>
            </a:r>
          </a:p>
        </p:txBody>
      </p:sp>
    </p:spTree>
    <p:extLst>
      <p:ext uri="{BB962C8B-B14F-4D97-AF65-F5344CB8AC3E}">
        <p14:creationId xmlns:p14="http://schemas.microsoft.com/office/powerpoint/2010/main" val="86960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-3572"/>
            <a:ext cx="6800850" cy="642938"/>
          </a:xfrm>
        </p:spPr>
        <p:txBody>
          <a:bodyPr/>
          <a:lstStyle/>
          <a:p>
            <a:r>
              <a:rPr lang="en-US" altLang="en-US" b="0"/>
              <a:t>Illustration of Bayesian Estimation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714500" y="3519488"/>
            <a:ext cx="565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47788" y="2890838"/>
            <a:ext cx="3607594" cy="551260"/>
            <a:chOff x="172" y="2416"/>
            <a:chExt cx="3030" cy="616"/>
          </a:xfrm>
        </p:grpSpPr>
        <p:sp>
          <p:nvSpPr>
            <p:cNvPr id="14368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80008542 w 960"/>
                <a:gd name="T3" fmla="*/ 288 h 344"/>
                <a:gd name="T4" fmla="*/ 159848679 w 960"/>
                <a:gd name="T5" fmla="*/ 0 h 344"/>
                <a:gd name="T6" fmla="*/ 271807929 w 960"/>
                <a:gd name="T7" fmla="*/ 288 h 344"/>
                <a:gd name="T8" fmla="*/ 319735364 w 960"/>
                <a:gd name="T9" fmla="*/ 336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344"/>
                <a:gd name="T17" fmla="*/ 960 w 960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4369" name="Text Box 6"/>
            <p:cNvSpPr txBox="1">
              <a:spLocks noChangeArrowheads="1"/>
            </p:cNvSpPr>
            <p:nvPr/>
          </p:nvSpPr>
          <p:spPr bwMode="auto">
            <a:xfrm>
              <a:off x="172" y="2416"/>
              <a:ext cx="1048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Prior: p(</a:t>
              </a:r>
              <a:r>
                <a:rPr lang="en-US" altLang="en-US" sz="1800">
                  <a:latin typeface="Times New Roman" panose="02020603050405020304" pitchFamily="18" charset="0"/>
                  <a:sym typeface="Symbol" panose="05050102010706020507" pitchFamily="18" charset="2"/>
                </a:rPr>
                <a:t>)</a:t>
              </a:r>
            </a:p>
          </p:txBody>
        </p:sp>
        <p:sp>
          <p:nvSpPr>
            <p:cNvPr id="14370" name="Line 7"/>
            <p:cNvSpPr>
              <a:spLocks noChangeShapeType="1"/>
            </p:cNvSpPr>
            <p:nvPr/>
          </p:nvSpPr>
          <p:spPr bwMode="auto">
            <a:xfrm>
              <a:off x="1200" y="2640"/>
              <a:ext cx="23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43350" y="1504950"/>
            <a:ext cx="3462338" cy="1900238"/>
            <a:chOff x="2352" y="864"/>
            <a:chExt cx="2908" cy="2128"/>
          </a:xfrm>
        </p:grpSpPr>
        <p:sp>
          <p:nvSpPr>
            <p:cNvPr id="14365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79700765 w 1008"/>
                <a:gd name="T3" fmla="*/ 640 h 976"/>
                <a:gd name="T4" fmla="*/ 143560116 w 1008"/>
                <a:gd name="T5" fmla="*/ 16 h 976"/>
                <a:gd name="T6" fmla="*/ 255293730 w 1008"/>
                <a:gd name="T7" fmla="*/ 736 h 976"/>
                <a:gd name="T8" fmla="*/ 335009459 w 1008"/>
                <a:gd name="T9" fmla="*/ 928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76"/>
                <a:gd name="T17" fmla="*/ 1008 w 100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4366" name="Text Box 10"/>
            <p:cNvSpPr txBox="1">
              <a:spLocks noChangeArrowheads="1"/>
            </p:cNvSpPr>
            <p:nvPr/>
          </p:nvSpPr>
          <p:spPr bwMode="auto">
            <a:xfrm>
              <a:off x="4167" y="864"/>
              <a:ext cx="1091" cy="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Likelihood: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 b="0">
                  <a:latin typeface="Times New Roman" panose="02020603050405020304" pitchFamily="18" charset="0"/>
                </a:rPr>
                <a:t> p(X|</a:t>
              </a:r>
              <a:r>
                <a:rPr lang="en-US" altLang="en-US" sz="1650" b="0">
                  <a:latin typeface="Times New Roman" panose="02020603050405020304" pitchFamily="18" charset="0"/>
                  <a:sym typeface="Symbol" panose="05050102010706020507" pitchFamily="18" charset="2"/>
                </a:rPr>
                <a:t>)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50" b="0">
                  <a:latin typeface="Times New Roman" panose="02020603050405020304" pitchFamily="18" charset="0"/>
                  <a:sym typeface="Symbol" panose="05050102010706020507" pitchFamily="18" charset="2"/>
                </a:rPr>
                <a:t>X=(x</a:t>
              </a:r>
              <a:r>
                <a:rPr lang="en-US" altLang="en-US" sz="1650" b="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1650" b="0">
                  <a:latin typeface="Times New Roman" panose="02020603050405020304" pitchFamily="18" charset="0"/>
                  <a:sym typeface="Symbol" panose="05050102010706020507" pitchFamily="18" charset="2"/>
                </a:rPr>
                <a:t>,…,x</a:t>
              </a:r>
              <a:r>
                <a:rPr lang="en-US" altLang="en-US" sz="1650" b="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en-US" sz="1650" b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4367" name="Line 11"/>
            <p:cNvSpPr>
              <a:spLocks noChangeShapeType="1"/>
            </p:cNvSpPr>
            <p:nvPr/>
          </p:nvSpPr>
          <p:spPr bwMode="auto">
            <a:xfrm flipH="1">
              <a:off x="4128" y="18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3752850" y="1381125"/>
            <a:ext cx="2247900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650">
                <a:latin typeface="Times New Roman" panose="02020603050405020304" pitchFamily="18" charset="0"/>
              </a:rPr>
              <a:t>Posterior: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650">
                <a:latin typeface="Times New Roman" panose="02020603050405020304" pitchFamily="18" charset="0"/>
              </a:rPr>
              <a:t> p(</a:t>
            </a:r>
            <a:r>
              <a:rPr lang="en-US" altLang="en-US" sz="1650">
                <a:latin typeface="Times New Roman" panose="02020603050405020304" pitchFamily="18" charset="0"/>
                <a:sym typeface="Symbol" panose="05050102010706020507" pitchFamily="18" charset="2"/>
              </a:rPr>
              <a:t>|X) </a:t>
            </a:r>
            <a:r>
              <a:rPr lang="en-US" altLang="en-US" sz="1650">
                <a:latin typeface="Times New Roman" panose="02020603050405020304" pitchFamily="18" charset="0"/>
              </a:rPr>
              <a:t>p(X|</a:t>
            </a:r>
            <a:r>
              <a:rPr lang="en-US" altLang="en-US" sz="1650">
                <a:latin typeface="Times New Roman" panose="02020603050405020304" pitchFamily="18" charset="0"/>
                <a:sym typeface="Symbol" panose="05050102010706020507" pitchFamily="18" charset="2"/>
              </a:rPr>
              <a:t>)</a:t>
            </a:r>
            <a:r>
              <a:rPr lang="en-US" altLang="en-US" sz="1650">
                <a:latin typeface="Times New Roman" panose="02020603050405020304" pitchFamily="18" charset="0"/>
              </a:rPr>
              <a:t>p(</a:t>
            </a:r>
            <a:r>
              <a:rPr lang="en-US" altLang="en-US" sz="1650">
                <a:latin typeface="Times New Roman" panose="02020603050405020304" pitchFamily="18" charset="0"/>
                <a:sym typeface="Symbol" panose="05050102010706020507" pitchFamily="18" charset="2"/>
              </a:rPr>
              <a:t>)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650" b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9001" y="1955007"/>
            <a:ext cx="2308622" cy="1507331"/>
            <a:chOff x="1920" y="1368"/>
            <a:chExt cx="1939" cy="1688"/>
          </a:xfrm>
        </p:grpSpPr>
        <p:sp>
          <p:nvSpPr>
            <p:cNvPr id="14363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80008542 w 672"/>
                <a:gd name="T3" fmla="*/ 1136 h 1568"/>
                <a:gd name="T4" fmla="*/ 111964846 w 672"/>
                <a:gd name="T5" fmla="*/ 128 h 1568"/>
                <a:gd name="T6" fmla="*/ 127892299 w 672"/>
                <a:gd name="T7" fmla="*/ 368 h 1568"/>
                <a:gd name="T8" fmla="*/ 143931006 w 672"/>
                <a:gd name="T9" fmla="*/ 1232 h 1568"/>
                <a:gd name="T10" fmla="*/ 223812757 w 672"/>
                <a:gd name="T11" fmla="*/ 1568 h 15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1568"/>
                <a:gd name="T20" fmla="*/ 672 w 672"/>
                <a:gd name="T21" fmla="*/ 1568 h 15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14364" name="Line 15"/>
            <p:cNvSpPr>
              <a:spLocks noChangeShapeType="1"/>
            </p:cNvSpPr>
            <p:nvPr/>
          </p:nvSpPr>
          <p:spPr bwMode="auto">
            <a:xfrm flipH="1">
              <a:off x="3059" y="1368"/>
              <a:ext cx="95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3314701" y="3090862"/>
            <a:ext cx="357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sp>
        <p:nvSpPr>
          <p:cNvPr id="49161" name="Text Box 17"/>
          <p:cNvSpPr txBox="1">
            <a:spLocks noChangeArrowheads="1"/>
          </p:cNvSpPr>
          <p:nvPr/>
        </p:nvSpPr>
        <p:spPr bwMode="auto">
          <a:xfrm>
            <a:off x="7409418" y="3430191"/>
            <a:ext cx="34496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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783557" y="3562350"/>
            <a:ext cx="1678781" cy="584002"/>
            <a:chOff x="538" y="3168"/>
            <a:chExt cx="1410" cy="654"/>
          </a:xfrm>
        </p:grpSpPr>
        <p:sp>
          <p:nvSpPr>
            <p:cNvPr id="14361" name="Text Box 19"/>
            <p:cNvSpPr txBox="1">
              <a:spLocks noChangeArrowheads="1"/>
            </p:cNvSpPr>
            <p:nvPr/>
          </p:nvSpPr>
          <p:spPr bwMode="auto">
            <a:xfrm>
              <a:off x="538" y="3408"/>
              <a:ext cx="1410" cy="41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en-US" sz="1800">
                  <a:latin typeface="Times New Roman" panose="02020603050405020304" pitchFamily="18" charset="0"/>
                  <a:sym typeface="Symbol" panose="05050102010706020507" pitchFamily="18" charset="2"/>
                </a:rPr>
                <a:t>: prior mode </a:t>
              </a:r>
            </a:p>
          </p:txBody>
        </p:sp>
        <p:sp>
          <p:nvSpPr>
            <p:cNvPr id="14362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429251" y="2490788"/>
            <a:ext cx="3572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543550" y="3605210"/>
            <a:ext cx="1909762" cy="698609"/>
            <a:chOff x="3696" y="3216"/>
            <a:chExt cx="1604" cy="782"/>
          </a:xfrm>
        </p:grpSpPr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3747" y="3585"/>
              <a:ext cx="1553" cy="41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ml</a:t>
              </a:r>
              <a:r>
                <a:rPr lang="en-US" altLang="en-US" sz="1800">
                  <a:latin typeface="Times New Roman" panose="02020603050405020304" pitchFamily="18" charset="0"/>
                  <a:sym typeface="Symbol" panose="05050102010706020507" pitchFamily="18" charset="2"/>
                </a:rPr>
                <a:t>: ML estimate</a:t>
              </a: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29150" y="1976438"/>
            <a:ext cx="0" cy="17145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25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452813" y="3562350"/>
            <a:ext cx="2064544" cy="669727"/>
            <a:chOff x="1940" y="3168"/>
            <a:chExt cx="1734" cy="750"/>
          </a:xfrm>
        </p:grpSpPr>
        <p:sp>
          <p:nvSpPr>
            <p:cNvPr id="14357" name="Text Box 27"/>
            <p:cNvSpPr txBox="1">
              <a:spLocks noChangeArrowheads="1"/>
            </p:cNvSpPr>
            <p:nvPr/>
          </p:nvSpPr>
          <p:spPr bwMode="auto">
            <a:xfrm>
              <a:off x="1940" y="3504"/>
              <a:ext cx="1734" cy="41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1800">
                  <a:latin typeface="Times New Roman" panose="02020603050405020304" pitchFamily="18" charset="0"/>
                  <a:sym typeface="Symbol" panose="05050102010706020507" pitchFamily="18" charset="2"/>
                </a:rPr>
                <a:t>: posterior mode </a:t>
              </a:r>
            </a:p>
          </p:txBody>
        </p:sp>
        <p:sp>
          <p:nvSpPr>
            <p:cNvPr id="14358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323975" y="644129"/>
            <a:ext cx="2828925" cy="36933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Bayesian inference: f()=?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93069" y="1050131"/>
          <a:ext cx="1858566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32" name="Equation" r:id="rId3" imgW="1346040" imgH="355320" progId="Equation.3">
                  <p:embed/>
                </p:oleObj>
              </mc:Choice>
              <mc:Fallback>
                <p:oleObj name="Equation" r:id="rId3" imgW="1346040" imgH="3553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69" y="1050131"/>
                        <a:ext cx="1858566" cy="490538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257278" y="1729979"/>
            <a:ext cx="2427707" cy="553998"/>
            <a:chOff x="209803" y="2059688"/>
            <a:chExt cx="3238008" cy="738518"/>
          </a:xfrm>
        </p:grpSpPr>
        <p:graphicFrame>
          <p:nvGraphicFramePr>
            <p:cNvPr id="14355" name="Object 8"/>
            <p:cNvGraphicFramePr>
              <a:graphicFrameLocks noChangeAspect="1"/>
            </p:cNvGraphicFramePr>
            <p:nvPr/>
          </p:nvGraphicFramePr>
          <p:xfrm>
            <a:off x="1733932" y="2064146"/>
            <a:ext cx="1713879" cy="558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33" name="Equation" r:id="rId5" imgW="1091880" imgH="355320" progId="Equation.3">
                    <p:embed/>
                  </p:oleObj>
                </mc:Choice>
                <mc:Fallback>
                  <p:oleObj name="Equation" r:id="rId5" imgW="1091880" imgH="355320" progId="Equation.3">
                    <p:embed/>
                    <p:pic>
                      <p:nvPicPr>
                        <p:cNvPr id="1435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932" y="2064146"/>
                          <a:ext cx="1713879" cy="558007"/>
                        </a:xfrm>
                        <a:prstGeom prst="rect">
                          <a:avLst/>
                        </a:prstGeom>
                        <a:solidFill>
                          <a:srgbClr val="D9D9D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TextBox 9"/>
            <p:cNvSpPr txBox="1">
              <a:spLocks noChangeArrowheads="1"/>
            </p:cNvSpPr>
            <p:nvPr/>
          </p:nvSpPr>
          <p:spPr bwMode="auto">
            <a:xfrm>
              <a:off x="209803" y="2059688"/>
              <a:ext cx="1278977" cy="73851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 b="1">
                  <a:cs typeface="Times New Roman" panose="02020603050405020304" pitchFamily="18" charset="0"/>
                </a:rPr>
                <a:t>Posterior </a:t>
              </a:r>
            </a:p>
            <a:p>
              <a:r>
                <a:rPr lang="en-US" altLang="en-US" sz="1500" b="1">
                  <a:cs typeface="Times New Roman" panose="02020603050405020304" pitchFamily="18" charset="0"/>
                </a:rPr>
                <a:t>Mean</a:t>
              </a:r>
            </a:p>
          </p:txBody>
        </p:sp>
      </p:grpSp>
      <p:sp>
        <p:nvSpPr>
          <p:cNvPr id="1435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 algn="ctr"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 algn="ctr"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 algn="ctr"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 algn="ctr"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8509481-6E68-488C-B9E0-96FD39D7EFC4}" type="slidenum">
              <a:rPr lang="en-US" altLang="en-US" sz="1050" i="0"/>
              <a:pPr algn="r"/>
              <a:t>12</a:t>
            </a:fld>
            <a:endParaRPr lang="en-US" altLang="en-US" sz="1050" i="0"/>
          </a:p>
        </p:txBody>
      </p:sp>
    </p:spTree>
    <p:extLst>
      <p:ext uri="{BB962C8B-B14F-4D97-AF65-F5344CB8AC3E}">
        <p14:creationId xmlns:p14="http://schemas.microsoft.com/office/powerpoint/2010/main" val="13108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8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ChangeArrowheads="1"/>
          </p:cNvSpPr>
          <p:nvPr/>
        </p:nvSpPr>
        <p:spPr bwMode="auto">
          <a:xfrm>
            <a:off x="4382691" y="2500313"/>
            <a:ext cx="813197" cy="1588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cxnSp>
        <p:nvCxnSpPr>
          <p:cNvPr id="46083" name="AutoShape 16"/>
          <p:cNvCxnSpPr>
            <a:cxnSpLocks noChangeShapeType="1"/>
            <a:stCxn id="46088" idx="4"/>
            <a:endCxn id="46087" idx="0"/>
          </p:cNvCxnSpPr>
          <p:nvPr/>
        </p:nvCxnSpPr>
        <p:spPr bwMode="auto">
          <a:xfrm>
            <a:off x="4636294" y="2056210"/>
            <a:ext cx="4763" cy="502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4" name="Rectangle 13"/>
          <p:cNvSpPr>
            <a:spLocks noChangeArrowheads="1"/>
          </p:cNvSpPr>
          <p:nvPr/>
        </p:nvSpPr>
        <p:spPr bwMode="auto">
          <a:xfrm>
            <a:off x="4344591" y="1557337"/>
            <a:ext cx="1225153" cy="257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LDA as a graph model  </a:t>
            </a:r>
            <a:r>
              <a:rPr lang="en-US" altLang="en-US" sz="1800"/>
              <a:t>[Blei et al. 03a]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4425554" y="3403998"/>
            <a:ext cx="420290" cy="4310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435079" y="2558654"/>
            <a:ext cx="411956" cy="420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4425554" y="1625204"/>
            <a:ext cx="421481" cy="43100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4444604" y="804863"/>
            <a:ext cx="397669" cy="40719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630216" y="2595563"/>
            <a:ext cx="422672" cy="4202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4779169" y="3693319"/>
            <a:ext cx="3465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N</a:t>
            </a:r>
            <a:r>
              <a:rPr lang="en-US" altLang="en-US" sz="1200" baseline="-25000"/>
              <a:t>d</a:t>
            </a:r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5217319" y="3742135"/>
            <a:ext cx="2952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</a:t>
            </a:r>
            <a:endParaRPr lang="en-US" altLang="en-US" sz="1200" baseline="-25000"/>
          </a:p>
        </p:txBody>
      </p:sp>
      <p:cxnSp>
        <p:nvCxnSpPr>
          <p:cNvPr id="46093" name="AutoShape 15"/>
          <p:cNvCxnSpPr>
            <a:cxnSpLocks noChangeShapeType="1"/>
            <a:stCxn id="46089" idx="4"/>
            <a:endCxn id="46088" idx="0"/>
          </p:cNvCxnSpPr>
          <p:nvPr/>
        </p:nvCxnSpPr>
        <p:spPr bwMode="auto">
          <a:xfrm flipH="1">
            <a:off x="4636294" y="1212057"/>
            <a:ext cx="7144" cy="4131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4" name="AutoShape 17"/>
          <p:cNvCxnSpPr>
            <a:cxnSpLocks noChangeShapeType="1"/>
            <a:stCxn id="46087" idx="4"/>
            <a:endCxn id="46086" idx="0"/>
          </p:cNvCxnSpPr>
          <p:nvPr/>
        </p:nvCxnSpPr>
        <p:spPr bwMode="auto">
          <a:xfrm flipH="1">
            <a:off x="4636294" y="2978944"/>
            <a:ext cx="4763" cy="4250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5" name="AutoShape 18"/>
          <p:cNvCxnSpPr>
            <a:cxnSpLocks noChangeShapeType="1"/>
            <a:stCxn id="46090" idx="5"/>
            <a:endCxn id="46086" idx="1"/>
          </p:cNvCxnSpPr>
          <p:nvPr/>
        </p:nvCxnSpPr>
        <p:spPr bwMode="auto">
          <a:xfrm>
            <a:off x="3990975" y="2953941"/>
            <a:ext cx="496491" cy="5131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4517231" y="2551510"/>
            <a:ext cx="2728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z</a:t>
            </a:r>
            <a:r>
              <a:rPr lang="en-US" altLang="en-US" sz="1200" baseline="-25000"/>
              <a:t>i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4475560" y="3421857"/>
            <a:ext cx="3440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w</a:t>
            </a:r>
            <a:r>
              <a:rPr lang="en-US" altLang="en-US" sz="1200" baseline="-25000"/>
              <a:t>i</a:t>
            </a:r>
          </a:p>
        </p:txBody>
      </p: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4392216" y="1652588"/>
            <a:ext cx="4219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ym typeface="Symbol" panose="05050102010706020507" pitchFamily="18" charset="2"/>
              </a:rPr>
              <a:t> </a:t>
            </a:r>
            <a:r>
              <a:rPr lang="en-US" altLang="en-US" sz="1200" baseline="30000">
                <a:sym typeface="Symbol" panose="05050102010706020507" pitchFamily="18" charset="2"/>
              </a:rPr>
              <a:t>(d)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3605213" y="2611042"/>
            <a:ext cx="3994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ym typeface="Symbol" panose="05050102010706020507" pitchFamily="18" charset="2"/>
              </a:rPr>
              <a:t> </a:t>
            </a:r>
            <a:r>
              <a:rPr lang="en-US" altLang="en-US" sz="1200" baseline="30000">
                <a:sym typeface="Symbol" panose="05050102010706020507" pitchFamily="18" charset="2"/>
              </a:rPr>
              <a:t>(j)</a:t>
            </a:r>
          </a:p>
        </p:txBody>
      </p:sp>
      <p:sp>
        <p:nvSpPr>
          <p:cNvPr id="46100" name="Oval 23"/>
          <p:cNvSpPr>
            <a:spLocks noChangeArrowheads="1"/>
          </p:cNvSpPr>
          <p:nvPr/>
        </p:nvSpPr>
        <p:spPr bwMode="auto">
          <a:xfrm>
            <a:off x="3632597" y="1810941"/>
            <a:ext cx="409575" cy="4179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cxnSp>
        <p:nvCxnSpPr>
          <p:cNvPr id="46101" name="AutoShape 24"/>
          <p:cNvCxnSpPr>
            <a:cxnSpLocks noChangeShapeType="1"/>
            <a:stCxn id="46100" idx="4"/>
            <a:endCxn id="46099" idx="0"/>
          </p:cNvCxnSpPr>
          <p:nvPr/>
        </p:nvCxnSpPr>
        <p:spPr bwMode="auto">
          <a:xfrm flipH="1">
            <a:off x="3835004" y="2228850"/>
            <a:ext cx="2381" cy="382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2" name="Text Box 25"/>
          <p:cNvSpPr txBox="1">
            <a:spLocks noChangeArrowheads="1"/>
          </p:cNvSpPr>
          <p:nvPr/>
        </p:nvSpPr>
        <p:spPr bwMode="auto">
          <a:xfrm>
            <a:off x="4492228" y="800101"/>
            <a:ext cx="28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3696891" y="1818085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5486400" y="1771651"/>
            <a:ext cx="135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ym typeface="Symbol" panose="05050102010706020507" pitchFamily="18" charset="2"/>
              </a:rPr>
              <a:t> </a:t>
            </a:r>
            <a:r>
              <a:rPr lang="en-US" altLang="en-US" sz="1200" baseline="30000">
                <a:sym typeface="Symbol" panose="05050102010706020507" pitchFamily="18" charset="2"/>
              </a:rPr>
              <a:t>(d)</a:t>
            </a:r>
            <a:r>
              <a:rPr lang="en-US" altLang="en-US" sz="1200">
                <a:sym typeface="Symbol" panose="05050102010706020507" pitchFamily="18" charset="2"/>
              </a:rPr>
              <a:t>  Dirichlet()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5849541" y="2545557"/>
            <a:ext cx="13227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z</a:t>
            </a:r>
            <a:r>
              <a:rPr lang="en-US" altLang="en-US" sz="1200" baseline="-25000"/>
              <a:t>i</a:t>
            </a:r>
            <a:r>
              <a:rPr lang="en-US" altLang="en-US" sz="1200">
                <a:sym typeface="Symbol" panose="05050102010706020507" pitchFamily="18" charset="2"/>
              </a:rPr>
              <a:t>  Discrete( </a:t>
            </a:r>
            <a:r>
              <a:rPr lang="en-US" altLang="en-US" sz="1200" baseline="30000">
                <a:sym typeface="Symbol" panose="05050102010706020507" pitchFamily="18" charset="2"/>
              </a:rPr>
              <a:t>(d) </a:t>
            </a:r>
            <a:r>
              <a:rPr lang="en-US" altLang="en-US" sz="12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6106" name="Text Box 29"/>
          <p:cNvSpPr txBox="1">
            <a:spLocks noChangeArrowheads="1"/>
          </p:cNvSpPr>
          <p:nvPr/>
        </p:nvSpPr>
        <p:spPr bwMode="auto">
          <a:xfrm>
            <a:off x="1435894" y="2913460"/>
            <a:ext cx="129554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ym typeface="Symbol" panose="05050102010706020507" pitchFamily="18" charset="2"/>
              </a:rPr>
              <a:t></a:t>
            </a:r>
            <a:r>
              <a:rPr lang="en-US" altLang="en-US" sz="600">
                <a:sym typeface="Symbol" panose="05050102010706020507" pitchFamily="18" charset="2"/>
              </a:rPr>
              <a:t> </a:t>
            </a:r>
            <a:r>
              <a:rPr lang="en-US" altLang="en-US" sz="1200" baseline="30000">
                <a:sym typeface="Symbol" panose="05050102010706020507" pitchFamily="18" charset="2"/>
              </a:rPr>
              <a:t>(j)</a:t>
            </a:r>
            <a:r>
              <a:rPr lang="en-US" altLang="en-US" sz="1200">
                <a:sym typeface="Symbol" panose="05050102010706020507" pitchFamily="18" charset="2"/>
              </a:rPr>
              <a:t>  Dirichlet()</a:t>
            </a:r>
          </a:p>
        </p:txBody>
      </p:sp>
      <p:sp>
        <p:nvSpPr>
          <p:cNvPr id="46107" name="Text Box 30"/>
          <p:cNvSpPr txBox="1">
            <a:spLocks noChangeArrowheads="1"/>
          </p:cNvSpPr>
          <p:nvPr/>
        </p:nvSpPr>
        <p:spPr bwMode="auto">
          <a:xfrm>
            <a:off x="5825729" y="3414713"/>
            <a:ext cx="13644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w</a:t>
            </a:r>
            <a:r>
              <a:rPr lang="en-US" altLang="en-US" sz="1200" baseline="-25000"/>
              <a:t>i</a:t>
            </a:r>
            <a:r>
              <a:rPr lang="en-US" altLang="en-US" sz="1200">
                <a:sym typeface="Symbol" panose="05050102010706020507" pitchFamily="18" charset="2"/>
              </a:rPr>
              <a:t>  Discrete(</a:t>
            </a:r>
            <a:r>
              <a:rPr lang="en-US" altLang="en-US" sz="600">
                <a:sym typeface="Symbol" panose="05050102010706020507" pitchFamily="18" charset="2"/>
              </a:rPr>
              <a:t> </a:t>
            </a:r>
            <a:r>
              <a:rPr lang="en-US" altLang="en-US" sz="1200" baseline="30000">
                <a:sym typeface="Symbol" panose="05050102010706020507" pitchFamily="18" charset="2"/>
              </a:rPr>
              <a:t>(zi) </a:t>
            </a:r>
            <a:r>
              <a:rPr lang="en-US" altLang="en-US" sz="12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6108" name="Rectangle 31"/>
          <p:cNvSpPr>
            <a:spLocks noChangeArrowheads="1"/>
          </p:cNvSpPr>
          <p:nvPr/>
        </p:nvSpPr>
        <p:spPr bwMode="auto">
          <a:xfrm>
            <a:off x="3332560" y="2477692"/>
            <a:ext cx="775097" cy="754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46109" name="Text Box 32"/>
          <p:cNvSpPr txBox="1">
            <a:spLocks noChangeArrowheads="1"/>
          </p:cNvSpPr>
          <p:nvPr/>
        </p:nvSpPr>
        <p:spPr bwMode="auto">
          <a:xfrm>
            <a:off x="3376613" y="2844404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T</a:t>
            </a:r>
            <a:endParaRPr lang="en-US" altLang="en-US" sz="1200" baseline="-25000"/>
          </a:p>
        </p:txBody>
      </p:sp>
      <p:grpSp>
        <p:nvGrpSpPr>
          <p:cNvPr id="179235" name="Group 35"/>
          <p:cNvGrpSpPr>
            <a:grpSpLocks/>
          </p:cNvGrpSpPr>
          <p:nvPr/>
        </p:nvGrpSpPr>
        <p:grpSpPr bwMode="auto">
          <a:xfrm>
            <a:off x="4860131" y="1038225"/>
            <a:ext cx="3063479" cy="750094"/>
            <a:chOff x="3187" y="1357"/>
            <a:chExt cx="2401" cy="669"/>
          </a:xfrm>
        </p:grpSpPr>
        <p:sp>
          <p:nvSpPr>
            <p:cNvPr id="46128" name="Line 33"/>
            <p:cNvSpPr>
              <a:spLocks noChangeShapeType="1"/>
            </p:cNvSpPr>
            <p:nvPr/>
          </p:nvSpPr>
          <p:spPr bwMode="auto">
            <a:xfrm flipH="1">
              <a:off x="3187" y="1709"/>
              <a:ext cx="662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6129" name="Text Box 34"/>
            <p:cNvSpPr txBox="1">
              <a:spLocks noChangeArrowheads="1"/>
            </p:cNvSpPr>
            <p:nvPr/>
          </p:nvSpPr>
          <p:spPr bwMode="auto">
            <a:xfrm>
              <a:off x="3693" y="1357"/>
              <a:ext cx="189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distribution over topics</a:t>
              </a:r>
            </a:p>
            <a:p>
              <a:r>
                <a:rPr lang="en-US" altLang="en-US" sz="1200">
                  <a:solidFill>
                    <a:srgbClr val="FF0000"/>
                  </a:solidFill>
                </a:rPr>
                <a:t>for each document</a:t>
              </a:r>
            </a:p>
            <a:p>
              <a:r>
                <a:rPr lang="en-US" altLang="en-US" sz="1200"/>
                <a:t>(same as </a:t>
              </a:r>
              <a:r>
                <a:rPr lang="en-US" altLang="en-US" sz="1200">
                  <a:sym typeface="Symbol" panose="05050102010706020507" pitchFamily="18" charset="2"/>
                </a:rPr>
                <a:t></a:t>
              </a:r>
              <a:r>
                <a:rPr lang="en-US" altLang="en-US" sz="1200" baseline="-25000">
                  <a:sym typeface="Symbol" panose="05050102010706020507" pitchFamily="18" charset="2"/>
                </a:rPr>
                <a:t>d</a:t>
              </a:r>
              <a:r>
                <a:rPr lang="en-US" altLang="en-US" sz="1200">
                  <a:sym typeface="Symbol" panose="05050102010706020507" pitchFamily="18" charset="2"/>
                </a:rPr>
                <a:t> on the previous slides)</a:t>
              </a:r>
              <a:endParaRPr lang="en-US" altLang="en-US" sz="1200"/>
            </a:p>
          </p:txBody>
        </p:sp>
      </p:grpSp>
      <p:grpSp>
        <p:nvGrpSpPr>
          <p:cNvPr id="179239" name="Group 39"/>
          <p:cNvGrpSpPr>
            <a:grpSpLocks/>
          </p:cNvGrpSpPr>
          <p:nvPr/>
        </p:nvGrpSpPr>
        <p:grpSpPr bwMode="auto">
          <a:xfrm>
            <a:off x="4888706" y="2070498"/>
            <a:ext cx="2227339" cy="729853"/>
            <a:chOff x="3168" y="2290"/>
            <a:chExt cx="1815" cy="613"/>
          </a:xfrm>
        </p:grpSpPr>
        <p:sp>
          <p:nvSpPr>
            <p:cNvPr id="46126" name="Line 37"/>
            <p:cNvSpPr>
              <a:spLocks noChangeShapeType="1"/>
            </p:cNvSpPr>
            <p:nvPr/>
          </p:nvSpPr>
          <p:spPr bwMode="auto">
            <a:xfrm flipH="1">
              <a:off x="3168" y="2578"/>
              <a:ext cx="816" cy="3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6127" name="Text Box 38"/>
            <p:cNvSpPr txBox="1">
              <a:spLocks noChangeArrowheads="1"/>
            </p:cNvSpPr>
            <p:nvPr/>
          </p:nvSpPr>
          <p:spPr bwMode="auto">
            <a:xfrm>
              <a:off x="3933" y="2290"/>
              <a:ext cx="105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topic assignment </a:t>
              </a:r>
            </a:p>
            <a:p>
              <a:r>
                <a:rPr lang="en-US" altLang="en-US" sz="1200">
                  <a:solidFill>
                    <a:srgbClr val="FF0000"/>
                  </a:solidFill>
                </a:rPr>
                <a:t>for each word</a:t>
              </a:r>
            </a:p>
          </p:txBody>
        </p:sp>
      </p:grpSp>
      <p:grpSp>
        <p:nvGrpSpPr>
          <p:cNvPr id="179246" name="Group 46"/>
          <p:cNvGrpSpPr>
            <a:grpSpLocks/>
          </p:cNvGrpSpPr>
          <p:nvPr/>
        </p:nvGrpSpPr>
        <p:grpSpPr bwMode="auto">
          <a:xfrm>
            <a:off x="864394" y="2066923"/>
            <a:ext cx="2793206" cy="831056"/>
            <a:chOff x="-199" y="2260"/>
            <a:chExt cx="2346" cy="698"/>
          </a:xfrm>
        </p:grpSpPr>
        <p:sp>
          <p:nvSpPr>
            <p:cNvPr id="46124" name="Line 41"/>
            <p:cNvSpPr>
              <a:spLocks noChangeShapeType="1"/>
            </p:cNvSpPr>
            <p:nvPr/>
          </p:nvSpPr>
          <p:spPr bwMode="auto">
            <a:xfrm>
              <a:off x="1612" y="2613"/>
              <a:ext cx="518" cy="2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6125" name="Text Box 42"/>
            <p:cNvSpPr txBox="1">
              <a:spLocks noChangeArrowheads="1"/>
            </p:cNvSpPr>
            <p:nvPr/>
          </p:nvSpPr>
          <p:spPr bwMode="auto">
            <a:xfrm flipH="1">
              <a:off x="-199" y="2260"/>
              <a:ext cx="2346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distribution over words </a:t>
              </a:r>
            </a:p>
            <a:p>
              <a:r>
                <a:rPr lang="en-US" altLang="en-US" sz="1200">
                  <a:solidFill>
                    <a:srgbClr val="FF0000"/>
                  </a:solidFill>
                </a:rPr>
                <a:t>for each topic</a:t>
              </a:r>
            </a:p>
            <a:p>
              <a:endParaRPr lang="en-US" altLang="en-US" sz="1200">
                <a:solidFill>
                  <a:srgbClr val="FF0000"/>
                </a:solidFill>
              </a:endParaRPr>
            </a:p>
            <a:p>
              <a:r>
                <a:rPr lang="en-US" altLang="en-US" sz="1200"/>
                <a:t>(same as </a:t>
              </a:r>
              <a:r>
                <a:rPr lang="en-US" altLang="en-US" sz="1200">
                  <a:sym typeface="Symbol" panose="05050102010706020507" pitchFamily="18" charset="2"/>
                </a:rPr>
                <a:t> </a:t>
              </a:r>
              <a:r>
                <a:rPr lang="en-US" altLang="en-US" sz="1200" baseline="-25000">
                  <a:sym typeface="Symbol" panose="05050102010706020507" pitchFamily="18" charset="2"/>
                </a:rPr>
                <a:t>j </a:t>
              </a:r>
              <a:r>
                <a:rPr lang="en-US" altLang="en-US" sz="1200">
                  <a:sym typeface="Symbol" panose="05050102010706020507" pitchFamily="18" charset="2"/>
                </a:rPr>
                <a:t>on the previous slides)</a:t>
              </a:r>
              <a:endParaRPr lang="en-US" alt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9245" name="Group 45"/>
          <p:cNvGrpSpPr>
            <a:grpSpLocks/>
          </p:cNvGrpSpPr>
          <p:nvPr/>
        </p:nvGrpSpPr>
        <p:grpSpPr bwMode="auto">
          <a:xfrm>
            <a:off x="4888706" y="2888457"/>
            <a:ext cx="3230166" cy="713185"/>
            <a:chOff x="3181" y="3041"/>
            <a:chExt cx="2713" cy="599"/>
          </a:xfrm>
        </p:grpSpPr>
        <p:sp>
          <p:nvSpPr>
            <p:cNvPr id="46122" name="Line 43"/>
            <p:cNvSpPr>
              <a:spLocks noChangeShapeType="1"/>
            </p:cNvSpPr>
            <p:nvPr/>
          </p:nvSpPr>
          <p:spPr bwMode="auto">
            <a:xfrm flipH="1">
              <a:off x="3181" y="3350"/>
              <a:ext cx="848" cy="2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6123" name="Text Box 44"/>
            <p:cNvSpPr txBox="1">
              <a:spLocks noChangeArrowheads="1"/>
            </p:cNvSpPr>
            <p:nvPr/>
          </p:nvSpPr>
          <p:spPr bwMode="auto">
            <a:xfrm flipH="1">
              <a:off x="3548" y="3041"/>
              <a:ext cx="234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word generated from </a:t>
              </a:r>
            </a:p>
            <a:p>
              <a:r>
                <a:rPr lang="en-US" altLang="en-US" sz="1200">
                  <a:solidFill>
                    <a:srgbClr val="FF0000"/>
                  </a:solidFill>
                </a:rPr>
                <a:t>assigned topic</a:t>
              </a:r>
            </a:p>
          </p:txBody>
        </p:sp>
      </p:grpSp>
      <p:grpSp>
        <p:nvGrpSpPr>
          <p:cNvPr id="179251" name="Group 51"/>
          <p:cNvGrpSpPr>
            <a:grpSpLocks/>
          </p:cNvGrpSpPr>
          <p:nvPr/>
        </p:nvGrpSpPr>
        <p:grpSpPr bwMode="auto">
          <a:xfrm>
            <a:off x="1452562" y="989410"/>
            <a:ext cx="2909888" cy="842963"/>
            <a:chOff x="295" y="1446"/>
            <a:chExt cx="2444" cy="708"/>
          </a:xfrm>
        </p:grpSpPr>
        <p:sp>
          <p:nvSpPr>
            <p:cNvPr id="46119" name="Line 48"/>
            <p:cNvSpPr>
              <a:spLocks noChangeShapeType="1"/>
            </p:cNvSpPr>
            <p:nvPr/>
          </p:nvSpPr>
          <p:spPr bwMode="auto">
            <a:xfrm>
              <a:off x="1921" y="1873"/>
              <a:ext cx="229" cy="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  <p:sp>
          <p:nvSpPr>
            <p:cNvPr id="46120" name="Text Box 49"/>
            <p:cNvSpPr txBox="1">
              <a:spLocks noChangeArrowheads="1"/>
            </p:cNvSpPr>
            <p:nvPr/>
          </p:nvSpPr>
          <p:spPr bwMode="auto">
            <a:xfrm>
              <a:off x="295" y="1651"/>
              <a:ext cx="20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Dirichlet priors</a:t>
              </a:r>
            </a:p>
          </p:txBody>
        </p:sp>
        <p:sp>
          <p:nvSpPr>
            <p:cNvPr id="46121" name="Line 50"/>
            <p:cNvSpPr>
              <a:spLocks noChangeShapeType="1"/>
            </p:cNvSpPr>
            <p:nvPr/>
          </p:nvSpPr>
          <p:spPr bwMode="auto">
            <a:xfrm flipV="1">
              <a:off x="1911" y="1446"/>
              <a:ext cx="828" cy="32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25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446610" y="4171954"/>
            <a:ext cx="5612606" cy="611148"/>
            <a:chOff x="404814" y="5562600"/>
            <a:chExt cx="7482856" cy="814718"/>
          </a:xfrm>
        </p:grpSpPr>
        <p:sp>
          <p:nvSpPr>
            <p:cNvPr id="2" name="TextBox 1"/>
            <p:cNvSpPr txBox="1"/>
            <p:nvPr/>
          </p:nvSpPr>
          <p:spPr>
            <a:xfrm>
              <a:off x="404814" y="5638786"/>
              <a:ext cx="6780954" cy="7385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dirty="0"/>
                <a:t>Most approximate inference algorithms aim to infer  </a:t>
              </a:r>
            </a:p>
            <a:p>
              <a:pPr>
                <a:defRPr/>
              </a:pPr>
              <a:r>
                <a:rPr lang="en-US" dirty="0"/>
                <a:t>from which other interesting variables can be easily computed </a:t>
              </a:r>
            </a:p>
          </p:txBody>
        </p:sp>
        <p:graphicFrame>
          <p:nvGraphicFramePr>
            <p:cNvPr id="46118" name="Object 2"/>
            <p:cNvGraphicFramePr>
              <a:graphicFrameLocks noChangeAspect="1"/>
            </p:cNvGraphicFramePr>
            <p:nvPr/>
          </p:nvGraphicFramePr>
          <p:xfrm>
            <a:off x="6276571" y="5562600"/>
            <a:ext cx="1611099" cy="443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1" name="Equation" r:id="rId4" imgW="876300" imgH="241300" progId="Equation.3">
                    <p:embed/>
                  </p:oleObj>
                </mc:Choice>
                <mc:Fallback>
                  <p:oleObj name="Equation" r:id="rId4" imgW="876300" imgH="241300" progId="Equation.3">
                    <p:embed/>
                    <p:pic>
                      <p:nvPicPr>
                        <p:cNvPr id="4611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6571" y="5562600"/>
                          <a:ext cx="1611099" cy="443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16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CC0075-02ED-4C2D-A0A9-6D4D0F03DFCE}" type="slidenum">
              <a:rPr lang="en-US" altLang="en-US" sz="1050" b="0"/>
              <a:pPr/>
              <a:t>13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323425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Posterior Inferences in LDA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286000" y="3714750"/>
            <a:ext cx="3659187" cy="646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1800" b="0" i="0" dirty="0">
                <a:cs typeface="Times New Roman" panose="02020603050405020304" pitchFamily="18" charset="0"/>
              </a:rPr>
              <a:t>Computationally intractable, </a:t>
            </a:r>
          </a:p>
          <a:p>
            <a:r>
              <a:rPr lang="en-US" altLang="en-US" sz="1800" b="0" i="0" dirty="0">
                <a:cs typeface="Times New Roman" panose="02020603050405020304" pitchFamily="18" charset="0"/>
              </a:rPr>
              <a:t>must resort to approximate inference!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C11BC789-CC2C-F34F-9083-CF5CFA60F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71706"/>
            <a:ext cx="8001000" cy="27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Approximate Inferences for LDA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different ways; each has its pros &amp; cons </a:t>
            </a:r>
          </a:p>
          <a:p>
            <a:r>
              <a:rPr lang="en-US" altLang="en-US" dirty="0"/>
              <a:t>Deterministic approximation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variational EM </a:t>
            </a:r>
            <a:r>
              <a:rPr lang="en-US" altLang="en-US" sz="1500" dirty="0"/>
              <a:t>[</a:t>
            </a:r>
            <a:r>
              <a:rPr lang="en-US" altLang="en-US" sz="1500" dirty="0" err="1"/>
              <a:t>Blei</a:t>
            </a:r>
            <a:r>
              <a:rPr lang="en-US" altLang="en-US" sz="1500" dirty="0"/>
              <a:t> et al. 03a]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expectation propagation </a:t>
            </a:r>
            <a:r>
              <a:rPr lang="en-US" altLang="en-US" sz="1500" dirty="0"/>
              <a:t>[Minka &amp; Lafferty 02]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Markov chain Monte Carlo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full Gibbs sampler </a:t>
            </a:r>
            <a:r>
              <a:rPr lang="en-US" altLang="en-US" sz="1500" dirty="0"/>
              <a:t>[Pritchard et al. 00]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collapsed Gibbs sampler </a:t>
            </a:r>
            <a:r>
              <a:rPr lang="en-US" altLang="en-US" sz="1500" dirty="0"/>
              <a:t>[Griffiths &amp; </a:t>
            </a:r>
            <a:r>
              <a:rPr lang="en-US" altLang="en-US" sz="1500" dirty="0" err="1"/>
              <a:t>Steyvers</a:t>
            </a:r>
            <a:r>
              <a:rPr lang="en-US" altLang="en-US" sz="1500" dirty="0"/>
              <a:t> 04]  </a:t>
            </a:r>
          </a:p>
          <a:p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7410A5-80C6-4BAF-A440-E623C104FEFA}" type="slidenum">
              <a:rPr lang="en-US" altLang="en-US" sz="1050" b="0"/>
              <a:pPr/>
              <a:t>15</a:t>
            </a:fld>
            <a:endParaRPr lang="en-US" altLang="en-US" sz="1050" b="0"/>
          </a:p>
        </p:txBody>
      </p:sp>
      <p:sp>
        <p:nvSpPr>
          <p:cNvPr id="6" name="TextBox 5"/>
          <p:cNvSpPr txBox="1"/>
          <p:nvPr/>
        </p:nvSpPr>
        <p:spPr>
          <a:xfrm>
            <a:off x="1431132" y="4114800"/>
            <a:ext cx="589289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Most efficient, and quite popular, but can only work with conjugate prior </a:t>
            </a:r>
          </a:p>
        </p:txBody>
      </p:sp>
      <p:cxnSp>
        <p:nvCxnSpPr>
          <p:cNvPr id="47110" name="Straight Arrow Connector 7"/>
          <p:cNvCxnSpPr>
            <a:cxnSpLocks noChangeShapeType="1"/>
          </p:cNvCxnSpPr>
          <p:nvPr/>
        </p:nvCxnSpPr>
        <p:spPr bwMode="auto">
          <a:xfrm flipV="1">
            <a:off x="3200400" y="3714750"/>
            <a:ext cx="0" cy="400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1" name="Straight Connector 9"/>
          <p:cNvCxnSpPr>
            <a:cxnSpLocks noChangeShapeType="1"/>
          </p:cNvCxnSpPr>
          <p:nvPr/>
        </p:nvCxnSpPr>
        <p:spPr bwMode="auto">
          <a:xfrm>
            <a:off x="2057400" y="3714750"/>
            <a:ext cx="2571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8101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C6A3-C91A-D24E-A4B7-CE16C646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Monte Carlo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5E37E-992C-2F49-8C5E-629A06A2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DBF66F4B-0D88-BD45-B18F-0D987E293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41" y="984250"/>
            <a:ext cx="3175000" cy="317500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FE44BF34-7EA9-3E47-90F1-F0D4CDCE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61" y="742950"/>
            <a:ext cx="3140839" cy="34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0104-48E9-1F48-8DFA-D033A9A5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Markov Chain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4491-3522-9246-B209-A6DADE58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0E81497-8CB1-764F-804B-B6FAB0FD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18645"/>
            <a:ext cx="4800600" cy="43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A9AB-0F22-1A44-9F27-8678D9BC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Markov Chain Monte Carlo</a:t>
            </a:r>
            <a:endParaRPr lang="en-US" dirty="0"/>
          </a:p>
        </p:txBody>
      </p:sp>
      <p:pic>
        <p:nvPicPr>
          <p:cNvPr id="6" name="Content Placeholder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130CFA-447F-3043-AE64-2060C6F3B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24" y="857250"/>
            <a:ext cx="5249551" cy="3771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C58C6-9CC5-E748-9535-700EE7B8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collapsed Gibbs sampler </a:t>
            </a:r>
            <a:r>
              <a:rPr lang="en-US" altLang="en-US" sz="1500"/>
              <a:t>[Griffiths &amp; Steyvers 04]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conjugacy of Dirichlet and multinomial distributions, integrate out continuous parameters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sz="1500"/>
          </a:p>
          <a:p>
            <a:endParaRPr lang="en-US" altLang="en-US" sz="1500"/>
          </a:p>
          <a:p>
            <a:endParaRPr lang="en-US" altLang="en-US" sz="1500"/>
          </a:p>
          <a:p>
            <a:r>
              <a:rPr lang="en-US" altLang="en-US"/>
              <a:t>Defines a distribution on discrete ensembles </a:t>
            </a:r>
            <a:r>
              <a:rPr lang="en-US" altLang="en-US" b="1"/>
              <a:t>z</a:t>
            </a:r>
            <a:endParaRPr lang="en-US" altLang="en-US" i="1"/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35434836"/>
              </p:ext>
            </p:extLst>
          </p:nvPr>
        </p:nvGraphicFramePr>
        <p:xfrm>
          <a:off x="1176798" y="2743200"/>
          <a:ext cx="29305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75" name="Equation" r:id="rId4" imgW="1993035" imgH="406224" progId="Equation.3">
                  <p:embed/>
                </p:oleObj>
              </mc:Choice>
              <mc:Fallback>
                <p:oleObj name="Equation" r:id="rId4" imgW="1993035" imgH="406224" progId="Equation.3">
                  <p:embed/>
                  <p:pic>
                    <p:nvPicPr>
                      <p:cNvPr id="4813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798" y="2743200"/>
                        <a:ext cx="29305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27986332"/>
              </p:ext>
            </p:extLst>
          </p:nvPr>
        </p:nvGraphicFramePr>
        <p:xfrm>
          <a:off x="1600200" y="1891109"/>
          <a:ext cx="2492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76" name="Equation" r:id="rId6" imgW="1675673" imgH="406224" progId="Equation.3">
                  <p:embed/>
                </p:oleObj>
              </mc:Choice>
              <mc:Fallback>
                <p:oleObj name="Equation" r:id="rId6" imgW="1675673" imgH="406224" progId="Equation.3">
                  <p:embed/>
                  <p:pic>
                    <p:nvPicPr>
                      <p:cNvPr id="48133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91109"/>
                        <a:ext cx="24923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870450"/>
            <a:ext cx="2133600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04233F-B3F2-4EEF-B6DB-B1260A4575D6}" type="slidenum">
              <a:rPr lang="en-US" altLang="en-US" sz="1050" b="0"/>
              <a:pPr/>
              <a:t>19</a:t>
            </a:fld>
            <a:endParaRPr lang="en-US" altLang="en-US" sz="1050" b="0"/>
          </a:p>
        </p:txBody>
      </p:sp>
      <p:graphicFrame>
        <p:nvGraphicFramePr>
          <p:cNvPr id="48134" name="Object 8"/>
          <p:cNvGraphicFramePr>
            <a:graphicFrameLocks noChangeAspect="1"/>
          </p:cNvGraphicFramePr>
          <p:nvPr/>
        </p:nvGraphicFramePr>
        <p:xfrm>
          <a:off x="3157538" y="3905250"/>
          <a:ext cx="3046810" cy="977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77" name="Equation" r:id="rId8" imgW="1663700" imgH="533400" progId="Equation.3">
                  <p:embed/>
                </p:oleObj>
              </mc:Choice>
              <mc:Fallback>
                <p:oleObj name="Equation" r:id="rId8" imgW="1663700" imgH="533400" progId="Equation.3">
                  <p:embed/>
                  <p:pic>
                    <p:nvPicPr>
                      <p:cNvPr id="481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3905250"/>
                        <a:ext cx="3046810" cy="977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"/>
          <p:cNvGraphicFramePr>
            <a:graphicFrameLocks noChangeAspect="1"/>
          </p:cNvGraphicFramePr>
          <p:nvPr/>
        </p:nvGraphicFramePr>
        <p:xfrm>
          <a:off x="4406503" y="2565797"/>
          <a:ext cx="3224213" cy="84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78" name="Equation" r:id="rId10" imgW="2209800" imgH="584200" progId="Equation.3">
                  <p:embed/>
                </p:oleObj>
              </mc:Choice>
              <mc:Fallback>
                <p:oleObj name="Equation" r:id="rId10" imgW="2209800" imgH="584200" progId="Equation.3">
                  <p:embed/>
                  <p:pic>
                    <p:nvPicPr>
                      <p:cNvPr id="4813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03" y="2565797"/>
                        <a:ext cx="3224213" cy="846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2"/>
          <p:cNvGraphicFramePr>
            <a:graphicFrameLocks noChangeAspect="1"/>
          </p:cNvGraphicFramePr>
          <p:nvPr/>
        </p:nvGraphicFramePr>
        <p:xfrm>
          <a:off x="4438651" y="1688307"/>
          <a:ext cx="3175397" cy="88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79" name="Equation" r:id="rId12" imgW="2209800" imgH="622300" progId="Equation.3">
                  <p:embed/>
                </p:oleObj>
              </mc:Choice>
              <mc:Fallback>
                <p:oleObj name="Equation" r:id="rId12" imgW="2209800" imgH="622300" progId="Equation.3">
                  <p:embed/>
                  <p:pic>
                    <p:nvPicPr>
                      <p:cNvPr id="481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1" y="1688307"/>
                        <a:ext cx="3175397" cy="888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0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PLSA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PLSA with prior knowledge </a:t>
            </a:r>
            <a:r>
              <a:rPr lang="en-US" dirty="0">
                <a:sym typeface="Wingdings" panose="05000000000000000000" pitchFamily="2" charset="2"/>
              </a:rPr>
              <a:t> User-controlled PLSA</a:t>
            </a:r>
          </a:p>
          <a:p>
            <a:r>
              <a:rPr lang="en-US" dirty="0">
                <a:sym typeface="Wingdings" panose="05000000000000000000" pitchFamily="2" charset="2"/>
              </a:rPr>
              <a:t>PLSA as a generative model  Latent </a:t>
            </a:r>
            <a:r>
              <a:rPr lang="en-US" dirty="0" err="1">
                <a:sym typeface="Wingdings" panose="05000000000000000000" pitchFamily="2" charset="2"/>
              </a:rPr>
              <a:t>Dirichlet</a:t>
            </a:r>
            <a:r>
              <a:rPr lang="en-US" dirty="0">
                <a:sym typeface="Wingdings" panose="05000000000000000000" pitchFamily="2" charset="2"/>
              </a:rPr>
              <a:t> Allocation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0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28575"/>
            <a:ext cx="5829300" cy="857250"/>
          </a:xfrm>
        </p:spPr>
        <p:txBody>
          <a:bodyPr/>
          <a:lstStyle/>
          <a:p>
            <a:r>
              <a:rPr lang="en-US" altLang="en-US"/>
              <a:t>The collapsed Gibbs sampler </a:t>
            </a:r>
            <a:r>
              <a:rPr lang="en-US" altLang="en-US" sz="1500"/>
              <a:t>[Griffiths &amp; Steyvers 04]</a:t>
            </a: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4450" y="834628"/>
            <a:ext cx="6605588" cy="328017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/>
              <a:t>Sample each </a:t>
            </a:r>
            <a:r>
              <a:rPr lang="en-US" altLang="en-US" i="1"/>
              <a:t>z</a:t>
            </a:r>
            <a:r>
              <a:rPr lang="en-US" altLang="en-US" i="1" baseline="-25000"/>
              <a:t>i</a:t>
            </a:r>
            <a:r>
              <a:rPr lang="en-US" altLang="en-US"/>
              <a:t> conditioned on </a:t>
            </a:r>
            <a:r>
              <a:rPr lang="en-US" altLang="en-US" b="1"/>
              <a:t>z</a:t>
            </a:r>
            <a:r>
              <a:rPr lang="en-US" altLang="en-US" baseline="-25000"/>
              <a:t>-</a:t>
            </a:r>
            <a:r>
              <a:rPr lang="en-US" altLang="en-US" i="1" baseline="-25000"/>
              <a:t>i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This is nicer than your average Gibbs sampler:</a:t>
            </a:r>
          </a:p>
          <a:p>
            <a:pPr lvl="1"/>
            <a:r>
              <a:rPr lang="en-US" altLang="en-US"/>
              <a:t>memory: counts can be cached in two sparse matrices</a:t>
            </a:r>
          </a:p>
          <a:p>
            <a:pPr lvl="1"/>
            <a:r>
              <a:rPr lang="en-US" altLang="en-US"/>
              <a:t>optimization: no special functions, simple arithmetic</a:t>
            </a:r>
          </a:p>
          <a:p>
            <a:pPr lvl="1"/>
            <a:r>
              <a:rPr lang="en-US" altLang="en-US"/>
              <a:t>the distributions on </a:t>
            </a:r>
            <a:r>
              <a:rPr lang="en-US" altLang="en-US">
                <a:sym typeface="Symbol" panose="05050102010706020507" pitchFamily="18" charset="2"/>
              </a:rPr>
              <a:t></a:t>
            </a:r>
            <a:r>
              <a:rPr lang="en-US" altLang="en-US"/>
              <a:t> and </a:t>
            </a:r>
            <a:r>
              <a:rPr lang="en-US" altLang="en-US">
                <a:sym typeface="Symbol" panose="05050102010706020507" pitchFamily="18" charset="2"/>
              </a:rPr>
              <a:t></a:t>
            </a:r>
            <a:r>
              <a:rPr lang="en-US" altLang="en-US"/>
              <a:t> are analytic given z and w, and can later be found for each sample</a:t>
            </a:r>
          </a:p>
          <a:p>
            <a:endParaRPr lang="en-US" altLang="en-US" i="1"/>
          </a:p>
        </p:txBody>
      </p:sp>
      <p:graphicFrame>
        <p:nvGraphicFramePr>
          <p:cNvPr id="4915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400300" y="1314450"/>
          <a:ext cx="4277916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9" name="Equation" r:id="rId4" imgW="2222500" imgH="482600" progId="Equation.3">
                  <p:embed/>
                </p:oleObj>
              </mc:Choice>
              <mc:Fallback>
                <p:oleObj name="Equation" r:id="rId4" imgW="2222500" imgH="482600" progId="Equation.3">
                  <p:embed/>
                  <p:pic>
                    <p:nvPicPr>
                      <p:cNvPr id="49156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314450"/>
                        <a:ext cx="4277916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FD334B-34B2-4CBA-A8FB-6555830CFAD1}" type="slidenum">
              <a:rPr lang="en-US" altLang="en-US" sz="1050" b="0"/>
              <a:pPr/>
              <a:t>20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200594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3" name="Document" r:id="rId4" imgW="7245096" imgH="5105400" progId="Word.Document.8">
                  <p:embed/>
                </p:oleObj>
              </mc:Choice>
              <mc:Fallback>
                <p:oleObj name="Document" r:id="rId4" imgW="7245096" imgH="5105400" progId="Word.Document.8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102894" y="742950"/>
            <a:ext cx="724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</a:t>
            </a:r>
          </a:p>
        </p:txBody>
      </p:sp>
      <p:sp>
        <p:nvSpPr>
          <p:cNvPr id="50181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197C4C-E1B9-47F3-A6CE-B5BFA5B66287}" type="slidenum">
              <a:rPr lang="en-US" altLang="en-US" sz="1050" b="0"/>
              <a:pPr/>
              <a:t>21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24715468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7" name="Document" r:id="rId4" imgW="7245096" imgH="5108448" progId="Word.Document.8">
                  <p:embed/>
                </p:oleObj>
              </mc:Choice>
              <mc:Fallback>
                <p:oleObj name="Document" r:id="rId4" imgW="7245096" imgH="5108448" progId="Word.Document.8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102894" y="742950"/>
            <a:ext cx="838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1             2</a:t>
            </a:r>
          </a:p>
        </p:txBody>
      </p:sp>
      <p:sp>
        <p:nvSpPr>
          <p:cNvPr id="51205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D40601-52CA-4C8E-AD5D-4B59456F9C3A}" type="slidenum">
              <a:rPr lang="en-US" altLang="en-US" sz="1050" b="0"/>
              <a:pPr/>
              <a:t>22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35091541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6" name="Document" r:id="rId4" imgW="7245096" imgH="5108448" progId="Word.Document.8">
                  <p:embed/>
                </p:oleObj>
              </mc:Choice>
              <mc:Fallback>
                <p:oleObj name="Document" r:id="rId4" imgW="7245096" imgH="5108448" progId="Word.Document.8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102894" y="742950"/>
            <a:ext cx="838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1             2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352925" y="4057650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7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0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71750" y="3371851"/>
            <a:ext cx="4226760" cy="1582966"/>
            <a:chOff x="1905000" y="4495799"/>
            <a:chExt cx="5635845" cy="2110843"/>
          </a:xfrm>
        </p:grpSpPr>
        <p:sp>
          <p:nvSpPr>
            <p:cNvPr id="2" name="TextBox 1"/>
            <p:cNvSpPr txBox="1"/>
            <p:nvPr/>
          </p:nvSpPr>
          <p:spPr>
            <a:xfrm>
              <a:off x="4468888" y="4495799"/>
              <a:ext cx="3071957" cy="6771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dirty="0"/>
                <a:t>Count of instances where w</a:t>
              </a:r>
              <a:r>
                <a:rPr lang="en-US" sz="1350" baseline="-25000" dirty="0"/>
                <a:t>i</a:t>
              </a:r>
              <a:r>
                <a:rPr lang="en-US" sz="1350" dirty="0"/>
                <a:t> is</a:t>
              </a:r>
            </a:p>
            <a:p>
              <a:pPr>
                <a:defRPr/>
              </a:pPr>
              <a:r>
                <a:rPr lang="en-US" sz="1350" dirty="0"/>
                <a:t>assigned with topic j</a:t>
              </a:r>
            </a:p>
          </p:txBody>
        </p:sp>
        <p:cxnSp>
          <p:nvCxnSpPr>
            <p:cNvPr id="52238" name="Straight Arrow Connector 3"/>
            <p:cNvCxnSpPr>
              <a:cxnSpLocks noChangeShapeType="1"/>
            </p:cNvCxnSpPr>
            <p:nvPr/>
          </p:nvCxnSpPr>
          <p:spPr bwMode="auto">
            <a:xfrm>
              <a:off x="5943600" y="5142130"/>
              <a:ext cx="533400" cy="4204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1905000" y="5929463"/>
              <a:ext cx="2154840" cy="6771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dirty="0"/>
                <a:t>Count of all words</a:t>
              </a:r>
            </a:p>
            <a:p>
              <a:pPr>
                <a:defRPr/>
              </a:pPr>
              <a:r>
                <a:rPr lang="en-US" sz="1350" dirty="0"/>
                <a:t>assigned with topic j</a:t>
              </a:r>
            </a:p>
          </p:txBody>
        </p:sp>
        <p:cxnSp>
          <p:nvCxnSpPr>
            <p:cNvPr id="52240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4154334" y="6096000"/>
              <a:ext cx="2246466" cy="2483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600575" y="2808685"/>
            <a:ext cx="3203773" cy="2516415"/>
            <a:chOff x="4610100" y="3745468"/>
            <a:chExt cx="4271859" cy="3354864"/>
          </a:xfrm>
        </p:grpSpPr>
        <p:sp>
          <p:nvSpPr>
            <p:cNvPr id="13" name="TextBox 12"/>
            <p:cNvSpPr txBox="1"/>
            <p:nvPr/>
          </p:nvSpPr>
          <p:spPr>
            <a:xfrm>
              <a:off x="5665828" y="3745468"/>
              <a:ext cx="3216131" cy="400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dirty="0"/>
                <a:t>words in d</a:t>
              </a:r>
              <a:r>
                <a:rPr lang="en-US" sz="1350" baseline="-25000" dirty="0"/>
                <a:t>i</a:t>
              </a:r>
              <a:r>
                <a:rPr lang="en-US" sz="1350" dirty="0"/>
                <a:t> assigned with topic j</a:t>
              </a:r>
            </a:p>
          </p:txBody>
        </p:sp>
        <p:cxnSp>
          <p:nvCxnSpPr>
            <p:cNvPr id="52234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8153400" y="4267200"/>
              <a:ext cx="76200" cy="10851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4610100" y="6423296"/>
              <a:ext cx="3733941" cy="6770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50" dirty="0"/>
                <a:t>words in d</a:t>
              </a:r>
              <a:r>
                <a:rPr lang="en-US" sz="1350" baseline="-25000" dirty="0"/>
                <a:t>i</a:t>
              </a:r>
              <a:r>
                <a:rPr lang="en-US" sz="1350" dirty="0"/>
                <a:t> assigned with any topic</a:t>
              </a:r>
            </a:p>
            <a:p>
              <a:pPr>
                <a:defRPr/>
              </a:pPr>
              <a:r>
                <a:rPr lang="en-US" sz="1350" dirty="0"/>
                <a:t> </a:t>
              </a:r>
            </a:p>
          </p:txBody>
        </p:sp>
        <p:cxnSp>
          <p:nvCxnSpPr>
            <p:cNvPr id="52236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7769397" y="6222766"/>
              <a:ext cx="79203" cy="20024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32" name="Slide Number Placeholder 18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32F881-AA79-466C-921E-329B7F407E24}" type="slidenum">
              <a:rPr lang="en-US" altLang="en-US" sz="1050" b="0"/>
              <a:pPr/>
              <a:t>23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2311055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057650" y="1543050"/>
            <a:ext cx="285750" cy="23145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0" name="Document" r:id="rId4" imgW="7245096" imgH="5108448" progId="Word.Document.8">
                  <p:embed/>
                </p:oleObj>
              </mc:Choice>
              <mc:Fallback>
                <p:oleObj name="Document" r:id="rId4" imgW="7245096" imgH="5108448" progId="Word.Document.8">
                  <p:embed/>
                  <p:pic>
                    <p:nvPicPr>
                      <p:cNvPr id="532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4102894" y="742950"/>
            <a:ext cx="838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1             2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352925" y="4057650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1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0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91100" y="2593181"/>
            <a:ext cx="2626104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How likely would d</a:t>
            </a:r>
            <a:r>
              <a:rPr lang="en-US" sz="1350" baseline="-25000" dirty="0"/>
              <a:t>i</a:t>
            </a:r>
            <a:r>
              <a:rPr lang="en-US" sz="1350" dirty="0"/>
              <a:t> choose topic j?</a:t>
            </a:r>
          </a:p>
        </p:txBody>
      </p:sp>
      <p:sp>
        <p:nvSpPr>
          <p:cNvPr id="53256" name="Rectangle 2"/>
          <p:cNvSpPr>
            <a:spLocks noChangeArrowheads="1"/>
          </p:cNvSpPr>
          <p:nvPr/>
        </p:nvSpPr>
        <p:spPr bwMode="auto">
          <a:xfrm>
            <a:off x="6899673" y="4057650"/>
            <a:ext cx="987028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743450" y="1722835"/>
            <a:ext cx="300300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What’s the most likely topic for w</a:t>
            </a:r>
            <a:r>
              <a:rPr lang="en-US" sz="1350" baseline="-25000" dirty="0"/>
              <a:t>i</a:t>
            </a:r>
            <a:r>
              <a:rPr lang="en-US" sz="1350" dirty="0"/>
              <a:t> in d</a:t>
            </a:r>
            <a:r>
              <a:rPr lang="en-US" sz="1350" baseline="-25000" dirty="0"/>
              <a:t>i</a:t>
            </a:r>
            <a:r>
              <a:rPr lang="en-US" sz="1350" dirty="0"/>
              <a:t>? </a:t>
            </a:r>
          </a:p>
        </p:txBody>
      </p:sp>
      <p:cxnSp>
        <p:nvCxnSpPr>
          <p:cNvPr id="53258" name="Straight Arrow Connector 4"/>
          <p:cNvCxnSpPr>
            <a:cxnSpLocks noChangeShapeType="1"/>
          </p:cNvCxnSpPr>
          <p:nvPr/>
        </p:nvCxnSpPr>
        <p:spPr bwMode="auto">
          <a:xfrm flipH="1" flipV="1">
            <a:off x="4888707" y="1543050"/>
            <a:ext cx="369094" cy="1797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Straight Arrow Connector 6"/>
          <p:cNvCxnSpPr>
            <a:cxnSpLocks noChangeShapeType="1"/>
          </p:cNvCxnSpPr>
          <p:nvPr/>
        </p:nvCxnSpPr>
        <p:spPr bwMode="auto">
          <a:xfrm>
            <a:off x="7200900" y="2943225"/>
            <a:ext cx="0" cy="1057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43463" y="3143251"/>
            <a:ext cx="1925592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How likely would topic j  </a:t>
            </a:r>
          </a:p>
          <a:p>
            <a:pPr>
              <a:defRPr/>
            </a:pPr>
            <a:r>
              <a:rPr lang="en-US" sz="1350" dirty="0"/>
              <a:t>generate word w</a:t>
            </a:r>
            <a:r>
              <a:rPr lang="en-US" sz="1350" baseline="-25000" dirty="0"/>
              <a:t>i</a:t>
            </a:r>
            <a:r>
              <a:rPr lang="en-US" sz="1350" dirty="0"/>
              <a:t> ?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5870973" y="4057650"/>
            <a:ext cx="987028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cxnSp>
        <p:nvCxnSpPr>
          <p:cNvPr id="53262" name="Straight Arrow Connector 15"/>
          <p:cNvCxnSpPr>
            <a:cxnSpLocks noChangeShapeType="1"/>
          </p:cNvCxnSpPr>
          <p:nvPr/>
        </p:nvCxnSpPr>
        <p:spPr bwMode="auto">
          <a:xfrm>
            <a:off x="6172200" y="3627835"/>
            <a:ext cx="0" cy="3726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3" name="Slide Number Placeholder 9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AD323D-BC7A-415B-BAE0-A148DF733046}" type="slidenum">
              <a:rPr lang="en-US" altLang="en-US" sz="1050" b="0"/>
              <a:pPr/>
              <a:t>24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45041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614862" y="1396604"/>
            <a:ext cx="300038" cy="142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057650" y="1682354"/>
            <a:ext cx="285750" cy="21717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4" name="Document" r:id="rId4" imgW="7245096" imgH="5105400" progId="Word.Document.8">
                  <p:embed/>
                </p:oleObj>
              </mc:Choice>
              <mc:Fallback>
                <p:oleObj name="Document" r:id="rId4" imgW="7245096" imgH="5105400" progId="Word.Document.8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102894" y="742950"/>
            <a:ext cx="838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1             2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4352925" y="4057650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5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542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0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EE26AB-B364-4892-A5C1-B9360C8CD987}" type="slidenum">
              <a:rPr lang="en-US" altLang="en-US" sz="1050" b="0"/>
              <a:pPr/>
              <a:t>25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41358464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614862" y="1396603"/>
            <a:ext cx="300038" cy="3000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057650" y="1839516"/>
            <a:ext cx="285750" cy="20145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8" name="Document" r:id="rId4" imgW="7245096" imgH="5108448" progId="Word.Document.8">
                  <p:embed/>
                </p:oleObj>
              </mc:Choice>
              <mc:Fallback>
                <p:oleObj name="Document" r:id="rId4" imgW="7245096" imgH="5108448" progId="Word.Document.8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102894" y="742950"/>
            <a:ext cx="838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1             2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4352925" y="4057650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9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0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928503-E86A-41B8-A527-9B50598CE0E5}" type="slidenum">
              <a:rPr lang="en-US" altLang="en-US" sz="1050" b="0"/>
              <a:pPr/>
              <a:t>26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21253684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614863" y="1396604"/>
            <a:ext cx="2857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057650" y="2010966"/>
            <a:ext cx="285750" cy="18430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72" name="Document" r:id="rId4" imgW="7245096" imgH="5105400" progId="Word.Document.8">
                  <p:embed/>
                </p:oleObj>
              </mc:Choice>
              <mc:Fallback>
                <p:oleObj name="Document" r:id="rId4" imgW="7245096" imgH="5105400" progId="Word.Document.8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102894" y="742950"/>
            <a:ext cx="838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1             2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4352925" y="4057650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73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0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839442-646E-4F79-A3D3-9C6C192BD236}" type="slidenum">
              <a:rPr lang="en-US" altLang="en-US" sz="1050" b="0"/>
              <a:pPr/>
              <a:t>27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7665499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4614863" y="1396604"/>
            <a:ext cx="285750" cy="6000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057650" y="2168129"/>
            <a:ext cx="285750" cy="16859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471613" y="1182291"/>
          <a:ext cx="54292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6" name="Document" r:id="rId4" imgW="7245096" imgH="5108448" progId="Word.Document.8">
                  <p:embed/>
                </p:oleObj>
              </mc:Choice>
              <mc:Fallback>
                <p:oleObj name="Document" r:id="rId4" imgW="7245096" imgH="5108448" progId="Word.Document.8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54292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102894" y="742950"/>
            <a:ext cx="838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1             2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352925" y="4057650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97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57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057650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6C30B0-CC21-4A8A-A209-B1C5B95229BC}" type="slidenum">
              <a:rPr lang="en-US" altLang="en-US" sz="1050" b="0"/>
              <a:pPr/>
              <a:t>28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24131061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Gibbs sampling in LDA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471613" y="1182291"/>
          <a:ext cx="68008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20" name="Document" r:id="rId4" imgW="9073896" imgH="5105400" progId="Word.Document.8">
                  <p:embed/>
                </p:oleObj>
              </mc:Choice>
              <mc:Fallback>
                <p:oleObj name="Document" r:id="rId4" imgW="9073896" imgH="5105400" progId="Word.Document.8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182291"/>
                        <a:ext cx="680085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102894" y="742950"/>
            <a:ext cx="2800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iteration</a:t>
            </a:r>
          </a:p>
          <a:p>
            <a:r>
              <a:rPr lang="en-US" altLang="en-US" sz="1200"/>
              <a:t>1             2                     …                  1000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229100" y="4114800"/>
          <a:ext cx="3433763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21" name="Bitmap Image" r:id="rId6" imgW="5609524" imgH="1057423" progId="Paint.Picture">
                  <p:embed/>
                </p:oleObj>
              </mc:Choice>
              <mc:Fallback>
                <p:oleObj name="Bitmap Image" r:id="rId6" imgW="5609524" imgH="1057423" progId="Paint.Picture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114800"/>
                        <a:ext cx="3433763" cy="64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A68ADD-25D5-464C-ACDE-F5E6EB90ED08}" type="slidenum">
              <a:rPr lang="en-US" altLang="en-US" sz="1050" b="0"/>
              <a:pPr/>
              <a:t>29</a:t>
            </a:fld>
            <a:endParaRPr lang="en-US" altLang="en-US" sz="1050" b="0"/>
          </a:p>
        </p:txBody>
      </p:sp>
    </p:spTree>
    <p:extLst>
      <p:ext uri="{BB962C8B-B14F-4D97-AF65-F5344CB8AC3E}">
        <p14:creationId xmlns:p14="http://schemas.microsoft.com/office/powerpoint/2010/main" val="34919214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PLSA with Prior Knowledge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534400" cy="337185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Users may have expectation about which topics to analyze</a:t>
            </a:r>
          </a:p>
          <a:p>
            <a:pPr lvl="1"/>
            <a:r>
              <a:rPr lang="en-US" altLang="en-US" sz="2000" dirty="0"/>
              <a:t>We expect to see “retrieval models” as a topic in IR.</a:t>
            </a:r>
          </a:p>
          <a:p>
            <a:pPr lvl="1"/>
            <a:r>
              <a:rPr lang="en-US" altLang="en-US" sz="2000" dirty="0"/>
              <a:t>We want to see aspects such as “battery” and “memory” for opinions about a laptop</a:t>
            </a:r>
          </a:p>
          <a:p>
            <a:r>
              <a:rPr lang="en-US" altLang="en-US" sz="2400" dirty="0"/>
              <a:t>Users may have knowledge about what topics are (or are NOT) covered in a document </a:t>
            </a:r>
          </a:p>
          <a:p>
            <a:pPr lvl="1"/>
            <a:r>
              <a:rPr lang="en-US" altLang="en-US" sz="2100" dirty="0"/>
              <a:t>Tags = topics </a:t>
            </a:r>
            <a:r>
              <a:rPr lang="en-US" altLang="en-US" sz="2100" dirty="0">
                <a:sym typeface="Wingdings" panose="05000000000000000000" pitchFamily="2" charset="2"/>
              </a:rPr>
              <a:t> A doc can only be generated using topics corresponding to the tags assigned to the document </a:t>
            </a:r>
          </a:p>
          <a:p>
            <a:r>
              <a:rPr lang="en-US" altLang="en-US" sz="2400" dirty="0"/>
              <a:t>We can incorporate such knowledge as priors of PLSA model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SzTx/>
              <a:buFontTx/>
              <a:buNone/>
            </a:pPr>
            <a:fld id="{C2635F87-DD89-4895-852A-F000322812E2}" type="slidenum">
              <a:rPr lang="en-US" altLang="en-US" sz="1400" b="0" smtClean="0">
                <a:latin typeface="Times New Roman" pitchFamily="18" charset="0"/>
              </a:rPr>
              <a:pPr algn="r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4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1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(MAP) Estimate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4950"/>
            <a:ext cx="83820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may use p(</a:t>
            </a:r>
            <a:r>
              <a:rPr lang="en-US" dirty="0">
                <a:sym typeface="Symbol"/>
              </a:rPr>
              <a:t>) to encode all kinds of preferences and constraints, e.g., </a:t>
            </a:r>
          </a:p>
          <a:p>
            <a:pPr lvl="1"/>
            <a:r>
              <a:rPr lang="en-US" dirty="0"/>
              <a:t>p(</a:t>
            </a:r>
            <a:r>
              <a:rPr lang="en-US" dirty="0">
                <a:sym typeface="Symbol"/>
              </a:rPr>
              <a:t>)&gt;0 if and only if one topic is precisely “background”: p(w|</a:t>
            </a:r>
            <a:r>
              <a:rPr lang="en-US" altLang="zh-CN" sz="2400" dirty="0">
                <a:ea typeface="SimSun" pitchFamily="2" charset="-122"/>
                <a:sym typeface="Symbol" pitchFamily="18" charset="2"/>
              </a:rPr>
              <a:t></a:t>
            </a:r>
            <a:r>
              <a:rPr lang="en-US" altLang="zh-CN" sz="2400" baseline="-25000" dirty="0">
                <a:ea typeface="SimSun" pitchFamily="2" charset="-122"/>
                <a:sym typeface="Symbol" pitchFamily="18" charset="2"/>
              </a:rPr>
              <a:t>B</a:t>
            </a:r>
            <a:r>
              <a:rPr lang="en-US" altLang="zh-CN" sz="2400" dirty="0">
                <a:ea typeface="SimSun" pitchFamily="2" charset="-122"/>
                <a:sym typeface="Symbol" pitchFamily="18" charset="2"/>
              </a:rPr>
              <a:t>)</a:t>
            </a:r>
          </a:p>
          <a:p>
            <a:pPr lvl="1"/>
            <a:r>
              <a:rPr lang="en-US" sz="2400" dirty="0"/>
              <a:t>p(</a:t>
            </a:r>
            <a:r>
              <a:rPr lang="en-US" sz="2400" dirty="0">
                <a:sym typeface="Symbol"/>
              </a:rPr>
              <a:t>)&gt;0 if and only if for a particular doc d, </a:t>
            </a:r>
            <a:r>
              <a:rPr lang="en-US" sz="2400" baseline="-25000" dirty="0">
                <a:sym typeface="Symbol"/>
              </a:rPr>
              <a:t>d,3</a:t>
            </a:r>
            <a:r>
              <a:rPr lang="en-US" sz="2400" dirty="0">
                <a:sym typeface="Symbol"/>
              </a:rPr>
              <a:t>=0 and </a:t>
            </a:r>
            <a:r>
              <a:rPr lang="en-US" sz="2400" baseline="-25000" dirty="0">
                <a:sym typeface="Symbol"/>
              </a:rPr>
              <a:t>d,1</a:t>
            </a:r>
            <a:r>
              <a:rPr lang="en-US" sz="2400" dirty="0">
                <a:sym typeface="Symbol"/>
              </a:rPr>
              <a:t>=1/2</a:t>
            </a:r>
            <a:endParaRPr lang="en-US" sz="2400" baseline="-25000" dirty="0"/>
          </a:p>
          <a:p>
            <a:pPr lvl="1"/>
            <a:r>
              <a:rPr lang="en-US" sz="2400" dirty="0"/>
              <a:t>p(</a:t>
            </a:r>
            <a:r>
              <a:rPr lang="en-US" sz="2400" dirty="0">
                <a:sym typeface="Symbol"/>
              </a:rPr>
              <a:t>) favors a  with topics that assign high probabilities to some particular words </a:t>
            </a:r>
          </a:p>
          <a:p>
            <a:r>
              <a:rPr lang="en-US" altLang="en-US" sz="2700" dirty="0">
                <a:sym typeface="Symbol"/>
              </a:rPr>
              <a:t>The MAP estimate (with conjugate prior) can be computed using a similar EM algorithm to the ML estimate with smoothing to reflect prior preferences</a:t>
            </a:r>
            <a:endParaRPr lang="en-US" altLang="en-US" sz="25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895350"/>
          <a:ext cx="4800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74" name="Equation" r:id="rId3" imgW="1879600" imgH="317500" progId="Equation.3">
                  <p:embed/>
                </p:oleObj>
              </mc:Choice>
              <mc:Fallback>
                <p:oleObj name="Equation" r:id="rId3" imgW="1879600" imgH="3175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95350"/>
                        <a:ext cx="4800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13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800100"/>
          </a:xfrm>
        </p:spPr>
        <p:txBody>
          <a:bodyPr/>
          <a:lstStyle/>
          <a:p>
            <a:r>
              <a:rPr lang="en-US" altLang="en-US" dirty="0"/>
              <a:t>EM Algorithm with Conjugate Prior on p(w|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 </a:t>
            </a:r>
            <a:r>
              <a:rPr lang="en-US" altLang="zh-CN" baseline="-25000" dirty="0" err="1">
                <a:ea typeface="SimSun" pitchFamily="2" charset="-122"/>
                <a:sym typeface="Symbol" pitchFamily="18" charset="2"/>
              </a:rPr>
              <a:t>i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)</a:t>
            </a:r>
            <a:endParaRPr lang="en-US" alt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6009740" y="2274598"/>
            <a:ext cx="2895022" cy="2147855"/>
            <a:chOff x="6009740" y="2274598"/>
            <a:chExt cx="2895022" cy="2147855"/>
          </a:xfrm>
        </p:grpSpPr>
        <p:grpSp>
          <p:nvGrpSpPr>
            <p:cNvPr id="27652" name="Group 29"/>
            <p:cNvGrpSpPr>
              <a:grpSpLocks/>
            </p:cNvGrpSpPr>
            <p:nvPr/>
          </p:nvGrpSpPr>
          <p:grpSpPr bwMode="auto">
            <a:xfrm>
              <a:off x="6705151" y="3028713"/>
              <a:ext cx="1330325" cy="722709"/>
              <a:chOff x="4844" y="2801"/>
              <a:chExt cx="838" cy="607"/>
            </a:xfrm>
          </p:grpSpPr>
          <p:sp>
            <p:nvSpPr>
              <p:cNvPr id="27659" name="Text Box 26"/>
              <p:cNvSpPr txBox="1">
                <a:spLocks noChangeArrowheads="1"/>
              </p:cNvSpPr>
              <p:nvPr/>
            </p:nvSpPr>
            <p:spPr bwMode="auto">
              <a:xfrm>
                <a:off x="4844" y="2801"/>
                <a:ext cx="83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45000"/>
                  </a:spcBef>
                  <a:buSzPct val="160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/>
                  <a:t>+</a:t>
                </a:r>
                <a:r>
                  <a:rPr lang="en-US" altLang="en-US" sz="2000" dirty="0">
                    <a:sym typeface="Symbol" pitchFamily="18" charset="2"/>
                  </a:rPr>
                  <a:t>p(w|’</a:t>
                </a:r>
                <a:r>
                  <a:rPr lang="en-US" altLang="en-US" sz="2000" baseline="-25000" dirty="0">
                    <a:sym typeface="Symbol" pitchFamily="18" charset="2"/>
                  </a:rPr>
                  <a:t>j</a:t>
                </a:r>
                <a:r>
                  <a:rPr lang="en-US" altLang="en-US" sz="2000" dirty="0"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27660" name="Line 27"/>
              <p:cNvSpPr>
                <a:spLocks noChangeShapeType="1"/>
              </p:cNvSpPr>
              <p:nvPr/>
            </p:nvSpPr>
            <p:spPr bwMode="auto">
              <a:xfrm>
                <a:off x="5040" y="312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Text Box 28"/>
              <p:cNvSpPr txBox="1">
                <a:spLocks noChangeArrowheads="1"/>
              </p:cNvSpPr>
              <p:nvPr/>
            </p:nvSpPr>
            <p:spPr bwMode="auto">
              <a:xfrm>
                <a:off x="5087" y="3072"/>
                <a:ext cx="303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45000"/>
                  </a:spcBef>
                  <a:buSzPct val="160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/>
                  <a:t>+</a:t>
                </a:r>
                <a:r>
                  <a:rPr lang="en-US" altLang="en-US" sz="2000">
                    <a:sym typeface="Symbol" pitchFamily="18" charset="2"/>
                  </a:rPr>
                  <a:t></a:t>
                </a:r>
              </a:p>
            </p:txBody>
          </p:sp>
        </p:grpSp>
        <p:sp>
          <p:nvSpPr>
            <p:cNvPr id="27653" name="Text Box 30"/>
            <p:cNvSpPr txBox="1">
              <a:spLocks noChangeArrowheads="1"/>
            </p:cNvSpPr>
            <p:nvPr/>
          </p:nvSpPr>
          <p:spPr bwMode="auto">
            <a:xfrm>
              <a:off x="6706724" y="2274598"/>
              <a:ext cx="21980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/>
                <a:t>Pseudo counts of w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/>
                <a:t> from prior </a:t>
              </a:r>
              <a:r>
                <a:rPr lang="en-US" altLang="en-US" sz="1800" b="0" dirty="0">
                  <a:sym typeface="Symbol" pitchFamily="18" charset="2"/>
                </a:rPr>
                <a:t>’</a:t>
              </a:r>
            </a:p>
          </p:txBody>
        </p:sp>
        <p:sp>
          <p:nvSpPr>
            <p:cNvPr id="27654" name="Line 31"/>
            <p:cNvSpPr>
              <a:spLocks noChangeShapeType="1"/>
            </p:cNvSpPr>
            <p:nvPr/>
          </p:nvSpPr>
          <p:spPr bwMode="auto">
            <a:xfrm>
              <a:off x="7549700" y="2894171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6009740" y="4053121"/>
              <a:ext cx="27751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/>
                <a:t>Sum of all pseudo counts</a:t>
              </a:r>
              <a:endParaRPr lang="en-US" altLang="en-US" sz="1800" b="0" dirty="0">
                <a:sym typeface="Symbol" pitchFamily="18" charset="2"/>
              </a:endParaRPr>
            </a:p>
          </p:txBody>
        </p:sp>
        <p:sp>
          <p:nvSpPr>
            <p:cNvPr id="27656" name="Line 33"/>
            <p:cNvSpPr>
              <a:spLocks noChangeShapeType="1"/>
            </p:cNvSpPr>
            <p:nvPr/>
          </p:nvSpPr>
          <p:spPr bwMode="auto">
            <a:xfrm flipV="1">
              <a:off x="7397300" y="3694271"/>
              <a:ext cx="0" cy="363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7" name="Text Box 34"/>
          <p:cNvSpPr txBox="1">
            <a:spLocks noChangeArrowheads="1"/>
          </p:cNvSpPr>
          <p:nvPr/>
        </p:nvSpPr>
        <p:spPr bwMode="auto">
          <a:xfrm>
            <a:off x="2133600" y="3875961"/>
            <a:ext cx="348364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000" dirty="0"/>
              <a:t>What if </a:t>
            </a:r>
            <a:r>
              <a:rPr lang="en-US" altLang="en-US" sz="2000" dirty="0">
                <a:sym typeface="Symbol" pitchFamily="18" charset="2"/>
              </a:rPr>
              <a:t>=0? What if =+?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705151" y="1357015"/>
            <a:ext cx="1477619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battery 0.5 </a:t>
            </a:r>
            <a:b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life  0.5</a:t>
            </a:r>
          </a:p>
        </p:txBody>
      </p:sp>
      <p:sp>
        <p:nvSpPr>
          <p:cNvPr id="2" name="Rectangle 1"/>
          <p:cNvSpPr/>
          <p:nvPr/>
        </p:nvSpPr>
        <p:spPr>
          <a:xfrm>
            <a:off x="6388818" y="895350"/>
            <a:ext cx="198496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ym typeface="Symbol" pitchFamily="18" charset="2"/>
              </a:rPr>
              <a:t>Prior: p(w|’</a:t>
            </a:r>
            <a:r>
              <a:rPr lang="en-US" altLang="en-US" sz="2400" b="1" baseline="-25000" dirty="0">
                <a:sym typeface="Symbol" pitchFamily="18" charset="2"/>
              </a:rPr>
              <a:t>j</a:t>
            </a:r>
            <a:r>
              <a:rPr lang="en-US" altLang="en-US" sz="2400" b="1" dirty="0">
                <a:sym typeface="Symbol" pitchFamily="18" charset="2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83" y="4467198"/>
            <a:ext cx="8222251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1" dirty="0"/>
              <a:t>We may also set any parameter to a constant (including 0) as needed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59014" y="819150"/>
          <a:ext cx="6203786" cy="296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98" name="Equation" r:id="rId3" imgW="3873500" imgH="2108200" progId="Equation.3">
                  <p:embed/>
                </p:oleObj>
              </mc:Choice>
              <mc:Fallback>
                <p:oleObj name="Equation" r:id="rId3" imgW="3873500" imgH="2108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014" y="819150"/>
                        <a:ext cx="6203786" cy="2961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5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Deficiency of PLSA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Not a generative model</a:t>
            </a:r>
          </a:p>
          <a:p>
            <a:pPr lvl="1">
              <a:defRPr/>
            </a:pPr>
            <a:r>
              <a:rPr lang="en-US" dirty="0"/>
              <a:t>Can’t compute probability of a new document (why do we care about this?)</a:t>
            </a:r>
          </a:p>
          <a:p>
            <a:pPr lvl="1">
              <a:defRPr/>
            </a:pPr>
            <a:r>
              <a:rPr lang="en-US" dirty="0"/>
              <a:t>Heuristic workaround is possible, though</a:t>
            </a:r>
          </a:p>
          <a:p>
            <a:pPr>
              <a:defRPr/>
            </a:pPr>
            <a:r>
              <a:rPr lang="en-US" dirty="0"/>
              <a:t>Many parameters </a:t>
            </a:r>
            <a:r>
              <a:rPr lang="en-US" dirty="0">
                <a:sym typeface="Wingdings" pitchFamily="2" charset="2"/>
              </a:rPr>
              <a:t> high complexity of models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Many local maxima  </a:t>
            </a:r>
            <a:r>
              <a:rPr lang="en-US" dirty="0"/>
              <a:t>  </a:t>
            </a:r>
          </a:p>
          <a:p>
            <a:pPr lvl="1">
              <a:defRPr/>
            </a:pPr>
            <a:r>
              <a:rPr lang="en-US" dirty="0"/>
              <a:t>Prone to </a:t>
            </a:r>
            <a:r>
              <a:rPr lang="en-US" dirty="0" err="1"/>
              <a:t>overfitting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Overfitting is not necessarily a problem for text mining (only interested in fitting the “training” documents)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8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Latent </a:t>
            </a:r>
            <a:r>
              <a:rPr lang="en-US" altLang="en-US" dirty="0" err="1"/>
              <a:t>Dirichlet</a:t>
            </a:r>
            <a:r>
              <a:rPr lang="en-US" altLang="en-US" dirty="0"/>
              <a:t> Allocation (LDA)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Make PLSA a generative model by imposing a </a:t>
            </a:r>
            <a:r>
              <a:rPr lang="en-US" dirty="0" err="1"/>
              <a:t>Dirichlet</a:t>
            </a:r>
            <a:r>
              <a:rPr lang="en-US" dirty="0"/>
              <a:t> prior on the model parameters </a:t>
            </a:r>
            <a:r>
              <a:rPr lang="en-US" dirty="0">
                <a:sym typeface="Wingdings" pitchFamily="2" charset="2"/>
              </a:rPr>
              <a:t>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LDA = Bayesian version of PLSA</a:t>
            </a:r>
            <a:endParaRPr lang="en-US" dirty="0"/>
          </a:p>
          <a:p>
            <a:pPr lvl="1">
              <a:defRPr/>
            </a:pPr>
            <a:r>
              <a:rPr lang="en-US" dirty="0"/>
              <a:t>Parameters are regularized </a:t>
            </a:r>
          </a:p>
          <a:p>
            <a:pPr>
              <a:defRPr/>
            </a:pPr>
            <a:r>
              <a:rPr lang="en-US" dirty="0"/>
              <a:t>Can achieve the same goal as PLSA for text mining purposes </a:t>
            </a:r>
          </a:p>
          <a:p>
            <a:pPr lvl="1">
              <a:defRPr/>
            </a:pPr>
            <a:r>
              <a:rPr lang="en-US" dirty="0"/>
              <a:t>Topic coverage and topic word distributions can be inferred using Bayesian inference 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2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PLSA </a:t>
            </a:r>
            <a:r>
              <a:rPr lang="en-US" dirty="0">
                <a:sym typeface="Wingdings" panose="05000000000000000000" pitchFamily="2" charset="2"/>
              </a:rPr>
              <a:t> LDA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55682" y="3394570"/>
            <a:ext cx="1118464" cy="4133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15775" y="2023466"/>
            <a:ext cx="1133033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03379" y="1145902"/>
            <a:ext cx="1145430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15776" y="1145902"/>
            <a:ext cx="1223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Topic  </a:t>
            </a:r>
            <a:r>
              <a:rPr lang="en-US" altLang="zh-CN" sz="1800" b="1" baseline="-25000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355682" y="3420635"/>
            <a:ext cx="1145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Topic </a:t>
            </a:r>
            <a:r>
              <a:rPr lang="en-US" altLang="zh-CN" sz="2000" b="1" baseline="-25000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k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64112" y="2023466"/>
            <a:ext cx="1223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Topic </a:t>
            </a:r>
            <a:r>
              <a:rPr lang="en-US" altLang="zh-CN" sz="2000" b="1" baseline="-25000" dirty="0">
                <a:solidFill>
                  <a:schemeClr val="bg1"/>
                </a:solidFill>
                <a:ea typeface="SimSun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03542" y="1041680"/>
            <a:ext cx="1747837" cy="7848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government 0.3 </a:t>
            </a:r>
            <a:b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response  0.2</a:t>
            </a:r>
            <a:b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651179" y="3058745"/>
            <a:ext cx="1366838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donate  0.1</a:t>
            </a:r>
            <a:b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relief 0.05</a:t>
            </a:r>
            <a:b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help 0.02 </a:t>
            </a:r>
            <a:b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51179" y="1915745"/>
            <a:ext cx="1366838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rgbClr val="3333FF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city 0.2</a:t>
            </a:r>
            <a:br>
              <a:rPr lang="en-US" altLang="zh-CN" sz="1800" b="1" dirty="0">
                <a:solidFill>
                  <a:srgbClr val="3333FF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3333FF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new   0.1</a:t>
            </a:r>
            <a:br>
              <a:rPr lang="en-US" altLang="zh-CN" sz="1800" b="1" dirty="0">
                <a:solidFill>
                  <a:srgbClr val="3333FF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 err="1">
                <a:solidFill>
                  <a:srgbClr val="3333FF"/>
                </a:solidFill>
                <a:latin typeface="Times New Roman" pitchFamily="18" charset="0"/>
                <a:ea typeface="SimSun" pitchFamily="2" charset="-122"/>
                <a:cs typeface="Times New Roman" panose="02020603050405020304" pitchFamily="18" charset="0"/>
              </a:rPr>
              <a:t>orleans</a:t>
            </a:r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ea typeface="SimSun" pitchFamily="2" charset="-122"/>
                <a:cs typeface="Times New Roman" panose="02020603050405020304" pitchFamily="18" charset="0"/>
              </a:rPr>
              <a:t> 0.05 </a:t>
            </a:r>
            <a:b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ea typeface="SimSun" pitchFamily="2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3333FF"/>
                </a:solidFill>
                <a:latin typeface="Times New Roman" pitchFamily="18" charset="0"/>
                <a:ea typeface="SimSun" pitchFamily="2" charset="-122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8800" y="644664"/>
            <a:ext cx="336117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Both word distributions and </a:t>
            </a:r>
          </a:p>
          <a:p>
            <a:r>
              <a:rPr lang="en-US" sz="2000" b="1" dirty="0"/>
              <a:t>topic choices are free in PLSA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300648" y="1483608"/>
            <a:ext cx="12406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29912" y="1434095"/>
            <a:ext cx="11304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p(</a:t>
            </a:r>
            <a:r>
              <a:rPr lang="en-US" altLang="zh-CN" sz="18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)=</a:t>
            </a:r>
            <a:r>
              <a:rPr lang="en-US" sz="2000" b="1" dirty="0">
                <a:solidFill>
                  <a:srgbClr val="CC0000"/>
                </a:solidFill>
                <a:sym typeface="Symbol"/>
              </a:rPr>
              <a:t></a:t>
            </a:r>
            <a:r>
              <a:rPr lang="en-US" sz="2000" b="1" baseline="-25000" dirty="0">
                <a:solidFill>
                  <a:srgbClr val="CC0000"/>
                </a:solidFill>
                <a:sym typeface="Symbol"/>
              </a:rPr>
              <a:t>d,1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101312" y="2468337"/>
            <a:ext cx="14400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28572" y="2423576"/>
            <a:ext cx="11304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p(</a:t>
            </a:r>
            <a:r>
              <a:rPr lang="en-US" altLang="zh-CN" sz="18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)=</a:t>
            </a:r>
            <a:r>
              <a:rPr lang="en-US" sz="2000" b="1" dirty="0">
                <a:solidFill>
                  <a:srgbClr val="CC0000"/>
                </a:solidFill>
                <a:sym typeface="Symbol"/>
              </a:rPr>
              <a:t></a:t>
            </a:r>
            <a:r>
              <a:rPr lang="en-US" sz="2000" b="1" baseline="-25000" dirty="0">
                <a:solidFill>
                  <a:srgbClr val="CC0000"/>
                </a:solidFill>
                <a:sym typeface="Symbol"/>
              </a:rPr>
              <a:t>d,2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067286" y="3518021"/>
            <a:ext cx="147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12790" y="3464808"/>
            <a:ext cx="11208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p(</a:t>
            </a:r>
            <a:r>
              <a:rPr lang="en-US" altLang="zh-CN" sz="1800" b="1" baseline="-25000" dirty="0">
                <a:ea typeface="SimSun" pitchFamily="2" charset="-122"/>
                <a:sym typeface="Symbol" pitchFamily="18" charset="2"/>
              </a:rPr>
              <a:t>k</a:t>
            </a:r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)=</a:t>
            </a:r>
            <a:r>
              <a:rPr lang="en-US" sz="2000" b="1" dirty="0">
                <a:solidFill>
                  <a:srgbClr val="CC0000"/>
                </a:solidFill>
                <a:sym typeface="Symbol"/>
              </a:rPr>
              <a:t></a:t>
            </a:r>
            <a:r>
              <a:rPr lang="en-US" sz="2000" b="1" baseline="-25000" dirty="0" err="1">
                <a:solidFill>
                  <a:srgbClr val="CC0000"/>
                </a:solidFill>
                <a:sym typeface="Symbol"/>
              </a:rPr>
              <a:t>d,k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549112" y="1483608"/>
            <a:ext cx="0" cy="208296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5482312" y="2387499"/>
            <a:ext cx="64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800" b="1" dirty="0">
                <a:latin typeface="Times New Roman" pitchFamily="18" charset="0"/>
                <a:ea typeface="SimSun" pitchFamily="2" charset="-122"/>
              </a:rPr>
              <a:t>…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986512" y="1330568"/>
            <a:ext cx="1229264" cy="12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355799" y="958592"/>
            <a:ext cx="849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ea typeface="SimSun" pitchFamily="2" charset="-122"/>
                <a:sym typeface="Symbol" pitchFamily="18" charset="2"/>
              </a:rPr>
              <a:t>p(w|</a:t>
            </a:r>
            <a:r>
              <a:rPr lang="en-US" altLang="zh-CN" sz="16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1600" b="1" dirty="0">
                <a:ea typeface="SimSun" pitchFamily="2" charset="-122"/>
                <a:sym typeface="Symbol" pitchFamily="18" charset="2"/>
              </a:rPr>
              <a:t>)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986512" y="2236584"/>
            <a:ext cx="1229264" cy="12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355799" y="1864608"/>
            <a:ext cx="849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ea typeface="SimSun" pitchFamily="2" charset="-122"/>
                <a:sym typeface="Symbol" pitchFamily="18" charset="2"/>
              </a:rPr>
              <a:t>p(w|</a:t>
            </a:r>
            <a:r>
              <a:rPr lang="en-US" altLang="zh-CN" sz="16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1600" b="1" dirty="0">
                <a:ea typeface="SimSun" pitchFamily="2" charset="-122"/>
                <a:sym typeface="Symbol" pitchFamily="18" charset="2"/>
              </a:rPr>
              <a:t>)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910312" y="3601228"/>
            <a:ext cx="1445370" cy="147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96461" y="3243962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ea typeface="SimSun" pitchFamily="2" charset="-122"/>
                <a:sym typeface="Symbol" pitchFamily="18" charset="2"/>
              </a:rPr>
              <a:t>p(w|</a:t>
            </a:r>
            <a:r>
              <a:rPr lang="en-US" altLang="zh-CN" sz="1600" b="1" baseline="-25000" dirty="0">
                <a:ea typeface="SimSun" pitchFamily="2" charset="-122"/>
                <a:sym typeface="Symbol" pitchFamily="18" charset="2"/>
              </a:rPr>
              <a:t>k</a:t>
            </a:r>
            <a:r>
              <a:rPr lang="en-US" altLang="zh-CN" sz="1600" b="1" dirty="0">
                <a:ea typeface="SimSun" pitchFamily="2" charset="-122"/>
                <a:sym typeface="Symbol" pitchFamily="18" charset="2"/>
              </a:rPr>
              <a:t>)</a:t>
            </a:r>
            <a:endParaRPr lang="en-US" dirty="0"/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2510512" y="2245608"/>
            <a:ext cx="64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800" b="1" dirty="0">
                <a:latin typeface="Times New Roman" pitchFamily="18" charset="0"/>
                <a:ea typeface="SimSun" pitchFamily="2" charset="-122"/>
              </a:rPr>
              <a:t>…</a:t>
            </a:r>
          </a:p>
        </p:txBody>
      </p:sp>
      <p:sp>
        <p:nvSpPr>
          <p:cNvPr id="70" name="Left Brace 69"/>
          <p:cNvSpPr/>
          <p:nvPr/>
        </p:nvSpPr>
        <p:spPr>
          <a:xfrm>
            <a:off x="609600" y="1152572"/>
            <a:ext cx="457200" cy="2540836"/>
          </a:xfrm>
          <a:prstGeom prst="leftBrac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288" y="2092716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914828" y="1416617"/>
          <a:ext cx="1897392" cy="54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8" name="Equation" r:id="rId3" imgW="1104840" imgH="241200" progId="Equation.3">
                  <p:embed/>
                </p:oleObj>
              </mc:Choice>
              <mc:Fallback>
                <p:oleObj name="Equation" r:id="rId3" imgW="110484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4828" y="1416617"/>
                        <a:ext cx="1897392" cy="54383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52546" y="4074408"/>
          <a:ext cx="2775851" cy="35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9" name="Equation" r:id="rId5" imgW="1803240" imgH="228600" progId="Equation.3">
                  <p:embed/>
                </p:oleObj>
              </mc:Choice>
              <mc:Fallback>
                <p:oleObj name="Equation" r:id="rId5" imgW="1803240" imgH="2286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46" y="4074408"/>
                        <a:ext cx="2775851" cy="35186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3157538" y="2166904"/>
            <a:ext cx="5942081" cy="2919446"/>
            <a:chOff x="3157538" y="2166904"/>
            <a:chExt cx="5942081" cy="2919446"/>
          </a:xfrm>
        </p:grpSpPr>
        <p:grpSp>
          <p:nvGrpSpPr>
            <p:cNvPr id="29" name="Group 28"/>
            <p:cNvGrpSpPr/>
            <p:nvPr/>
          </p:nvGrpSpPr>
          <p:grpSpPr>
            <a:xfrm>
              <a:off x="6673702" y="2166904"/>
              <a:ext cx="2362200" cy="1141441"/>
              <a:chOff x="6673702" y="2166904"/>
              <a:chExt cx="2362200" cy="1141441"/>
            </a:xfrm>
          </p:grpSpPr>
          <p:graphicFrame>
            <p:nvGraphicFramePr>
              <p:cNvPr id="53" name="Object 7"/>
              <p:cNvGraphicFramePr>
                <a:graphicFrameLocks noChangeAspect="1"/>
              </p:cNvGraphicFramePr>
              <p:nvPr/>
            </p:nvGraphicFramePr>
            <p:xfrm>
              <a:off x="6673702" y="2166904"/>
              <a:ext cx="2362200" cy="441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710" name="Equation" r:id="rId7" imgW="1295280" imgH="228600" progId="Equation.3">
                      <p:embed/>
                    </p:oleObj>
                  </mc:Choice>
                  <mc:Fallback>
                    <p:oleObj name="Equation" r:id="rId7" imgW="1295280" imgH="228600" progId="Equation.3">
                      <p:embed/>
                      <p:pic>
                        <p:nvPicPr>
                          <p:cNvPr id="5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73702" y="2166904"/>
                            <a:ext cx="2362200" cy="44118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/>
            </p:nvGraphicFramePr>
            <p:xfrm>
              <a:off x="6702865" y="2931408"/>
              <a:ext cx="2297112" cy="376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711" name="Equation" r:id="rId9" imgW="1333440" imgH="215640" progId="Equation.3">
                      <p:embed/>
                    </p:oleObj>
                  </mc:Choice>
                  <mc:Fallback>
                    <p:oleObj name="Equation" r:id="rId9" imgW="1333440" imgH="215640" progId="Equation.3">
                      <p:embed/>
                      <p:pic>
                        <p:nvPicPr>
                          <p:cNvPr id="2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02865" y="2931408"/>
                            <a:ext cx="2297112" cy="376937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3157538" y="4217988"/>
              <a:ext cx="2352675" cy="868362"/>
              <a:chOff x="3157538" y="4217988"/>
              <a:chExt cx="2352675" cy="868362"/>
            </a:xfrm>
          </p:grpSpPr>
          <p:graphicFrame>
            <p:nvGraphicFramePr>
              <p:cNvPr id="56" name="Object 5"/>
              <p:cNvGraphicFramePr>
                <a:graphicFrameLocks noChangeAspect="1"/>
              </p:cNvGraphicFramePr>
              <p:nvPr/>
            </p:nvGraphicFramePr>
            <p:xfrm>
              <a:off x="3157538" y="4217988"/>
              <a:ext cx="2352675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712" name="Equation" r:id="rId11" imgW="1244520" imgH="228600" progId="Equation.3">
                      <p:embed/>
                    </p:oleObj>
                  </mc:Choice>
                  <mc:Fallback>
                    <p:oleObj name="Equation" r:id="rId11" imgW="1244520" imgH="228600" progId="Equation.3">
                      <p:embed/>
                      <p:pic>
                        <p:nvPicPr>
                          <p:cNvPr id="56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7538" y="4217988"/>
                            <a:ext cx="2352675" cy="392112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206750" y="4724400"/>
              <a:ext cx="2051050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713" name="Equation" r:id="rId13" imgW="1295280" imgH="228600" progId="Equation.3">
                      <p:embed/>
                    </p:oleObj>
                  </mc:Choice>
                  <mc:Fallback>
                    <p:oleObj name="Equation" r:id="rId13" imgW="1295280" imgH="228600" progId="Equation.3">
                      <p:embed/>
                      <p:pic>
                        <p:nvPicPr>
                          <p:cNvPr id="22" name="Object 2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206750" y="4724400"/>
                            <a:ext cx="2051050" cy="36195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TextBox 23"/>
            <p:cNvSpPr txBox="1"/>
            <p:nvPr/>
          </p:nvSpPr>
          <p:spPr>
            <a:xfrm>
              <a:off x="5899319" y="4232644"/>
              <a:ext cx="3200300" cy="400110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LDA imposes a prior on both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45888" y="4582633"/>
              <a:ext cx="2009554" cy="331351"/>
            </a:xfrm>
            <a:custGeom>
              <a:avLst/>
              <a:gdLst>
                <a:gd name="connsiteX0" fmla="*/ 2009554 w 2009554"/>
                <a:gd name="connsiteY0" fmla="*/ 106325 h 331351"/>
                <a:gd name="connsiteX1" fmla="*/ 701749 w 2009554"/>
                <a:gd name="connsiteY1" fmla="*/ 329609 h 331351"/>
                <a:gd name="connsiteX2" fmla="*/ 0 w 2009554"/>
                <a:gd name="connsiteY2" fmla="*/ 0 h 3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9554" h="331351">
                  <a:moveTo>
                    <a:pt x="2009554" y="106325"/>
                  </a:moveTo>
                  <a:cubicBezTo>
                    <a:pt x="1523114" y="226827"/>
                    <a:pt x="1036675" y="347330"/>
                    <a:pt x="701749" y="329609"/>
                  </a:cubicBezTo>
                  <a:cubicBezTo>
                    <a:pt x="366823" y="311888"/>
                    <a:pt x="183411" y="155944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7499469" y="3413239"/>
              <a:ext cx="0" cy="81940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Functions for PLSA vs. LDA</a:t>
            </a:r>
          </a:p>
        </p:txBody>
      </p:sp>
      <p:graphicFrame>
        <p:nvGraphicFramePr>
          <p:cNvPr id="81924" name="Object 5"/>
          <p:cNvGraphicFramePr>
            <a:graphicFrameLocks noChangeAspect="1"/>
          </p:cNvGraphicFramePr>
          <p:nvPr/>
        </p:nvGraphicFramePr>
        <p:xfrm>
          <a:off x="762000" y="2800350"/>
          <a:ext cx="6096000" cy="157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4" name="Equation" r:id="rId3" imgW="3975100" imgH="1384300" progId="Equation.3">
                  <p:embed/>
                </p:oleObj>
              </mc:Choice>
              <mc:Fallback>
                <p:oleObj name="Equation" r:id="rId3" imgW="3975100" imgH="1384300" progId="Equation.3">
                  <p:embed/>
                  <p:pic>
                    <p:nvPicPr>
                      <p:cNvPr id="819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00350"/>
                        <a:ext cx="6096000" cy="1572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6"/>
          <p:cNvGraphicFramePr>
            <a:graphicFrameLocks noChangeAspect="1"/>
          </p:cNvGraphicFramePr>
          <p:nvPr/>
        </p:nvGraphicFramePr>
        <p:xfrm>
          <a:off x="744646" y="980598"/>
          <a:ext cx="5326589" cy="152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5" name="Equation" r:id="rId5" imgW="3327400" imgH="1270000" progId="Equation.3">
                  <p:embed/>
                </p:oleObj>
              </mc:Choice>
              <mc:Fallback>
                <p:oleObj name="Equation" r:id="rId5" imgW="3327400" imgH="1270000" progId="Equation.3">
                  <p:embed/>
                  <p:pic>
                    <p:nvPicPr>
                      <p:cNvPr id="819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46" y="980598"/>
                        <a:ext cx="5326589" cy="1524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" y="800100"/>
            <a:ext cx="6909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0" dirty="0">
                <a:latin typeface="+mn-lt"/>
              </a:rPr>
              <a:t>PLSA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063" y="2500312"/>
            <a:ext cx="5944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0" dirty="0">
                <a:latin typeface="+mn-lt"/>
              </a:rPr>
              <a:t>LDA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43200" y="945357"/>
            <a:ext cx="6165210" cy="2369343"/>
            <a:chOff x="2743200" y="945357"/>
            <a:chExt cx="6165210" cy="2369343"/>
          </a:xfrm>
        </p:grpSpPr>
        <p:cxnSp>
          <p:nvCxnSpPr>
            <p:cNvPr id="81928" name="Straight Connector 10"/>
            <p:cNvCxnSpPr>
              <a:cxnSpLocks noChangeShapeType="1"/>
            </p:cNvCxnSpPr>
            <p:nvPr/>
          </p:nvCxnSpPr>
          <p:spPr bwMode="auto">
            <a:xfrm>
              <a:off x="2743200" y="1485900"/>
              <a:ext cx="1447800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29" name="Straight Connector 11"/>
            <p:cNvCxnSpPr>
              <a:cxnSpLocks noChangeShapeType="1"/>
            </p:cNvCxnSpPr>
            <p:nvPr/>
          </p:nvCxnSpPr>
          <p:spPr bwMode="auto">
            <a:xfrm>
              <a:off x="2743200" y="3314700"/>
              <a:ext cx="1447800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6400800" y="945357"/>
              <a:ext cx="250761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0" dirty="0">
                  <a:solidFill>
                    <a:srgbClr val="FF0000"/>
                  </a:solidFill>
                  <a:latin typeface="+mn-lt"/>
                </a:rPr>
                <a:t>Core assumption </a:t>
              </a:r>
            </a:p>
            <a:p>
              <a:pPr>
                <a:defRPr/>
              </a:pPr>
              <a:r>
                <a:rPr lang="en-US" sz="2400" b="1" i="0" dirty="0">
                  <a:solidFill>
                    <a:srgbClr val="FF0000"/>
                  </a:solidFill>
                  <a:latin typeface="+mn-lt"/>
                </a:rPr>
                <a:t>in all topic models</a:t>
              </a:r>
            </a:p>
          </p:txBody>
        </p:sp>
        <p:cxnSp>
          <p:nvCxnSpPr>
            <p:cNvPr id="81931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419599" y="1210866"/>
              <a:ext cx="1981200" cy="0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32" name="Freeform 16"/>
            <p:cNvSpPr>
              <a:spLocks/>
            </p:cNvSpPr>
            <p:nvPr/>
          </p:nvSpPr>
          <p:spPr bwMode="auto">
            <a:xfrm>
              <a:off x="4361813" y="1657349"/>
              <a:ext cx="2115185" cy="1457325"/>
            </a:xfrm>
            <a:custGeom>
              <a:avLst/>
              <a:gdLst>
                <a:gd name="T0" fmla="*/ 2095500 w 2095500"/>
                <a:gd name="T1" fmla="*/ 0 h 2133600"/>
                <a:gd name="T2" fmla="*/ 1562100 w 2095500"/>
                <a:gd name="T3" fmla="*/ 1524000 h 2133600"/>
                <a:gd name="T4" fmla="*/ 0 w 2095500"/>
                <a:gd name="T5" fmla="*/ 2133600 h 2133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5500" h="2133600">
                  <a:moveTo>
                    <a:pt x="2095500" y="0"/>
                  </a:moveTo>
                  <a:cubicBezTo>
                    <a:pt x="2003425" y="584200"/>
                    <a:pt x="1911350" y="1168400"/>
                    <a:pt x="1562100" y="1524000"/>
                  </a:cubicBezTo>
                  <a:cubicBezTo>
                    <a:pt x="1212850" y="1879600"/>
                    <a:pt x="606425" y="2006600"/>
                    <a:pt x="0" y="2133600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67000" y="1978497"/>
            <a:ext cx="6420421" cy="1850553"/>
            <a:chOff x="2667000" y="1978497"/>
            <a:chExt cx="6420421" cy="185055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667000" y="3371849"/>
              <a:ext cx="2895600" cy="45720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50050" y="2567285"/>
              <a:ext cx="233737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0" dirty="0">
                  <a:latin typeface="+mn-lt"/>
                </a:rPr>
                <a:t>PLSA component</a:t>
              </a:r>
            </a:p>
          </p:txBody>
        </p:sp>
        <p:cxnSp>
          <p:nvCxnSpPr>
            <p:cNvPr id="81935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5562600" y="1978497"/>
              <a:ext cx="1187450" cy="81441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6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5562600" y="2800350"/>
              <a:ext cx="1187450" cy="5143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343400" y="3771900"/>
            <a:ext cx="4362527" cy="897103"/>
            <a:chOff x="4343400" y="3771900"/>
            <a:chExt cx="4362527" cy="897103"/>
          </a:xfrm>
        </p:grpSpPr>
        <p:cxnSp>
          <p:nvCxnSpPr>
            <p:cNvPr id="81937" name="Straight Connector 25"/>
            <p:cNvCxnSpPr>
              <a:cxnSpLocks noChangeShapeType="1"/>
            </p:cNvCxnSpPr>
            <p:nvPr/>
          </p:nvCxnSpPr>
          <p:spPr bwMode="auto">
            <a:xfrm>
              <a:off x="5715000" y="3771900"/>
              <a:ext cx="914400" cy="0"/>
            </a:xfrm>
            <a:prstGeom prst="line">
              <a:avLst/>
            </a:prstGeom>
            <a:noFill/>
            <a:ln w="254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8" name="Straight Connector 27"/>
            <p:cNvCxnSpPr>
              <a:cxnSpLocks noChangeShapeType="1"/>
            </p:cNvCxnSpPr>
            <p:nvPr/>
          </p:nvCxnSpPr>
          <p:spPr bwMode="auto">
            <a:xfrm>
              <a:off x="4343400" y="4400550"/>
              <a:ext cx="1828800" cy="0"/>
            </a:xfrm>
            <a:prstGeom prst="line">
              <a:avLst/>
            </a:prstGeom>
            <a:noFill/>
            <a:ln w="254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6734810" y="4207338"/>
              <a:ext cx="197111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0" dirty="0">
                  <a:solidFill>
                    <a:srgbClr val="0000CC"/>
                  </a:solidFill>
                  <a:latin typeface="+mn-lt"/>
                </a:rPr>
                <a:t>Added by LDA</a:t>
              </a:r>
            </a:p>
          </p:txBody>
        </p:sp>
        <p:cxnSp>
          <p:nvCxnSpPr>
            <p:cNvPr id="81940" name="Straight Arrow Connector 31"/>
            <p:cNvCxnSpPr>
              <a:cxnSpLocks noChangeShapeType="1"/>
            </p:cNvCxnSpPr>
            <p:nvPr/>
          </p:nvCxnSpPr>
          <p:spPr bwMode="auto">
            <a:xfrm flipH="1" flipV="1">
              <a:off x="6489700" y="3829052"/>
              <a:ext cx="444500" cy="37828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1" name="Straight Arrow Connector 33"/>
            <p:cNvCxnSpPr>
              <a:cxnSpLocks noChangeShapeType="1"/>
            </p:cNvCxnSpPr>
            <p:nvPr/>
          </p:nvCxnSpPr>
          <p:spPr bwMode="auto">
            <a:xfrm flipH="1" flipV="1">
              <a:off x="6172198" y="4464853"/>
              <a:ext cx="609600" cy="9755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23334</TotalTime>
  <Words>1181</Words>
  <Application>Microsoft Macintosh PowerPoint</Application>
  <PresentationFormat>On-screen Show (16:9)</PresentationFormat>
  <Paragraphs>239</Paragraphs>
  <Slides>29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Equation</vt:lpstr>
      <vt:lpstr>Document</vt:lpstr>
      <vt:lpstr>Bitmap Image</vt:lpstr>
      <vt:lpstr>Bayesian Inference for  Mixture Language Models   </vt:lpstr>
      <vt:lpstr>Extensions of PLSA</vt:lpstr>
      <vt:lpstr>PLSA with Prior Knowledge</vt:lpstr>
      <vt:lpstr>Maximum a Posteriori (MAP) Estimate </vt:lpstr>
      <vt:lpstr>EM Algorithm with Conjugate Prior on p(w| i)</vt:lpstr>
      <vt:lpstr>Deficiency of PLSA </vt:lpstr>
      <vt:lpstr>Latent Dirichlet Allocation (LDA)</vt:lpstr>
      <vt:lpstr>PLSA  LDA</vt:lpstr>
      <vt:lpstr>Likelihood Functions for PLSA vs. LDA</vt:lpstr>
      <vt:lpstr>Parameter Estimation and Inferences in LDA</vt:lpstr>
      <vt:lpstr>Posterior Inferences in LDA</vt:lpstr>
      <vt:lpstr>Illustration of Bayesian Estimation</vt:lpstr>
      <vt:lpstr>LDA as a graph model  [Blei et al. 03a]</vt:lpstr>
      <vt:lpstr>Posterior Inferences in LDA</vt:lpstr>
      <vt:lpstr>Approximate Inferences for LDA</vt:lpstr>
      <vt:lpstr>Monte Carlo</vt:lpstr>
      <vt:lpstr>Markov Chain</vt:lpstr>
      <vt:lpstr>Markov Chain Monte Carlo</vt:lpstr>
      <vt:lpstr>The collapsed Gibbs sampler [Griffiths &amp; Steyvers 04]</vt:lpstr>
      <vt:lpstr>The collapsed Gibbs sampler [Griffiths &amp; Steyvers 04]</vt:lpstr>
      <vt:lpstr>Gibbs sampling in LDA</vt:lpstr>
      <vt:lpstr>Gibbs sampling in LDA</vt:lpstr>
      <vt:lpstr>Gibbs sampling in LDA</vt:lpstr>
      <vt:lpstr>Gibbs sampling in LDA</vt:lpstr>
      <vt:lpstr>Gibbs sampling in LDA</vt:lpstr>
      <vt:lpstr>Gibbs sampling in LDA</vt:lpstr>
      <vt:lpstr>Gibbs sampling in LDA</vt:lpstr>
      <vt:lpstr>Gibbs sampling in LDA</vt:lpstr>
      <vt:lpstr>Gibbs sampling in 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Shubhra Kanti Karmaker Santu</cp:lastModifiedBy>
  <cp:revision>242</cp:revision>
  <dcterms:created xsi:type="dcterms:W3CDTF">2013-09-17T19:36:26Z</dcterms:created>
  <dcterms:modified xsi:type="dcterms:W3CDTF">2021-09-01T05:28:46Z</dcterms:modified>
</cp:coreProperties>
</file>