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3"/>
  </p:sldMasterIdLst>
  <p:notesMasterIdLst>
    <p:notesMasterId r:id="rId36"/>
  </p:notesMasterIdLst>
  <p:sldIdLst>
    <p:sldId id="258" r:id="rId4"/>
    <p:sldId id="261" r:id="rId5"/>
    <p:sldId id="263" r:id="rId6"/>
    <p:sldId id="260" r:id="rId7"/>
    <p:sldId id="262" r:id="rId8"/>
    <p:sldId id="264" r:id="rId9"/>
    <p:sldId id="265" r:id="rId10"/>
    <p:sldId id="275" r:id="rId11"/>
    <p:sldId id="270" r:id="rId12"/>
    <p:sldId id="283" r:id="rId13"/>
    <p:sldId id="282" r:id="rId14"/>
    <p:sldId id="285" r:id="rId15"/>
    <p:sldId id="267" r:id="rId16"/>
    <p:sldId id="266" r:id="rId17"/>
    <p:sldId id="268" r:id="rId18"/>
    <p:sldId id="274" r:id="rId19"/>
    <p:sldId id="272" r:id="rId20"/>
    <p:sldId id="271" r:id="rId21"/>
    <p:sldId id="269" r:id="rId22"/>
    <p:sldId id="273" r:id="rId23"/>
    <p:sldId id="276" r:id="rId24"/>
    <p:sldId id="278" r:id="rId25"/>
    <p:sldId id="280" r:id="rId26"/>
    <p:sldId id="279" r:id="rId27"/>
    <p:sldId id="284" r:id="rId28"/>
    <p:sldId id="286" r:id="rId29"/>
    <p:sldId id="288" r:id="rId30"/>
    <p:sldId id="292" r:id="rId31"/>
    <p:sldId id="290" r:id="rId32"/>
    <p:sldId id="291" r:id="rId33"/>
    <p:sldId id="277" r:id="rId34"/>
    <p:sldId id="257" r:id="rId35"/>
  </p:sldIdLst>
  <p:sldSz cx="13012738" cy="73152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1pPr>
    <a:lvl2pPr marL="579438" indent="-1222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2pPr>
    <a:lvl3pPr marL="1160463" indent="-2460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3pPr>
    <a:lvl4pPr marL="1741488" indent="-3698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4pPr>
    <a:lvl5pPr marL="2322513" indent="-4937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40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7"/>
    <p:restoredTop sz="94071"/>
  </p:normalViewPr>
  <p:slideViewPr>
    <p:cSldViewPr>
      <p:cViewPr varScale="1">
        <p:scale>
          <a:sx n="94" d="100"/>
          <a:sy n="94" d="100"/>
        </p:scale>
        <p:origin x="496" y="200"/>
      </p:cViewPr>
      <p:guideLst>
        <p:guide orient="horz" pos="2304"/>
        <p:guide pos="40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bba/Dropbox/My/My_Research/2020_Mooc-namskeid_upp215f_2019&amp;2020/2019&amp;2020_Mooc_samanburdu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bba/Dropbox/My/My_Research/2020_Mooc-namskeid_upp215f_2019&amp;2020/2019&amp;2020_Mooc_samanburdu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bba/Dropbox/Kennsla/2020_UPP110f_Vefstjornun&amp;Upplysingaarkitektur/Ryni/Toggl_Allt_timabilid/0_alli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mooc!$B$13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mooc!$A$14:$A$15</c:f>
              <c:strCache>
                <c:ptCount val="2"/>
                <c:pt idx="0">
                  <c:v>Já</c:v>
                </c:pt>
                <c:pt idx="1">
                  <c:v>Nei</c:v>
                </c:pt>
              </c:strCache>
            </c:strRef>
          </c:cat>
          <c:val>
            <c:numRef>
              <c:f>mooc!$B$14:$B$15</c:f>
              <c:numCache>
                <c:formatCode>0%</c:formatCode>
                <c:ptCount val="2"/>
                <c:pt idx="0">
                  <c:v>0.23809523809523808</c:v>
                </c:pt>
                <c:pt idx="1">
                  <c:v>0.76190476190476186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E-5345-8FE3-7DE990D0CE66}"/>
            </c:ext>
          </c:extLst>
        </c:ser>
        <c:ser>
          <c:idx val="1"/>
          <c:order val="1"/>
          <c:tx>
            <c:strRef>
              <c:f>mooc!$C$13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mooc!$A$14:$A$15</c:f>
              <c:strCache>
                <c:ptCount val="2"/>
                <c:pt idx="0">
                  <c:v>Já</c:v>
                </c:pt>
                <c:pt idx="1">
                  <c:v>Nei</c:v>
                </c:pt>
              </c:strCache>
            </c:strRef>
          </c:cat>
          <c:val>
            <c:numRef>
              <c:f>mooc!$C$14:$C$15</c:f>
              <c:numCache>
                <c:formatCode>0%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E-5345-8FE3-7DE990D0C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6120879"/>
        <c:axId val="1312361919"/>
      </c:barChart>
      <c:catAx>
        <c:axId val="131612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S"/>
          </a:p>
        </c:txPr>
        <c:crossAx val="1312361919"/>
        <c:crosses val="autoZero"/>
        <c:auto val="1"/>
        <c:lblAlgn val="ctr"/>
        <c:lblOffset val="100"/>
        <c:noMultiLvlLbl val="0"/>
      </c:catAx>
      <c:valAx>
        <c:axId val="131236191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Hlutfall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S"/>
          </a:p>
        </c:txPr>
        <c:crossAx val="1316120879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fleiri!$B$15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fleiri!$A$16:$A$17</c:f>
              <c:strCache>
                <c:ptCount val="2"/>
                <c:pt idx="0">
                  <c:v>Já</c:v>
                </c:pt>
                <c:pt idx="1">
                  <c:v>Kannski</c:v>
                </c:pt>
              </c:strCache>
            </c:strRef>
          </c:cat>
          <c:val>
            <c:numRef>
              <c:f>fleiri!$B$16:$B$17</c:f>
              <c:numCache>
                <c:formatCode>0%</c:formatCode>
                <c:ptCount val="2"/>
                <c:pt idx="0">
                  <c:v>0.90476190476190477</c:v>
                </c:pt>
                <c:pt idx="1">
                  <c:v>9.5238095238095233E-2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6-0B4A-ADFB-64A07B0B0C1D}"/>
            </c:ext>
          </c:extLst>
        </c:ser>
        <c:ser>
          <c:idx val="1"/>
          <c:order val="1"/>
          <c:tx>
            <c:strRef>
              <c:f>fleiri!$C$15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7340067340067337E-3"/>
                  <c:y val="4.0123456790123455E-2"/>
                </c:manualLayout>
              </c:layout>
              <c:tx>
                <c:rich>
                  <a:bodyPr/>
                  <a:lstStyle/>
                  <a:p>
                    <a:fld id="{308DDE46-496F-1441-8E03-41646375E596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E6-0B4A-ADFB-64A07B0B0C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fleiri!$A$16:$A$17</c:f>
              <c:strCache>
                <c:ptCount val="2"/>
                <c:pt idx="0">
                  <c:v>Já</c:v>
                </c:pt>
                <c:pt idx="1">
                  <c:v>Kannski</c:v>
                </c:pt>
              </c:strCache>
            </c:strRef>
          </c:cat>
          <c:val>
            <c:numRef>
              <c:f>fleiri!$C$16:$C$17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E6-0B4A-ADFB-64A07B0B0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923903"/>
        <c:axId val="1315925535"/>
      </c:barChart>
      <c:catAx>
        <c:axId val="131592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S"/>
          </a:p>
        </c:txPr>
        <c:crossAx val="1315925535"/>
        <c:crosses val="autoZero"/>
        <c:auto val="1"/>
        <c:lblAlgn val="ctr"/>
        <c:lblOffset val="100"/>
        <c:noMultiLvlLbl val="0"/>
      </c:catAx>
      <c:valAx>
        <c:axId val="131592553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 err="1"/>
                  <a:t>Hlutfall</a:t>
                </a:r>
                <a:r>
                  <a:rPr lang="en-GB" sz="1400" dirty="0"/>
                  <a:t> </a:t>
                </a:r>
                <a:r>
                  <a:rPr lang="en-GB" sz="1400" dirty="0" err="1"/>
                  <a:t>nemenda</a:t>
                </a:r>
                <a:endParaRPr lang="en-GB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S"/>
          </a:p>
        </c:txPr>
        <c:crossAx val="131592390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Sheet1!$A$24</c:f>
              <c:strCache>
                <c:ptCount val="1"/>
                <c:pt idx="0">
                  <c:v>Verkefni_2_Vefaðgengi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Sheet1!$B$24:$J$24</c:f>
              <c:numCache>
                <c:formatCode>General</c:formatCode>
                <c:ptCount val="9"/>
                <c:pt idx="0">
                  <c:v>6.5</c:v>
                </c:pt>
                <c:pt idx="1">
                  <c:v>12.2</c:v>
                </c:pt>
                <c:pt idx="2">
                  <c:v>14</c:v>
                </c:pt>
                <c:pt idx="3">
                  <c:v>19.399999999999999</c:v>
                </c:pt>
                <c:pt idx="4">
                  <c:v>20.2</c:v>
                </c:pt>
                <c:pt idx="5">
                  <c:v>19.399999999999999</c:v>
                </c:pt>
                <c:pt idx="6">
                  <c:v>28.3</c:v>
                </c:pt>
                <c:pt idx="7">
                  <c:v>8</c:v>
                </c:pt>
                <c:pt idx="8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F-F949-9DEC-74BA04EA9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110511"/>
        <c:axId val="869004671"/>
      </c:barChart>
      <c:catAx>
        <c:axId val="869110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Nemendur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S"/>
          </a:p>
        </c:txPr>
        <c:crossAx val="869004671"/>
        <c:crosses val="autoZero"/>
        <c:auto val="1"/>
        <c:lblAlgn val="ctr"/>
        <c:lblOffset val="100"/>
        <c:noMultiLvlLbl val="0"/>
      </c:catAx>
      <c:valAx>
        <c:axId val="86900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Fjöldi</a:t>
                </a:r>
                <a:r>
                  <a:rPr lang="en-GB" sz="1400" baseline="0"/>
                  <a:t> vinnutíma - klukkustundir</a:t>
                </a:r>
                <a:endParaRPr lang="en-GB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S"/>
          </a:p>
        </c:txPr>
        <c:crossAx val="869110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6E044-1A8F-FA45-9A15-048848F17BC4}" type="datetimeFigureOut">
              <a:rPr lang="en-IS" smtClean="0"/>
              <a:t>01/10/2020</a:t>
            </a:fld>
            <a:endParaRPr lang="en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DD10-72D7-5B43-ABD3-6284AA57C6A7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278366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DD10-72D7-5B43-ABD3-6284AA57C6A7}" type="slidenum">
              <a:rPr lang="en-IS" smtClean="0"/>
              <a:t>1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35163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956" y="2272454"/>
            <a:ext cx="11060827" cy="1568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911" y="4145280"/>
            <a:ext cx="9108917" cy="1869440"/>
          </a:xfrm>
        </p:spPr>
        <p:txBody>
          <a:bodyPr/>
          <a:lstStyle>
            <a:lvl1pPr marL="0" indent="0" algn="ctr">
              <a:buNone/>
              <a:defRPr/>
            </a:lvl1pPr>
            <a:lvl2pPr marL="580781" indent="0" algn="ctr">
              <a:buNone/>
              <a:defRPr/>
            </a:lvl2pPr>
            <a:lvl3pPr marL="1161562" indent="0" algn="ctr">
              <a:buNone/>
              <a:defRPr/>
            </a:lvl3pPr>
            <a:lvl4pPr marL="1742343" indent="0" algn="ctr">
              <a:buNone/>
              <a:defRPr/>
            </a:lvl4pPr>
            <a:lvl5pPr marL="2323125" indent="0" algn="ctr">
              <a:buNone/>
              <a:defRPr/>
            </a:lvl5pPr>
            <a:lvl6pPr marL="2903906" indent="0" algn="ctr">
              <a:buNone/>
              <a:defRPr/>
            </a:lvl6pPr>
            <a:lvl7pPr marL="3484687" indent="0" algn="ctr">
              <a:buNone/>
              <a:defRPr/>
            </a:lvl7pPr>
            <a:lvl8pPr marL="4065468" indent="0" algn="ctr">
              <a:buNone/>
              <a:defRPr/>
            </a:lvl8pPr>
            <a:lvl9pPr marL="464624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8F17-F74F-C34D-95FE-1031F0F3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E7DC-D43A-754F-A6C9-D63E512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AC44-AAD8-024C-AA91-808A6F71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0CA71-A76F-4B43-BCB4-E73B4F12078A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860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A194-4B5C-AC46-9EB8-D447E6A6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FEC-BE53-8344-B4C2-39C880AF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F134-A8A6-474C-92F4-02742701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0709B-D14D-A545-A4B4-C70F22AC58EC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9456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7790" y="1157270"/>
            <a:ext cx="2930126" cy="53773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638" y="1157270"/>
            <a:ext cx="8580274" cy="537730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BDB6-B349-8443-AE3E-3D5FE82D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1493-CDCF-4244-B31C-2CA0D6FA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0305-A836-9246-BE9F-7F6DA49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03FB8-9E43-0248-BB0A-A38606BF6F1D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91452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ACF7A-4A69-4041-97B2-A428EB7F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351A-0BCB-6741-8A2A-54C2F1AE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5681-7D01-D240-9AD9-45BA1A71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6A7C7-0EAF-844E-8E97-F984AD11E87D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046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917" y="4700694"/>
            <a:ext cx="11060827" cy="145288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917" y="3100495"/>
            <a:ext cx="11060827" cy="1600199"/>
          </a:xfrm>
        </p:spPr>
        <p:txBody>
          <a:bodyPr anchor="b"/>
          <a:lstStyle>
            <a:lvl1pPr marL="0" indent="0">
              <a:buNone/>
              <a:defRPr sz="2500"/>
            </a:lvl1pPr>
            <a:lvl2pPr marL="580781" indent="0">
              <a:buNone/>
              <a:defRPr sz="2300"/>
            </a:lvl2pPr>
            <a:lvl3pPr marL="1161562" indent="0">
              <a:buNone/>
              <a:defRPr sz="2000"/>
            </a:lvl3pPr>
            <a:lvl4pPr marL="1742343" indent="0">
              <a:buNone/>
              <a:defRPr sz="1800"/>
            </a:lvl4pPr>
            <a:lvl5pPr marL="2323125" indent="0">
              <a:buNone/>
              <a:defRPr sz="1800"/>
            </a:lvl5pPr>
            <a:lvl6pPr marL="2903906" indent="0">
              <a:buNone/>
              <a:defRPr sz="1800"/>
            </a:lvl6pPr>
            <a:lvl7pPr marL="3484687" indent="0">
              <a:buNone/>
              <a:defRPr sz="1800"/>
            </a:lvl7pPr>
            <a:lvl8pPr marL="4065468" indent="0">
              <a:buNone/>
              <a:defRPr sz="1800"/>
            </a:lvl8pPr>
            <a:lvl9pPr marL="4646249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F5F06-BDF0-334D-88C8-F2005F96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D13EF-C1FA-234E-9E38-33F796C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0824-5B5D-8145-9779-34D2A713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BBE66-47EF-B64E-8A9B-49B8ECE48013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175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637" y="2300278"/>
            <a:ext cx="5747293" cy="42342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4808" y="2300278"/>
            <a:ext cx="5747293" cy="42342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394088-376F-6B47-9593-5F12A9E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203643-1C37-7F41-A178-8979BF88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BDE3A4-E944-204E-AAA1-DAC98E0A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2A05B-3B61-CD48-A064-7FDC14F72251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53598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37" y="1009640"/>
            <a:ext cx="11711464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is-I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637" y="2260807"/>
            <a:ext cx="5749552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80781" indent="0">
              <a:buNone/>
              <a:defRPr sz="2500" b="1"/>
            </a:lvl2pPr>
            <a:lvl3pPr marL="1161562" indent="0">
              <a:buNone/>
              <a:defRPr sz="2300" b="1"/>
            </a:lvl3pPr>
            <a:lvl4pPr marL="1742343" indent="0">
              <a:buNone/>
              <a:defRPr sz="2000" b="1"/>
            </a:lvl4pPr>
            <a:lvl5pPr marL="2323125" indent="0">
              <a:buNone/>
              <a:defRPr sz="2000" b="1"/>
            </a:lvl5pPr>
            <a:lvl6pPr marL="2903906" indent="0">
              <a:buNone/>
              <a:defRPr sz="2000" b="1"/>
            </a:lvl6pPr>
            <a:lvl7pPr marL="3484687" indent="0">
              <a:buNone/>
              <a:defRPr sz="2000" b="1"/>
            </a:lvl7pPr>
            <a:lvl8pPr marL="4065468" indent="0">
              <a:buNone/>
              <a:defRPr sz="2000" b="1"/>
            </a:lvl8pPr>
            <a:lvl9pPr marL="4646249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637" y="2943220"/>
            <a:ext cx="5749552" cy="359135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0291" y="2260807"/>
            <a:ext cx="5751811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80781" indent="0">
              <a:buNone/>
              <a:defRPr sz="2500" b="1"/>
            </a:lvl2pPr>
            <a:lvl3pPr marL="1161562" indent="0">
              <a:buNone/>
              <a:defRPr sz="2300" b="1"/>
            </a:lvl3pPr>
            <a:lvl4pPr marL="1742343" indent="0">
              <a:buNone/>
              <a:defRPr sz="2000" b="1"/>
            </a:lvl4pPr>
            <a:lvl5pPr marL="2323125" indent="0">
              <a:buNone/>
              <a:defRPr sz="2000" b="1"/>
            </a:lvl5pPr>
            <a:lvl6pPr marL="2903906" indent="0">
              <a:buNone/>
              <a:defRPr sz="2000" b="1"/>
            </a:lvl6pPr>
            <a:lvl7pPr marL="3484687" indent="0">
              <a:buNone/>
              <a:defRPr sz="2000" b="1"/>
            </a:lvl7pPr>
            <a:lvl8pPr marL="4065468" indent="0">
              <a:buNone/>
              <a:defRPr sz="2000" b="1"/>
            </a:lvl8pPr>
            <a:lvl9pPr marL="4646249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0291" y="2943220"/>
            <a:ext cx="5751811" cy="359135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7C6BE8B-096D-A54A-97AB-257899F4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F24EFA-5996-4D44-893F-C6B3B278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6F4AF0-5E91-CD42-92C2-D02FA410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E93A2-E6EF-B546-A406-A7C78AB13D06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78865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4D5626B-8DAD-2C42-A3A7-98D7DFD4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CC00EB-4992-D149-9CDE-DD132296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8F7BFC1-91CB-FB40-B03D-150D4043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C05BC-AA10-3341-AF01-9AA85230EAFC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994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E3AA30-496F-FA48-A02E-63E63964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CEF43F-3302-7248-8C10-45790287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5F796B-A22E-4449-B5EC-C44EFEF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1406C-438D-F94D-A622-13BD6BA3ADD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840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38" y="1157270"/>
            <a:ext cx="4281101" cy="123952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dirty="0"/>
              <a:t>Click to edit Master title style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7619" y="1157270"/>
            <a:ext cx="7274482" cy="5377305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638" y="2443154"/>
            <a:ext cx="4281101" cy="4091421"/>
          </a:xfrm>
        </p:spPr>
        <p:txBody>
          <a:bodyPr/>
          <a:lstStyle>
            <a:lvl1pPr marL="0" indent="0">
              <a:buNone/>
              <a:defRPr sz="1800"/>
            </a:lvl1pPr>
            <a:lvl2pPr marL="580781" indent="0">
              <a:buNone/>
              <a:defRPr sz="1500"/>
            </a:lvl2pPr>
            <a:lvl3pPr marL="1161562" indent="0">
              <a:buNone/>
              <a:defRPr sz="1300"/>
            </a:lvl3pPr>
            <a:lvl4pPr marL="1742343" indent="0">
              <a:buNone/>
              <a:defRPr sz="1100"/>
            </a:lvl4pPr>
            <a:lvl5pPr marL="2323125" indent="0">
              <a:buNone/>
              <a:defRPr sz="1100"/>
            </a:lvl5pPr>
            <a:lvl6pPr marL="2903906" indent="0">
              <a:buNone/>
              <a:defRPr sz="1100"/>
            </a:lvl6pPr>
            <a:lvl7pPr marL="3484687" indent="0">
              <a:buNone/>
              <a:defRPr sz="1100"/>
            </a:lvl7pPr>
            <a:lvl8pPr marL="4065468" indent="0">
              <a:buNone/>
              <a:defRPr sz="1100"/>
            </a:lvl8pPr>
            <a:lvl9pPr marL="4646249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7D054C-3B81-C64D-BCD0-0B3BF32C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7A7721-599E-8140-BF95-8FFB9401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6BF5DC-E81E-3E40-B95B-14DAB3B7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68B2D-052C-6D45-9D52-DACD11CA8946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403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588" y="5120640"/>
            <a:ext cx="7807643" cy="60452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38186" y="1133022"/>
            <a:ext cx="7032448" cy="3953338"/>
          </a:xfrm>
        </p:spPr>
        <p:txBody>
          <a:bodyPr/>
          <a:lstStyle>
            <a:lvl1pPr marL="0" indent="0">
              <a:buNone/>
              <a:defRPr sz="4100"/>
            </a:lvl1pPr>
            <a:lvl2pPr marL="580781" indent="0">
              <a:buNone/>
              <a:defRPr sz="3600"/>
            </a:lvl2pPr>
            <a:lvl3pPr marL="1161562" indent="0">
              <a:buNone/>
              <a:defRPr sz="3000"/>
            </a:lvl3pPr>
            <a:lvl4pPr marL="1742343" indent="0">
              <a:buNone/>
              <a:defRPr sz="2500"/>
            </a:lvl4pPr>
            <a:lvl5pPr marL="2323125" indent="0">
              <a:buNone/>
              <a:defRPr sz="2500"/>
            </a:lvl5pPr>
            <a:lvl6pPr marL="2903906" indent="0">
              <a:buNone/>
              <a:defRPr sz="2500"/>
            </a:lvl6pPr>
            <a:lvl7pPr marL="3484687" indent="0">
              <a:buNone/>
              <a:defRPr sz="2500"/>
            </a:lvl7pPr>
            <a:lvl8pPr marL="4065468" indent="0">
              <a:buNone/>
              <a:defRPr sz="2500"/>
            </a:lvl8pPr>
            <a:lvl9pPr marL="4646249" indent="0">
              <a:buNone/>
              <a:defRPr sz="25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0588" y="5725161"/>
            <a:ext cx="7807643" cy="858519"/>
          </a:xfrm>
        </p:spPr>
        <p:txBody>
          <a:bodyPr/>
          <a:lstStyle>
            <a:lvl1pPr marL="0" indent="0">
              <a:buNone/>
              <a:defRPr sz="1800"/>
            </a:lvl1pPr>
            <a:lvl2pPr marL="580781" indent="0">
              <a:buNone/>
              <a:defRPr sz="1500"/>
            </a:lvl2pPr>
            <a:lvl3pPr marL="1161562" indent="0">
              <a:buNone/>
              <a:defRPr sz="1300"/>
            </a:lvl3pPr>
            <a:lvl4pPr marL="1742343" indent="0">
              <a:buNone/>
              <a:defRPr sz="1100"/>
            </a:lvl4pPr>
            <a:lvl5pPr marL="2323125" indent="0">
              <a:buNone/>
              <a:defRPr sz="1100"/>
            </a:lvl5pPr>
            <a:lvl6pPr marL="2903906" indent="0">
              <a:buNone/>
              <a:defRPr sz="1100"/>
            </a:lvl6pPr>
            <a:lvl7pPr marL="3484687" indent="0">
              <a:buNone/>
              <a:defRPr sz="1100"/>
            </a:lvl7pPr>
            <a:lvl8pPr marL="4065468" indent="0">
              <a:buNone/>
              <a:defRPr sz="1100"/>
            </a:lvl8pPr>
            <a:lvl9pPr marL="4646249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C9B5E2-000A-9F4E-9D98-66E7721A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86BDF5-CEC1-D24D-B433-C9D3725A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443E2A-CBD0-2749-BA95-3D07D205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ACA55-75B7-4D4D-9A0C-09721F7D2B4A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9551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21DF65F-6FA8-5947-B90F-28F6125E40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7700" y="1014413"/>
            <a:ext cx="117109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90695ED-C500-4C4F-9ED5-6584E237CD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50875" y="2371725"/>
            <a:ext cx="11710988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9644-E3CD-9F45-9310-903921FE3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0875" y="6780213"/>
            <a:ext cx="3035300" cy="388937"/>
          </a:xfrm>
          <a:prstGeom prst="rect">
            <a:avLst/>
          </a:prstGeom>
        </p:spPr>
        <p:txBody>
          <a:bodyPr vert="horz" wrap="square" lIns="116156" tIns="58078" rIns="116156" bIns="5807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solidFill>
                  <a:srgbClr val="898989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598B-E314-014F-AA93-1B6E213E4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6588" y="6780213"/>
            <a:ext cx="4119562" cy="388937"/>
          </a:xfrm>
          <a:prstGeom prst="rect">
            <a:avLst/>
          </a:prstGeom>
        </p:spPr>
        <p:txBody>
          <a:bodyPr vert="horz" wrap="square" lIns="116156" tIns="58078" rIns="116156" bIns="5807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solidFill>
                  <a:srgbClr val="898989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1AB8-F53F-2E4A-B46B-F5EB69D25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63" y="6780213"/>
            <a:ext cx="3035300" cy="388937"/>
          </a:xfrm>
          <a:prstGeom prst="rect">
            <a:avLst/>
          </a:prstGeom>
        </p:spPr>
        <p:txBody>
          <a:bodyPr vert="horz" wrap="square" lIns="116156" tIns="58078" rIns="116156" bIns="5807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E4E1E6D-52C2-2240-B529-D3DDB17BAA7B}" type="slidenum">
              <a:rPr lang="en-US" altLang="is-IS"/>
              <a:pPr/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57943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Frutiger LT Std 55 Roman" pitchFamily="34" charset="0"/>
          <a:ea typeface="MS PGothic" panose="020B0600070205080204" pitchFamily="34" charset="-128"/>
          <a:cs typeface="Arial" pitchFamily="34" charset="0"/>
        </a:defRPr>
      </a:lvl1pPr>
      <a:lvl2pPr algn="ctr" defTabSz="57943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Frutiger LT Std 55 Roman" pitchFamily="34" charset="0"/>
          <a:ea typeface="MS PGothic" panose="020B0600070205080204" pitchFamily="34" charset="-128"/>
          <a:cs typeface="Arial" charset="0"/>
        </a:defRPr>
      </a:lvl2pPr>
      <a:lvl3pPr algn="ctr" defTabSz="57943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Frutiger LT Std 55 Roman" pitchFamily="34" charset="0"/>
          <a:ea typeface="MS PGothic" panose="020B0600070205080204" pitchFamily="34" charset="-128"/>
          <a:cs typeface="Arial" charset="0"/>
        </a:defRPr>
      </a:lvl3pPr>
      <a:lvl4pPr algn="ctr" defTabSz="57943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Frutiger LT Std 55 Roman" pitchFamily="34" charset="0"/>
          <a:ea typeface="MS PGothic" panose="020B0600070205080204" pitchFamily="34" charset="-128"/>
          <a:cs typeface="Arial" charset="0"/>
        </a:defRPr>
      </a:lvl4pPr>
      <a:lvl5pPr algn="ctr" defTabSz="57943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Frutiger LT Std 55 Roman" pitchFamily="34" charset="0"/>
          <a:ea typeface="MS PGothic" panose="020B0600070205080204" pitchFamily="34" charset="-128"/>
          <a:cs typeface="Arial" charset="0"/>
        </a:defRPr>
      </a:lvl5pPr>
      <a:lvl6pPr marL="580781" algn="ctr" defTabSz="580781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1161562" algn="ctr" defTabSz="580781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742343" algn="ctr" defTabSz="580781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2323125" algn="ctr" defTabSz="580781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434975" indent="-434975" algn="l" defTabSz="5794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100">
          <a:solidFill>
            <a:schemeClr val="tx1"/>
          </a:solidFill>
          <a:latin typeface="Frutiger LT Std 55 Roman" pitchFamily="34" charset="0"/>
          <a:ea typeface="MS PGothic" panose="020B0600070205080204" pitchFamily="34" charset="-128"/>
          <a:cs typeface="Arial" pitchFamily="34" charset="0"/>
        </a:defRPr>
      </a:lvl1pPr>
      <a:lvl2pPr marL="942975" indent="-361950" algn="l" defTabSz="5794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>
          <a:solidFill>
            <a:schemeClr val="tx1"/>
          </a:solidFill>
          <a:latin typeface="Frutiger LT Std 55 Roman" pitchFamily="34" charset="0"/>
          <a:ea typeface="Arial" charset="0"/>
          <a:cs typeface="Arial" pitchFamily="34" charset="0"/>
        </a:defRPr>
      </a:lvl2pPr>
      <a:lvl3pPr marL="1450975" indent="-288925" algn="l" defTabSz="5794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>
          <a:solidFill>
            <a:schemeClr val="tx1"/>
          </a:solidFill>
          <a:latin typeface="Frutiger LT Std 55 Roman" pitchFamily="34" charset="0"/>
          <a:ea typeface="Arial" charset="0"/>
          <a:cs typeface="Arial" pitchFamily="34" charset="0"/>
        </a:defRPr>
      </a:lvl3pPr>
      <a:lvl4pPr marL="2032000" indent="-288925" algn="l" defTabSz="5794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>
          <a:solidFill>
            <a:schemeClr val="tx1"/>
          </a:solidFill>
          <a:latin typeface="Frutiger LT Std 55 Roman" pitchFamily="34" charset="0"/>
          <a:ea typeface="Arial" charset="0"/>
          <a:cs typeface="Arial" pitchFamily="34" charset="0"/>
        </a:defRPr>
      </a:lvl4pPr>
      <a:lvl5pPr marL="2613025" indent="-288925" algn="l" defTabSz="5794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>
          <a:solidFill>
            <a:schemeClr val="tx1"/>
          </a:solidFill>
          <a:latin typeface="Frutiger LT Std 55 Roman" pitchFamily="34" charset="0"/>
          <a:ea typeface="Arial" charset="0"/>
          <a:cs typeface="Arial" pitchFamily="34" charset="0"/>
        </a:defRPr>
      </a:lvl5pPr>
      <a:lvl6pPr marL="3194296" indent="-290391" algn="l" defTabSz="580781" rtl="0" fontAlgn="base">
        <a:spcBef>
          <a:spcPct val="20000"/>
        </a:spcBef>
        <a:spcAft>
          <a:spcPct val="0"/>
        </a:spcAft>
        <a:buFont typeface="Arial" charset="0"/>
        <a:buChar char="»"/>
        <a:defRPr sz="2500">
          <a:solidFill>
            <a:schemeClr val="tx1"/>
          </a:solidFill>
          <a:latin typeface="+mn-lt"/>
        </a:defRPr>
      </a:lvl6pPr>
      <a:lvl7pPr marL="3775078" indent="-290391" algn="l" defTabSz="580781" rtl="0" fontAlgn="base">
        <a:spcBef>
          <a:spcPct val="20000"/>
        </a:spcBef>
        <a:spcAft>
          <a:spcPct val="0"/>
        </a:spcAft>
        <a:buFont typeface="Arial" charset="0"/>
        <a:buChar char="»"/>
        <a:defRPr sz="2500">
          <a:solidFill>
            <a:schemeClr val="tx1"/>
          </a:solidFill>
          <a:latin typeface="+mn-lt"/>
        </a:defRPr>
      </a:lvl7pPr>
      <a:lvl8pPr marL="4355859" indent="-290391" algn="l" defTabSz="580781" rtl="0" fontAlgn="base">
        <a:spcBef>
          <a:spcPct val="20000"/>
        </a:spcBef>
        <a:spcAft>
          <a:spcPct val="0"/>
        </a:spcAft>
        <a:buFont typeface="Arial" charset="0"/>
        <a:buChar char="»"/>
        <a:defRPr sz="2500">
          <a:solidFill>
            <a:schemeClr val="tx1"/>
          </a:solidFill>
          <a:latin typeface="+mn-lt"/>
        </a:defRPr>
      </a:lvl8pPr>
      <a:lvl9pPr marL="4936640" indent="-290391" algn="l" defTabSz="580781" rtl="0" fontAlgn="base">
        <a:spcBef>
          <a:spcPct val="20000"/>
        </a:spcBef>
        <a:spcAft>
          <a:spcPct val="0"/>
        </a:spcAft>
        <a:buFont typeface="Arial" charset="0"/>
        <a:buChar char="»"/>
        <a:defRPr sz="2500">
          <a:solidFill>
            <a:schemeClr val="tx1"/>
          </a:solidFill>
          <a:latin typeface="+mn-lt"/>
        </a:defRPr>
      </a:lvl9pPr>
    </p:bodyStyle>
    <p:otherStyle>
      <a:defPPr>
        <a:defRPr lang="is-IS"/>
      </a:defPPr>
      <a:lvl1pPr marL="0" algn="l" defTabSz="116156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781" algn="l" defTabSz="116156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1562" algn="l" defTabSz="116156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343" algn="l" defTabSz="116156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3125" algn="l" defTabSz="116156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3906" algn="l" defTabSz="116156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4687" algn="l" defTabSz="116156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5468" algn="l" defTabSz="116156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46249" algn="l" defTabSz="116156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tlunogmidlun.wordpres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40B7B6E4-D911-D449-9E12-256EACC8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 altLang="en-GB"/>
          </a:p>
        </p:txBody>
      </p:sp>
      <p:sp>
        <p:nvSpPr>
          <p:cNvPr id="2051" name="Content Placeholder 2">
            <a:extLst>
              <a:ext uri="{FF2B5EF4-FFF2-40B4-BE49-F238E27FC236}">
                <a16:creationId xmlns:a16="http://schemas.microsoft.com/office/drawing/2014/main" id="{68F7528D-F635-B843-BB73-D00E564B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altLang="en-GB"/>
          </a:p>
        </p:txBody>
      </p:sp>
      <p:pic>
        <p:nvPicPr>
          <p:cNvPr id="2052" name="Picture 3">
            <a:extLst>
              <a:ext uri="{FF2B5EF4-FFF2-40B4-BE49-F238E27FC236}">
                <a16:creationId xmlns:a16="http://schemas.microsoft.com/office/drawing/2014/main" id="{2F08F873-67CC-C44E-A82E-61846AD5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ABE-5F33-BB4F-999F-E65D37BE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Val um námskeið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DC27E-0C24-0543-8B7C-E1DC280C763C}"/>
              </a:ext>
            </a:extLst>
          </p:cNvPr>
          <p:cNvSpPr/>
          <p:nvPr/>
        </p:nvSpPr>
        <p:spPr>
          <a:xfrm>
            <a:off x="97657" y="6105872"/>
            <a:ext cx="3024336" cy="120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9CCC-7094-BF4B-88A1-23A813198B8F}"/>
              </a:ext>
            </a:extLst>
          </p:cNvPr>
          <p:cNvSpPr txBox="1"/>
          <p:nvPr/>
        </p:nvSpPr>
        <p:spPr>
          <a:xfrm>
            <a:off x="7154441" y="67105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Hvað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fannst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þér</a:t>
            </a:r>
            <a:r>
              <a:rPr lang="en-US" sz="1800" dirty="0">
                <a:solidFill>
                  <a:srgbClr val="FF0000"/>
                </a:solidFill>
              </a:rPr>
              <a:t> um </a:t>
            </a:r>
            <a:r>
              <a:rPr lang="en-US" sz="1800" dirty="0" err="1">
                <a:solidFill>
                  <a:srgbClr val="FF0000"/>
                </a:solidFill>
              </a:rPr>
              <a:t>að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velja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sjálf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ur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r>
              <a:rPr lang="en-US" sz="1800" dirty="0" err="1">
                <a:solidFill>
                  <a:srgbClr val="FF0000"/>
                </a:solidFill>
              </a:rPr>
              <a:t>Mooc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námskeið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80019A-3C08-AF4B-A91C-0C8D3B1E95C7}"/>
              </a:ext>
            </a:extLst>
          </p:cNvPr>
          <p:cNvSpPr txBox="1">
            <a:spLocks/>
          </p:cNvSpPr>
          <p:nvPr/>
        </p:nvSpPr>
        <p:spPr bwMode="auto">
          <a:xfrm>
            <a:off x="457697" y="2067333"/>
            <a:ext cx="612068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>
            <a:lvl1pPr marL="434975" indent="-43497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Frutiger LT Std 55 Roman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942975" indent="-361950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2pPr>
            <a:lvl3pPr marL="145097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3pPr>
            <a:lvl4pPr marL="2032000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4pPr>
            <a:lvl5pPr marL="261302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5pPr>
            <a:lvl6pPr marL="3194296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6pPr>
            <a:lvl7pPr marL="3775078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7pPr>
            <a:lvl8pPr marL="4355859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8pPr>
            <a:lvl9pPr marL="4936640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2000" kern="0" dirty="0" err="1"/>
              <a:t>Mér</a:t>
            </a:r>
            <a:r>
              <a:rPr lang="en-US" sz="2000" kern="0" dirty="0"/>
              <a:t> </a:t>
            </a:r>
            <a:r>
              <a:rPr lang="en-US" sz="2000" kern="0" dirty="0" err="1"/>
              <a:t>finnst</a:t>
            </a:r>
            <a:r>
              <a:rPr lang="en-US" sz="2000" kern="0" dirty="0"/>
              <a:t> </a:t>
            </a:r>
            <a:r>
              <a:rPr lang="en-US" sz="2000" kern="0" dirty="0" err="1"/>
              <a:t>það</a:t>
            </a:r>
            <a:r>
              <a:rPr lang="en-US" sz="2000" kern="0" dirty="0"/>
              <a:t> bara </a:t>
            </a:r>
            <a:r>
              <a:rPr lang="en-US" sz="2000" kern="0" dirty="0" err="1"/>
              <a:t>gott</a:t>
            </a:r>
            <a:r>
              <a:rPr lang="en-US" sz="2000" kern="0" dirty="0"/>
              <a:t> </a:t>
            </a:r>
            <a:r>
              <a:rPr lang="en-US" sz="2000" kern="0" dirty="0" err="1"/>
              <a:t>og</a:t>
            </a:r>
            <a:r>
              <a:rPr lang="en-US" sz="2000" kern="0" dirty="0"/>
              <a:t> </a:t>
            </a:r>
            <a:r>
              <a:rPr lang="en-US" sz="2000" kern="0" dirty="0" err="1"/>
              <a:t>greinilegt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áhugasvið</a:t>
            </a:r>
            <a:r>
              <a:rPr lang="en-US" sz="2000" kern="0" dirty="0"/>
              <a:t> </a:t>
            </a:r>
            <a:r>
              <a:rPr lang="en-US" sz="2000" kern="0" dirty="0" err="1"/>
              <a:t>fólks</a:t>
            </a:r>
            <a:r>
              <a:rPr lang="en-US" sz="2000" kern="0" dirty="0"/>
              <a:t> er </a:t>
            </a:r>
            <a:r>
              <a:rPr lang="en-US" sz="2000" kern="0" dirty="0" err="1"/>
              <a:t>mismunandi</a:t>
            </a:r>
            <a:r>
              <a:rPr lang="en-US" sz="2000" kern="0" dirty="0"/>
              <a:t> </a:t>
            </a:r>
            <a:r>
              <a:rPr lang="en-US" sz="2000" kern="0" dirty="0" err="1"/>
              <a:t>og</a:t>
            </a:r>
            <a:r>
              <a:rPr lang="en-US" sz="2000" kern="0" dirty="0"/>
              <a:t> </a:t>
            </a:r>
            <a:r>
              <a:rPr lang="en-US" sz="2000" kern="0" dirty="0" err="1"/>
              <a:t>námskeiðsvalið</a:t>
            </a:r>
            <a:r>
              <a:rPr lang="en-US" sz="2000" kern="0" dirty="0"/>
              <a:t> </a:t>
            </a:r>
            <a:r>
              <a:rPr lang="en-US" sz="2000" kern="0" dirty="0" err="1"/>
              <a:t>eftir</a:t>
            </a:r>
            <a:r>
              <a:rPr lang="en-US" sz="2000" kern="0" dirty="0"/>
              <a:t> </a:t>
            </a:r>
            <a:r>
              <a:rPr lang="en-US" sz="2000" kern="0" dirty="0" err="1"/>
              <a:t>því</a:t>
            </a:r>
            <a:r>
              <a:rPr lang="en-US" sz="2000" kern="0" dirty="0"/>
              <a:t>. </a:t>
            </a:r>
            <a:r>
              <a:rPr lang="en-US" sz="2000" kern="0" dirty="0" err="1"/>
              <a:t>Svo</a:t>
            </a:r>
            <a:r>
              <a:rPr lang="en-US" sz="2000" kern="0" dirty="0"/>
              <a:t> var </a:t>
            </a:r>
            <a:r>
              <a:rPr lang="en-US" sz="2000" kern="0" dirty="0" err="1"/>
              <a:t>fólk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deila</a:t>
            </a:r>
            <a:r>
              <a:rPr lang="en-US" sz="2000" kern="0" dirty="0"/>
              <a:t> </a:t>
            </a:r>
            <a:r>
              <a:rPr lang="en-US" sz="2000" kern="0" dirty="0" err="1"/>
              <a:t>reynslu</a:t>
            </a:r>
            <a:r>
              <a:rPr lang="en-US" sz="2000" kern="0" dirty="0"/>
              <a:t> </a:t>
            </a:r>
            <a:r>
              <a:rPr lang="en-US" sz="2000" kern="0" dirty="0" err="1"/>
              <a:t>sinni</a:t>
            </a:r>
            <a:r>
              <a:rPr lang="en-US" sz="2000" kern="0" dirty="0"/>
              <a:t> </a:t>
            </a:r>
            <a:r>
              <a:rPr lang="en-US" sz="2000" kern="0" dirty="0" err="1"/>
              <a:t>og</a:t>
            </a:r>
            <a:r>
              <a:rPr lang="en-US" sz="2000" kern="0" dirty="0"/>
              <a:t> </a:t>
            </a:r>
            <a:r>
              <a:rPr lang="en-US" sz="2000" kern="0" dirty="0" err="1"/>
              <a:t>það</a:t>
            </a:r>
            <a:r>
              <a:rPr lang="en-US" sz="2000" kern="0" dirty="0"/>
              <a:t> var </a:t>
            </a:r>
            <a:r>
              <a:rPr lang="en-US" sz="2000" kern="0" dirty="0" err="1"/>
              <a:t>gaman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fylgjast</a:t>
            </a:r>
            <a:r>
              <a:rPr lang="en-US" sz="2000" kern="0" dirty="0"/>
              <a:t> </a:t>
            </a:r>
            <a:r>
              <a:rPr lang="en-US" sz="2000" kern="0" dirty="0" err="1"/>
              <a:t>með</a:t>
            </a:r>
            <a:r>
              <a:rPr lang="en-US" sz="2000" kern="0" dirty="0"/>
              <a:t> </a:t>
            </a:r>
            <a:r>
              <a:rPr lang="en-US" sz="2000" kern="0" dirty="0" err="1"/>
              <a:t>þeirri</a:t>
            </a:r>
            <a:r>
              <a:rPr lang="en-US" sz="2000" kern="0" dirty="0"/>
              <a:t> </a:t>
            </a:r>
            <a:r>
              <a:rPr lang="en-US" sz="2000" kern="0" dirty="0" err="1"/>
              <a:t>umræðu</a:t>
            </a:r>
            <a:r>
              <a:rPr lang="en-US" sz="2000" kern="0" dirty="0"/>
              <a:t> </a:t>
            </a:r>
            <a:r>
              <a:rPr lang="en-US" sz="2000" kern="0" dirty="0" err="1"/>
              <a:t>á</a:t>
            </a:r>
            <a:r>
              <a:rPr lang="en-US" sz="2000" kern="0" dirty="0"/>
              <a:t> Slack-</a:t>
            </a:r>
            <a:r>
              <a:rPr lang="en-US" sz="2000" kern="0" dirty="0" err="1"/>
              <a:t>inu</a:t>
            </a:r>
            <a:r>
              <a:rPr lang="en-US" sz="2000" kern="0" dirty="0"/>
              <a:t>.</a:t>
            </a:r>
          </a:p>
          <a:p>
            <a:pPr marL="285750" indent="-285750"/>
            <a:endParaRPr lang="en-US" sz="2000" kern="0" dirty="0"/>
          </a:p>
          <a:p>
            <a:pPr marL="285750" indent="-285750"/>
            <a:r>
              <a:rPr lang="en-US" sz="2000" kern="0" dirty="0" err="1"/>
              <a:t>Ég</a:t>
            </a:r>
            <a:r>
              <a:rPr lang="en-US" sz="2000" kern="0" dirty="0"/>
              <a:t> var </a:t>
            </a:r>
            <a:r>
              <a:rPr lang="en-US" sz="2000" kern="0" dirty="0" err="1"/>
              <a:t>mjög</a:t>
            </a:r>
            <a:r>
              <a:rPr lang="en-US" sz="2000" kern="0" dirty="0"/>
              <a:t> </a:t>
            </a:r>
            <a:r>
              <a:rPr lang="en-US" sz="2000" kern="0" dirty="0" err="1"/>
              <a:t>óörugg</a:t>
            </a:r>
            <a:r>
              <a:rPr lang="en-US" sz="2000" kern="0" dirty="0"/>
              <a:t> </a:t>
            </a:r>
            <a:r>
              <a:rPr lang="en-US" sz="2000" kern="0" dirty="0" err="1"/>
              <a:t>með</a:t>
            </a:r>
            <a:r>
              <a:rPr lang="en-US" sz="2000" kern="0" dirty="0"/>
              <a:t> </a:t>
            </a:r>
            <a:r>
              <a:rPr lang="en-US" sz="2000" kern="0" dirty="0" err="1"/>
              <a:t>hvaða</a:t>
            </a:r>
            <a:r>
              <a:rPr lang="en-US" sz="2000" kern="0" dirty="0"/>
              <a:t> </a:t>
            </a:r>
            <a:r>
              <a:rPr lang="en-US" sz="2000" kern="0" dirty="0" err="1"/>
              <a:t>námskeið</a:t>
            </a:r>
            <a:r>
              <a:rPr lang="en-US" sz="2000" kern="0" dirty="0"/>
              <a:t> </a:t>
            </a:r>
            <a:r>
              <a:rPr lang="en-US" sz="2000" kern="0" dirty="0" err="1"/>
              <a:t>ég</a:t>
            </a:r>
            <a:r>
              <a:rPr lang="en-US" sz="2000" kern="0" dirty="0"/>
              <a:t> </a:t>
            </a:r>
            <a:r>
              <a:rPr lang="en-US" sz="2000" kern="0" dirty="0" err="1"/>
              <a:t>ætti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taka, </a:t>
            </a:r>
            <a:r>
              <a:rPr lang="en-US" sz="2000" kern="0" dirty="0" err="1"/>
              <a:t>ég</a:t>
            </a:r>
            <a:r>
              <a:rPr lang="en-US" sz="2000" kern="0" dirty="0"/>
              <a:t> </a:t>
            </a:r>
            <a:r>
              <a:rPr lang="en-US" sz="2000" kern="0" dirty="0" err="1"/>
              <a:t>valdi</a:t>
            </a:r>
            <a:r>
              <a:rPr lang="en-US" sz="2000" kern="0" dirty="0"/>
              <a:t> </a:t>
            </a:r>
            <a:r>
              <a:rPr lang="en-US" sz="2000" kern="0" dirty="0" err="1"/>
              <a:t>á</a:t>
            </a:r>
            <a:r>
              <a:rPr lang="en-US" sz="2000" kern="0" dirty="0"/>
              <a:t> </a:t>
            </a:r>
            <a:r>
              <a:rPr lang="en-US" sz="2000" kern="0" dirty="0" err="1"/>
              <a:t>endanum</a:t>
            </a:r>
            <a:r>
              <a:rPr lang="en-US" sz="2000" kern="0" dirty="0"/>
              <a:t> </a:t>
            </a:r>
            <a:r>
              <a:rPr lang="en-US" sz="2000" kern="0" dirty="0" err="1"/>
              <a:t>námskeið</a:t>
            </a:r>
            <a:r>
              <a:rPr lang="en-US" sz="2000" kern="0" dirty="0"/>
              <a:t> </a:t>
            </a:r>
            <a:r>
              <a:rPr lang="en-US" sz="2000" kern="0" dirty="0" err="1"/>
              <a:t>sem</a:t>
            </a:r>
            <a:r>
              <a:rPr lang="en-US" sz="2000" kern="0" dirty="0"/>
              <a:t> </a:t>
            </a:r>
            <a:r>
              <a:rPr lang="en-US" sz="2000" kern="0" dirty="0" err="1"/>
              <a:t>margir</a:t>
            </a:r>
            <a:r>
              <a:rPr lang="en-US" sz="2000" kern="0" dirty="0"/>
              <a:t> </a:t>
            </a:r>
            <a:r>
              <a:rPr lang="en-US" sz="2000" kern="0" dirty="0" err="1"/>
              <a:t>aðrir</a:t>
            </a:r>
            <a:r>
              <a:rPr lang="en-US" sz="2000" kern="0" dirty="0"/>
              <a:t> </a:t>
            </a:r>
            <a:r>
              <a:rPr lang="en-US" sz="2000" kern="0" dirty="0" err="1"/>
              <a:t>höfðu</a:t>
            </a:r>
            <a:r>
              <a:rPr lang="en-US" sz="2000" kern="0" dirty="0"/>
              <a:t> </a:t>
            </a:r>
            <a:r>
              <a:rPr lang="en-US" sz="2000" kern="0" dirty="0" err="1"/>
              <a:t>skráð</a:t>
            </a:r>
            <a:r>
              <a:rPr lang="en-US" sz="2000" kern="0" dirty="0"/>
              <a:t> sig </a:t>
            </a:r>
            <a:r>
              <a:rPr lang="en-US" sz="2000" kern="0" dirty="0" err="1"/>
              <a:t>í</a:t>
            </a:r>
            <a:r>
              <a:rPr lang="en-US" sz="2000" kern="0" dirty="0"/>
              <a:t> </a:t>
            </a:r>
            <a:r>
              <a:rPr lang="en-US" sz="2000" kern="0" dirty="0" err="1"/>
              <a:t>og</a:t>
            </a:r>
            <a:r>
              <a:rPr lang="en-US" sz="2000" kern="0" dirty="0"/>
              <a:t> </a:t>
            </a:r>
            <a:r>
              <a:rPr lang="en-US" sz="2000" kern="0" dirty="0" err="1"/>
              <a:t>ég</a:t>
            </a:r>
            <a:r>
              <a:rPr lang="en-US" sz="2000" kern="0" dirty="0"/>
              <a:t> </a:t>
            </a:r>
            <a:r>
              <a:rPr lang="en-US" sz="2000" kern="0" dirty="0" err="1"/>
              <a:t>taldi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gæti</a:t>
            </a:r>
            <a:r>
              <a:rPr lang="en-US" sz="2000" kern="0" dirty="0"/>
              <a:t> </a:t>
            </a:r>
            <a:r>
              <a:rPr lang="en-US" sz="2000" kern="0" dirty="0" err="1"/>
              <a:t>gagnast</a:t>
            </a:r>
            <a:r>
              <a:rPr lang="en-US" sz="2000" kern="0" dirty="0"/>
              <a:t> </a:t>
            </a:r>
            <a:r>
              <a:rPr lang="en-US" sz="2000" kern="0" dirty="0" err="1"/>
              <a:t>mér</a:t>
            </a:r>
            <a:r>
              <a:rPr lang="en-US" sz="2000" kern="0" dirty="0"/>
              <a:t>.</a:t>
            </a:r>
          </a:p>
          <a:p>
            <a:pPr marL="285750" indent="-285750"/>
            <a:endParaRPr lang="en-US" sz="2000" kern="0" dirty="0"/>
          </a:p>
          <a:p>
            <a:pPr marL="285750" indent="-285750"/>
            <a:r>
              <a:rPr lang="en-US" sz="2000" kern="0" dirty="0" err="1"/>
              <a:t>Mjög</a:t>
            </a:r>
            <a:r>
              <a:rPr lang="en-US" sz="2000" kern="0" dirty="0"/>
              <a:t> </a:t>
            </a:r>
            <a:r>
              <a:rPr lang="en-US" sz="2000" kern="0" dirty="0" err="1"/>
              <a:t>gott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hver</a:t>
            </a:r>
            <a:r>
              <a:rPr lang="en-US" sz="2000" kern="0" dirty="0"/>
              <a:t> </a:t>
            </a:r>
            <a:r>
              <a:rPr lang="en-US" sz="2000" kern="0" dirty="0" err="1"/>
              <a:t>og</a:t>
            </a:r>
            <a:r>
              <a:rPr lang="en-US" sz="2000" kern="0" dirty="0"/>
              <a:t> </a:t>
            </a:r>
            <a:r>
              <a:rPr lang="en-US" sz="2000" kern="0" dirty="0" err="1"/>
              <a:t>einn</a:t>
            </a:r>
            <a:r>
              <a:rPr lang="en-US" sz="2000" kern="0" dirty="0"/>
              <a:t> </a:t>
            </a:r>
            <a:r>
              <a:rPr lang="en-US" sz="2000" kern="0" dirty="0" err="1"/>
              <a:t>velji</a:t>
            </a:r>
            <a:r>
              <a:rPr lang="en-US" sz="2000" kern="0" dirty="0"/>
              <a:t> </a:t>
            </a:r>
            <a:r>
              <a:rPr lang="en-US" sz="2000" kern="0" dirty="0" err="1"/>
              <a:t>fyrir</a:t>
            </a:r>
            <a:r>
              <a:rPr lang="en-US" sz="2000" kern="0" dirty="0"/>
              <a:t> sig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52018-BD08-7446-A8E6-54EEE2C6C622}"/>
              </a:ext>
            </a:extLst>
          </p:cNvPr>
          <p:cNvSpPr txBox="1"/>
          <p:nvPr/>
        </p:nvSpPr>
        <p:spPr>
          <a:xfrm>
            <a:off x="7298457" y="2233613"/>
            <a:ext cx="540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Frutiger LT Std 55 Roman" panose="020B0602020204020204" pitchFamily="34" charset="0"/>
              </a:rPr>
              <a:t>Fannst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sniðugt</a:t>
            </a:r>
            <a:r>
              <a:rPr lang="en-US" sz="2000" kern="0" dirty="0">
                <a:latin typeface="Frutiger LT Std 55 Roman" panose="020B0602020204020204" pitchFamily="34" charset="0"/>
              </a:rPr>
              <a:t>,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áherslur</a:t>
            </a:r>
            <a:r>
              <a:rPr lang="en-US" sz="2000" kern="0" dirty="0">
                <a:latin typeface="Frutiger LT Std 55 Roman" panose="020B0602020204020204" pitchFamily="34" charset="0"/>
              </a:rPr>
              <a:t> geta oft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verið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mismunandi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eftir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fólki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eftir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því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hvaða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sjónarmið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og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áherslur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eru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til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staðar</a:t>
            </a:r>
            <a:r>
              <a:rPr lang="en-US" sz="2000" kern="0" dirty="0">
                <a:latin typeface="Frutiger LT Std 55 Roman" panose="020B06020202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Frutiger LT Std 55 Roman" panose="020B0602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Frutiger LT Std 55 Roman" panose="020B0602020204020204" pitchFamily="34" charset="0"/>
              </a:rPr>
              <a:t>Betra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geta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valið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sér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sjálfur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námskeið</a:t>
            </a:r>
            <a:endParaRPr lang="en-US" sz="2000" kern="0" dirty="0">
              <a:latin typeface="Frutiger LT Std 55 Roman" panose="020B0602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kern="0" dirty="0">
              <a:latin typeface="Frutiger LT Std 55 Roman" panose="020B0602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S" sz="2000" dirty="0">
              <a:latin typeface="Frutiger LT Std 55 Roman" panose="020B0602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8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ABE-5F33-BB4F-999F-E65D37BE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Val um námskeið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DC27E-0C24-0543-8B7C-E1DC280C763C}"/>
              </a:ext>
            </a:extLst>
          </p:cNvPr>
          <p:cNvSpPr/>
          <p:nvPr/>
        </p:nvSpPr>
        <p:spPr>
          <a:xfrm>
            <a:off x="97657" y="6105872"/>
            <a:ext cx="3024336" cy="120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9CCC-7094-BF4B-88A1-23A813198B8F}"/>
              </a:ext>
            </a:extLst>
          </p:cNvPr>
          <p:cNvSpPr txBox="1"/>
          <p:nvPr/>
        </p:nvSpPr>
        <p:spPr>
          <a:xfrm>
            <a:off x="7154441" y="67105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Hvað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fannst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þér</a:t>
            </a:r>
            <a:r>
              <a:rPr lang="en-US" sz="1800" dirty="0">
                <a:solidFill>
                  <a:srgbClr val="FF0000"/>
                </a:solidFill>
              </a:rPr>
              <a:t> um </a:t>
            </a:r>
            <a:r>
              <a:rPr lang="en-US" sz="1800" dirty="0" err="1">
                <a:solidFill>
                  <a:srgbClr val="FF0000"/>
                </a:solidFill>
              </a:rPr>
              <a:t>að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velja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sjálf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ur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r>
              <a:rPr lang="en-US" sz="1800" dirty="0" err="1">
                <a:solidFill>
                  <a:srgbClr val="FF0000"/>
                </a:solidFill>
              </a:rPr>
              <a:t>Mooc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námskeið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80019A-3C08-AF4B-A91C-0C8D3B1E95C7}"/>
              </a:ext>
            </a:extLst>
          </p:cNvPr>
          <p:cNvSpPr txBox="1">
            <a:spLocks/>
          </p:cNvSpPr>
          <p:nvPr/>
        </p:nvSpPr>
        <p:spPr bwMode="auto">
          <a:xfrm>
            <a:off x="457697" y="2067333"/>
            <a:ext cx="612068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>
            <a:lvl1pPr marL="434975" indent="-43497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Frutiger LT Std 55 Roman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942975" indent="-361950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2pPr>
            <a:lvl3pPr marL="145097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3pPr>
            <a:lvl4pPr marL="2032000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4pPr>
            <a:lvl5pPr marL="261302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5pPr>
            <a:lvl6pPr marL="3194296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6pPr>
            <a:lvl7pPr marL="3775078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7pPr>
            <a:lvl8pPr marL="4355859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8pPr>
            <a:lvl9pPr marL="4936640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2000" kern="0" dirty="0" err="1"/>
              <a:t>Mér</a:t>
            </a:r>
            <a:r>
              <a:rPr lang="en-US" sz="2000" kern="0" dirty="0"/>
              <a:t> </a:t>
            </a:r>
            <a:r>
              <a:rPr lang="en-US" sz="2000" kern="0" dirty="0" err="1"/>
              <a:t>fannst</a:t>
            </a:r>
            <a:r>
              <a:rPr lang="en-US" sz="2000" kern="0" dirty="0"/>
              <a:t> </a:t>
            </a:r>
            <a:r>
              <a:rPr lang="en-US" sz="2000" kern="0" dirty="0" err="1"/>
              <a:t>gott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fá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velja</a:t>
            </a:r>
            <a:r>
              <a:rPr lang="en-US" sz="2000" kern="0" dirty="0"/>
              <a:t> </a:t>
            </a:r>
            <a:r>
              <a:rPr lang="en-US" sz="2000" kern="0" dirty="0" err="1"/>
              <a:t>mér</a:t>
            </a:r>
            <a:r>
              <a:rPr lang="en-US" sz="2000" kern="0" dirty="0"/>
              <a:t> </a:t>
            </a:r>
            <a:r>
              <a:rPr lang="en-US" sz="2000" kern="0" dirty="0" err="1"/>
              <a:t>námskeið</a:t>
            </a:r>
            <a:r>
              <a:rPr lang="en-US" sz="2000" kern="0" dirty="0"/>
              <a:t> </a:t>
            </a:r>
            <a:r>
              <a:rPr lang="en-US" sz="2000" kern="0" dirty="0" err="1"/>
              <a:t>með</a:t>
            </a:r>
            <a:r>
              <a:rPr lang="en-US" sz="2000" kern="0" dirty="0"/>
              <a:t> </a:t>
            </a:r>
            <a:r>
              <a:rPr lang="en-US" sz="2000" kern="0" dirty="0" err="1"/>
              <a:t>því</a:t>
            </a:r>
            <a:r>
              <a:rPr lang="en-US" sz="2000" kern="0" dirty="0"/>
              <a:t> </a:t>
            </a:r>
            <a:r>
              <a:rPr lang="en-US" sz="2000" kern="0" dirty="0" err="1"/>
              <a:t>viðfangsefni</a:t>
            </a:r>
            <a:r>
              <a:rPr lang="en-US" sz="2000" kern="0" dirty="0"/>
              <a:t> </a:t>
            </a:r>
            <a:r>
              <a:rPr lang="en-US" sz="2000" kern="0" dirty="0" err="1"/>
              <a:t>sem</a:t>
            </a:r>
            <a:r>
              <a:rPr lang="en-US" sz="2000" kern="0" dirty="0"/>
              <a:t> </a:t>
            </a:r>
            <a:r>
              <a:rPr lang="en-US" sz="2000" kern="0" dirty="0" err="1"/>
              <a:t>ég</a:t>
            </a:r>
            <a:r>
              <a:rPr lang="en-US" sz="2000" kern="0" dirty="0"/>
              <a:t> </a:t>
            </a:r>
            <a:r>
              <a:rPr lang="en-US" sz="2000" kern="0" dirty="0" err="1"/>
              <a:t>hafði</a:t>
            </a:r>
            <a:r>
              <a:rPr lang="en-US" sz="2000" kern="0" dirty="0"/>
              <a:t> </a:t>
            </a:r>
            <a:r>
              <a:rPr lang="en-US" sz="2000" kern="0" dirty="0" err="1"/>
              <a:t>áhuga</a:t>
            </a:r>
            <a:r>
              <a:rPr lang="en-US" sz="2000" kern="0" dirty="0"/>
              <a:t> </a:t>
            </a:r>
            <a:r>
              <a:rPr lang="en-US" sz="2000" kern="0" dirty="0" err="1"/>
              <a:t>á</a:t>
            </a:r>
            <a:r>
              <a:rPr lang="en-US" sz="2000" kern="0" dirty="0"/>
              <a:t>. </a:t>
            </a:r>
            <a:r>
              <a:rPr lang="en-US" sz="2000" kern="0" dirty="0" err="1"/>
              <a:t>Ég</a:t>
            </a:r>
            <a:r>
              <a:rPr lang="en-US" sz="2000" kern="0" dirty="0"/>
              <a:t> </a:t>
            </a:r>
            <a:r>
              <a:rPr lang="en-US" sz="2000" kern="0" dirty="0" err="1"/>
              <a:t>tel</a:t>
            </a:r>
            <a:r>
              <a:rPr lang="en-US" sz="2000" kern="0" dirty="0"/>
              <a:t> </a:t>
            </a:r>
            <a:r>
              <a:rPr lang="en-US" sz="2000" kern="0" dirty="0" err="1"/>
              <a:t>þó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það</a:t>
            </a:r>
            <a:r>
              <a:rPr lang="en-US" sz="2000" kern="0" dirty="0"/>
              <a:t> </a:t>
            </a:r>
            <a:r>
              <a:rPr lang="en-US" sz="2000" kern="0" dirty="0" err="1"/>
              <a:t>væri</a:t>
            </a:r>
            <a:r>
              <a:rPr lang="en-US" sz="2000" kern="0" dirty="0"/>
              <a:t> </a:t>
            </a:r>
            <a:r>
              <a:rPr lang="en-US" sz="2000" kern="0" dirty="0" err="1"/>
              <a:t>gott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vera </a:t>
            </a:r>
            <a:r>
              <a:rPr lang="en-US" sz="2000" kern="0" dirty="0" err="1"/>
              <a:t>með</a:t>
            </a:r>
            <a:r>
              <a:rPr lang="en-US" sz="2000" kern="0" dirty="0"/>
              <a:t> </a:t>
            </a:r>
            <a:r>
              <a:rPr lang="en-US" sz="2000" kern="0" dirty="0" err="1"/>
              <a:t>lista</a:t>
            </a:r>
            <a:r>
              <a:rPr lang="en-US" sz="2000" kern="0" dirty="0"/>
              <a:t> </a:t>
            </a:r>
            <a:r>
              <a:rPr lang="en-US" sz="2000" kern="0" dirty="0" err="1"/>
              <a:t>af</a:t>
            </a:r>
            <a:r>
              <a:rPr lang="en-US" sz="2000" kern="0" dirty="0"/>
              <a:t> </a:t>
            </a:r>
            <a:r>
              <a:rPr lang="en-US" sz="2000" kern="0" dirty="0" err="1"/>
              <a:t>námskeiðum</a:t>
            </a:r>
            <a:r>
              <a:rPr lang="en-US" sz="2000" kern="0" dirty="0"/>
              <a:t> </a:t>
            </a:r>
            <a:r>
              <a:rPr lang="en-US" sz="2000" kern="0" dirty="0" err="1"/>
              <a:t>sem</a:t>
            </a:r>
            <a:r>
              <a:rPr lang="en-US" sz="2000" kern="0" dirty="0"/>
              <a:t> </a:t>
            </a:r>
            <a:r>
              <a:rPr lang="en-US" sz="2000" kern="0" dirty="0" err="1"/>
              <a:t>kennara</a:t>
            </a:r>
            <a:r>
              <a:rPr lang="en-US" sz="2000" kern="0" dirty="0"/>
              <a:t> </a:t>
            </a:r>
            <a:r>
              <a:rPr lang="en-US" sz="2000" kern="0" dirty="0" err="1"/>
              <a:t>finnst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henti</a:t>
            </a:r>
            <a:r>
              <a:rPr lang="en-US" sz="2000" kern="0" dirty="0"/>
              <a:t> vel </a:t>
            </a:r>
            <a:r>
              <a:rPr lang="en-US" sz="2000" kern="0" dirty="0" err="1"/>
              <a:t>og</a:t>
            </a:r>
            <a:r>
              <a:rPr lang="en-US" sz="2000" kern="0" dirty="0"/>
              <a:t> </a:t>
            </a:r>
            <a:r>
              <a:rPr lang="en-US" sz="2000" kern="0" dirty="0" err="1"/>
              <a:t>nemendur</a:t>
            </a:r>
            <a:r>
              <a:rPr lang="en-US" sz="2000" kern="0" dirty="0"/>
              <a:t> </a:t>
            </a:r>
            <a:r>
              <a:rPr lang="en-US" sz="2000" kern="0" dirty="0" err="1"/>
              <a:t>velji</a:t>
            </a:r>
            <a:r>
              <a:rPr lang="en-US" sz="2000" kern="0" dirty="0"/>
              <a:t> </a:t>
            </a:r>
            <a:r>
              <a:rPr lang="en-US" sz="2000" kern="0" dirty="0" err="1"/>
              <a:t>svo</a:t>
            </a:r>
            <a:r>
              <a:rPr lang="en-US" sz="2000" kern="0" dirty="0"/>
              <a:t> </a:t>
            </a:r>
            <a:r>
              <a:rPr lang="en-US" sz="2000" kern="0" dirty="0" err="1"/>
              <a:t>eitt</a:t>
            </a:r>
            <a:r>
              <a:rPr lang="en-US" sz="2000" kern="0" dirty="0"/>
              <a:t> </a:t>
            </a:r>
            <a:r>
              <a:rPr lang="en-US" sz="2000" kern="0" dirty="0" err="1"/>
              <a:t>námskeið</a:t>
            </a:r>
            <a:r>
              <a:rPr lang="en-US" sz="2000" kern="0" dirty="0"/>
              <a:t> </a:t>
            </a:r>
            <a:r>
              <a:rPr lang="en-US" sz="2000" kern="0" dirty="0" err="1"/>
              <a:t>af</a:t>
            </a:r>
            <a:r>
              <a:rPr lang="en-US" sz="2000" kern="0" dirty="0"/>
              <a:t> </a:t>
            </a:r>
            <a:r>
              <a:rPr lang="en-US" sz="2000" kern="0" dirty="0" err="1"/>
              <a:t>listanum</a:t>
            </a:r>
            <a:r>
              <a:rPr lang="en-US" sz="2000" kern="0" dirty="0"/>
              <a:t>.</a:t>
            </a:r>
          </a:p>
          <a:p>
            <a:pPr marL="0" indent="0">
              <a:buNone/>
            </a:pPr>
            <a:endParaRPr lang="en-US" sz="2000" kern="0" dirty="0"/>
          </a:p>
          <a:p>
            <a:pPr marL="285750" indent="-285750"/>
            <a:r>
              <a:rPr lang="en-US" sz="2000" kern="0" dirty="0" err="1"/>
              <a:t>Finnst</a:t>
            </a:r>
            <a:r>
              <a:rPr lang="en-US" sz="2000" kern="0" dirty="0"/>
              <a:t> </a:t>
            </a:r>
            <a:r>
              <a:rPr lang="en-US" sz="2000" kern="0" dirty="0" err="1"/>
              <a:t>gott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geta </a:t>
            </a:r>
            <a:r>
              <a:rPr lang="en-US" sz="2000" kern="0" dirty="0" err="1"/>
              <a:t>valið</a:t>
            </a:r>
            <a:r>
              <a:rPr lang="en-US" sz="2000" kern="0" dirty="0"/>
              <a:t> </a:t>
            </a:r>
            <a:r>
              <a:rPr lang="en-US" sz="2000" kern="0" dirty="0" err="1"/>
              <a:t>sjálfur</a:t>
            </a:r>
            <a:r>
              <a:rPr lang="en-US" sz="2000" kern="0" dirty="0"/>
              <a:t>, </a:t>
            </a:r>
            <a:r>
              <a:rPr lang="en-US" sz="2000" kern="0" dirty="0" err="1"/>
              <a:t>en</a:t>
            </a:r>
            <a:r>
              <a:rPr lang="en-US" sz="2000" kern="0" dirty="0"/>
              <a:t> </a:t>
            </a:r>
            <a:r>
              <a:rPr lang="en-US" sz="2000" kern="0" dirty="0" err="1"/>
              <a:t>hugsanlega</a:t>
            </a:r>
            <a:r>
              <a:rPr lang="en-US" sz="2000" kern="0" dirty="0"/>
              <a:t> </a:t>
            </a:r>
            <a:r>
              <a:rPr lang="en-US" sz="2000" kern="0" dirty="0" err="1"/>
              <a:t>mætti</a:t>
            </a:r>
            <a:r>
              <a:rPr lang="en-US" sz="2000" kern="0" dirty="0"/>
              <a:t> </a:t>
            </a:r>
            <a:r>
              <a:rPr lang="en-US" sz="2000" kern="0" dirty="0" err="1"/>
              <a:t>samt</a:t>
            </a:r>
            <a:r>
              <a:rPr lang="en-US" sz="2000" kern="0" dirty="0"/>
              <a:t> </a:t>
            </a:r>
            <a:r>
              <a:rPr lang="en-US" sz="2000" kern="0" dirty="0" err="1"/>
              <a:t>þrengja</a:t>
            </a:r>
            <a:r>
              <a:rPr lang="en-US" sz="2000" kern="0" dirty="0"/>
              <a:t> </a:t>
            </a:r>
            <a:r>
              <a:rPr lang="en-US" sz="2000" kern="0" dirty="0" err="1"/>
              <a:t>valið</a:t>
            </a:r>
            <a:r>
              <a:rPr lang="en-US" sz="2000" kern="0" dirty="0"/>
              <a:t> (</a:t>
            </a:r>
            <a:r>
              <a:rPr lang="en-US" sz="2000" kern="0" dirty="0" err="1"/>
              <a:t>velja</a:t>
            </a:r>
            <a:r>
              <a:rPr lang="en-US" sz="2000" kern="0" dirty="0"/>
              <a:t> </a:t>
            </a:r>
            <a:r>
              <a:rPr lang="en-US" sz="2000" kern="0" dirty="0" err="1"/>
              <a:t>kannski</a:t>
            </a:r>
            <a:r>
              <a:rPr lang="en-US" sz="2000" kern="0" dirty="0"/>
              <a:t> </a:t>
            </a:r>
            <a:r>
              <a:rPr lang="en-US" sz="2000" kern="0" dirty="0" err="1"/>
              <a:t>úr</a:t>
            </a:r>
            <a:r>
              <a:rPr lang="en-US" sz="2000" kern="0" dirty="0"/>
              <a:t> 5-10 </a:t>
            </a:r>
            <a:r>
              <a:rPr lang="en-US" sz="2000" kern="0" dirty="0" err="1"/>
              <a:t>námskeiðum</a:t>
            </a:r>
            <a:r>
              <a:rPr lang="en-US" sz="2000" kern="0" dirty="0"/>
              <a:t>, </a:t>
            </a:r>
            <a:r>
              <a:rPr lang="en-US" sz="2000" kern="0" dirty="0" err="1"/>
              <a:t>hugsanlega</a:t>
            </a:r>
            <a:r>
              <a:rPr lang="en-US" sz="2000" kern="0" dirty="0"/>
              <a:t> </a:t>
            </a:r>
            <a:r>
              <a:rPr lang="en-US" sz="2000" kern="0" dirty="0" err="1"/>
              <a:t>eftir</a:t>
            </a:r>
            <a:r>
              <a:rPr lang="en-US" sz="2000" kern="0" dirty="0"/>
              <a:t> </a:t>
            </a:r>
            <a:r>
              <a:rPr lang="en-US" sz="2000" kern="0" dirty="0" err="1"/>
              <a:t>ábendingum</a:t>
            </a:r>
            <a:r>
              <a:rPr lang="en-US" sz="2000" kern="0" dirty="0"/>
              <a:t> </a:t>
            </a:r>
            <a:r>
              <a:rPr lang="en-US" sz="2000" kern="0" dirty="0" err="1"/>
              <a:t>nemenda</a:t>
            </a:r>
            <a:r>
              <a:rPr lang="en-US" sz="2000" kern="0" dirty="0"/>
              <a:t>, </a:t>
            </a:r>
            <a:r>
              <a:rPr lang="en-US" sz="2000" kern="0" dirty="0" err="1"/>
              <a:t>þ.e.a.s</a:t>
            </a:r>
            <a:r>
              <a:rPr lang="en-US" sz="2000" kern="0" dirty="0"/>
              <a:t>. </a:t>
            </a:r>
            <a:r>
              <a:rPr lang="en-US" sz="2000" kern="0" dirty="0" err="1"/>
              <a:t>nemendur</a:t>
            </a:r>
            <a:r>
              <a:rPr lang="en-US" sz="2000" kern="0" dirty="0"/>
              <a:t> </a:t>
            </a:r>
            <a:r>
              <a:rPr lang="en-US" sz="2000" kern="0" dirty="0" err="1"/>
              <a:t>koma</a:t>
            </a:r>
            <a:r>
              <a:rPr lang="en-US" sz="2000" kern="0" dirty="0"/>
              <a:t> </a:t>
            </a:r>
            <a:r>
              <a:rPr lang="en-US" sz="2000" kern="0" dirty="0" err="1"/>
              <a:t>með</a:t>
            </a:r>
            <a:r>
              <a:rPr lang="en-US" sz="2000" kern="0" dirty="0"/>
              <a:t> </a:t>
            </a:r>
            <a:r>
              <a:rPr lang="en-US" sz="2000" kern="0" dirty="0" err="1"/>
              <a:t>hugmyndirnar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námskeiðunum</a:t>
            </a:r>
            <a:r>
              <a:rPr lang="en-US" sz="2000" kern="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52018-BD08-7446-A8E6-54EEE2C6C622}"/>
              </a:ext>
            </a:extLst>
          </p:cNvPr>
          <p:cNvSpPr txBox="1"/>
          <p:nvPr/>
        </p:nvSpPr>
        <p:spPr>
          <a:xfrm>
            <a:off x="7298457" y="2233613"/>
            <a:ext cx="540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Frutiger LT Std 55 Roman" panose="020B0602020204020204" pitchFamily="34" charset="0"/>
              </a:rPr>
              <a:t>Mér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finnst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góð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hugmynd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hver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og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einn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geti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valið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námskeið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sem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vekur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þeirra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áhuga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en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mér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finnst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samt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eigi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vera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einhver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takmörk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á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þeim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námskeiðum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sem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hægt</a:t>
            </a:r>
            <a:r>
              <a:rPr lang="en-US" sz="2000" kern="0" dirty="0">
                <a:latin typeface="Frutiger LT Std 55 Roman" panose="020B0602020204020204" pitchFamily="34" charset="0"/>
              </a:rPr>
              <a:t> er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velja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úr</a:t>
            </a:r>
            <a:r>
              <a:rPr lang="en-US" sz="2000" kern="0" dirty="0">
                <a:latin typeface="Frutiger LT Std 55 Roman" panose="020B0602020204020204" pitchFamily="34" charset="0"/>
              </a:rPr>
              <a:t>.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Betra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væri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ef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kennari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væri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búinn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taka saman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lista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af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námskeiðum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sem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tengjast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efninu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og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helst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námskeið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sem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eru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ókeypis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svo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nemendur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gætu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valið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námskeið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af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þeim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lista</a:t>
            </a:r>
            <a:r>
              <a:rPr lang="en-US" sz="2000" kern="0" dirty="0">
                <a:latin typeface="Frutiger LT Std 55 Roman" panose="020B0602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S" sz="2000" dirty="0">
              <a:latin typeface="Frutiger LT Std 55 Roman" panose="020B0602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0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764-40E1-C54A-B5D9-4FC9B00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Aðferð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D3D8-F114-4C45-9131-E2446685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2371725"/>
            <a:ext cx="11710988" cy="3806155"/>
          </a:xfrm>
        </p:spPr>
        <p:txBody>
          <a:bodyPr/>
          <a:lstStyle/>
          <a:p>
            <a:r>
              <a:rPr lang="en-IS" dirty="0"/>
              <a:t>Þátttaka nemenda í námskeiðum</a:t>
            </a:r>
          </a:p>
          <a:p>
            <a:r>
              <a:rPr lang="en-IS" dirty="0"/>
              <a:t>Nemendur skiluðu skýrslum um þátttöku sína í lok námskeiða</a:t>
            </a:r>
          </a:p>
          <a:p>
            <a:r>
              <a:rPr lang="en-IS" dirty="0"/>
              <a:t>Netkönnun </a:t>
            </a: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332646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512E-D48C-534E-9307-6DAB896F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5" y="2793504"/>
            <a:ext cx="11710988" cy="1219200"/>
          </a:xfrm>
        </p:spPr>
        <p:txBody>
          <a:bodyPr/>
          <a:lstStyle/>
          <a:p>
            <a:r>
              <a:rPr lang="en-IS" dirty="0"/>
              <a:t>Helstu niðurstöður</a:t>
            </a:r>
          </a:p>
        </p:txBody>
      </p:sp>
    </p:spTree>
    <p:extLst>
      <p:ext uri="{BB962C8B-B14F-4D97-AF65-F5344CB8AC3E}">
        <p14:creationId xmlns:p14="http://schemas.microsoft.com/office/powerpoint/2010/main" val="29752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2B01-AFA9-5A44-99D2-E51780AC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90" y="930713"/>
            <a:ext cx="11972999" cy="1219200"/>
          </a:xfrm>
        </p:spPr>
        <p:txBody>
          <a:bodyPr/>
          <a:lstStyle/>
          <a:p>
            <a:r>
              <a:rPr lang="en-IS" sz="3200" dirty="0"/>
              <a:t>Hátt hlutfall nemenda þekkti ekki MOOC námskeið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27D41-C9B8-7949-BC0D-1DDBA332F130}"/>
              </a:ext>
            </a:extLst>
          </p:cNvPr>
          <p:cNvSpPr/>
          <p:nvPr/>
        </p:nvSpPr>
        <p:spPr>
          <a:xfrm>
            <a:off x="97657" y="6105872"/>
            <a:ext cx="3024336" cy="120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903A71-4E07-224E-87B6-51B20B9E7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653172"/>
              </p:ext>
            </p:extLst>
          </p:nvPr>
        </p:nvGraphicFramePr>
        <p:xfrm>
          <a:off x="457697" y="1920850"/>
          <a:ext cx="7056784" cy="446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377847-5CD3-1B47-A63A-3BC3D467D1EC}"/>
              </a:ext>
            </a:extLst>
          </p:cNvPr>
          <p:cNvSpPr txBox="1"/>
          <p:nvPr/>
        </p:nvSpPr>
        <p:spPr>
          <a:xfrm>
            <a:off x="7946529" y="2555552"/>
            <a:ext cx="4674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Nei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vissi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ekki.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mjög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þakklát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fyrir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hafa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fengið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kynnast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þessum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möguleika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sækja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þekkingu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hef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deilt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þessari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nýfundnu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auðlind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manninum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mínum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hann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byrjaður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nýta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sér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MOOC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hafði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aldrei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heyrt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um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Mooc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áður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vissi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ekki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væri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hægt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taka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svona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netinu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Mér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finnst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gaman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hafa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kynnst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Mooc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(edX)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hafði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aldrei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heyrt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um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þessa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tegund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áður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I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3CD03-DF99-C44D-8E1F-FD5595ECDF79}"/>
              </a:ext>
            </a:extLst>
          </p:cNvPr>
          <p:cNvSpPr txBox="1"/>
          <p:nvPr/>
        </p:nvSpPr>
        <p:spPr>
          <a:xfrm>
            <a:off x="529705" y="652587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Vissir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þú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hvað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Mooc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námskeið</a:t>
            </a:r>
            <a:r>
              <a:rPr lang="en-US" dirty="0">
                <a:solidFill>
                  <a:srgbClr val="C00000"/>
                </a:solidFill>
              </a:rPr>
              <a:t> var </a:t>
            </a:r>
            <a:r>
              <a:rPr lang="en-US" dirty="0" err="1">
                <a:solidFill>
                  <a:srgbClr val="C00000"/>
                </a:solidFill>
              </a:rPr>
              <a:t>áður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þú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tókst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þetta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námskeið</a:t>
            </a:r>
            <a:r>
              <a:rPr lang="en-US" dirty="0">
                <a:solidFill>
                  <a:srgbClr val="C00000"/>
                </a:solidFill>
              </a:rPr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A3448-5241-BF44-8110-0111E0681D76}"/>
              </a:ext>
            </a:extLst>
          </p:cNvPr>
          <p:cNvSpPr txBox="1"/>
          <p:nvPr/>
        </p:nvSpPr>
        <p:spPr>
          <a:xfrm>
            <a:off x="8522593" y="1950167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tilvitnanir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nemendum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123831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85BC-1EFC-6143-9D00-C774A96C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2371725"/>
            <a:ext cx="11710988" cy="28700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Þetta</a:t>
            </a:r>
            <a:r>
              <a:rPr lang="en-US" dirty="0"/>
              <a:t> er bara </a:t>
            </a:r>
            <a:r>
              <a:rPr lang="en-US" dirty="0" err="1"/>
              <a:t>skemmtilegt</a:t>
            </a:r>
            <a:r>
              <a:rPr lang="en-US" dirty="0"/>
              <a:t>, </a:t>
            </a:r>
            <a:r>
              <a:rPr lang="en-US" dirty="0" err="1"/>
              <a:t>fræðandi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hressir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námskeiðið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hafa</a:t>
            </a:r>
            <a:r>
              <a:rPr lang="en-US" dirty="0"/>
              <a:t> </a:t>
            </a:r>
            <a:r>
              <a:rPr lang="en-US" dirty="0" err="1"/>
              <a:t>svona</a:t>
            </a:r>
            <a:r>
              <a:rPr lang="en-US" dirty="0"/>
              <a:t> </a:t>
            </a:r>
            <a:r>
              <a:rPr lang="en-US" dirty="0" err="1"/>
              <a:t>tilbreytingu</a:t>
            </a:r>
            <a:r>
              <a:rPr lang="en-US" dirty="0"/>
              <a:t> </a:t>
            </a:r>
            <a:r>
              <a:rPr lang="en-US" dirty="0" err="1"/>
              <a:t>innan</a:t>
            </a:r>
            <a:r>
              <a:rPr lang="en-US" dirty="0"/>
              <a:t> </a:t>
            </a:r>
            <a:r>
              <a:rPr lang="en-US" dirty="0" err="1"/>
              <a:t>þess</a:t>
            </a:r>
            <a:r>
              <a:rPr lang="en-US" dirty="0"/>
              <a:t>, </a:t>
            </a:r>
            <a:r>
              <a:rPr lang="en-US" dirty="0" err="1"/>
              <a:t>hef</a:t>
            </a:r>
            <a:r>
              <a:rPr lang="en-US" dirty="0"/>
              <a:t> </a:t>
            </a:r>
            <a:r>
              <a:rPr lang="en-US" dirty="0" err="1"/>
              <a:t>aldrei</a:t>
            </a:r>
            <a:r>
              <a:rPr lang="en-US" dirty="0"/>
              <a:t> </a:t>
            </a:r>
            <a:r>
              <a:rPr lang="en-US" dirty="0" err="1"/>
              <a:t>verið</a:t>
            </a:r>
            <a:r>
              <a:rPr lang="en-US" dirty="0"/>
              <a:t> </a:t>
            </a:r>
            <a:r>
              <a:rPr lang="en-US" b="1" dirty="0" err="1"/>
              <a:t>á</a:t>
            </a:r>
            <a:r>
              <a:rPr lang="en-US" b="1" dirty="0"/>
              <a:t> </a:t>
            </a:r>
            <a:r>
              <a:rPr lang="en-US" b="1" dirty="0" err="1"/>
              <a:t>námskeiði</a:t>
            </a:r>
            <a:r>
              <a:rPr lang="en-US" b="1" dirty="0"/>
              <a:t> </a:t>
            </a:r>
            <a:r>
              <a:rPr lang="en-US" b="1" dirty="0" err="1"/>
              <a:t>í</a:t>
            </a:r>
            <a:r>
              <a:rPr lang="en-US" b="1" dirty="0"/>
              <a:t> </a:t>
            </a:r>
            <a:r>
              <a:rPr lang="en-US" b="1" dirty="0" err="1"/>
              <a:t>námskeiði</a:t>
            </a:r>
            <a:r>
              <a:rPr lang="en-US" b="1" dirty="0"/>
              <a:t> </a:t>
            </a:r>
            <a:r>
              <a:rPr lang="en-US" b="1" dirty="0" err="1"/>
              <a:t>áður</a:t>
            </a:r>
            <a:r>
              <a:rPr lang="en-US" b="1" dirty="0"/>
              <a:t>.</a:t>
            </a:r>
            <a:endParaRPr lang="en-I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8B9E-63C2-EA49-AB27-C5A94FCCB908}"/>
              </a:ext>
            </a:extLst>
          </p:cNvPr>
          <p:cNvSpPr txBox="1"/>
          <p:nvPr/>
        </p:nvSpPr>
        <p:spPr>
          <a:xfrm>
            <a:off x="8453760" y="5457800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tilvitnun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2020</a:t>
            </a: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422755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3132-AAA8-D842-B984-031F74E8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2371725"/>
            <a:ext cx="11710988" cy="2942059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Mér</a:t>
            </a:r>
            <a:r>
              <a:rPr lang="en-GB" dirty="0"/>
              <a:t> </a:t>
            </a:r>
            <a:r>
              <a:rPr lang="en-GB" dirty="0" err="1"/>
              <a:t>finnst</a:t>
            </a:r>
            <a:r>
              <a:rPr lang="en-GB" dirty="0"/>
              <a:t> </a:t>
            </a:r>
            <a:r>
              <a:rPr lang="en-GB" dirty="0" err="1"/>
              <a:t>gaman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hafa</a:t>
            </a:r>
            <a:r>
              <a:rPr lang="en-GB" dirty="0"/>
              <a:t> </a:t>
            </a:r>
            <a:r>
              <a:rPr lang="en-GB" dirty="0" err="1"/>
              <a:t>fengið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kynnast</a:t>
            </a:r>
            <a:r>
              <a:rPr lang="en-GB" dirty="0"/>
              <a:t> </a:t>
            </a:r>
            <a:r>
              <a:rPr lang="en-GB" dirty="0" err="1"/>
              <a:t>opnu</a:t>
            </a:r>
            <a:r>
              <a:rPr lang="en-GB" dirty="0"/>
              <a:t> </a:t>
            </a:r>
            <a:r>
              <a:rPr lang="en-GB" dirty="0" err="1"/>
              <a:t>netnámskeiði</a:t>
            </a:r>
            <a:r>
              <a:rPr lang="en-GB" dirty="0"/>
              <a:t> (</a:t>
            </a:r>
            <a:r>
              <a:rPr lang="en-GB" dirty="0" err="1"/>
              <a:t>Mooc</a:t>
            </a:r>
            <a:r>
              <a:rPr lang="en-GB" dirty="0"/>
              <a:t>)(EdX) </a:t>
            </a:r>
            <a:r>
              <a:rPr lang="en-GB" dirty="0" err="1"/>
              <a:t>í</a:t>
            </a:r>
            <a:r>
              <a:rPr lang="en-GB" dirty="0"/>
              <a:t> </a:t>
            </a:r>
            <a:r>
              <a:rPr lang="en-GB" dirty="0" err="1"/>
              <a:t>þessum</a:t>
            </a:r>
            <a:r>
              <a:rPr lang="en-GB" dirty="0"/>
              <a:t> </a:t>
            </a:r>
            <a:r>
              <a:rPr lang="en-GB" dirty="0" err="1"/>
              <a:t>áfanga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veit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ég</a:t>
            </a:r>
            <a:r>
              <a:rPr lang="en-GB" dirty="0"/>
              <a:t> </a:t>
            </a:r>
            <a:r>
              <a:rPr lang="en-GB" dirty="0" err="1"/>
              <a:t>mun</a:t>
            </a:r>
            <a:r>
              <a:rPr lang="en-GB" dirty="0"/>
              <a:t> </a:t>
            </a:r>
            <a:r>
              <a:rPr lang="en-GB" dirty="0" err="1"/>
              <a:t>eiga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nýta</a:t>
            </a:r>
            <a:r>
              <a:rPr lang="en-GB" dirty="0"/>
              <a:t> </a:t>
            </a:r>
            <a:r>
              <a:rPr lang="en-GB" dirty="0" err="1"/>
              <a:t>mér</a:t>
            </a:r>
            <a:r>
              <a:rPr lang="en-GB" dirty="0"/>
              <a:t> </a:t>
            </a:r>
            <a:r>
              <a:rPr lang="en-GB" dirty="0" err="1"/>
              <a:t>fleiri</a:t>
            </a:r>
            <a:r>
              <a:rPr lang="en-GB" dirty="0"/>
              <a:t> </a:t>
            </a:r>
            <a:r>
              <a:rPr lang="en-GB" dirty="0" err="1"/>
              <a:t>slík</a:t>
            </a:r>
            <a:r>
              <a:rPr lang="en-GB" dirty="0"/>
              <a:t> </a:t>
            </a:r>
            <a:r>
              <a:rPr lang="en-GB" dirty="0" err="1"/>
              <a:t>námskeið</a:t>
            </a:r>
            <a:r>
              <a:rPr lang="en-GB" dirty="0"/>
              <a:t> </a:t>
            </a:r>
            <a:r>
              <a:rPr lang="en-GB" dirty="0" err="1"/>
              <a:t>í</a:t>
            </a:r>
            <a:r>
              <a:rPr lang="en-GB" dirty="0"/>
              <a:t> </a:t>
            </a:r>
            <a:r>
              <a:rPr lang="en-GB" dirty="0" err="1"/>
              <a:t>framtíðinni</a:t>
            </a:r>
            <a:endParaRPr lang="en-I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CAF7E-F4F2-7143-AE88-D6DDEBB43E4C}"/>
              </a:ext>
            </a:extLst>
          </p:cNvPr>
          <p:cNvSpPr txBox="1"/>
          <p:nvPr/>
        </p:nvSpPr>
        <p:spPr>
          <a:xfrm>
            <a:off x="8453760" y="5457800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tilvitnun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2020</a:t>
            </a: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190202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BACA-0F53-6649-BDEA-AE07364C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4161656"/>
            <a:ext cx="11710988" cy="1584176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Finnst</a:t>
            </a:r>
            <a:r>
              <a:rPr lang="en-GB" dirty="0"/>
              <a:t> </a:t>
            </a:r>
            <a:r>
              <a:rPr lang="en-GB" dirty="0" err="1"/>
              <a:t>það</a:t>
            </a:r>
            <a:r>
              <a:rPr lang="en-GB" dirty="0"/>
              <a:t> bara </a:t>
            </a:r>
            <a:r>
              <a:rPr lang="en-GB" dirty="0" err="1"/>
              <a:t>jákvætt</a:t>
            </a:r>
            <a:r>
              <a:rPr lang="en-GB" dirty="0"/>
              <a:t>,  </a:t>
            </a:r>
            <a:r>
              <a:rPr lang="en-GB" dirty="0" err="1"/>
              <a:t>hefði</a:t>
            </a:r>
            <a:r>
              <a:rPr lang="en-GB" dirty="0"/>
              <a:t> bara </a:t>
            </a:r>
            <a:r>
              <a:rPr lang="en-GB" dirty="0" err="1"/>
              <a:t>viljað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diplóman</a:t>
            </a:r>
            <a:r>
              <a:rPr lang="en-GB" dirty="0"/>
              <a:t> </a:t>
            </a:r>
            <a:r>
              <a:rPr lang="en-GB" dirty="0" err="1"/>
              <a:t>sjálf</a:t>
            </a:r>
            <a:r>
              <a:rPr lang="en-GB" dirty="0"/>
              <a:t> </a:t>
            </a:r>
            <a:r>
              <a:rPr lang="en-GB" dirty="0" err="1"/>
              <a:t>væri</a:t>
            </a:r>
            <a:r>
              <a:rPr lang="en-GB" dirty="0"/>
              <a:t> ekki </a:t>
            </a:r>
            <a:r>
              <a:rPr lang="en-GB" dirty="0" err="1"/>
              <a:t>alveg</a:t>
            </a:r>
            <a:r>
              <a:rPr lang="en-GB" dirty="0"/>
              <a:t> </a:t>
            </a:r>
            <a:r>
              <a:rPr lang="en-GB" dirty="0" err="1"/>
              <a:t>svona</a:t>
            </a:r>
            <a:r>
              <a:rPr lang="en-GB" dirty="0"/>
              <a:t> </a:t>
            </a:r>
            <a:r>
              <a:rPr lang="en-GB" dirty="0" err="1"/>
              <a:t>dýr</a:t>
            </a:r>
            <a:r>
              <a:rPr lang="en-GB" dirty="0"/>
              <a:t>.</a:t>
            </a:r>
            <a:endParaRPr lang="en-I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3C1B5A-5E8C-954F-A847-275D1A66CC12}"/>
              </a:ext>
            </a:extLst>
          </p:cNvPr>
          <p:cNvSpPr txBox="1">
            <a:spLocks/>
          </p:cNvSpPr>
          <p:nvPr/>
        </p:nvSpPr>
        <p:spPr bwMode="auto">
          <a:xfrm>
            <a:off x="650875" y="1714236"/>
            <a:ext cx="117109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>
            <a:lvl1pPr marL="434975" indent="-43497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Frutiger LT Std 55 Roman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942975" indent="-361950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2pPr>
            <a:lvl3pPr marL="145097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3pPr>
            <a:lvl4pPr marL="2032000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4pPr>
            <a:lvl5pPr marL="261302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5pPr>
            <a:lvl6pPr marL="3194296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6pPr>
            <a:lvl7pPr marL="3775078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7pPr>
            <a:lvl8pPr marL="4355859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8pPr>
            <a:lvl9pPr marL="4936640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kern="0" dirty="0" err="1"/>
              <a:t>Finnst</a:t>
            </a:r>
            <a:r>
              <a:rPr lang="en-GB" kern="0" dirty="0"/>
              <a:t> </a:t>
            </a:r>
            <a:r>
              <a:rPr lang="en-GB" kern="0" dirty="0" err="1"/>
              <a:t>það</a:t>
            </a:r>
            <a:r>
              <a:rPr lang="en-GB" kern="0" dirty="0"/>
              <a:t> </a:t>
            </a:r>
            <a:r>
              <a:rPr lang="en-GB" kern="0" dirty="0" err="1"/>
              <a:t>mjög</a:t>
            </a:r>
            <a:r>
              <a:rPr lang="en-GB" kern="0" dirty="0"/>
              <a:t> </a:t>
            </a:r>
            <a:r>
              <a:rPr lang="en-GB" kern="0" dirty="0" err="1"/>
              <a:t>jákvætt</a:t>
            </a:r>
            <a:r>
              <a:rPr lang="en-GB" kern="0" dirty="0"/>
              <a:t>. Gott </a:t>
            </a:r>
            <a:r>
              <a:rPr lang="en-GB" kern="0" dirty="0" err="1"/>
              <a:t>að</a:t>
            </a:r>
            <a:r>
              <a:rPr lang="en-GB" kern="0" dirty="0"/>
              <a:t> geta </a:t>
            </a:r>
            <a:r>
              <a:rPr lang="en-GB" kern="0" dirty="0" err="1"/>
              <a:t>tekið</a:t>
            </a:r>
            <a:r>
              <a:rPr lang="en-GB" kern="0" dirty="0"/>
              <a:t> </a:t>
            </a:r>
            <a:r>
              <a:rPr lang="en-GB" kern="0" dirty="0" err="1"/>
              <a:t>það</a:t>
            </a:r>
            <a:r>
              <a:rPr lang="en-GB" kern="0" dirty="0"/>
              <a:t> </a:t>
            </a:r>
            <a:r>
              <a:rPr lang="en-GB" kern="0" dirty="0" err="1"/>
              <a:t>í</a:t>
            </a:r>
            <a:r>
              <a:rPr lang="en-GB" kern="0" dirty="0"/>
              <a:t> </a:t>
            </a:r>
            <a:r>
              <a:rPr lang="en-GB" kern="0" dirty="0" err="1"/>
              <a:t>rólegheitunum</a:t>
            </a:r>
            <a:r>
              <a:rPr lang="en-GB" kern="0" dirty="0"/>
              <a:t> </a:t>
            </a:r>
            <a:r>
              <a:rPr lang="en-GB" kern="0" dirty="0" err="1"/>
              <a:t>á</a:t>
            </a:r>
            <a:r>
              <a:rPr lang="en-GB" kern="0" dirty="0"/>
              <a:t> </a:t>
            </a:r>
            <a:r>
              <a:rPr lang="en-GB" kern="0" dirty="0" err="1"/>
              <a:t>sínum</a:t>
            </a:r>
            <a:r>
              <a:rPr lang="en-GB" kern="0" dirty="0"/>
              <a:t> </a:t>
            </a:r>
            <a:r>
              <a:rPr lang="en-GB" kern="0" dirty="0" err="1"/>
              <a:t>hraða</a:t>
            </a:r>
            <a:r>
              <a:rPr lang="en-GB" kern="0" dirty="0"/>
              <a:t> </a:t>
            </a:r>
            <a:r>
              <a:rPr lang="en-GB" kern="0" dirty="0" err="1"/>
              <a:t>þegar</a:t>
            </a:r>
            <a:r>
              <a:rPr lang="en-GB" kern="0" dirty="0"/>
              <a:t> </a:t>
            </a:r>
            <a:r>
              <a:rPr lang="en-GB" kern="0" dirty="0" err="1"/>
              <a:t>hentaði</a:t>
            </a:r>
            <a:r>
              <a:rPr lang="en-GB" kern="0" dirty="0"/>
              <a:t>.</a:t>
            </a:r>
            <a:endParaRPr lang="en-I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8DB0C-52A9-5D47-925D-5B23EE36F81C}"/>
              </a:ext>
            </a:extLst>
          </p:cNvPr>
          <p:cNvSpPr txBox="1"/>
          <p:nvPr/>
        </p:nvSpPr>
        <p:spPr>
          <a:xfrm>
            <a:off x="7747677" y="6105020"/>
            <a:ext cx="4631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tilvitnanir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nemendum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2020</a:t>
            </a: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46853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4936-DDF3-264B-9605-49D0A3AA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1281336"/>
            <a:ext cx="11710988" cy="4162425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Fyrst</a:t>
            </a:r>
            <a:r>
              <a:rPr lang="en-GB" dirty="0"/>
              <a:t> </a:t>
            </a:r>
            <a:r>
              <a:rPr lang="en-GB" dirty="0" err="1"/>
              <a:t>fannst</a:t>
            </a:r>
            <a:r>
              <a:rPr lang="en-GB" dirty="0"/>
              <a:t> </a:t>
            </a:r>
            <a:r>
              <a:rPr lang="en-GB" dirty="0" err="1"/>
              <a:t>mér</a:t>
            </a:r>
            <a:r>
              <a:rPr lang="en-GB" dirty="0"/>
              <a:t> </a:t>
            </a:r>
            <a:r>
              <a:rPr lang="en-GB" dirty="0" err="1"/>
              <a:t>skrýtið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vera </a:t>
            </a:r>
            <a:r>
              <a:rPr lang="en-GB" dirty="0" err="1"/>
              <a:t>að</a:t>
            </a:r>
            <a:r>
              <a:rPr lang="en-GB" dirty="0"/>
              <a:t> taka </a:t>
            </a:r>
            <a:r>
              <a:rPr lang="en-GB" dirty="0" err="1"/>
              <a:t>svona</a:t>
            </a:r>
            <a:r>
              <a:rPr lang="en-GB" dirty="0"/>
              <a:t> </a:t>
            </a:r>
            <a:r>
              <a:rPr lang="en-GB" dirty="0" err="1"/>
              <a:t>námskeið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hluti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öðru</a:t>
            </a:r>
            <a:r>
              <a:rPr lang="en-GB" dirty="0"/>
              <a:t> </a:t>
            </a:r>
            <a:r>
              <a:rPr lang="en-GB" dirty="0" err="1"/>
              <a:t>námskeiði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þegar</a:t>
            </a:r>
            <a:r>
              <a:rPr lang="en-GB" dirty="0"/>
              <a:t> </a:t>
            </a:r>
            <a:r>
              <a:rPr lang="en-GB" dirty="0" err="1"/>
              <a:t>ég</a:t>
            </a:r>
            <a:r>
              <a:rPr lang="en-GB" dirty="0"/>
              <a:t> </a:t>
            </a:r>
            <a:r>
              <a:rPr lang="en-GB" dirty="0" err="1"/>
              <a:t>fór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taka </a:t>
            </a:r>
            <a:r>
              <a:rPr lang="en-GB" dirty="0" err="1"/>
              <a:t>þetta</a:t>
            </a:r>
            <a:r>
              <a:rPr lang="en-GB" dirty="0"/>
              <a:t> </a:t>
            </a:r>
            <a:r>
              <a:rPr lang="en-GB" dirty="0" err="1"/>
              <a:t>námskeið</a:t>
            </a:r>
            <a:r>
              <a:rPr lang="en-GB" dirty="0"/>
              <a:t> </a:t>
            </a:r>
            <a:r>
              <a:rPr lang="en-GB" dirty="0" err="1"/>
              <a:t>þá</a:t>
            </a:r>
            <a:r>
              <a:rPr lang="en-GB" dirty="0"/>
              <a:t> </a:t>
            </a:r>
            <a:r>
              <a:rPr lang="en-GB" dirty="0" err="1"/>
              <a:t>skildi</a:t>
            </a:r>
            <a:r>
              <a:rPr lang="en-GB" dirty="0"/>
              <a:t> </a:t>
            </a:r>
            <a:r>
              <a:rPr lang="en-GB" dirty="0" err="1"/>
              <a:t>ég</a:t>
            </a:r>
            <a:r>
              <a:rPr lang="en-GB" dirty="0"/>
              <a:t> </a:t>
            </a:r>
            <a:r>
              <a:rPr lang="en-GB" dirty="0" err="1"/>
              <a:t>mikilvægi</a:t>
            </a:r>
            <a:r>
              <a:rPr lang="en-GB" dirty="0"/>
              <a:t> </a:t>
            </a:r>
            <a:r>
              <a:rPr lang="en-GB" dirty="0" err="1"/>
              <a:t>þess</a:t>
            </a:r>
            <a:r>
              <a:rPr lang="en-GB" dirty="0"/>
              <a:t>.</a:t>
            </a:r>
            <a:endParaRPr lang="en-I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482F2F-C93C-0A4B-9E25-35E4F7D387FA}"/>
              </a:ext>
            </a:extLst>
          </p:cNvPr>
          <p:cNvSpPr txBox="1">
            <a:spLocks/>
          </p:cNvSpPr>
          <p:nvPr/>
        </p:nvSpPr>
        <p:spPr bwMode="auto">
          <a:xfrm>
            <a:off x="650875" y="4305672"/>
            <a:ext cx="11710988" cy="206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>
            <a:lvl1pPr marL="434975" indent="-43497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Frutiger LT Std 55 Roman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942975" indent="-361950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2pPr>
            <a:lvl3pPr marL="145097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3pPr>
            <a:lvl4pPr marL="2032000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4pPr>
            <a:lvl5pPr marL="261302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5pPr>
            <a:lvl6pPr marL="3194296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6pPr>
            <a:lvl7pPr marL="3775078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7pPr>
            <a:lvl8pPr marL="4355859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8pPr>
            <a:lvl9pPr marL="4936640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kern="0" dirty="0" err="1"/>
              <a:t>Kom</a:t>
            </a:r>
            <a:r>
              <a:rPr lang="en-GB" kern="0" dirty="0"/>
              <a:t> </a:t>
            </a:r>
            <a:r>
              <a:rPr lang="en-GB" kern="0" dirty="0" err="1"/>
              <a:t>mér</a:t>
            </a:r>
            <a:r>
              <a:rPr lang="en-GB" kern="0" dirty="0"/>
              <a:t> </a:t>
            </a:r>
            <a:r>
              <a:rPr lang="en-GB" kern="0" dirty="0" err="1"/>
              <a:t>hálf</a:t>
            </a:r>
            <a:r>
              <a:rPr lang="en-GB" kern="0" dirty="0"/>
              <a:t> </a:t>
            </a:r>
            <a:r>
              <a:rPr lang="en-GB" kern="0" dirty="0" err="1"/>
              <a:t>spánskt</a:t>
            </a:r>
            <a:r>
              <a:rPr lang="en-GB" kern="0" dirty="0"/>
              <a:t> </a:t>
            </a:r>
            <a:r>
              <a:rPr lang="en-GB" kern="0" dirty="0" err="1"/>
              <a:t>fyrir</a:t>
            </a:r>
            <a:r>
              <a:rPr lang="en-GB" kern="0" dirty="0"/>
              <a:t> </a:t>
            </a:r>
            <a:r>
              <a:rPr lang="en-GB" kern="0" dirty="0" err="1"/>
              <a:t>sjónir</a:t>
            </a:r>
            <a:r>
              <a:rPr lang="en-GB" kern="0" dirty="0"/>
              <a:t> </a:t>
            </a:r>
            <a:r>
              <a:rPr lang="en-GB" kern="0" dirty="0" err="1"/>
              <a:t>til</a:t>
            </a:r>
            <a:r>
              <a:rPr lang="en-GB" kern="0" dirty="0"/>
              <a:t> </a:t>
            </a:r>
            <a:r>
              <a:rPr lang="en-GB" kern="0" dirty="0" err="1"/>
              <a:t>að</a:t>
            </a:r>
            <a:r>
              <a:rPr lang="en-GB" kern="0" dirty="0"/>
              <a:t> </a:t>
            </a:r>
            <a:r>
              <a:rPr lang="en-GB" kern="0" dirty="0" err="1"/>
              <a:t>byrja</a:t>
            </a:r>
            <a:r>
              <a:rPr lang="en-GB" kern="0" dirty="0"/>
              <a:t> </a:t>
            </a:r>
            <a:r>
              <a:rPr lang="en-GB" kern="0" dirty="0" err="1"/>
              <a:t>með</a:t>
            </a:r>
            <a:r>
              <a:rPr lang="en-GB" kern="0" dirty="0"/>
              <a:t> </a:t>
            </a:r>
            <a:r>
              <a:rPr lang="en-GB" kern="0" dirty="0" err="1"/>
              <a:t>en</a:t>
            </a:r>
            <a:r>
              <a:rPr lang="en-GB" kern="0" dirty="0"/>
              <a:t> er </a:t>
            </a:r>
            <a:r>
              <a:rPr lang="en-GB" kern="0" dirty="0" err="1"/>
              <a:t>svo</a:t>
            </a:r>
            <a:r>
              <a:rPr lang="en-GB" kern="0" dirty="0"/>
              <a:t> bara </a:t>
            </a:r>
            <a:r>
              <a:rPr lang="en-GB" kern="0" dirty="0" err="1"/>
              <a:t>mjög</a:t>
            </a:r>
            <a:r>
              <a:rPr lang="en-GB" kern="0" dirty="0"/>
              <a:t> </a:t>
            </a:r>
            <a:r>
              <a:rPr lang="en-GB" kern="0" dirty="0" err="1"/>
              <a:t>gott</a:t>
            </a:r>
            <a:r>
              <a:rPr lang="en-GB" kern="0" dirty="0"/>
              <a:t> </a:t>
            </a:r>
            <a:r>
              <a:rPr lang="en-GB" kern="0" dirty="0" err="1"/>
              <a:t>verð</a:t>
            </a:r>
            <a:r>
              <a:rPr lang="en-GB" kern="0" dirty="0"/>
              <a:t> </a:t>
            </a:r>
            <a:r>
              <a:rPr lang="en-GB" kern="0" dirty="0" err="1"/>
              <a:t>ég</a:t>
            </a:r>
            <a:r>
              <a:rPr lang="en-GB" kern="0" dirty="0"/>
              <a:t> </a:t>
            </a:r>
            <a:r>
              <a:rPr lang="en-GB" kern="0" dirty="0" err="1"/>
              <a:t>að</a:t>
            </a:r>
            <a:r>
              <a:rPr lang="en-GB" kern="0" dirty="0"/>
              <a:t> </a:t>
            </a:r>
            <a:r>
              <a:rPr lang="en-GB" kern="0" dirty="0" err="1"/>
              <a:t>segja</a:t>
            </a:r>
            <a:r>
              <a:rPr lang="en-GB" kern="0" dirty="0"/>
              <a:t>.</a:t>
            </a:r>
            <a:endParaRPr lang="en-I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73AF-E0B9-C140-8224-39AE5463FD2B}"/>
              </a:ext>
            </a:extLst>
          </p:cNvPr>
          <p:cNvSpPr txBox="1"/>
          <p:nvPr/>
        </p:nvSpPr>
        <p:spPr>
          <a:xfrm>
            <a:off x="7747677" y="6105020"/>
            <a:ext cx="4631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tilvitnanir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nemendum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2020</a:t>
            </a: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188571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4E07-4294-6E49-9F60-42B7D08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Flestir vilja fleiri MOOC námskeið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0D8116-BBE9-7B44-A65F-E48DD4E7A680}"/>
              </a:ext>
            </a:extLst>
          </p:cNvPr>
          <p:cNvSpPr/>
          <p:nvPr/>
        </p:nvSpPr>
        <p:spPr>
          <a:xfrm>
            <a:off x="97657" y="6105872"/>
            <a:ext cx="3024336" cy="120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5B25E-E0F5-BA49-9C13-B08CB215264F}"/>
              </a:ext>
            </a:extLst>
          </p:cNvPr>
          <p:cNvSpPr txBox="1"/>
          <p:nvPr/>
        </p:nvSpPr>
        <p:spPr>
          <a:xfrm>
            <a:off x="214025" y="6512753"/>
            <a:ext cx="638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</a:rPr>
              <a:t>Myndir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þú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vilja</a:t>
            </a:r>
            <a:r>
              <a:rPr lang="en-US" sz="1800" dirty="0">
                <a:solidFill>
                  <a:srgbClr val="C00000"/>
                </a:solidFill>
              </a:rPr>
              <a:t> taka </a:t>
            </a:r>
            <a:r>
              <a:rPr lang="en-US" sz="1800" dirty="0" err="1">
                <a:solidFill>
                  <a:srgbClr val="C00000"/>
                </a:solidFill>
              </a:rPr>
              <a:t>fleiri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Mooc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námskeið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og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fá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þau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metin</a:t>
            </a:r>
            <a:r>
              <a:rPr lang="en-US" sz="1800" dirty="0">
                <a:solidFill>
                  <a:srgbClr val="C00000"/>
                </a:solidFill>
              </a:rPr>
              <a:t> inn </a:t>
            </a:r>
            <a:r>
              <a:rPr lang="en-US" sz="1800" dirty="0" err="1">
                <a:solidFill>
                  <a:srgbClr val="C00000"/>
                </a:solidFill>
              </a:rPr>
              <a:t>í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önnur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námskeið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í</a:t>
            </a:r>
            <a:r>
              <a:rPr lang="en-US" sz="1800" dirty="0">
                <a:solidFill>
                  <a:srgbClr val="C00000"/>
                </a:solidFill>
              </a:rPr>
              <a:t> HÍ?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09403C-70CB-E745-A402-9834D35E5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948417"/>
              </p:ext>
            </p:extLst>
          </p:nvPr>
        </p:nvGraphicFramePr>
        <p:xfrm>
          <a:off x="579202" y="2299036"/>
          <a:ext cx="56578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60B7DC-D2B2-EA4A-A1F6-A0E95700A42A}"/>
              </a:ext>
            </a:extLst>
          </p:cNvPr>
          <p:cNvSpPr txBox="1"/>
          <p:nvPr/>
        </p:nvSpPr>
        <p:spPr>
          <a:xfrm>
            <a:off x="6503194" y="2547366"/>
            <a:ext cx="6264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Já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mér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finnst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þetta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góð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viðbót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Já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fannst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þetta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skemmtileg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áskorun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Já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svo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sannarlega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þetta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opnaði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augum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mín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fyrir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því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hvað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hægt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læra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eftir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þessum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leiðum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Já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mjög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sniðug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leið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Fjölbreytt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spennandi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Mooc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boði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örugglega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eftir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taka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fleiri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Mooc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framtíðinni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væri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ekki verra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metin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inn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önnur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HÍ.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Já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svo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sannarlega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þetta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opnaði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augum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mín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fyrir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því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hvað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hægt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læra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eftir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þessum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leiðum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I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878A2-8303-9A49-93F5-3152F32D4B49}"/>
              </a:ext>
            </a:extLst>
          </p:cNvPr>
          <p:cNvSpPr txBox="1"/>
          <p:nvPr/>
        </p:nvSpPr>
        <p:spPr>
          <a:xfrm>
            <a:off x="6602229" y="2101914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tilvitnanir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nemendum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333511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FBD985A-0CFB-1941-8D63-03EA77354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269" y="2001416"/>
            <a:ext cx="11290696" cy="2538015"/>
          </a:xfrm>
        </p:spPr>
        <p:txBody>
          <a:bodyPr/>
          <a:lstStyle/>
          <a:p>
            <a:r>
              <a:rPr lang="en-IS" sz="6000" dirty="0"/>
              <a:t>Námskeið inni í námskeiði</a:t>
            </a:r>
            <a:br>
              <a:rPr lang="en-IS" sz="2800" b="0" dirty="0"/>
            </a:br>
            <a:r>
              <a:rPr lang="en-IS" sz="2800" b="0" dirty="0"/>
              <a:t>„Fyrst fannst mér skrýtið að vera að taka svona MOOC-námskeið sem hluta af öðru námskeiði en svo var það bara mjög gott“</a:t>
            </a:r>
            <a:endParaRPr lang="en-GB" altLang="is-IS" sz="4000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0A1E211F-50A7-AC45-BE85-4A679B0F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73" y="5025752"/>
            <a:ext cx="9107488" cy="1061294"/>
          </a:xfrm>
        </p:spPr>
        <p:txBody>
          <a:bodyPr/>
          <a:lstStyle/>
          <a:p>
            <a:r>
              <a:rPr lang="en-GB" altLang="is-IS" sz="3200" dirty="0" err="1"/>
              <a:t>Sigurbjörg</a:t>
            </a:r>
            <a:r>
              <a:rPr lang="en-GB" altLang="is-IS" sz="3200" dirty="0"/>
              <a:t> </a:t>
            </a:r>
            <a:r>
              <a:rPr lang="en-GB" altLang="is-IS" sz="3200" dirty="0" err="1"/>
              <a:t>Jóhannesdóttir</a:t>
            </a:r>
            <a:r>
              <a:rPr lang="en-GB" altLang="is-IS" sz="3200" dirty="0"/>
              <a:t> </a:t>
            </a:r>
          </a:p>
          <a:p>
            <a:r>
              <a:rPr lang="en-GB" altLang="is-IS" sz="1600" dirty="0" err="1"/>
              <a:t>Aðjúnkt</a:t>
            </a:r>
            <a:r>
              <a:rPr lang="en-GB" altLang="is-IS" sz="1600" dirty="0"/>
              <a:t>, FVS, HÍ </a:t>
            </a:r>
            <a:r>
              <a:rPr lang="en-GB" altLang="is-IS" sz="1600" dirty="0" err="1"/>
              <a:t>og</a:t>
            </a:r>
            <a:r>
              <a:rPr lang="en-GB" altLang="is-IS" sz="1600" dirty="0"/>
              <a:t> </a:t>
            </a:r>
            <a:r>
              <a:rPr lang="en-GB" altLang="is-IS" sz="1600" dirty="0" err="1"/>
              <a:t>kennsluráðgjafi</a:t>
            </a:r>
            <a:r>
              <a:rPr lang="en-GB" altLang="is-IS" sz="1600" dirty="0"/>
              <a:t>, </a:t>
            </a:r>
            <a:r>
              <a:rPr lang="en-GB" altLang="is-IS" sz="1600" dirty="0" err="1"/>
              <a:t>Kennslusvið</a:t>
            </a:r>
            <a:r>
              <a:rPr lang="en-GB" altLang="is-IS" sz="1600" dirty="0"/>
              <a:t> HÍ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2C6F-00FA-2D46-9597-6EBFDFF0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Það</a:t>
            </a:r>
            <a:r>
              <a:rPr lang="en-GB" dirty="0"/>
              <a:t> er </a:t>
            </a:r>
            <a:r>
              <a:rPr lang="en-GB" dirty="0" err="1"/>
              <a:t>mjög</a:t>
            </a:r>
            <a:r>
              <a:rPr lang="en-GB" dirty="0"/>
              <a:t> </a:t>
            </a:r>
            <a:r>
              <a:rPr lang="en-GB" dirty="0" err="1"/>
              <a:t>gagnlegt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hafa</a:t>
            </a:r>
            <a:r>
              <a:rPr lang="en-GB" dirty="0"/>
              <a:t> </a:t>
            </a:r>
            <a:r>
              <a:rPr lang="en-GB" dirty="0" err="1"/>
              <a:t>þetta</a:t>
            </a:r>
            <a:r>
              <a:rPr lang="en-GB" dirty="0"/>
              <a:t> </a:t>
            </a:r>
            <a:r>
              <a:rPr lang="en-GB" dirty="0" err="1"/>
              <a:t>námsefni</a:t>
            </a:r>
            <a:r>
              <a:rPr lang="en-GB" dirty="0"/>
              <a:t> </a:t>
            </a:r>
            <a:r>
              <a:rPr lang="en-GB" dirty="0" err="1"/>
              <a:t>með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þetta</a:t>
            </a:r>
            <a:r>
              <a:rPr lang="en-GB" dirty="0"/>
              <a:t> er </a:t>
            </a:r>
            <a:r>
              <a:rPr lang="en-GB" dirty="0" err="1"/>
              <a:t>gríðarlega</a:t>
            </a:r>
            <a:r>
              <a:rPr lang="en-GB" dirty="0"/>
              <a:t> </a:t>
            </a:r>
            <a:r>
              <a:rPr lang="en-GB" dirty="0" err="1"/>
              <a:t>mikið</a:t>
            </a:r>
            <a:r>
              <a:rPr lang="en-GB" dirty="0"/>
              <a:t> </a:t>
            </a:r>
            <a:r>
              <a:rPr lang="en-GB" dirty="0" err="1"/>
              <a:t>efni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mikið</a:t>
            </a:r>
            <a:r>
              <a:rPr lang="en-GB" dirty="0"/>
              <a:t> </a:t>
            </a:r>
            <a:r>
              <a:rPr lang="en-GB" dirty="0" err="1"/>
              <a:t>álag</a:t>
            </a:r>
            <a:r>
              <a:rPr lang="en-GB" dirty="0"/>
              <a:t> </a:t>
            </a:r>
            <a:r>
              <a:rPr lang="en-GB" dirty="0" err="1"/>
              <a:t>með</a:t>
            </a:r>
            <a:r>
              <a:rPr lang="en-GB" dirty="0"/>
              <a:t> </a:t>
            </a:r>
            <a:r>
              <a:rPr lang="en-GB" dirty="0" err="1"/>
              <a:t>öllu</a:t>
            </a:r>
            <a:r>
              <a:rPr lang="en-GB" dirty="0"/>
              <a:t> </a:t>
            </a:r>
            <a:r>
              <a:rPr lang="en-GB" dirty="0" err="1"/>
              <a:t>hinu</a:t>
            </a:r>
            <a:r>
              <a:rPr lang="en-GB" dirty="0"/>
              <a:t>.</a:t>
            </a:r>
            <a:endParaRPr lang="en-I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63906-79D5-6941-AE87-EAE7DE4C4F17}"/>
              </a:ext>
            </a:extLst>
          </p:cNvPr>
          <p:cNvSpPr txBox="1"/>
          <p:nvPr/>
        </p:nvSpPr>
        <p:spPr>
          <a:xfrm>
            <a:off x="8453760" y="5457800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tilvitnun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2020</a:t>
            </a: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405683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5A44-3B71-7844-AD41-1C7B5E32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7" y="1785392"/>
            <a:ext cx="11710988" cy="4162425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Þetta</a:t>
            </a:r>
            <a:r>
              <a:rPr lang="en-GB" dirty="0"/>
              <a:t> var </a:t>
            </a:r>
            <a:r>
              <a:rPr lang="en-GB" dirty="0" err="1"/>
              <a:t>öðruvísi</a:t>
            </a:r>
            <a:r>
              <a:rPr lang="en-GB" dirty="0"/>
              <a:t> </a:t>
            </a:r>
            <a:r>
              <a:rPr lang="en-GB" dirty="0" err="1"/>
              <a:t>upplifun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frekar</a:t>
            </a:r>
            <a:r>
              <a:rPr lang="en-GB" dirty="0"/>
              <a:t> </a:t>
            </a:r>
            <a:r>
              <a:rPr lang="en-GB" dirty="0" err="1"/>
              <a:t>jákvæð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á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hyggja</a:t>
            </a:r>
            <a:r>
              <a:rPr lang="en-GB" dirty="0"/>
              <a:t> </a:t>
            </a:r>
            <a:r>
              <a:rPr lang="en-GB" dirty="0" err="1"/>
              <a:t>gætu</a:t>
            </a:r>
            <a:r>
              <a:rPr lang="en-GB" dirty="0"/>
              <a:t> </a:t>
            </a:r>
            <a:r>
              <a:rPr lang="en-GB" dirty="0" err="1"/>
              <a:t>þetta</a:t>
            </a:r>
            <a:r>
              <a:rPr lang="en-GB" dirty="0"/>
              <a:t> </a:t>
            </a:r>
            <a:r>
              <a:rPr lang="en-GB" dirty="0" err="1"/>
              <a:t>verið</a:t>
            </a:r>
            <a:r>
              <a:rPr lang="en-GB" dirty="0"/>
              <a:t> </a:t>
            </a:r>
            <a:r>
              <a:rPr lang="en-GB" dirty="0" err="1"/>
              <a:t>tvö</a:t>
            </a:r>
            <a:r>
              <a:rPr lang="en-GB" dirty="0"/>
              <a:t> </a:t>
            </a:r>
            <a:r>
              <a:rPr lang="en-GB" dirty="0" err="1"/>
              <a:t>námskeið</a:t>
            </a:r>
            <a:r>
              <a:rPr lang="en-GB" dirty="0"/>
              <a:t> </a:t>
            </a:r>
            <a:r>
              <a:rPr lang="en-GB" dirty="0" err="1"/>
              <a:t>t.d.</a:t>
            </a:r>
            <a:r>
              <a:rPr lang="en-GB" dirty="0"/>
              <a:t> </a:t>
            </a:r>
            <a:r>
              <a:rPr lang="en-GB" dirty="0" err="1"/>
              <a:t>gæti</a:t>
            </a:r>
            <a:r>
              <a:rPr lang="en-GB" dirty="0"/>
              <a:t> </a:t>
            </a:r>
            <a:r>
              <a:rPr lang="en-GB" dirty="0" err="1"/>
              <a:t>seinna</a:t>
            </a:r>
            <a:r>
              <a:rPr lang="en-GB" dirty="0"/>
              <a:t> </a:t>
            </a:r>
            <a:r>
              <a:rPr lang="en-GB" dirty="0" err="1"/>
              <a:t>mooc</a:t>
            </a:r>
            <a:r>
              <a:rPr lang="en-GB" dirty="0"/>
              <a:t> </a:t>
            </a:r>
            <a:r>
              <a:rPr lang="en-GB" dirty="0" err="1"/>
              <a:t>námskeið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vera </a:t>
            </a:r>
            <a:r>
              <a:rPr lang="en-GB" dirty="0" err="1"/>
              <a:t>hefjast</a:t>
            </a:r>
            <a:r>
              <a:rPr lang="en-GB" dirty="0"/>
              <a:t> </a:t>
            </a:r>
            <a:r>
              <a:rPr lang="en-GB" dirty="0" err="1"/>
              <a:t>núna</a:t>
            </a:r>
            <a:r>
              <a:rPr lang="en-GB" dirty="0"/>
              <a:t>… </a:t>
            </a:r>
            <a:r>
              <a:rPr lang="en-GB" dirty="0" err="1"/>
              <a:t>fyrsta</a:t>
            </a:r>
            <a:r>
              <a:rPr lang="en-GB" dirty="0"/>
              <a:t> </a:t>
            </a:r>
            <a:r>
              <a:rPr lang="en-GB" dirty="0" err="1"/>
              <a:t>valið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kennara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seinna</a:t>
            </a:r>
            <a:r>
              <a:rPr lang="en-GB" dirty="0"/>
              <a:t> </a:t>
            </a:r>
            <a:r>
              <a:rPr lang="en-GB" dirty="0" err="1"/>
              <a:t>valið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nemenda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bæði</a:t>
            </a:r>
            <a:r>
              <a:rPr lang="en-GB" dirty="0"/>
              <a:t> </a:t>
            </a:r>
            <a:r>
              <a:rPr lang="en-GB" dirty="0" err="1"/>
              <a:t>þannig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þau</a:t>
            </a:r>
            <a:r>
              <a:rPr lang="en-GB" dirty="0"/>
              <a:t> </a:t>
            </a:r>
            <a:r>
              <a:rPr lang="en-GB" dirty="0" err="1"/>
              <a:t>styðji</a:t>
            </a:r>
            <a:r>
              <a:rPr lang="en-GB" dirty="0"/>
              <a:t> </a:t>
            </a:r>
            <a:r>
              <a:rPr lang="en-GB" dirty="0" err="1"/>
              <a:t>heildarnámsefni</a:t>
            </a:r>
            <a:endParaRPr lang="en-I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86E77-4DC2-374A-ACBE-9753467312E6}"/>
              </a:ext>
            </a:extLst>
          </p:cNvPr>
          <p:cNvSpPr txBox="1"/>
          <p:nvPr/>
        </p:nvSpPr>
        <p:spPr>
          <a:xfrm>
            <a:off x="8428137" y="5983213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tilvitnun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2020</a:t>
            </a: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197539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95D1-AB4E-8842-8AC3-5CE7FE35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sz="5400" dirty="0"/>
              <a:t>Einkunn sem nemendur gáfu</a:t>
            </a:r>
            <a:br>
              <a:rPr lang="en-IS" dirty="0"/>
            </a:br>
            <a:r>
              <a:rPr lang="en-IS" sz="2800" dirty="0"/>
              <a:t>fyrir námsmatsþáttinn/námskeiðið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0FCA10-E978-8D44-8E0D-68DDC1CE1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874880"/>
              </p:ext>
            </p:extLst>
          </p:nvPr>
        </p:nvGraphicFramePr>
        <p:xfrm>
          <a:off x="3601468" y="2501739"/>
          <a:ext cx="5901480" cy="124777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353932">
                  <a:extLst>
                    <a:ext uri="{9D8B030D-6E8A-4147-A177-3AD203B41FA5}">
                      <a16:colId xmlns:a16="http://schemas.microsoft.com/office/drawing/2014/main" val="2036941466"/>
                    </a:ext>
                  </a:extLst>
                </a:gridCol>
                <a:gridCol w="1182516">
                  <a:extLst>
                    <a:ext uri="{9D8B030D-6E8A-4147-A177-3AD203B41FA5}">
                      <a16:colId xmlns:a16="http://schemas.microsoft.com/office/drawing/2014/main" val="3389220341"/>
                    </a:ext>
                  </a:extLst>
                </a:gridCol>
                <a:gridCol w="1182516">
                  <a:extLst>
                    <a:ext uri="{9D8B030D-6E8A-4147-A177-3AD203B41FA5}">
                      <a16:colId xmlns:a16="http://schemas.microsoft.com/office/drawing/2014/main" val="2987140988"/>
                    </a:ext>
                  </a:extLst>
                </a:gridCol>
                <a:gridCol w="1182516">
                  <a:extLst>
                    <a:ext uri="{9D8B030D-6E8A-4147-A177-3AD203B41FA5}">
                      <a16:colId xmlns:a16="http://schemas.microsoft.com/office/drawing/2014/main" val="1797152829"/>
                    </a:ext>
                  </a:extLst>
                </a:gridCol>
              </a:tblGrid>
              <a:tr h="189159">
                <a:tc>
                  <a:txBody>
                    <a:bodyPr/>
                    <a:lstStyle/>
                    <a:p>
                      <a:pPr algn="l" fontAlgn="b"/>
                      <a:endParaRPr lang="en-I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endParaRPr lang="en-GB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en-GB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</a:t>
                      </a:r>
                      <a:endParaRPr lang="en-GB" sz="24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957299"/>
                  </a:ext>
                </a:extLst>
              </a:tr>
              <a:tr h="261167">
                <a:tc>
                  <a:txBody>
                    <a:bodyPr/>
                    <a:lstStyle/>
                    <a:p>
                      <a:pPr algn="l" fontAlgn="b"/>
                      <a:endParaRPr lang="en-I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2019</a:t>
                      </a:r>
                      <a:endParaRPr lang="en-I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2020</a:t>
                      </a:r>
                      <a:endParaRPr lang="en-I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24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2020</a:t>
                      </a:r>
                      <a:endParaRPr lang="en-IS" sz="24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797789"/>
                  </a:ext>
                </a:extLst>
              </a:tr>
              <a:tr h="261167"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Einkunn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3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9,5</a:t>
                      </a:r>
                      <a:endParaRPr lang="en-IS" sz="3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3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8,9</a:t>
                      </a:r>
                      <a:endParaRPr lang="en-IS" sz="3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32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</a:t>
                      </a:r>
                      <a:endParaRPr lang="en-IS" sz="32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97434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91661C7-8C66-ED4D-887D-3802E27C9DD8}"/>
              </a:ext>
            </a:extLst>
          </p:cNvPr>
          <p:cNvSpPr/>
          <p:nvPr/>
        </p:nvSpPr>
        <p:spPr>
          <a:xfrm>
            <a:off x="751866" y="4221177"/>
            <a:ext cx="116129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S" dirty="0">
                <a:solidFill>
                  <a:srgbClr val="C00000"/>
                </a:solidFill>
              </a:rPr>
              <a:t>A: Hvaða einkunn myndir þú gefa þessu verkefni í námskeiðinu, frá 0-10. Þe. 10 þýðir að þú ert mjög ánægð(ur) með að þátttaka í Mooc námskeiði sé metið inn í þetta námskeið.</a:t>
            </a:r>
          </a:p>
          <a:p>
            <a:r>
              <a:rPr lang="en-IS" dirty="0">
                <a:solidFill>
                  <a:srgbClr val="00B050"/>
                </a:solidFill>
              </a:rPr>
              <a:t>B: Hvaða einkunn myndir þú gefa þessu verkefni í námskeiðinu (þe. að fara í gegnum edX námskeiðið um vefaðgengi og fá það metið inn í þetta námskeið UPP110f). Skalinn er 0 til 10. Þe. 10 þýðir að þú ert mjög ánægð(ur) með að þátttaka í Mooc námskeiði sé metið inn í þetta námskeið.</a:t>
            </a:r>
          </a:p>
          <a:p>
            <a:r>
              <a:rPr lang="en-I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C: Hvaða einkunn myndir þú gefa þessu námskeiði “Introduction to Web Accessibility” (Skali: 1 til 10 þar sem 10 er besta einkunnin).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44634-B65E-6340-BB20-3AAA3F39DF22}"/>
              </a:ext>
            </a:extLst>
          </p:cNvPr>
          <p:cNvSpPr txBox="1"/>
          <p:nvPr/>
        </p:nvSpPr>
        <p:spPr>
          <a:xfrm>
            <a:off x="751866" y="385184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S" dirty="0"/>
              <a:t>Spurningarnar:</a:t>
            </a:r>
          </a:p>
        </p:txBody>
      </p:sp>
    </p:spTree>
    <p:extLst>
      <p:ext uri="{BB962C8B-B14F-4D97-AF65-F5344CB8AC3E}">
        <p14:creationId xmlns:p14="http://schemas.microsoft.com/office/powerpoint/2010/main" val="333540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65957-07A2-5F40-8796-2874E4C19CA1}"/>
              </a:ext>
            </a:extLst>
          </p:cNvPr>
          <p:cNvSpPr txBox="1"/>
          <p:nvPr/>
        </p:nvSpPr>
        <p:spPr>
          <a:xfrm>
            <a:off x="457697" y="91074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tilvitnanir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nemendum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2019</a:t>
            </a:r>
            <a:endParaRPr lang="en-I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E8663-CF64-3B4E-AEB5-CA7245237C27}"/>
              </a:ext>
            </a:extLst>
          </p:cNvPr>
          <p:cNvSpPr txBox="1"/>
          <p:nvPr/>
        </p:nvSpPr>
        <p:spPr>
          <a:xfrm>
            <a:off x="268417" y="1672441"/>
            <a:ext cx="568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Mér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fannst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þetta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pínu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skrítið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fyrst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taka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þetta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inní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öðru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eftir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þetta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mjög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góð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hugmynd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gagnlegt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fróðlegt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fær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því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var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mjög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ánægð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þetta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fyrirkomulag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myndi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gefa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þessu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9.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Frábær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möguleiki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sjá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athugasemdir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um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þrengja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valið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hugsanlega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láta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nemendur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gera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meira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ekki bara taka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7, er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ánægð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þátttöku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námskeiðinu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vinnan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taka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svona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hjá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mér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var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meiri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20%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var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metið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sem.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E7C5D-8E46-EB41-B091-7E46FBCD321E}"/>
              </a:ext>
            </a:extLst>
          </p:cNvPr>
          <p:cNvSpPr txBox="1"/>
          <p:nvPr/>
        </p:nvSpPr>
        <p:spPr>
          <a:xfrm>
            <a:off x="7298457" y="92918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tilvitnanir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nemendum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2020</a:t>
            </a:r>
            <a:endParaRPr lang="en-I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B775-234D-C742-8BAF-FD59C8100655}"/>
              </a:ext>
            </a:extLst>
          </p:cNvPr>
          <p:cNvSpPr txBox="1"/>
          <p:nvPr/>
        </p:nvSpPr>
        <p:spPr>
          <a:xfrm>
            <a:off x="7082435" y="1713384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ætla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bara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gefa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þessu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tíu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mjög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ánægð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þáttaka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Mooc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sé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metið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inn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10 –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mjög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ánægð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8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frekar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ánægður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þennan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þátt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námsins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5 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ágætt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ekkert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sérstakt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8A7C6-894E-A84E-BE64-E27A53356873}"/>
              </a:ext>
            </a:extLst>
          </p:cNvPr>
          <p:cNvSpPr/>
          <p:nvPr/>
        </p:nvSpPr>
        <p:spPr>
          <a:xfrm>
            <a:off x="3412909" y="6103162"/>
            <a:ext cx="8197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S" dirty="0">
                <a:solidFill>
                  <a:srgbClr val="C00000"/>
                </a:solidFill>
              </a:rPr>
              <a:t>Getur þú sagt afhverju þessi einkunn sem þú nefnir hér að ofan?</a:t>
            </a:r>
          </a:p>
        </p:txBody>
      </p:sp>
    </p:spTree>
    <p:extLst>
      <p:ext uri="{BB962C8B-B14F-4D97-AF65-F5344CB8AC3E}">
        <p14:creationId xmlns:p14="http://schemas.microsoft.com/office/powerpoint/2010/main" val="147344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D50F-CDBB-1D44-BCD6-51B85A65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5" y="807703"/>
            <a:ext cx="11710988" cy="1121705"/>
          </a:xfrm>
        </p:spPr>
        <p:txBody>
          <a:bodyPr/>
          <a:lstStyle/>
          <a:p>
            <a:r>
              <a:rPr lang="en-IS" dirty="0"/>
              <a:t>Hlutfall sem luku af námskeiðum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0A57-A549-A04D-97A2-9DF33B20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81" y="2371725"/>
            <a:ext cx="6624736" cy="150189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err="1"/>
              <a:t>Hvaða</a:t>
            </a:r>
            <a:r>
              <a:rPr lang="en-GB" sz="2400" dirty="0"/>
              <a:t> </a:t>
            </a:r>
            <a:r>
              <a:rPr lang="en-GB" sz="2400" dirty="0" err="1"/>
              <a:t>hlutfall</a:t>
            </a:r>
            <a:r>
              <a:rPr lang="en-GB" sz="2400" dirty="0"/>
              <a:t> </a:t>
            </a:r>
            <a:r>
              <a:rPr lang="en-GB" sz="2400" dirty="0" err="1"/>
              <a:t>kláraðir</a:t>
            </a:r>
            <a:r>
              <a:rPr lang="en-GB" sz="2400" dirty="0"/>
              <a:t> </a:t>
            </a:r>
            <a:r>
              <a:rPr lang="en-GB" sz="2400" dirty="0" err="1"/>
              <a:t>þú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námskeiðinu</a:t>
            </a:r>
            <a:r>
              <a:rPr lang="en-GB" sz="2400" dirty="0"/>
              <a:t>?</a:t>
            </a:r>
            <a:endParaRPr lang="en-IS" sz="2400" dirty="0"/>
          </a:p>
          <a:p>
            <a:r>
              <a:rPr lang="en-IS" sz="2400" dirty="0"/>
              <a:t>2019 – 98%</a:t>
            </a:r>
          </a:p>
          <a:p>
            <a:r>
              <a:rPr lang="en-IS" sz="2400" dirty="0"/>
              <a:t>2020 – 91%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57B6A-5F7B-024D-8A3C-B1102F9855C8}"/>
              </a:ext>
            </a:extLst>
          </p:cNvPr>
          <p:cNvSpPr txBox="1"/>
          <p:nvPr/>
        </p:nvSpPr>
        <p:spPr>
          <a:xfrm>
            <a:off x="7228850" y="2236887"/>
            <a:ext cx="56142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held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hafi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ca 75%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af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námskeiðinu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af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því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vildi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ekki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borga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núna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ætla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gera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þegar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fer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þetta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næst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lokaðist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áður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gat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klárað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ætla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samt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klára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kláraði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fékk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viðurkenningarskjal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lokum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kláraði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allt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fékk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lítið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útskriftarskírteini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gat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deilt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á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LinkedIn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síðuna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mína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kláraði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þann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hluta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stóð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mér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til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boða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Hægt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var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greiða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fyrir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stærri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útgáfu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verkefninu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valdi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taka ekki.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Ég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sleppti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æfingum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prófum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tók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þátt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umræðum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las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greinarnar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mælt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var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lesa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Ætli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það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sé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ekki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amk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80%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af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námskeiðinu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endParaRPr lang="en-I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CAC7B-AC2C-6141-92FA-6FF413B8C728}"/>
              </a:ext>
            </a:extLst>
          </p:cNvPr>
          <p:cNvSpPr txBox="1"/>
          <p:nvPr/>
        </p:nvSpPr>
        <p:spPr>
          <a:xfrm>
            <a:off x="7228850" y="1827401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tilvitnanir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nemendum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I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5D77DB-A82B-694D-8E61-C2CE5311216E}"/>
              </a:ext>
            </a:extLst>
          </p:cNvPr>
          <p:cNvSpPr txBox="1">
            <a:spLocks/>
          </p:cNvSpPr>
          <p:nvPr/>
        </p:nvSpPr>
        <p:spPr bwMode="auto">
          <a:xfrm>
            <a:off x="287556" y="4448720"/>
            <a:ext cx="6624736" cy="150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>
            <a:lvl1pPr marL="434975" indent="-43497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Frutiger LT Std 55 Roman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942975" indent="-361950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2pPr>
            <a:lvl3pPr marL="145097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3pPr>
            <a:lvl4pPr marL="2032000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4pPr>
            <a:lvl5pPr marL="261302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5pPr>
            <a:lvl6pPr marL="3194296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6pPr>
            <a:lvl7pPr marL="3775078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7pPr>
            <a:lvl8pPr marL="4355859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8pPr>
            <a:lvl9pPr marL="4936640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S" sz="2400" kern="0" dirty="0"/>
              <a:t>Hlutfall nemenda sem lauk 100% </a:t>
            </a:r>
          </a:p>
          <a:p>
            <a:r>
              <a:rPr lang="en-IS" sz="2400" kern="0" dirty="0"/>
              <a:t>2019 - 90% nemenda</a:t>
            </a:r>
          </a:p>
          <a:p>
            <a:r>
              <a:rPr lang="en-IS" sz="2400" kern="0" dirty="0"/>
              <a:t>2020 - 25% nemenda </a:t>
            </a:r>
          </a:p>
        </p:txBody>
      </p:sp>
    </p:spTree>
    <p:extLst>
      <p:ext uri="{BB962C8B-B14F-4D97-AF65-F5344CB8AC3E}">
        <p14:creationId xmlns:p14="http://schemas.microsoft.com/office/powerpoint/2010/main" val="3843895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D1C0-965E-054C-838A-1606571D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5" y="963662"/>
            <a:ext cx="11710988" cy="1219200"/>
          </a:xfrm>
        </p:spPr>
        <p:txBody>
          <a:bodyPr/>
          <a:lstStyle/>
          <a:p>
            <a:r>
              <a:rPr lang="en-IS" dirty="0"/>
              <a:t>Eru sátt við hlutfall námsmats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EB48-8227-DC44-9F43-57D2273F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14" y="2718874"/>
            <a:ext cx="6768752" cy="3632664"/>
          </a:xfrm>
        </p:spPr>
        <p:txBody>
          <a:bodyPr/>
          <a:lstStyle/>
          <a:p>
            <a:r>
              <a:rPr lang="en-GB" sz="1800" dirty="0" err="1"/>
              <a:t>Mér</a:t>
            </a:r>
            <a:r>
              <a:rPr lang="en-GB" sz="1800" dirty="0"/>
              <a:t> </a:t>
            </a:r>
            <a:r>
              <a:rPr lang="en-GB" sz="1800" dirty="0" err="1"/>
              <a:t>finnst</a:t>
            </a:r>
            <a:r>
              <a:rPr lang="en-GB" sz="1800" dirty="0"/>
              <a:t> </a:t>
            </a:r>
            <a:r>
              <a:rPr lang="en-GB" sz="1800" dirty="0" err="1"/>
              <a:t>það</a:t>
            </a:r>
            <a:r>
              <a:rPr lang="en-GB" sz="1800" dirty="0"/>
              <a:t> </a:t>
            </a:r>
            <a:r>
              <a:rPr lang="en-GB" sz="1800" dirty="0" err="1"/>
              <a:t>mætti</a:t>
            </a:r>
            <a:r>
              <a:rPr lang="en-GB" sz="1800" dirty="0"/>
              <a:t> vera </a:t>
            </a:r>
            <a:r>
              <a:rPr lang="en-GB" sz="1800" dirty="0" err="1"/>
              <a:t>hærra</a:t>
            </a:r>
            <a:r>
              <a:rPr lang="en-GB" sz="1800" dirty="0"/>
              <a:t> </a:t>
            </a:r>
            <a:r>
              <a:rPr lang="en-GB" sz="1800" dirty="0" err="1"/>
              <a:t>hlutfall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svo</a:t>
            </a:r>
            <a:r>
              <a:rPr lang="en-GB" sz="1800" dirty="0"/>
              <a:t> </a:t>
            </a:r>
            <a:r>
              <a:rPr lang="en-GB" sz="1800" dirty="0" err="1"/>
              <a:t>eru</a:t>
            </a:r>
            <a:r>
              <a:rPr lang="en-GB" sz="1800" dirty="0"/>
              <a:t> </a:t>
            </a:r>
            <a:r>
              <a:rPr lang="en-GB" sz="1800" dirty="0" err="1"/>
              <a:t>önnur</a:t>
            </a:r>
            <a:r>
              <a:rPr lang="en-GB" sz="1800" dirty="0"/>
              <a:t> </a:t>
            </a:r>
            <a:r>
              <a:rPr lang="en-GB" sz="1800" dirty="0" err="1"/>
              <a:t>verkefni</a:t>
            </a:r>
            <a:r>
              <a:rPr lang="en-GB" sz="1800" dirty="0"/>
              <a:t> </a:t>
            </a:r>
            <a:r>
              <a:rPr lang="en-GB" sz="1800" dirty="0" err="1"/>
              <a:t>í</a:t>
            </a:r>
            <a:r>
              <a:rPr lang="en-GB" sz="1800" dirty="0"/>
              <a:t> </a:t>
            </a:r>
            <a:r>
              <a:rPr lang="en-GB" sz="1800" dirty="0" err="1"/>
              <a:t>áfanganum</a:t>
            </a:r>
            <a:r>
              <a:rPr lang="en-GB" sz="1800" dirty="0"/>
              <a:t> </a:t>
            </a:r>
            <a:r>
              <a:rPr lang="en-GB" sz="1800" dirty="0" err="1"/>
              <a:t>sem</a:t>
            </a:r>
            <a:r>
              <a:rPr lang="en-GB" sz="1800" dirty="0"/>
              <a:t> </a:t>
            </a:r>
            <a:r>
              <a:rPr lang="en-GB" sz="1800" dirty="0" err="1"/>
              <a:t>einnig</a:t>
            </a:r>
            <a:r>
              <a:rPr lang="en-GB" sz="1800" dirty="0"/>
              <a:t> er </a:t>
            </a:r>
            <a:r>
              <a:rPr lang="en-GB" sz="1800" dirty="0" err="1"/>
              <a:t>mikið</a:t>
            </a:r>
            <a:r>
              <a:rPr lang="en-GB" sz="1800" dirty="0"/>
              <a:t> </a:t>
            </a:r>
            <a:r>
              <a:rPr lang="en-GB" sz="1800" dirty="0" err="1"/>
              <a:t>álag</a:t>
            </a:r>
            <a:r>
              <a:rPr lang="en-GB" sz="1800" dirty="0"/>
              <a:t> </a:t>
            </a:r>
            <a:r>
              <a:rPr lang="en-GB" sz="1800" dirty="0" err="1"/>
              <a:t>í</a:t>
            </a:r>
            <a:r>
              <a:rPr lang="en-GB" sz="1800" dirty="0"/>
              <a:t> </a:t>
            </a:r>
            <a:r>
              <a:rPr lang="en-GB" sz="1800" dirty="0" err="1"/>
              <a:t>og</a:t>
            </a:r>
            <a:r>
              <a:rPr lang="en-GB" sz="1800" dirty="0"/>
              <a:t> ekki </a:t>
            </a:r>
            <a:r>
              <a:rPr lang="en-GB" sz="1800" dirty="0" err="1"/>
              <a:t>vil</a:t>
            </a:r>
            <a:r>
              <a:rPr lang="en-GB" sz="1800" dirty="0"/>
              <a:t> </a:t>
            </a:r>
            <a:r>
              <a:rPr lang="en-GB" sz="1800" dirty="0" err="1"/>
              <a:t>ég</a:t>
            </a:r>
            <a:r>
              <a:rPr lang="en-GB" sz="1800" dirty="0"/>
              <a:t> </a:t>
            </a:r>
            <a:r>
              <a:rPr lang="en-GB" sz="1800" dirty="0" err="1"/>
              <a:t>minnka</a:t>
            </a:r>
            <a:r>
              <a:rPr lang="en-GB" sz="1800" dirty="0"/>
              <a:t> </a:t>
            </a:r>
            <a:r>
              <a:rPr lang="en-GB" sz="1800" dirty="0" err="1"/>
              <a:t>hlutfallið</a:t>
            </a:r>
            <a:r>
              <a:rPr lang="en-GB" sz="1800" dirty="0"/>
              <a:t> </a:t>
            </a:r>
            <a:r>
              <a:rPr lang="en-GB" sz="1800" dirty="0" err="1"/>
              <a:t>þar</a:t>
            </a:r>
            <a:r>
              <a:rPr lang="en-GB" sz="1800" dirty="0"/>
              <a:t>. </a:t>
            </a:r>
            <a:r>
              <a:rPr lang="en-GB" sz="1800" dirty="0" err="1"/>
              <a:t>Svo</a:t>
            </a:r>
            <a:r>
              <a:rPr lang="en-GB" sz="1800" dirty="0"/>
              <a:t> </a:t>
            </a:r>
            <a:r>
              <a:rPr lang="en-GB" sz="1800" dirty="0" err="1"/>
              <a:t>ég</a:t>
            </a:r>
            <a:r>
              <a:rPr lang="en-GB" sz="1800" dirty="0"/>
              <a:t> er ekki </a:t>
            </a:r>
            <a:r>
              <a:rPr lang="en-GB" sz="1800" dirty="0" err="1"/>
              <a:t>alveg</a:t>
            </a:r>
            <a:r>
              <a:rPr lang="en-GB" sz="1800" dirty="0"/>
              <a:t> </a:t>
            </a:r>
            <a:r>
              <a:rPr lang="en-GB" sz="1800" dirty="0" err="1"/>
              <a:t>viss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10-20% </a:t>
            </a:r>
            <a:r>
              <a:rPr lang="en-GB" sz="1800" dirty="0" err="1"/>
              <a:t>væri</a:t>
            </a:r>
            <a:r>
              <a:rPr lang="en-GB" sz="1800" dirty="0"/>
              <a:t> ekki </a:t>
            </a:r>
            <a:r>
              <a:rPr lang="en-GB" sz="1800" dirty="0" err="1"/>
              <a:t>óeðlilegt</a:t>
            </a:r>
            <a:r>
              <a:rPr lang="en-GB" sz="1800" dirty="0"/>
              <a:t> </a:t>
            </a:r>
            <a:r>
              <a:rPr lang="en-GB" sz="1800" dirty="0" err="1"/>
              <a:t>hlutfall</a:t>
            </a:r>
            <a:r>
              <a:rPr lang="en-GB" sz="1800" dirty="0"/>
              <a:t>. </a:t>
            </a:r>
            <a:r>
              <a:rPr lang="en-GB" sz="1800" dirty="0" err="1"/>
              <a:t>Það</a:t>
            </a:r>
            <a:r>
              <a:rPr lang="en-GB" sz="1800" dirty="0"/>
              <a:t> er </a:t>
            </a:r>
            <a:r>
              <a:rPr lang="en-GB" sz="1800" dirty="0" err="1"/>
              <a:t>mjög</a:t>
            </a:r>
            <a:r>
              <a:rPr lang="en-GB" sz="1800" dirty="0"/>
              <a:t> </a:t>
            </a:r>
            <a:r>
              <a:rPr lang="en-GB" sz="1800" dirty="0" err="1"/>
              <a:t>auðvelt</a:t>
            </a:r>
            <a:r>
              <a:rPr lang="en-GB" sz="1800" dirty="0"/>
              <a:t> </a:t>
            </a:r>
            <a:r>
              <a:rPr lang="en-GB" sz="1800" dirty="0" err="1"/>
              <a:t>að</a:t>
            </a:r>
            <a:r>
              <a:rPr lang="en-GB" sz="1800" dirty="0"/>
              <a:t> </a:t>
            </a:r>
            <a:r>
              <a:rPr lang="en-GB" sz="1800" dirty="0" err="1"/>
              <a:t>sökkva</a:t>
            </a:r>
            <a:r>
              <a:rPr lang="en-GB" sz="1800" dirty="0"/>
              <a:t> </a:t>
            </a:r>
            <a:r>
              <a:rPr lang="en-GB" sz="1800" dirty="0" err="1"/>
              <a:t>sér</a:t>
            </a:r>
            <a:r>
              <a:rPr lang="en-GB" sz="1800" dirty="0"/>
              <a:t> </a:t>
            </a:r>
            <a:r>
              <a:rPr lang="en-GB" sz="1800" dirty="0" err="1"/>
              <a:t>ofan</a:t>
            </a:r>
            <a:r>
              <a:rPr lang="en-GB" sz="1800" dirty="0"/>
              <a:t> </a:t>
            </a:r>
            <a:r>
              <a:rPr lang="en-GB" sz="1800" dirty="0" err="1"/>
              <a:t>í</a:t>
            </a:r>
            <a:r>
              <a:rPr lang="en-GB" sz="1800" dirty="0"/>
              <a:t> </a:t>
            </a:r>
            <a:r>
              <a:rPr lang="en-GB" sz="1800" dirty="0" err="1"/>
              <a:t>þetta</a:t>
            </a:r>
            <a:r>
              <a:rPr lang="en-GB" sz="1800" dirty="0"/>
              <a:t> </a:t>
            </a:r>
            <a:r>
              <a:rPr lang="en-GB" sz="1800" dirty="0" err="1"/>
              <a:t>viðfangsefni</a:t>
            </a:r>
            <a:r>
              <a:rPr lang="en-GB" sz="1800" dirty="0"/>
              <a:t> </a:t>
            </a:r>
            <a:r>
              <a:rPr lang="en-GB" sz="1800" dirty="0" err="1"/>
              <a:t>og</a:t>
            </a:r>
            <a:r>
              <a:rPr lang="en-GB" sz="1800" dirty="0"/>
              <a:t> taka </a:t>
            </a:r>
            <a:r>
              <a:rPr lang="en-GB" sz="1800" dirty="0" err="1"/>
              <a:t>þátt</a:t>
            </a:r>
            <a:r>
              <a:rPr lang="en-GB" sz="1800" dirty="0"/>
              <a:t> </a:t>
            </a:r>
            <a:r>
              <a:rPr lang="en-GB" sz="1800" dirty="0" err="1"/>
              <a:t>í</a:t>
            </a:r>
            <a:r>
              <a:rPr lang="en-GB" sz="1800" dirty="0"/>
              <a:t> </a:t>
            </a:r>
            <a:r>
              <a:rPr lang="en-GB" sz="1800" dirty="0" err="1"/>
              <a:t>öllum</a:t>
            </a:r>
            <a:r>
              <a:rPr lang="en-GB" sz="1800" dirty="0"/>
              <a:t> </a:t>
            </a:r>
            <a:r>
              <a:rPr lang="en-GB" sz="1800" dirty="0" err="1"/>
              <a:t>umræðum</a:t>
            </a:r>
            <a:r>
              <a:rPr lang="en-GB" sz="1800" dirty="0"/>
              <a:t> </a:t>
            </a:r>
            <a:r>
              <a:rPr lang="en-GB" sz="1800" dirty="0" err="1"/>
              <a:t>og</a:t>
            </a:r>
            <a:r>
              <a:rPr lang="en-GB" sz="1800" dirty="0"/>
              <a:t> </a:t>
            </a:r>
            <a:r>
              <a:rPr lang="en-GB" sz="1800" dirty="0" err="1"/>
              <a:t>skoða</a:t>
            </a:r>
            <a:r>
              <a:rPr lang="en-GB" sz="1800" dirty="0"/>
              <a:t> </a:t>
            </a:r>
            <a:r>
              <a:rPr lang="en-GB" sz="1800" dirty="0" err="1"/>
              <a:t>ítarefnið</a:t>
            </a:r>
            <a:r>
              <a:rPr lang="en-GB" sz="1800" dirty="0"/>
              <a:t>.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með</a:t>
            </a:r>
            <a:r>
              <a:rPr lang="en-GB" sz="1800" dirty="0"/>
              <a:t> </a:t>
            </a:r>
            <a:r>
              <a:rPr lang="en-GB" sz="1800" dirty="0" err="1"/>
              <a:t>tilliti</a:t>
            </a:r>
            <a:r>
              <a:rPr lang="en-GB" sz="1800" dirty="0"/>
              <a:t> </a:t>
            </a:r>
            <a:r>
              <a:rPr lang="en-GB" sz="1800" dirty="0" err="1"/>
              <a:t>til</a:t>
            </a:r>
            <a:r>
              <a:rPr lang="en-GB" sz="1800" dirty="0"/>
              <a:t> </a:t>
            </a:r>
            <a:r>
              <a:rPr lang="en-GB" sz="1800" dirty="0" err="1"/>
              <a:t>þess</a:t>
            </a:r>
            <a:r>
              <a:rPr lang="en-GB" sz="1800" dirty="0"/>
              <a:t> </a:t>
            </a:r>
            <a:r>
              <a:rPr lang="en-GB" sz="1800" dirty="0" err="1"/>
              <a:t>að</a:t>
            </a:r>
            <a:r>
              <a:rPr lang="en-GB" sz="1800" dirty="0"/>
              <a:t> </a:t>
            </a:r>
            <a:r>
              <a:rPr lang="en-GB" sz="1800" dirty="0" err="1"/>
              <a:t>hugsunin</a:t>
            </a:r>
            <a:r>
              <a:rPr lang="en-GB" sz="1800" dirty="0"/>
              <a:t> er </a:t>
            </a:r>
            <a:r>
              <a:rPr lang="en-GB" sz="1800" dirty="0" err="1"/>
              <a:t>væntanlega</a:t>
            </a:r>
            <a:r>
              <a:rPr lang="en-GB" sz="1800" dirty="0"/>
              <a:t> </a:t>
            </a:r>
            <a:r>
              <a:rPr lang="en-GB" sz="1800" dirty="0" err="1"/>
              <a:t>sú</a:t>
            </a:r>
            <a:r>
              <a:rPr lang="en-GB" sz="1800" dirty="0"/>
              <a:t> </a:t>
            </a:r>
            <a:r>
              <a:rPr lang="en-GB" sz="1800" dirty="0" err="1"/>
              <a:t>að</a:t>
            </a:r>
            <a:r>
              <a:rPr lang="en-GB" sz="1800" dirty="0"/>
              <a:t> </a:t>
            </a:r>
            <a:r>
              <a:rPr lang="en-GB" sz="1800" dirty="0" err="1"/>
              <a:t>gefa</a:t>
            </a:r>
            <a:r>
              <a:rPr lang="en-GB" sz="1800" dirty="0"/>
              <a:t> </a:t>
            </a:r>
            <a:r>
              <a:rPr lang="en-GB" sz="1800" dirty="0" err="1"/>
              <a:t>nemendum</a:t>
            </a:r>
            <a:r>
              <a:rPr lang="en-GB" sz="1800" dirty="0"/>
              <a:t> </a:t>
            </a:r>
            <a:r>
              <a:rPr lang="en-GB" sz="1800" dirty="0" err="1"/>
              <a:t>smá</a:t>
            </a:r>
            <a:r>
              <a:rPr lang="en-GB" sz="1800" dirty="0"/>
              <a:t> </a:t>
            </a:r>
            <a:r>
              <a:rPr lang="en-GB" sz="1800" dirty="0" err="1"/>
              <a:t>innsýn</a:t>
            </a:r>
            <a:r>
              <a:rPr lang="en-GB" sz="1800" dirty="0"/>
              <a:t> inn </a:t>
            </a:r>
            <a:r>
              <a:rPr lang="en-GB" sz="1800" dirty="0" err="1"/>
              <a:t>í</a:t>
            </a:r>
            <a:r>
              <a:rPr lang="en-GB" sz="1800" dirty="0"/>
              <a:t> </a:t>
            </a:r>
            <a:r>
              <a:rPr lang="en-GB" sz="1800" dirty="0" err="1"/>
              <a:t>vefaðgengismál</a:t>
            </a:r>
            <a:r>
              <a:rPr lang="en-GB" sz="1800" dirty="0"/>
              <a:t> </a:t>
            </a:r>
            <a:r>
              <a:rPr lang="en-GB" sz="1800" dirty="0" err="1"/>
              <a:t>og</a:t>
            </a:r>
            <a:r>
              <a:rPr lang="en-GB" sz="1800" dirty="0"/>
              <a:t> </a:t>
            </a:r>
            <a:r>
              <a:rPr lang="en-GB" sz="1800" dirty="0" err="1"/>
              <a:t>dýpka</a:t>
            </a:r>
            <a:r>
              <a:rPr lang="en-GB" sz="1800" dirty="0"/>
              <a:t> </a:t>
            </a:r>
            <a:r>
              <a:rPr lang="en-GB" sz="1800" dirty="0" err="1"/>
              <a:t>tilfinninguna</a:t>
            </a:r>
            <a:r>
              <a:rPr lang="en-GB" sz="1800" dirty="0"/>
              <a:t> </a:t>
            </a:r>
            <a:r>
              <a:rPr lang="en-GB" sz="1800" dirty="0" err="1"/>
              <a:t>fyrir</a:t>
            </a:r>
            <a:r>
              <a:rPr lang="en-GB" sz="1800" dirty="0"/>
              <a:t> </a:t>
            </a:r>
            <a:r>
              <a:rPr lang="en-GB" sz="1800" dirty="0" err="1"/>
              <a:t>uppbyggingu</a:t>
            </a:r>
            <a:r>
              <a:rPr lang="en-GB" sz="1800" dirty="0"/>
              <a:t> </a:t>
            </a:r>
            <a:r>
              <a:rPr lang="en-GB" sz="1800" dirty="0" err="1"/>
              <a:t>vefsíða</a:t>
            </a:r>
            <a:r>
              <a:rPr lang="en-GB" sz="1800" dirty="0"/>
              <a:t>, auk </a:t>
            </a:r>
            <a:r>
              <a:rPr lang="en-GB" sz="1800" dirty="0" err="1"/>
              <a:t>þess</a:t>
            </a:r>
            <a:r>
              <a:rPr lang="en-GB" sz="1800" dirty="0"/>
              <a:t> </a:t>
            </a:r>
            <a:r>
              <a:rPr lang="en-GB" sz="1800" dirty="0" err="1"/>
              <a:t>sem</a:t>
            </a:r>
            <a:r>
              <a:rPr lang="en-GB" sz="1800" dirty="0"/>
              <a:t> </a:t>
            </a:r>
            <a:r>
              <a:rPr lang="en-GB" sz="1800" dirty="0" err="1"/>
              <a:t>skýrslugerðin</a:t>
            </a:r>
            <a:r>
              <a:rPr lang="en-GB" sz="1800" dirty="0"/>
              <a:t> er ekki </a:t>
            </a:r>
            <a:r>
              <a:rPr lang="en-GB" sz="1800" dirty="0" err="1"/>
              <a:t>yfirþyrmandi</a:t>
            </a:r>
            <a:r>
              <a:rPr lang="en-GB" sz="1800" dirty="0"/>
              <a:t>, </a:t>
            </a:r>
            <a:r>
              <a:rPr lang="en-GB" sz="1800" dirty="0" err="1"/>
              <a:t>þá</a:t>
            </a:r>
            <a:r>
              <a:rPr lang="en-GB" sz="1800" dirty="0"/>
              <a:t> </a:t>
            </a:r>
            <a:r>
              <a:rPr lang="en-GB" sz="1800" dirty="0" err="1"/>
              <a:t>eru</a:t>
            </a:r>
            <a:r>
              <a:rPr lang="en-GB" sz="1800" dirty="0"/>
              <a:t> 10% </a:t>
            </a:r>
            <a:r>
              <a:rPr lang="en-GB" sz="1800" dirty="0" err="1"/>
              <a:t>nokkuð</a:t>
            </a:r>
            <a:r>
              <a:rPr lang="en-GB" sz="1800" dirty="0"/>
              <a:t> </a:t>
            </a:r>
            <a:r>
              <a:rPr lang="en-GB" sz="1800" dirty="0" err="1"/>
              <a:t>sanngjarnt</a:t>
            </a:r>
            <a:r>
              <a:rPr lang="en-GB" sz="1800" dirty="0"/>
              <a:t> </a:t>
            </a:r>
            <a:r>
              <a:rPr lang="en-GB" sz="1800" dirty="0" err="1"/>
              <a:t>hlutfall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84D3-5293-3F44-BE73-E0757171188E}"/>
              </a:ext>
            </a:extLst>
          </p:cNvPr>
          <p:cNvSpPr txBox="1"/>
          <p:nvPr/>
        </p:nvSpPr>
        <p:spPr>
          <a:xfrm>
            <a:off x="3399520" y="6441758"/>
            <a:ext cx="912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Miðað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við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vinnuálag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við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að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fara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í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gegnum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þetta</a:t>
            </a:r>
            <a:r>
              <a:rPr lang="en-GB" dirty="0">
                <a:solidFill>
                  <a:srgbClr val="C00000"/>
                </a:solidFill>
              </a:rPr>
              <a:t> edX </a:t>
            </a:r>
            <a:r>
              <a:rPr lang="en-GB" dirty="0" err="1">
                <a:solidFill>
                  <a:srgbClr val="C00000"/>
                </a:solidFill>
              </a:rPr>
              <a:t>námskeið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ertu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sátt</a:t>
            </a:r>
            <a:r>
              <a:rPr lang="en-GB" dirty="0">
                <a:solidFill>
                  <a:srgbClr val="C00000"/>
                </a:solidFill>
              </a:rPr>
              <a:t>/</a:t>
            </a:r>
            <a:r>
              <a:rPr lang="en-GB" dirty="0" err="1">
                <a:solidFill>
                  <a:srgbClr val="C00000"/>
                </a:solidFill>
              </a:rPr>
              <a:t>ur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við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hlutfallið</a:t>
            </a:r>
            <a:r>
              <a:rPr lang="en-GB" dirty="0">
                <a:solidFill>
                  <a:srgbClr val="C00000"/>
                </a:solidFill>
              </a:rPr>
              <a:t> 10% </a:t>
            </a:r>
            <a:r>
              <a:rPr lang="en-GB" dirty="0" err="1">
                <a:solidFill>
                  <a:srgbClr val="C00000"/>
                </a:solidFill>
              </a:rPr>
              <a:t>fyrir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það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 err="1">
                <a:solidFill>
                  <a:srgbClr val="C00000"/>
                </a:solidFill>
              </a:rPr>
              <a:t>Ef</a:t>
            </a:r>
            <a:r>
              <a:rPr lang="en-GB" dirty="0">
                <a:solidFill>
                  <a:srgbClr val="C00000"/>
                </a:solidFill>
              </a:rPr>
              <a:t> ekki </a:t>
            </a:r>
            <a:r>
              <a:rPr lang="en-GB" dirty="0" err="1">
                <a:solidFill>
                  <a:srgbClr val="C00000"/>
                </a:solidFill>
              </a:rPr>
              <a:t>ertu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til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í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að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segja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hér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hvað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þér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finnst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að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hlutfallið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hefði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átt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að</a:t>
            </a:r>
            <a:r>
              <a:rPr lang="en-GB" dirty="0">
                <a:solidFill>
                  <a:srgbClr val="C00000"/>
                </a:solidFill>
              </a:rPr>
              <a:t> vera. </a:t>
            </a:r>
            <a:endParaRPr lang="en-I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448E6-3680-C044-945C-8E595C3C7BA8}"/>
              </a:ext>
            </a:extLst>
          </p:cNvPr>
          <p:cNvSpPr txBox="1"/>
          <p:nvPr/>
        </p:nvSpPr>
        <p:spPr>
          <a:xfrm>
            <a:off x="358472" y="2858274"/>
            <a:ext cx="5211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Ég</a:t>
            </a:r>
            <a:r>
              <a:rPr lang="en-GB" sz="1800" dirty="0"/>
              <a:t> er </a:t>
            </a:r>
            <a:r>
              <a:rPr lang="en-GB" sz="1800" dirty="0" err="1"/>
              <a:t>sátt</a:t>
            </a:r>
            <a:r>
              <a:rPr lang="en-GB" sz="1800" dirty="0"/>
              <a:t> </a:t>
            </a:r>
            <a:r>
              <a:rPr lang="en-GB" sz="1800" dirty="0" err="1"/>
              <a:t>með</a:t>
            </a:r>
            <a:r>
              <a:rPr lang="en-GB" sz="1800" dirty="0"/>
              <a:t> </a:t>
            </a:r>
            <a:r>
              <a:rPr lang="en-GB" sz="1800" dirty="0" err="1"/>
              <a:t>það</a:t>
            </a:r>
            <a:r>
              <a:rPr lang="en-GB" sz="1800" dirty="0"/>
              <a:t>. </a:t>
            </a:r>
            <a:r>
              <a:rPr lang="en-GB" sz="1800" dirty="0" err="1"/>
              <a:t>Fór</a:t>
            </a:r>
            <a:r>
              <a:rPr lang="en-GB" sz="1800" dirty="0"/>
              <a:t> </a:t>
            </a:r>
            <a:r>
              <a:rPr lang="en-GB" sz="1800" dirty="0" err="1"/>
              <a:t>smá</a:t>
            </a:r>
            <a:r>
              <a:rPr lang="en-GB" sz="1800" dirty="0"/>
              <a:t> </a:t>
            </a:r>
            <a:r>
              <a:rPr lang="en-GB" sz="1800" dirty="0" err="1"/>
              <a:t>tími</a:t>
            </a:r>
            <a:r>
              <a:rPr lang="en-GB" sz="1800" dirty="0"/>
              <a:t> </a:t>
            </a:r>
            <a:r>
              <a:rPr lang="en-GB" sz="1800" dirty="0" err="1"/>
              <a:t>í</a:t>
            </a:r>
            <a:r>
              <a:rPr lang="en-GB" sz="1800" dirty="0"/>
              <a:t> </a:t>
            </a:r>
            <a:r>
              <a:rPr lang="en-GB" sz="1800" dirty="0" err="1"/>
              <a:t>þetta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hlutfallslega</a:t>
            </a:r>
            <a:r>
              <a:rPr lang="en-GB" sz="1800" dirty="0"/>
              <a:t> </a:t>
            </a:r>
            <a:r>
              <a:rPr lang="en-GB" sz="1800" dirty="0" err="1"/>
              <a:t>miðað</a:t>
            </a:r>
            <a:r>
              <a:rPr lang="en-GB" sz="1800" dirty="0"/>
              <a:t> </a:t>
            </a:r>
            <a:r>
              <a:rPr lang="en-GB" sz="1800" dirty="0" err="1"/>
              <a:t>við</a:t>
            </a:r>
            <a:r>
              <a:rPr lang="en-GB" sz="1800" dirty="0"/>
              <a:t> </a:t>
            </a:r>
            <a:r>
              <a:rPr lang="en-GB" sz="1800" dirty="0" err="1"/>
              <a:t>einingafjölda</a:t>
            </a:r>
            <a:r>
              <a:rPr lang="en-GB" sz="1800" dirty="0"/>
              <a:t> </a:t>
            </a:r>
            <a:r>
              <a:rPr lang="en-GB" sz="1800" dirty="0" err="1"/>
              <a:t>þá</a:t>
            </a:r>
            <a:r>
              <a:rPr lang="en-GB" sz="1800" dirty="0"/>
              <a:t> held </a:t>
            </a:r>
            <a:r>
              <a:rPr lang="en-GB" sz="1800" dirty="0" err="1"/>
              <a:t>ég</a:t>
            </a:r>
            <a:r>
              <a:rPr lang="en-GB" sz="1800" dirty="0"/>
              <a:t> </a:t>
            </a:r>
            <a:r>
              <a:rPr lang="en-GB" sz="1800" dirty="0" err="1"/>
              <a:t>að</a:t>
            </a:r>
            <a:r>
              <a:rPr lang="en-GB" sz="1800" dirty="0"/>
              <a:t> </a:t>
            </a:r>
            <a:r>
              <a:rPr lang="en-GB" sz="1800" dirty="0" err="1"/>
              <a:t>það</a:t>
            </a:r>
            <a:r>
              <a:rPr lang="en-GB" sz="1800" dirty="0"/>
              <a:t> </a:t>
            </a:r>
            <a:r>
              <a:rPr lang="en-GB" sz="1800" dirty="0" err="1"/>
              <a:t>sé</a:t>
            </a:r>
            <a:r>
              <a:rPr lang="en-GB" sz="1800" dirty="0"/>
              <a:t> </a:t>
            </a:r>
            <a:r>
              <a:rPr lang="en-GB" sz="1800" dirty="0" err="1"/>
              <a:t>rétt</a:t>
            </a:r>
            <a:r>
              <a:rPr lang="en-GB" sz="1800" dirty="0"/>
              <a:t> </a:t>
            </a:r>
            <a:r>
              <a:rPr lang="en-GB" sz="1800" dirty="0" err="1"/>
              <a:t>reiknað</a:t>
            </a:r>
            <a:r>
              <a:rPr lang="en-GB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Vinnuhlutfallið</a:t>
            </a:r>
            <a:r>
              <a:rPr lang="en-GB" sz="1800" dirty="0"/>
              <a:t> er </a:t>
            </a:r>
            <a:r>
              <a:rPr lang="en-GB" sz="1800" dirty="0" err="1"/>
              <a:t>í</a:t>
            </a:r>
            <a:r>
              <a:rPr lang="en-GB" sz="1800" dirty="0"/>
              <a:t> </a:t>
            </a:r>
            <a:r>
              <a:rPr lang="en-GB" sz="1800" dirty="0" err="1"/>
              <a:t>lagi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Þar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lítið</a:t>
            </a:r>
            <a:r>
              <a:rPr lang="en-GB" dirty="0"/>
              <a:t> </a:t>
            </a:r>
            <a:r>
              <a:rPr lang="en-GB" dirty="0" err="1"/>
              <a:t>annað</a:t>
            </a:r>
            <a:r>
              <a:rPr lang="en-GB" dirty="0"/>
              <a:t> var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gera</a:t>
            </a:r>
            <a:r>
              <a:rPr lang="en-GB" dirty="0"/>
              <a:t> </a:t>
            </a:r>
            <a:r>
              <a:rPr lang="en-GB" dirty="0" err="1"/>
              <a:t>í</a:t>
            </a:r>
            <a:r>
              <a:rPr lang="en-GB" dirty="0"/>
              <a:t> </a:t>
            </a:r>
            <a:r>
              <a:rPr lang="en-GB" dirty="0" err="1"/>
              <a:t>áfanganum</a:t>
            </a:r>
            <a:r>
              <a:rPr lang="en-GB" dirty="0"/>
              <a:t> </a:t>
            </a:r>
            <a:r>
              <a:rPr lang="en-GB" dirty="0" err="1"/>
              <a:t>á</a:t>
            </a:r>
            <a:r>
              <a:rPr lang="en-GB" dirty="0"/>
              <a:t> </a:t>
            </a:r>
            <a:r>
              <a:rPr lang="en-GB" dirty="0" err="1"/>
              <a:t>meðan</a:t>
            </a:r>
            <a:r>
              <a:rPr lang="en-GB" dirty="0"/>
              <a:t> </a:t>
            </a:r>
            <a:r>
              <a:rPr lang="en-GB" dirty="0" err="1"/>
              <a:t>við</a:t>
            </a:r>
            <a:r>
              <a:rPr lang="en-GB" dirty="0"/>
              <a:t> </a:t>
            </a:r>
            <a:r>
              <a:rPr lang="en-GB" dirty="0" err="1"/>
              <a:t>vorum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fara</a:t>
            </a:r>
            <a:r>
              <a:rPr lang="en-GB" dirty="0"/>
              <a:t> </a:t>
            </a:r>
            <a:r>
              <a:rPr lang="en-GB" dirty="0" err="1"/>
              <a:t>í</a:t>
            </a:r>
            <a:r>
              <a:rPr lang="en-GB" dirty="0"/>
              <a:t> </a:t>
            </a:r>
            <a:r>
              <a:rPr lang="en-GB" dirty="0" err="1"/>
              <a:t>gegnum</a:t>
            </a:r>
            <a:r>
              <a:rPr lang="en-GB" dirty="0"/>
              <a:t> edX </a:t>
            </a:r>
            <a:r>
              <a:rPr lang="en-GB" dirty="0" err="1"/>
              <a:t>námskeiðið</a:t>
            </a:r>
            <a:r>
              <a:rPr lang="en-GB" dirty="0"/>
              <a:t> er </a:t>
            </a:r>
            <a:r>
              <a:rPr lang="en-GB" dirty="0" err="1"/>
              <a:t>ég</a:t>
            </a:r>
            <a:r>
              <a:rPr lang="en-GB" dirty="0"/>
              <a:t> </a:t>
            </a:r>
            <a:r>
              <a:rPr lang="en-GB" dirty="0" err="1"/>
              <a:t>nokkuð</a:t>
            </a:r>
            <a:r>
              <a:rPr lang="en-GB" dirty="0"/>
              <a:t> </a:t>
            </a:r>
            <a:r>
              <a:rPr lang="en-GB" dirty="0" err="1"/>
              <a:t>sátt</a:t>
            </a:r>
            <a:r>
              <a:rPr lang="en-GB" dirty="0"/>
              <a:t> </a:t>
            </a:r>
            <a:r>
              <a:rPr lang="en-GB" dirty="0" err="1"/>
              <a:t>við</a:t>
            </a:r>
            <a:r>
              <a:rPr lang="en-GB" dirty="0"/>
              <a:t> </a:t>
            </a:r>
            <a:r>
              <a:rPr lang="en-GB" dirty="0" err="1"/>
              <a:t>það</a:t>
            </a:r>
            <a:r>
              <a:rPr lang="en-GB" dirty="0"/>
              <a:t>. </a:t>
            </a:r>
            <a:r>
              <a:rPr lang="en-GB" dirty="0" err="1"/>
              <a:t>Það</a:t>
            </a:r>
            <a:r>
              <a:rPr lang="en-GB" dirty="0"/>
              <a:t> </a:t>
            </a:r>
            <a:r>
              <a:rPr lang="en-GB" dirty="0" err="1"/>
              <a:t>má</a:t>
            </a:r>
            <a:r>
              <a:rPr lang="en-GB" dirty="0"/>
              <a:t> </a:t>
            </a:r>
            <a:r>
              <a:rPr lang="en-GB" dirty="0" err="1"/>
              <a:t>alls</a:t>
            </a:r>
            <a:r>
              <a:rPr lang="en-GB" dirty="0"/>
              <a:t> ekki vera </a:t>
            </a:r>
            <a:r>
              <a:rPr lang="en-GB" dirty="0" err="1"/>
              <a:t>minna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kannski</a:t>
            </a:r>
            <a:r>
              <a:rPr lang="en-GB" dirty="0"/>
              <a:t> </a:t>
            </a:r>
            <a:r>
              <a:rPr lang="en-GB" dirty="0" err="1"/>
              <a:t>fara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</a:t>
            </a:r>
            <a:r>
              <a:rPr lang="en-GB" dirty="0" err="1"/>
              <a:t>í</a:t>
            </a:r>
            <a:r>
              <a:rPr lang="en-GB" dirty="0"/>
              <a:t> 15%.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2CDEF-F584-4641-B044-1561CF61D43E}"/>
              </a:ext>
            </a:extLst>
          </p:cNvPr>
          <p:cNvSpPr txBox="1"/>
          <p:nvPr/>
        </p:nvSpPr>
        <p:spPr>
          <a:xfrm>
            <a:off x="337215" y="1919139"/>
            <a:ext cx="9217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S" sz="2000" b="1" dirty="0"/>
              <a:t>80% eru sátt við 10% út frá vinnutímaviðmiði</a:t>
            </a:r>
          </a:p>
          <a:p>
            <a:r>
              <a:rPr lang="en-IS" sz="2000" b="1" dirty="0"/>
              <a:t>20% fannst að ætti að vera hærra hlutfall vegna of mikils vinnutíma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251E-975C-834A-9BD8-55D457D95079}"/>
              </a:ext>
            </a:extLst>
          </p:cNvPr>
          <p:cNvSpPr txBox="1"/>
          <p:nvPr/>
        </p:nvSpPr>
        <p:spPr>
          <a:xfrm rot="322539">
            <a:off x="11569775" y="73283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S" sz="2400" dirty="0">
                <a:solidFill>
                  <a:schemeClr val="bg1">
                    <a:lumMod val="65000"/>
                  </a:schemeClr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81687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68F9-04C5-634E-8AB9-C379BFF2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45" y="1576387"/>
            <a:ext cx="11710988" cy="4162425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fannst</a:t>
            </a:r>
            <a:r>
              <a:rPr lang="en-GB" sz="3200" dirty="0"/>
              <a:t> MOOC </a:t>
            </a:r>
            <a:r>
              <a:rPr lang="en-GB" sz="3200" dirty="0" err="1"/>
              <a:t>námskeiðið</a:t>
            </a:r>
            <a:r>
              <a:rPr lang="en-GB" sz="3200" dirty="0"/>
              <a:t> </a:t>
            </a:r>
            <a:r>
              <a:rPr lang="en-GB" sz="3200" dirty="0" err="1"/>
              <a:t>styrkja</a:t>
            </a:r>
            <a:r>
              <a:rPr lang="en-GB" sz="3200" dirty="0"/>
              <a:t> </a:t>
            </a:r>
            <a:r>
              <a:rPr lang="en-GB" sz="3200" dirty="0" err="1"/>
              <a:t>þá</a:t>
            </a:r>
            <a:r>
              <a:rPr lang="en-GB" sz="3200" dirty="0"/>
              <a:t> </a:t>
            </a:r>
            <a:r>
              <a:rPr lang="en-GB" sz="3200" dirty="0" err="1"/>
              <a:t>þekkingu</a:t>
            </a:r>
            <a:r>
              <a:rPr lang="en-GB" sz="3200" dirty="0"/>
              <a:t> </a:t>
            </a:r>
            <a:r>
              <a:rPr lang="en-GB" sz="3200" dirty="0" err="1"/>
              <a:t>sem</a:t>
            </a:r>
            <a:r>
              <a:rPr lang="en-GB" sz="3200" dirty="0"/>
              <a:t> </a:t>
            </a:r>
            <a:r>
              <a:rPr lang="en-GB" sz="3200" dirty="0" err="1"/>
              <a:t>ég</a:t>
            </a:r>
            <a:r>
              <a:rPr lang="en-GB" sz="3200" dirty="0"/>
              <a:t> </a:t>
            </a:r>
            <a:r>
              <a:rPr lang="en-GB" sz="3200" dirty="0" err="1"/>
              <a:t>öðlaðist</a:t>
            </a:r>
            <a:r>
              <a:rPr lang="en-GB" sz="3200" dirty="0"/>
              <a:t> </a:t>
            </a:r>
            <a:r>
              <a:rPr lang="en-GB" sz="3200" dirty="0" err="1"/>
              <a:t>á</a:t>
            </a:r>
            <a:r>
              <a:rPr lang="en-GB" sz="3200" dirty="0"/>
              <a:t> </a:t>
            </a:r>
            <a:r>
              <a:rPr lang="en-GB" sz="3200" dirty="0" err="1"/>
              <a:t>námskeiðinu</a:t>
            </a:r>
            <a:r>
              <a:rPr lang="en-GB" sz="3200" dirty="0"/>
              <a:t> </a:t>
            </a:r>
            <a:r>
              <a:rPr lang="en-GB" sz="3200" dirty="0" err="1"/>
              <a:t>með</a:t>
            </a:r>
            <a:r>
              <a:rPr lang="en-GB" sz="3200" dirty="0"/>
              <a:t> </a:t>
            </a:r>
            <a:r>
              <a:rPr lang="en-GB" sz="3200" dirty="0" err="1"/>
              <a:t>hefðbundnari</a:t>
            </a:r>
            <a:r>
              <a:rPr lang="en-GB" sz="3200" dirty="0"/>
              <a:t> </a:t>
            </a:r>
            <a:r>
              <a:rPr lang="en-GB" sz="3200" dirty="0" err="1"/>
              <a:t>leiðum</a:t>
            </a:r>
            <a:r>
              <a:rPr lang="en-GB" sz="3200" dirty="0"/>
              <a:t> </a:t>
            </a:r>
            <a:r>
              <a:rPr lang="en-GB" sz="3200" dirty="0" err="1"/>
              <a:t>s.s.</a:t>
            </a:r>
            <a:r>
              <a:rPr lang="en-GB" sz="3200" dirty="0"/>
              <a:t> </a:t>
            </a:r>
            <a:r>
              <a:rPr lang="en-GB" sz="3200" dirty="0" err="1"/>
              <a:t>fyrirlestrum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lesefni</a:t>
            </a:r>
            <a:r>
              <a:rPr lang="en-GB" sz="3200" dirty="0"/>
              <a:t>. </a:t>
            </a:r>
            <a:r>
              <a:rPr lang="en-GB" sz="3200" dirty="0" err="1"/>
              <a:t>Það</a:t>
            </a:r>
            <a:r>
              <a:rPr lang="en-GB" sz="3200" dirty="0"/>
              <a:t> </a:t>
            </a:r>
            <a:r>
              <a:rPr lang="en-GB" sz="3200" dirty="0" err="1"/>
              <a:t>gaf</a:t>
            </a:r>
            <a:r>
              <a:rPr lang="en-GB" sz="3200" dirty="0"/>
              <a:t> </a:t>
            </a: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tækifæri</a:t>
            </a:r>
            <a:r>
              <a:rPr lang="en-GB" sz="3200" dirty="0"/>
              <a:t> </a:t>
            </a:r>
            <a:r>
              <a:rPr lang="en-GB" sz="3200" dirty="0" err="1"/>
              <a:t>til</a:t>
            </a:r>
            <a:r>
              <a:rPr lang="en-GB" sz="3200" dirty="0"/>
              <a:t> </a:t>
            </a:r>
            <a:r>
              <a:rPr lang="en-GB" sz="3200" dirty="0" err="1"/>
              <a:t>þess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bæta</a:t>
            </a:r>
            <a:r>
              <a:rPr lang="en-GB" sz="3200" dirty="0"/>
              <a:t> </a:t>
            </a:r>
            <a:r>
              <a:rPr lang="en-GB" sz="3200" dirty="0" err="1"/>
              <a:t>við</a:t>
            </a:r>
            <a:r>
              <a:rPr lang="en-GB" sz="3200" dirty="0"/>
              <a:t> </a:t>
            </a:r>
            <a:r>
              <a:rPr lang="en-GB" sz="3200" dirty="0" err="1"/>
              <a:t>þekkingu</a:t>
            </a:r>
            <a:r>
              <a:rPr lang="en-GB" sz="3200" dirty="0"/>
              <a:t> </a:t>
            </a:r>
            <a:r>
              <a:rPr lang="en-GB" sz="3200" dirty="0" err="1"/>
              <a:t>mína</a:t>
            </a:r>
            <a:r>
              <a:rPr lang="en-GB" sz="3200" dirty="0"/>
              <a:t> </a:t>
            </a:r>
            <a:r>
              <a:rPr lang="en-GB" sz="3200" dirty="0" err="1"/>
              <a:t>þar</a:t>
            </a:r>
            <a:r>
              <a:rPr lang="en-GB" sz="3200" dirty="0"/>
              <a:t> </a:t>
            </a:r>
            <a:r>
              <a:rPr lang="en-GB" sz="3200" dirty="0" err="1"/>
              <a:t>sem</a:t>
            </a:r>
            <a:r>
              <a:rPr lang="en-GB" sz="3200" dirty="0"/>
              <a:t> </a:t>
            </a:r>
            <a:r>
              <a:rPr lang="en-GB" sz="3200" dirty="0" err="1"/>
              <a:t>þess</a:t>
            </a:r>
            <a:r>
              <a:rPr lang="en-GB" sz="3200" dirty="0"/>
              <a:t> var </a:t>
            </a:r>
            <a:r>
              <a:rPr lang="en-GB" sz="3200" dirty="0" err="1"/>
              <a:t>þörf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einstaklingsmiða</a:t>
            </a:r>
            <a:r>
              <a:rPr lang="en-GB" sz="3200" dirty="0"/>
              <a:t> </a:t>
            </a:r>
            <a:r>
              <a:rPr lang="en-GB" sz="3200" dirty="0" err="1"/>
              <a:t>námið</a:t>
            </a:r>
            <a:r>
              <a:rPr lang="en-GB" sz="3200" dirty="0"/>
              <a:t>. Auk </a:t>
            </a:r>
            <a:r>
              <a:rPr lang="en-GB" sz="3200" dirty="0" err="1"/>
              <a:t>þess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bæta</a:t>
            </a:r>
            <a:r>
              <a:rPr lang="en-GB" sz="3200" dirty="0"/>
              <a:t> </a:t>
            </a:r>
            <a:r>
              <a:rPr lang="en-GB" sz="3200" dirty="0" err="1"/>
              <a:t>við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styrkja</a:t>
            </a:r>
            <a:r>
              <a:rPr lang="en-GB" sz="3200" dirty="0"/>
              <a:t> </a:t>
            </a:r>
            <a:r>
              <a:rPr lang="en-GB" sz="3200" dirty="0" err="1"/>
              <a:t>námsefnið</a:t>
            </a:r>
            <a:r>
              <a:rPr lang="en-GB" sz="3200" dirty="0"/>
              <a:t>, var </a:t>
            </a:r>
            <a:r>
              <a:rPr lang="en-GB" sz="3200" dirty="0" err="1"/>
              <a:t>mjög</a:t>
            </a:r>
            <a:r>
              <a:rPr lang="en-GB" sz="3200" dirty="0"/>
              <a:t> </a:t>
            </a:r>
            <a:r>
              <a:rPr lang="en-GB" sz="3200" dirty="0" err="1"/>
              <a:t>jákvætt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uppötva</a:t>
            </a:r>
            <a:r>
              <a:rPr lang="en-GB" sz="3200" dirty="0"/>
              <a:t> </a:t>
            </a:r>
            <a:r>
              <a:rPr lang="en-GB" sz="3200" dirty="0" err="1"/>
              <a:t>þessa</a:t>
            </a:r>
            <a:r>
              <a:rPr lang="en-GB" sz="3200" dirty="0"/>
              <a:t> </a:t>
            </a:r>
            <a:r>
              <a:rPr lang="en-GB" sz="3200" dirty="0" err="1"/>
              <a:t>nýju</a:t>
            </a:r>
            <a:r>
              <a:rPr lang="en-GB" sz="3200" dirty="0"/>
              <a:t> </a:t>
            </a:r>
            <a:r>
              <a:rPr lang="en-GB" sz="3200" dirty="0" err="1"/>
              <a:t>leið</a:t>
            </a:r>
            <a:r>
              <a:rPr lang="en-GB" sz="3200" dirty="0"/>
              <a:t> </a:t>
            </a:r>
            <a:r>
              <a:rPr lang="en-GB" sz="3200" dirty="0" err="1"/>
              <a:t>til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bæta</a:t>
            </a:r>
            <a:r>
              <a:rPr lang="en-GB" sz="3200" dirty="0"/>
              <a:t> </a:t>
            </a:r>
            <a:r>
              <a:rPr lang="en-GB" sz="3200" dirty="0" err="1"/>
              <a:t>við</a:t>
            </a:r>
            <a:r>
              <a:rPr lang="en-GB" sz="3200" dirty="0"/>
              <a:t> </a:t>
            </a:r>
            <a:r>
              <a:rPr lang="en-GB" sz="3200" dirty="0" err="1"/>
              <a:t>mig</a:t>
            </a:r>
            <a:r>
              <a:rPr lang="en-GB" sz="3200" dirty="0"/>
              <a:t> </a:t>
            </a:r>
            <a:r>
              <a:rPr lang="en-GB" sz="3200" dirty="0" err="1"/>
              <a:t>þekkingu</a:t>
            </a:r>
            <a:r>
              <a:rPr lang="en-GB" sz="3200" dirty="0"/>
              <a:t> </a:t>
            </a:r>
            <a:r>
              <a:rPr lang="en-GB" sz="3200" dirty="0" err="1"/>
              <a:t>á</a:t>
            </a:r>
            <a:r>
              <a:rPr lang="en-GB" sz="3200" dirty="0"/>
              <a:t> </a:t>
            </a:r>
            <a:r>
              <a:rPr lang="en-GB" sz="3200" dirty="0" err="1"/>
              <a:t>hinum</a:t>
            </a:r>
            <a:r>
              <a:rPr lang="en-GB" sz="3200" dirty="0"/>
              <a:t> </a:t>
            </a:r>
            <a:r>
              <a:rPr lang="en-GB" sz="3200" dirty="0" err="1"/>
              <a:t>ýmsu</a:t>
            </a:r>
            <a:r>
              <a:rPr lang="en-GB" sz="3200" dirty="0"/>
              <a:t> </a:t>
            </a:r>
            <a:r>
              <a:rPr lang="en-GB" sz="3200" dirty="0" err="1"/>
              <a:t>sviðum</a:t>
            </a:r>
            <a:r>
              <a:rPr lang="en-GB" sz="3200" dirty="0"/>
              <a:t>. </a:t>
            </a:r>
            <a:r>
              <a:rPr lang="en-GB" sz="3200" dirty="0" err="1"/>
              <a:t>Það</a:t>
            </a:r>
            <a:r>
              <a:rPr lang="en-GB" sz="3200" dirty="0"/>
              <a:t> </a:t>
            </a:r>
            <a:r>
              <a:rPr lang="en-GB" sz="3200" dirty="0" err="1"/>
              <a:t>kom</a:t>
            </a:r>
            <a:r>
              <a:rPr lang="en-GB" sz="3200" dirty="0"/>
              <a:t> </a:t>
            </a: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á</a:t>
            </a:r>
            <a:r>
              <a:rPr lang="en-GB" sz="3200" dirty="0"/>
              <a:t> </a:t>
            </a:r>
            <a:r>
              <a:rPr lang="en-GB" sz="3200" dirty="0" err="1"/>
              <a:t>óvart</a:t>
            </a:r>
            <a:r>
              <a:rPr lang="en-GB" sz="3200" dirty="0"/>
              <a:t> </a:t>
            </a:r>
            <a:r>
              <a:rPr lang="en-GB" sz="3200" dirty="0" err="1"/>
              <a:t>hversu</a:t>
            </a:r>
            <a:r>
              <a:rPr lang="en-GB" sz="3200" dirty="0"/>
              <a:t> </a:t>
            </a:r>
            <a:r>
              <a:rPr lang="en-GB" sz="3200" dirty="0" err="1"/>
              <a:t>fjölbreytt</a:t>
            </a:r>
            <a:r>
              <a:rPr lang="en-GB" sz="3200" dirty="0"/>
              <a:t>, </a:t>
            </a:r>
            <a:r>
              <a:rPr lang="en-GB" sz="3200" dirty="0" err="1"/>
              <a:t>mörg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sértæk</a:t>
            </a:r>
            <a:r>
              <a:rPr lang="en-GB" sz="3200" dirty="0"/>
              <a:t> </a:t>
            </a:r>
            <a:r>
              <a:rPr lang="en-GB" sz="3200" dirty="0" err="1"/>
              <a:t>námskeiðin</a:t>
            </a:r>
            <a:r>
              <a:rPr lang="en-GB" sz="3200" dirty="0"/>
              <a:t> </a:t>
            </a:r>
            <a:r>
              <a:rPr lang="en-GB" sz="3200" dirty="0" err="1"/>
              <a:t>voru</a:t>
            </a:r>
            <a:r>
              <a:rPr lang="en-GB" sz="3200" dirty="0"/>
              <a:t>.</a:t>
            </a:r>
            <a:endParaRPr lang="en-I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6F81E-753B-2540-B05F-9F575766458B}"/>
              </a:ext>
            </a:extLst>
          </p:cNvPr>
          <p:cNvSpPr txBox="1"/>
          <p:nvPr/>
        </p:nvSpPr>
        <p:spPr>
          <a:xfrm>
            <a:off x="8428137" y="5983213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tilvitnun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2029</a:t>
            </a:r>
          </a:p>
          <a:p>
            <a:endParaRPr lang="en-I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683C4-8532-204A-A2D8-3C64B27D76BF}"/>
              </a:ext>
            </a:extLst>
          </p:cNvPr>
          <p:cNvSpPr/>
          <p:nvPr/>
        </p:nvSpPr>
        <p:spPr>
          <a:xfrm>
            <a:off x="4814759" y="6689279"/>
            <a:ext cx="8197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Hvað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fannst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þér</a:t>
            </a:r>
            <a:r>
              <a:rPr lang="en-GB" dirty="0">
                <a:solidFill>
                  <a:srgbClr val="C00000"/>
                </a:solidFill>
              </a:rPr>
              <a:t> um </a:t>
            </a:r>
            <a:r>
              <a:rPr lang="en-GB" dirty="0" err="1">
                <a:solidFill>
                  <a:srgbClr val="C00000"/>
                </a:solidFill>
              </a:rPr>
              <a:t>að</a:t>
            </a:r>
            <a:r>
              <a:rPr lang="en-GB" dirty="0">
                <a:solidFill>
                  <a:srgbClr val="C00000"/>
                </a:solidFill>
              </a:rPr>
              <a:t> taka </a:t>
            </a:r>
            <a:r>
              <a:rPr lang="en-GB" dirty="0" err="1">
                <a:solidFill>
                  <a:srgbClr val="C00000"/>
                </a:solidFill>
              </a:rPr>
              <a:t>Mooc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námskeið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inni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í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þessu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námskeiði</a:t>
            </a:r>
            <a:r>
              <a:rPr lang="en-GB" dirty="0">
                <a:solidFill>
                  <a:srgbClr val="C00000"/>
                </a:solidFill>
              </a:rPr>
              <a:t>?</a:t>
            </a:r>
            <a:endParaRPr lang="en-I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7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68F9-04C5-634E-8AB9-C379BFF2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09" y="1576387"/>
            <a:ext cx="11881320" cy="4162425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fannst</a:t>
            </a:r>
            <a:r>
              <a:rPr lang="en-GB" sz="3200" dirty="0"/>
              <a:t> </a:t>
            </a:r>
            <a:r>
              <a:rPr lang="en-GB" sz="3200" dirty="0" err="1"/>
              <a:t>það</a:t>
            </a:r>
            <a:r>
              <a:rPr lang="en-GB" sz="3200" dirty="0"/>
              <a:t> </a:t>
            </a:r>
            <a:r>
              <a:rPr lang="en-GB" sz="3200" dirty="0" err="1"/>
              <a:t>góð</a:t>
            </a:r>
            <a:r>
              <a:rPr lang="en-GB" sz="3200" dirty="0"/>
              <a:t> </a:t>
            </a:r>
            <a:r>
              <a:rPr lang="en-GB" sz="3200" dirty="0" err="1"/>
              <a:t>hugmynd</a:t>
            </a:r>
            <a:r>
              <a:rPr lang="en-GB" sz="3200" dirty="0"/>
              <a:t> </a:t>
            </a:r>
            <a:r>
              <a:rPr lang="en-GB" sz="3200" dirty="0" err="1"/>
              <a:t>þar</a:t>
            </a:r>
            <a:r>
              <a:rPr lang="en-GB" sz="3200" dirty="0"/>
              <a:t> </a:t>
            </a:r>
            <a:r>
              <a:rPr lang="en-GB" sz="3200" dirty="0" err="1"/>
              <a:t>sem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það</a:t>
            </a:r>
            <a:r>
              <a:rPr lang="en-GB" sz="3200" dirty="0"/>
              <a:t> </a:t>
            </a:r>
            <a:r>
              <a:rPr lang="en-GB" sz="3200" dirty="0" err="1"/>
              <a:t>gefur</a:t>
            </a:r>
            <a:r>
              <a:rPr lang="en-GB" sz="3200" dirty="0"/>
              <a:t> </a:t>
            </a:r>
            <a:r>
              <a:rPr lang="en-GB" sz="3200" dirty="0" err="1"/>
              <a:t>manni</a:t>
            </a:r>
            <a:r>
              <a:rPr lang="en-GB" sz="3200" dirty="0"/>
              <a:t> </a:t>
            </a:r>
            <a:r>
              <a:rPr lang="en-GB" sz="3200" dirty="0" err="1"/>
              <a:t>tækifæri</a:t>
            </a:r>
            <a:r>
              <a:rPr lang="en-GB" sz="3200" dirty="0"/>
              <a:t> </a:t>
            </a:r>
            <a:r>
              <a:rPr lang="en-GB" sz="3200" dirty="0" err="1"/>
              <a:t>til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fara</a:t>
            </a:r>
            <a:r>
              <a:rPr lang="en-GB" sz="3200" dirty="0"/>
              <a:t> </a:t>
            </a:r>
            <a:r>
              <a:rPr lang="en-GB" sz="3200" dirty="0" err="1"/>
              <a:t>í</a:t>
            </a:r>
            <a:r>
              <a:rPr lang="en-GB" sz="3200" dirty="0"/>
              <a:t> </a:t>
            </a:r>
            <a:r>
              <a:rPr lang="en-GB" sz="3200" dirty="0" err="1"/>
              <a:t>þá</a:t>
            </a:r>
            <a:r>
              <a:rPr lang="en-GB" sz="3200" dirty="0"/>
              <a:t> </a:t>
            </a:r>
            <a:r>
              <a:rPr lang="en-GB" sz="3200" dirty="0" err="1"/>
              <a:t>áttina</a:t>
            </a:r>
            <a:r>
              <a:rPr lang="en-GB" sz="3200" dirty="0"/>
              <a:t> </a:t>
            </a:r>
            <a:r>
              <a:rPr lang="en-GB" sz="3200" dirty="0" err="1"/>
              <a:t>sem</a:t>
            </a:r>
            <a:r>
              <a:rPr lang="en-GB" sz="3200" dirty="0"/>
              <a:t> </a:t>
            </a:r>
            <a:r>
              <a:rPr lang="en-GB" sz="3200" dirty="0" err="1"/>
              <a:t>áhuginn</a:t>
            </a:r>
            <a:r>
              <a:rPr lang="en-GB" sz="3200" dirty="0"/>
              <a:t> </a:t>
            </a:r>
            <a:r>
              <a:rPr lang="en-GB" sz="3200" dirty="0" err="1"/>
              <a:t>liggur</a:t>
            </a:r>
            <a:r>
              <a:rPr lang="en-GB" sz="3200" dirty="0"/>
              <a:t>. </a:t>
            </a:r>
            <a:r>
              <a:rPr lang="en-GB" sz="3200" dirty="0" err="1"/>
              <a:t>Getur</a:t>
            </a:r>
            <a:r>
              <a:rPr lang="en-GB" sz="3200" dirty="0"/>
              <a:t> </a:t>
            </a:r>
            <a:r>
              <a:rPr lang="en-GB" sz="3200" dirty="0" err="1"/>
              <a:t>einnig</a:t>
            </a:r>
            <a:r>
              <a:rPr lang="en-GB" sz="3200" dirty="0"/>
              <a:t> </a:t>
            </a:r>
            <a:r>
              <a:rPr lang="en-GB" sz="3200" dirty="0" err="1"/>
              <a:t>verið</a:t>
            </a:r>
            <a:r>
              <a:rPr lang="en-GB" sz="3200" dirty="0"/>
              <a:t> </a:t>
            </a:r>
            <a:r>
              <a:rPr lang="en-GB" sz="3200" dirty="0" err="1"/>
              <a:t>gott</a:t>
            </a:r>
            <a:r>
              <a:rPr lang="en-GB" sz="3200" dirty="0"/>
              <a:t> </a:t>
            </a:r>
            <a:r>
              <a:rPr lang="en-GB" sz="3200" dirty="0" err="1"/>
              <a:t>ef</a:t>
            </a:r>
            <a:r>
              <a:rPr lang="en-GB" sz="3200" dirty="0"/>
              <a:t> </a:t>
            </a:r>
            <a:r>
              <a:rPr lang="en-GB" sz="3200" dirty="0" err="1"/>
              <a:t>manni</a:t>
            </a:r>
            <a:r>
              <a:rPr lang="en-GB" sz="3200" dirty="0"/>
              <a:t> </a:t>
            </a:r>
            <a:r>
              <a:rPr lang="en-GB" sz="3200" dirty="0" err="1"/>
              <a:t>finnst</a:t>
            </a:r>
            <a:r>
              <a:rPr lang="en-GB" sz="3200" dirty="0"/>
              <a:t> HÍ </a:t>
            </a:r>
            <a:r>
              <a:rPr lang="en-GB" sz="3200" dirty="0" err="1"/>
              <a:t>námskeiðið</a:t>
            </a:r>
            <a:r>
              <a:rPr lang="en-GB" sz="3200" dirty="0"/>
              <a:t> </a:t>
            </a:r>
            <a:r>
              <a:rPr lang="en-GB" sz="3200" dirty="0" err="1"/>
              <a:t>erfitt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manni</a:t>
            </a:r>
            <a:r>
              <a:rPr lang="en-GB" sz="3200" dirty="0"/>
              <a:t> </a:t>
            </a:r>
            <a:r>
              <a:rPr lang="en-GB" sz="3200" dirty="0" err="1"/>
              <a:t>vantar</a:t>
            </a:r>
            <a:r>
              <a:rPr lang="en-GB" sz="3200" dirty="0"/>
              <a:t> </a:t>
            </a:r>
            <a:r>
              <a:rPr lang="en-GB" sz="3200" dirty="0" err="1"/>
              <a:t>meiri</a:t>
            </a:r>
            <a:r>
              <a:rPr lang="en-GB" sz="3200" dirty="0"/>
              <a:t> </a:t>
            </a:r>
            <a:r>
              <a:rPr lang="en-GB" sz="3200" dirty="0" err="1"/>
              <a:t>grunn</a:t>
            </a:r>
            <a:r>
              <a:rPr lang="en-GB" sz="3200" dirty="0"/>
              <a:t>. </a:t>
            </a:r>
            <a:r>
              <a:rPr lang="en-GB" sz="3200" dirty="0" err="1"/>
              <a:t>Einnig</a:t>
            </a:r>
            <a:r>
              <a:rPr lang="en-GB" sz="3200" dirty="0"/>
              <a:t> </a:t>
            </a:r>
            <a:r>
              <a:rPr lang="en-GB" sz="3200" dirty="0" err="1"/>
              <a:t>gott</a:t>
            </a:r>
            <a:r>
              <a:rPr lang="en-GB" sz="3200" dirty="0"/>
              <a:t> </a:t>
            </a:r>
            <a:r>
              <a:rPr lang="en-GB" sz="3200" dirty="0" err="1"/>
              <a:t>ef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nemanda</a:t>
            </a:r>
            <a:r>
              <a:rPr lang="en-GB" sz="3200" dirty="0"/>
              <a:t> </a:t>
            </a:r>
            <a:r>
              <a:rPr lang="en-GB" sz="3200" dirty="0" err="1"/>
              <a:t>finnst</a:t>
            </a:r>
            <a:r>
              <a:rPr lang="en-GB" sz="3200" dirty="0"/>
              <a:t> </a:t>
            </a:r>
            <a:r>
              <a:rPr lang="en-GB" sz="3200" dirty="0" err="1"/>
              <a:t>hann</a:t>
            </a:r>
            <a:r>
              <a:rPr lang="en-GB" sz="3200" dirty="0"/>
              <a:t> </a:t>
            </a:r>
            <a:r>
              <a:rPr lang="en-GB" sz="3200" dirty="0" err="1"/>
              <a:t>kannski</a:t>
            </a:r>
            <a:r>
              <a:rPr lang="en-GB" sz="3200" dirty="0"/>
              <a:t> </a:t>
            </a:r>
            <a:r>
              <a:rPr lang="en-GB" sz="3200" dirty="0" err="1"/>
              <a:t>kominn</a:t>
            </a:r>
            <a:r>
              <a:rPr lang="en-GB" sz="3200" dirty="0"/>
              <a:t> </a:t>
            </a:r>
            <a:r>
              <a:rPr lang="en-GB" sz="3200" dirty="0" err="1"/>
              <a:t>lengra</a:t>
            </a:r>
            <a:r>
              <a:rPr lang="en-GB" sz="3200" dirty="0"/>
              <a:t> </a:t>
            </a:r>
            <a:r>
              <a:rPr lang="en-GB" sz="3200" dirty="0" err="1"/>
              <a:t>í</a:t>
            </a:r>
            <a:r>
              <a:rPr lang="en-GB" sz="3200" dirty="0"/>
              <a:t> </a:t>
            </a:r>
            <a:r>
              <a:rPr lang="en-GB" sz="3200" dirty="0" err="1"/>
              <a:t>einhverjum</a:t>
            </a:r>
            <a:r>
              <a:rPr lang="en-GB" sz="3200" dirty="0"/>
              <a:t> </a:t>
            </a:r>
            <a:r>
              <a:rPr lang="en-GB" sz="3200" dirty="0" err="1"/>
              <a:t>þætti</a:t>
            </a:r>
            <a:r>
              <a:rPr lang="en-GB" sz="3200" dirty="0"/>
              <a:t> </a:t>
            </a:r>
            <a:r>
              <a:rPr lang="en-GB" sz="3200" dirty="0" err="1"/>
              <a:t>innan</a:t>
            </a:r>
            <a:r>
              <a:rPr lang="en-GB" sz="3200" dirty="0"/>
              <a:t> HÍ </a:t>
            </a:r>
            <a:r>
              <a:rPr lang="en-GB" sz="3200" dirty="0" err="1"/>
              <a:t>námskeiðsins</a:t>
            </a:r>
            <a:r>
              <a:rPr lang="en-GB" sz="3200" dirty="0"/>
              <a:t> </a:t>
            </a:r>
            <a:r>
              <a:rPr lang="en-GB" sz="3200" dirty="0" err="1"/>
              <a:t>þá</a:t>
            </a:r>
            <a:r>
              <a:rPr lang="en-GB" sz="3200" dirty="0"/>
              <a:t> </a:t>
            </a:r>
            <a:r>
              <a:rPr lang="en-GB" sz="3200" dirty="0" err="1"/>
              <a:t>væri</a:t>
            </a:r>
            <a:r>
              <a:rPr lang="en-GB" sz="3200" dirty="0"/>
              <a:t> </a:t>
            </a:r>
            <a:r>
              <a:rPr lang="en-GB" sz="3200" dirty="0" err="1"/>
              <a:t>hægt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taka </a:t>
            </a:r>
            <a:r>
              <a:rPr lang="en-GB" sz="3200" dirty="0" err="1"/>
              <a:t>Mooc</a:t>
            </a:r>
            <a:r>
              <a:rPr lang="en-GB" sz="3200" dirty="0"/>
              <a:t> </a:t>
            </a:r>
            <a:r>
              <a:rPr lang="en-GB" sz="3200" dirty="0" err="1"/>
              <a:t>námskeið</a:t>
            </a:r>
            <a:r>
              <a:rPr lang="en-GB" sz="3200" dirty="0"/>
              <a:t> </a:t>
            </a:r>
            <a:r>
              <a:rPr lang="en-GB" sz="3200" dirty="0" err="1"/>
              <a:t>sem</a:t>
            </a:r>
            <a:r>
              <a:rPr lang="en-GB" sz="3200" dirty="0"/>
              <a:t> </a:t>
            </a:r>
            <a:r>
              <a:rPr lang="en-GB" sz="3200" dirty="0" err="1"/>
              <a:t>krefst</a:t>
            </a:r>
            <a:r>
              <a:rPr lang="en-GB" sz="3200" dirty="0"/>
              <a:t> </a:t>
            </a:r>
            <a:r>
              <a:rPr lang="en-GB" sz="3200" dirty="0" err="1"/>
              <a:t>meir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nemandi</a:t>
            </a:r>
            <a:r>
              <a:rPr lang="en-GB" sz="3200" dirty="0"/>
              <a:t> </a:t>
            </a:r>
            <a:r>
              <a:rPr lang="en-GB" sz="3200" dirty="0" err="1"/>
              <a:t>nær</a:t>
            </a:r>
            <a:r>
              <a:rPr lang="en-GB" sz="3200" dirty="0"/>
              <a:t> </a:t>
            </a:r>
            <a:r>
              <a:rPr lang="en-GB" sz="3200" dirty="0" err="1"/>
              <a:t>betur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bæta</a:t>
            </a:r>
            <a:r>
              <a:rPr lang="en-GB" sz="3200" dirty="0"/>
              <a:t> </a:t>
            </a:r>
            <a:r>
              <a:rPr lang="en-GB" sz="3200" dirty="0" err="1"/>
              <a:t>við</a:t>
            </a:r>
            <a:r>
              <a:rPr lang="en-GB" sz="3200" dirty="0"/>
              <a:t> sig. </a:t>
            </a:r>
            <a:r>
              <a:rPr lang="en-GB" sz="3200" dirty="0" err="1"/>
              <a:t>Getur</a:t>
            </a:r>
            <a:r>
              <a:rPr lang="en-GB" sz="3200" dirty="0"/>
              <a:t> </a:t>
            </a:r>
            <a:r>
              <a:rPr lang="en-GB" sz="3200" dirty="0" err="1"/>
              <a:t>gefið</a:t>
            </a:r>
            <a:r>
              <a:rPr lang="en-GB" sz="3200" dirty="0"/>
              <a:t> </a:t>
            </a:r>
            <a:r>
              <a:rPr lang="en-GB" sz="3200" dirty="0" err="1"/>
              <a:t>nemendur</a:t>
            </a:r>
            <a:r>
              <a:rPr lang="en-GB" sz="3200" dirty="0"/>
              <a:t> </a:t>
            </a:r>
            <a:r>
              <a:rPr lang="en-GB" sz="3200" dirty="0" err="1"/>
              <a:t>dýpri</a:t>
            </a:r>
            <a:r>
              <a:rPr lang="en-GB" sz="3200" dirty="0"/>
              <a:t> </a:t>
            </a:r>
            <a:r>
              <a:rPr lang="en-GB" sz="3200" dirty="0" err="1"/>
              <a:t>skilning</a:t>
            </a:r>
            <a:r>
              <a:rPr lang="en-GB" sz="3200" dirty="0"/>
              <a:t> </a:t>
            </a:r>
            <a:r>
              <a:rPr lang="en-GB" sz="3200" dirty="0" err="1"/>
              <a:t>hvor</a:t>
            </a:r>
            <a:r>
              <a:rPr lang="en-GB" sz="3200" dirty="0"/>
              <a:t> </a:t>
            </a:r>
            <a:r>
              <a:rPr lang="en-GB" sz="3200" dirty="0" err="1"/>
              <a:t>sem</a:t>
            </a:r>
            <a:r>
              <a:rPr lang="en-GB" sz="3200" dirty="0"/>
              <a:t> </a:t>
            </a:r>
            <a:r>
              <a:rPr lang="en-GB" sz="3200" dirty="0" err="1"/>
              <a:t>þeir</a:t>
            </a:r>
            <a:r>
              <a:rPr lang="en-GB" sz="3200" dirty="0"/>
              <a:t> </a:t>
            </a:r>
            <a:r>
              <a:rPr lang="en-GB" sz="3200" dirty="0" err="1"/>
              <a:t>standa</a:t>
            </a:r>
            <a:r>
              <a:rPr lang="en-GB" sz="3200" dirty="0"/>
              <a:t> </a:t>
            </a:r>
            <a:r>
              <a:rPr lang="en-GB" sz="3200" dirty="0" err="1"/>
              <a:t>í</a:t>
            </a:r>
            <a:r>
              <a:rPr lang="en-GB" sz="3200" dirty="0"/>
              <a:t> </a:t>
            </a:r>
            <a:r>
              <a:rPr lang="en-GB" sz="3200" dirty="0" err="1"/>
              <a:t>faginu</a:t>
            </a:r>
            <a:r>
              <a:rPr lang="en-GB" sz="3200" dirty="0"/>
              <a:t>.</a:t>
            </a:r>
            <a:endParaRPr lang="en-I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6F81E-753B-2540-B05F-9F575766458B}"/>
              </a:ext>
            </a:extLst>
          </p:cNvPr>
          <p:cNvSpPr txBox="1"/>
          <p:nvPr/>
        </p:nvSpPr>
        <p:spPr>
          <a:xfrm>
            <a:off x="8428137" y="5983213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tilvitnun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2029</a:t>
            </a:r>
          </a:p>
          <a:p>
            <a:endParaRPr lang="en-I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683C4-8532-204A-A2D8-3C64B27D76BF}"/>
              </a:ext>
            </a:extLst>
          </p:cNvPr>
          <p:cNvSpPr/>
          <p:nvPr/>
        </p:nvSpPr>
        <p:spPr>
          <a:xfrm>
            <a:off x="4814759" y="6689279"/>
            <a:ext cx="8197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Hvað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fannst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þér</a:t>
            </a:r>
            <a:r>
              <a:rPr lang="en-GB" dirty="0">
                <a:solidFill>
                  <a:srgbClr val="C00000"/>
                </a:solidFill>
              </a:rPr>
              <a:t> um </a:t>
            </a:r>
            <a:r>
              <a:rPr lang="en-GB" dirty="0" err="1">
                <a:solidFill>
                  <a:srgbClr val="C00000"/>
                </a:solidFill>
              </a:rPr>
              <a:t>að</a:t>
            </a:r>
            <a:r>
              <a:rPr lang="en-GB" dirty="0">
                <a:solidFill>
                  <a:srgbClr val="C00000"/>
                </a:solidFill>
              </a:rPr>
              <a:t> taka </a:t>
            </a:r>
            <a:r>
              <a:rPr lang="en-GB" dirty="0" err="1">
                <a:solidFill>
                  <a:srgbClr val="C00000"/>
                </a:solidFill>
              </a:rPr>
              <a:t>Mooc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námskeið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inni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í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þessu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námskeiði</a:t>
            </a:r>
            <a:r>
              <a:rPr lang="en-GB" dirty="0">
                <a:solidFill>
                  <a:srgbClr val="C00000"/>
                </a:solidFill>
              </a:rPr>
              <a:t>?</a:t>
            </a:r>
            <a:endParaRPr lang="en-I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01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7806-1A5A-DD4E-A0D0-93BD1D4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Vinnutímar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8452-1307-3F47-A50E-0A0381C3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2371725"/>
            <a:ext cx="5854700" cy="2077963"/>
          </a:xfrm>
        </p:spPr>
        <p:txBody>
          <a:bodyPr/>
          <a:lstStyle/>
          <a:p>
            <a:pPr marL="0" indent="0">
              <a:buNone/>
            </a:pPr>
            <a:r>
              <a:rPr lang="en-IS" sz="2400" dirty="0"/>
              <a:t>Skv. Toggl vinnuskýrslum níu nemenda</a:t>
            </a:r>
          </a:p>
          <a:p>
            <a:r>
              <a:rPr lang="en-IS" sz="2400" dirty="0"/>
              <a:t>15 klst. meðaltal</a:t>
            </a:r>
          </a:p>
          <a:p>
            <a:r>
              <a:rPr lang="en-IS" sz="2400" dirty="0"/>
              <a:t>Fæstir tímar 6 1/2 klst</a:t>
            </a:r>
          </a:p>
          <a:p>
            <a:r>
              <a:rPr lang="en-IS" sz="2400" dirty="0"/>
              <a:t>Flestir tímar 28+ klst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88C6555-7385-9E45-A766-1B9775BAE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836352"/>
              </p:ext>
            </p:extLst>
          </p:nvPr>
        </p:nvGraphicFramePr>
        <p:xfrm>
          <a:off x="6722393" y="2505472"/>
          <a:ext cx="5854700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3641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68F9-04C5-634E-8AB9-C379BFF2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09" y="1576387"/>
            <a:ext cx="11881320" cy="4162425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fannst</a:t>
            </a:r>
            <a:r>
              <a:rPr lang="en-GB" sz="3200" dirty="0"/>
              <a:t> </a:t>
            </a:r>
            <a:r>
              <a:rPr lang="en-GB" sz="3200" dirty="0" err="1"/>
              <a:t>það</a:t>
            </a:r>
            <a:r>
              <a:rPr lang="en-GB" sz="3200" dirty="0"/>
              <a:t> </a:t>
            </a:r>
            <a:r>
              <a:rPr lang="en-GB" sz="3200" dirty="0" err="1"/>
              <a:t>skemmtilegt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áhugavert</a:t>
            </a:r>
            <a:r>
              <a:rPr lang="en-GB" sz="3200" dirty="0"/>
              <a:t>, </a:t>
            </a:r>
            <a:r>
              <a:rPr lang="en-GB" sz="3200" dirty="0" err="1"/>
              <a:t>það</a:t>
            </a:r>
            <a:r>
              <a:rPr lang="en-GB" sz="3200" dirty="0"/>
              <a:t> er </a:t>
            </a:r>
            <a:r>
              <a:rPr lang="en-GB" sz="3200" dirty="0" err="1"/>
              <a:t>svo</a:t>
            </a:r>
            <a:r>
              <a:rPr lang="en-GB" sz="3200" dirty="0"/>
              <a:t> </a:t>
            </a:r>
            <a:r>
              <a:rPr lang="en-GB" sz="3200" dirty="0" err="1"/>
              <a:t>undir</a:t>
            </a:r>
            <a:r>
              <a:rPr lang="en-GB" sz="3200" dirty="0"/>
              <a:t> </a:t>
            </a:r>
            <a:r>
              <a:rPr lang="en-GB" sz="3200" dirty="0" err="1"/>
              <a:t>einstaklingnum</a:t>
            </a:r>
            <a:r>
              <a:rPr lang="en-GB" sz="3200" dirty="0"/>
              <a:t> </a:t>
            </a:r>
            <a:r>
              <a:rPr lang="en-GB" sz="3200" dirty="0" err="1"/>
              <a:t>komið</a:t>
            </a:r>
            <a:r>
              <a:rPr lang="en-GB" sz="3200" dirty="0"/>
              <a:t> </a:t>
            </a:r>
            <a:r>
              <a:rPr lang="en-GB" sz="3200" dirty="0" err="1"/>
              <a:t>hvernig</a:t>
            </a:r>
            <a:r>
              <a:rPr lang="en-GB" sz="3200" dirty="0"/>
              <a:t> </a:t>
            </a:r>
            <a:r>
              <a:rPr lang="en-GB" sz="3200" dirty="0" err="1"/>
              <a:t>hann</a:t>
            </a:r>
            <a:r>
              <a:rPr lang="en-GB" sz="3200" dirty="0"/>
              <a:t> </a:t>
            </a:r>
            <a:r>
              <a:rPr lang="en-GB" sz="3200" dirty="0" err="1"/>
              <a:t>setur</a:t>
            </a:r>
            <a:r>
              <a:rPr lang="en-GB" sz="3200" dirty="0"/>
              <a:t> </a:t>
            </a:r>
            <a:r>
              <a:rPr lang="en-GB" sz="3200" dirty="0" err="1"/>
              <a:t>það</a:t>
            </a:r>
            <a:r>
              <a:rPr lang="en-GB" sz="3200" dirty="0"/>
              <a:t> </a:t>
            </a:r>
            <a:r>
              <a:rPr lang="en-GB" sz="3200" dirty="0" err="1"/>
              <a:t>upp</a:t>
            </a:r>
            <a:r>
              <a:rPr lang="en-GB" sz="3200" dirty="0"/>
              <a:t> </a:t>
            </a:r>
            <a:r>
              <a:rPr lang="en-GB" sz="3200" dirty="0" err="1"/>
              <a:t>fyrir</a:t>
            </a:r>
            <a:r>
              <a:rPr lang="en-GB" sz="3200" dirty="0"/>
              <a:t> </a:t>
            </a:r>
            <a:r>
              <a:rPr lang="en-GB" sz="3200" dirty="0" err="1"/>
              <a:t>sjálfan</a:t>
            </a:r>
            <a:r>
              <a:rPr lang="en-GB" sz="3200" dirty="0"/>
              <a:t> sig. </a:t>
            </a:r>
            <a:r>
              <a:rPr lang="en-GB" sz="3200" dirty="0" err="1"/>
              <a:t>Eins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ég</a:t>
            </a:r>
            <a:r>
              <a:rPr lang="en-GB" sz="3200" dirty="0"/>
              <a:t> </a:t>
            </a:r>
            <a:r>
              <a:rPr lang="en-GB" sz="3200" dirty="0" err="1"/>
              <a:t>gerði</a:t>
            </a:r>
            <a:r>
              <a:rPr lang="en-GB" sz="3200" dirty="0"/>
              <a:t> </a:t>
            </a:r>
            <a:r>
              <a:rPr lang="en-GB" sz="3200" dirty="0" err="1"/>
              <a:t>það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ég</a:t>
            </a:r>
            <a:r>
              <a:rPr lang="en-GB" sz="3200" dirty="0"/>
              <a:t> var </a:t>
            </a:r>
            <a:r>
              <a:rPr lang="en-GB" sz="3200" dirty="0" err="1"/>
              <a:t>búin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eyrnamerkja</a:t>
            </a:r>
            <a:r>
              <a:rPr lang="en-GB" sz="3200" dirty="0"/>
              <a:t> </a:t>
            </a:r>
            <a:r>
              <a:rPr lang="en-GB" sz="3200" dirty="0" err="1"/>
              <a:t>ákveðna</a:t>
            </a:r>
            <a:r>
              <a:rPr lang="en-GB" sz="3200" dirty="0"/>
              <a:t> </a:t>
            </a:r>
            <a:r>
              <a:rPr lang="en-GB" sz="3200" dirty="0" err="1"/>
              <a:t>helgi</a:t>
            </a:r>
            <a:r>
              <a:rPr lang="en-GB" sz="3200" dirty="0"/>
              <a:t> </a:t>
            </a:r>
            <a:r>
              <a:rPr lang="en-GB" sz="3200" dirty="0" err="1"/>
              <a:t>þar</a:t>
            </a:r>
            <a:r>
              <a:rPr lang="en-GB" sz="3200" dirty="0"/>
              <a:t> </a:t>
            </a:r>
            <a:r>
              <a:rPr lang="en-GB" sz="3200" dirty="0" err="1"/>
              <a:t>sem</a:t>
            </a:r>
            <a:r>
              <a:rPr lang="en-GB" sz="3200" dirty="0"/>
              <a:t> </a:t>
            </a:r>
            <a:r>
              <a:rPr lang="en-GB" sz="3200" dirty="0" err="1"/>
              <a:t>ég</a:t>
            </a:r>
            <a:r>
              <a:rPr lang="en-GB" sz="3200" dirty="0"/>
              <a:t> mundi </a:t>
            </a:r>
            <a:r>
              <a:rPr lang="en-GB" sz="3200" dirty="0" err="1"/>
              <a:t>einbeita</a:t>
            </a:r>
            <a:r>
              <a:rPr lang="en-GB" sz="3200" dirty="0"/>
              <a:t> </a:t>
            </a: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algjörlega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þessu</a:t>
            </a:r>
            <a:r>
              <a:rPr lang="en-GB" sz="3200" dirty="0"/>
              <a:t> </a:t>
            </a:r>
            <a:r>
              <a:rPr lang="en-GB" sz="3200" dirty="0" err="1"/>
              <a:t>verkefni</a:t>
            </a:r>
            <a:r>
              <a:rPr lang="en-GB" sz="3200" dirty="0"/>
              <a:t> </a:t>
            </a:r>
            <a:r>
              <a:rPr lang="en-GB" sz="3200" dirty="0" err="1"/>
              <a:t>á</a:t>
            </a:r>
            <a:r>
              <a:rPr lang="en-GB" sz="3200" dirty="0"/>
              <a:t> </a:t>
            </a:r>
            <a:r>
              <a:rPr lang="en-GB" sz="3200" dirty="0" err="1"/>
              <a:t>meðan</a:t>
            </a:r>
            <a:r>
              <a:rPr lang="en-GB" sz="3200" dirty="0"/>
              <a:t> </a:t>
            </a:r>
            <a:r>
              <a:rPr lang="en-GB" sz="3200" dirty="0" err="1"/>
              <a:t>aðrir</a:t>
            </a:r>
            <a:r>
              <a:rPr lang="en-GB" sz="3200" dirty="0"/>
              <a:t> </a:t>
            </a:r>
            <a:r>
              <a:rPr lang="en-GB" sz="3200" dirty="0" err="1"/>
              <a:t>mundu</a:t>
            </a:r>
            <a:r>
              <a:rPr lang="en-GB" sz="3200" dirty="0"/>
              <a:t> </a:t>
            </a:r>
            <a:r>
              <a:rPr lang="en-GB" sz="3200" dirty="0" err="1"/>
              <a:t>kjósa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taka </a:t>
            </a:r>
            <a:r>
              <a:rPr lang="en-GB" sz="3200" dirty="0" err="1"/>
              <a:t>þetta</a:t>
            </a:r>
            <a:r>
              <a:rPr lang="en-GB" sz="3200" dirty="0"/>
              <a:t> </a:t>
            </a:r>
            <a:r>
              <a:rPr lang="en-GB" sz="3200" dirty="0" err="1"/>
              <a:t>hægar</a:t>
            </a:r>
            <a:r>
              <a:rPr lang="en-GB" sz="3200" dirty="0"/>
              <a:t> </a:t>
            </a:r>
            <a:r>
              <a:rPr lang="en-GB" sz="3200" dirty="0" err="1"/>
              <a:t>yfir</a:t>
            </a:r>
            <a:r>
              <a:rPr lang="en-GB" sz="3200" dirty="0"/>
              <a:t> </a:t>
            </a:r>
            <a:r>
              <a:rPr lang="en-GB" sz="3200" dirty="0" err="1"/>
              <a:t>lengri</a:t>
            </a:r>
            <a:r>
              <a:rPr lang="en-GB" sz="3200" dirty="0"/>
              <a:t> </a:t>
            </a:r>
            <a:r>
              <a:rPr lang="en-GB" sz="3200" dirty="0" err="1"/>
              <a:t>tíma</a:t>
            </a:r>
            <a:r>
              <a:rPr lang="en-GB" sz="3200" dirty="0"/>
              <a:t>. </a:t>
            </a: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fannst</a:t>
            </a:r>
            <a:r>
              <a:rPr lang="en-GB" sz="3200" dirty="0"/>
              <a:t> </a:t>
            </a:r>
            <a:r>
              <a:rPr lang="en-GB" sz="3200" dirty="0" err="1"/>
              <a:t>þetta</a:t>
            </a:r>
            <a:r>
              <a:rPr lang="en-GB" sz="3200" dirty="0"/>
              <a:t> </a:t>
            </a:r>
            <a:r>
              <a:rPr lang="en-GB" sz="3200" dirty="0" err="1"/>
              <a:t>lærdómsríkt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skemmtileg</a:t>
            </a:r>
            <a:r>
              <a:rPr lang="en-GB" sz="3200" dirty="0"/>
              <a:t> </a:t>
            </a:r>
            <a:r>
              <a:rPr lang="en-GB" sz="3200" dirty="0" err="1"/>
              <a:t>tilbreyting</a:t>
            </a:r>
            <a:r>
              <a:rPr lang="en-GB" sz="3200" dirty="0"/>
              <a:t> </a:t>
            </a:r>
            <a:r>
              <a:rPr lang="en-GB" sz="3200" dirty="0" err="1"/>
              <a:t>frá</a:t>
            </a:r>
            <a:r>
              <a:rPr lang="en-GB" sz="3200" dirty="0"/>
              <a:t> </a:t>
            </a:r>
            <a:r>
              <a:rPr lang="en-GB" sz="3200" dirty="0" err="1"/>
              <a:t>hefðbundnu</a:t>
            </a:r>
            <a:r>
              <a:rPr lang="en-GB" sz="3200" dirty="0"/>
              <a:t> </a:t>
            </a:r>
            <a:r>
              <a:rPr lang="en-GB" sz="3200" dirty="0" err="1"/>
              <a:t>námi</a:t>
            </a:r>
            <a:r>
              <a:rPr lang="en-GB" sz="3200" dirty="0"/>
              <a:t>.</a:t>
            </a:r>
            <a:endParaRPr lang="en-I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6F81E-753B-2540-B05F-9F575766458B}"/>
              </a:ext>
            </a:extLst>
          </p:cNvPr>
          <p:cNvSpPr txBox="1"/>
          <p:nvPr/>
        </p:nvSpPr>
        <p:spPr>
          <a:xfrm>
            <a:off x="8428137" y="5983213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tilvitnun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2029</a:t>
            </a:r>
          </a:p>
          <a:p>
            <a:endParaRPr lang="en-I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683C4-8532-204A-A2D8-3C64B27D76BF}"/>
              </a:ext>
            </a:extLst>
          </p:cNvPr>
          <p:cNvSpPr/>
          <p:nvPr/>
        </p:nvSpPr>
        <p:spPr>
          <a:xfrm>
            <a:off x="4814759" y="6689279"/>
            <a:ext cx="8197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Hvað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fannst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þér</a:t>
            </a:r>
            <a:r>
              <a:rPr lang="en-GB" dirty="0">
                <a:solidFill>
                  <a:srgbClr val="C00000"/>
                </a:solidFill>
              </a:rPr>
              <a:t> um </a:t>
            </a:r>
            <a:r>
              <a:rPr lang="en-GB" dirty="0" err="1">
                <a:solidFill>
                  <a:srgbClr val="C00000"/>
                </a:solidFill>
              </a:rPr>
              <a:t>að</a:t>
            </a:r>
            <a:r>
              <a:rPr lang="en-GB" dirty="0">
                <a:solidFill>
                  <a:srgbClr val="C00000"/>
                </a:solidFill>
              </a:rPr>
              <a:t> taka </a:t>
            </a:r>
            <a:r>
              <a:rPr lang="en-GB" dirty="0" err="1">
                <a:solidFill>
                  <a:srgbClr val="C00000"/>
                </a:solidFill>
              </a:rPr>
              <a:t>Mooc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námskeið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inni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í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þessu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námskeiði</a:t>
            </a:r>
            <a:r>
              <a:rPr lang="en-GB" dirty="0">
                <a:solidFill>
                  <a:srgbClr val="C00000"/>
                </a:solidFill>
              </a:rPr>
              <a:t>?</a:t>
            </a:r>
            <a:endParaRPr lang="en-I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D855-147A-F74D-A608-35487CB9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Markmið þessa erindis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9DFE-0A98-A341-965A-4B9C5C1D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S" sz="3600" dirty="0"/>
              <a:t>Segja frá hvað nemendum í tveimur námskeiðum, í Upplýsingafræði á Félagsvísindasviði Háskóla Íslands (HÍ), fannst um að taka MOOC námskeið hjá edX og Udemy, inni í HÍ-námskeiðum og fá þau hlutfallslega metin til námsmats út frá vinnuframlagi þeirra.</a:t>
            </a:r>
          </a:p>
        </p:txBody>
      </p:sp>
    </p:spTree>
    <p:extLst>
      <p:ext uri="{BB962C8B-B14F-4D97-AF65-F5344CB8AC3E}">
        <p14:creationId xmlns:p14="http://schemas.microsoft.com/office/powerpoint/2010/main" val="2124864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68F9-04C5-634E-8AB9-C379BFF2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09" y="1281336"/>
            <a:ext cx="11881320" cy="4162425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err="1"/>
              <a:t>Ég</a:t>
            </a:r>
            <a:r>
              <a:rPr lang="en-GB" sz="3200" dirty="0"/>
              <a:t> var </a:t>
            </a:r>
            <a:r>
              <a:rPr lang="en-GB" sz="3200" dirty="0" err="1"/>
              <a:t>ánægð</a:t>
            </a:r>
            <a:r>
              <a:rPr lang="en-GB" sz="3200" dirty="0"/>
              <a:t> </a:t>
            </a:r>
            <a:r>
              <a:rPr lang="en-GB" sz="3200" dirty="0" err="1"/>
              <a:t>með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mega </a:t>
            </a:r>
            <a:r>
              <a:rPr lang="en-GB" sz="3200" dirty="0" err="1"/>
              <a:t>velja</a:t>
            </a:r>
            <a:r>
              <a:rPr lang="en-GB" sz="3200" dirty="0"/>
              <a:t> </a:t>
            </a: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áhugasvið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tengja</a:t>
            </a:r>
            <a:r>
              <a:rPr lang="en-GB" sz="3200" dirty="0"/>
              <a:t> </a:t>
            </a:r>
            <a:r>
              <a:rPr lang="en-GB" sz="3200" dirty="0" err="1"/>
              <a:t>það</a:t>
            </a:r>
            <a:r>
              <a:rPr lang="en-GB" sz="3200" dirty="0"/>
              <a:t> </a:t>
            </a:r>
            <a:r>
              <a:rPr lang="en-GB" sz="3200" dirty="0" err="1"/>
              <a:t>viðfangsefni</a:t>
            </a:r>
            <a:r>
              <a:rPr lang="en-GB" sz="3200" dirty="0"/>
              <a:t> HÍ </a:t>
            </a:r>
            <a:r>
              <a:rPr lang="en-GB" sz="3200" dirty="0" err="1"/>
              <a:t>námskeiðsins</a:t>
            </a:r>
            <a:r>
              <a:rPr lang="en-GB" sz="3200" dirty="0"/>
              <a:t>. </a:t>
            </a: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fannst</a:t>
            </a:r>
            <a:r>
              <a:rPr lang="en-GB" sz="3200" dirty="0"/>
              <a:t> </a:t>
            </a:r>
            <a:r>
              <a:rPr lang="en-GB" sz="3200" dirty="0" err="1"/>
              <a:t>Mooc</a:t>
            </a:r>
            <a:r>
              <a:rPr lang="en-GB" sz="3200" dirty="0"/>
              <a:t> </a:t>
            </a:r>
            <a:r>
              <a:rPr lang="en-GB" sz="3200" dirty="0" err="1"/>
              <a:t>námskeið</a:t>
            </a:r>
            <a:r>
              <a:rPr lang="en-GB" sz="3200" dirty="0"/>
              <a:t> </a:t>
            </a:r>
            <a:r>
              <a:rPr lang="en-GB" sz="3200" dirty="0" err="1"/>
              <a:t>henta</a:t>
            </a:r>
            <a:r>
              <a:rPr lang="en-GB" sz="3200" dirty="0"/>
              <a:t> </a:t>
            </a:r>
            <a:r>
              <a:rPr lang="en-GB" sz="3200" dirty="0" err="1"/>
              <a:t>mér</a:t>
            </a:r>
            <a:r>
              <a:rPr lang="en-GB" sz="3200" dirty="0"/>
              <a:t> </a:t>
            </a:r>
            <a:r>
              <a:rPr lang="en-GB" sz="3200" dirty="0" err="1"/>
              <a:t>því</a:t>
            </a:r>
            <a:r>
              <a:rPr lang="en-GB" sz="3200" dirty="0"/>
              <a:t> </a:t>
            </a:r>
            <a:r>
              <a:rPr lang="en-GB" sz="3200" dirty="0" err="1"/>
              <a:t>þar</a:t>
            </a:r>
            <a:r>
              <a:rPr lang="en-GB" sz="3200" dirty="0"/>
              <a:t> </a:t>
            </a:r>
            <a:r>
              <a:rPr lang="en-GB" sz="3200" dirty="0" err="1"/>
              <a:t>hafði</a:t>
            </a:r>
            <a:r>
              <a:rPr lang="en-GB" sz="3200" dirty="0"/>
              <a:t> </a:t>
            </a:r>
            <a:r>
              <a:rPr lang="en-GB" sz="3200" dirty="0" err="1"/>
              <a:t>ég</a:t>
            </a:r>
            <a:r>
              <a:rPr lang="en-GB" sz="3200" dirty="0"/>
              <a:t> </a:t>
            </a:r>
            <a:r>
              <a:rPr lang="en-GB" sz="3200" dirty="0" err="1"/>
              <a:t>fulla</a:t>
            </a:r>
            <a:r>
              <a:rPr lang="en-GB" sz="3200" dirty="0"/>
              <a:t> </a:t>
            </a:r>
            <a:r>
              <a:rPr lang="en-GB" sz="3200" dirty="0" err="1"/>
              <a:t>stjórn</a:t>
            </a:r>
            <a:r>
              <a:rPr lang="en-GB" sz="3200" dirty="0"/>
              <a:t> </a:t>
            </a:r>
            <a:r>
              <a:rPr lang="en-GB" sz="3200" dirty="0" err="1"/>
              <a:t>á</a:t>
            </a:r>
            <a:r>
              <a:rPr lang="en-GB" sz="3200" dirty="0"/>
              <a:t> </a:t>
            </a:r>
            <a:r>
              <a:rPr lang="en-GB" sz="3200" dirty="0" err="1"/>
              <a:t>tíma</a:t>
            </a:r>
            <a:r>
              <a:rPr lang="en-GB" sz="3200" dirty="0"/>
              <a:t> </a:t>
            </a:r>
            <a:r>
              <a:rPr lang="en-GB" sz="3200" dirty="0" err="1"/>
              <a:t>mínum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gat </a:t>
            </a:r>
            <a:r>
              <a:rPr lang="en-GB" sz="3200" dirty="0" err="1"/>
              <a:t>skipulagt</a:t>
            </a:r>
            <a:r>
              <a:rPr lang="en-GB" sz="3200" dirty="0"/>
              <a:t> </a:t>
            </a:r>
            <a:r>
              <a:rPr lang="en-GB" sz="3200" dirty="0" err="1"/>
              <a:t>vinnuálag</a:t>
            </a:r>
            <a:r>
              <a:rPr lang="en-GB" sz="3200" dirty="0"/>
              <a:t>. </a:t>
            </a:r>
            <a:r>
              <a:rPr lang="en-GB" sz="3200" dirty="0" err="1"/>
              <a:t>Samskiptaflöturinn</a:t>
            </a:r>
            <a:r>
              <a:rPr lang="en-GB" sz="3200" dirty="0"/>
              <a:t> </a:t>
            </a:r>
            <a:r>
              <a:rPr lang="en-GB" sz="3200" dirty="0" err="1"/>
              <a:t>innan</a:t>
            </a:r>
            <a:r>
              <a:rPr lang="en-GB" sz="3200" dirty="0"/>
              <a:t> </a:t>
            </a:r>
            <a:r>
              <a:rPr lang="en-GB" sz="3200" dirty="0" err="1"/>
              <a:t>Mooc</a:t>
            </a:r>
            <a:r>
              <a:rPr lang="en-GB" sz="3200" dirty="0"/>
              <a:t> er </a:t>
            </a:r>
            <a:r>
              <a:rPr lang="en-GB" sz="3200" dirty="0" err="1"/>
              <a:t>miklu</a:t>
            </a:r>
            <a:r>
              <a:rPr lang="en-GB" sz="3200" dirty="0"/>
              <a:t> </a:t>
            </a:r>
            <a:r>
              <a:rPr lang="en-GB" sz="3200" dirty="0" err="1"/>
              <a:t>stærri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virkari</a:t>
            </a:r>
            <a:r>
              <a:rPr lang="en-GB" sz="3200" dirty="0"/>
              <a:t> </a:t>
            </a:r>
            <a:r>
              <a:rPr lang="en-GB" sz="3200" dirty="0" err="1"/>
              <a:t>en</a:t>
            </a:r>
            <a:r>
              <a:rPr lang="en-GB" sz="3200" dirty="0"/>
              <a:t> </a:t>
            </a:r>
            <a:r>
              <a:rPr lang="en-GB" sz="3200" dirty="0" err="1"/>
              <a:t>í</a:t>
            </a:r>
            <a:r>
              <a:rPr lang="en-GB" sz="3200" dirty="0"/>
              <a:t> HÍ </a:t>
            </a:r>
            <a:r>
              <a:rPr lang="en-GB" sz="3200" dirty="0" err="1"/>
              <a:t>en</a:t>
            </a:r>
            <a:r>
              <a:rPr lang="en-GB" sz="3200" dirty="0"/>
              <a:t> </a:t>
            </a:r>
            <a:r>
              <a:rPr lang="en-GB" sz="3200" dirty="0" err="1"/>
              <a:t>þátttakendur</a:t>
            </a:r>
            <a:r>
              <a:rPr lang="en-GB" sz="3200" dirty="0"/>
              <a:t> </a:t>
            </a:r>
            <a:r>
              <a:rPr lang="en-GB" sz="3200" dirty="0" err="1"/>
              <a:t>mun</a:t>
            </a:r>
            <a:r>
              <a:rPr lang="en-GB" sz="3200" dirty="0"/>
              <a:t> </a:t>
            </a:r>
            <a:r>
              <a:rPr lang="en-GB" sz="3200" dirty="0" err="1"/>
              <a:t>fleiri</a:t>
            </a:r>
            <a:r>
              <a:rPr lang="en-GB" sz="3200" dirty="0"/>
              <a:t> </a:t>
            </a:r>
            <a:r>
              <a:rPr lang="en-GB" sz="3200" dirty="0" err="1"/>
              <a:t>svo</a:t>
            </a:r>
            <a:r>
              <a:rPr lang="en-GB" sz="3200" dirty="0"/>
              <a:t> </a:t>
            </a:r>
            <a:r>
              <a:rPr lang="en-GB" sz="3200" dirty="0" err="1"/>
              <a:t>nemandinn</a:t>
            </a:r>
            <a:r>
              <a:rPr lang="en-GB" sz="3200" dirty="0"/>
              <a:t> </a:t>
            </a:r>
            <a:r>
              <a:rPr lang="en-GB" sz="3200" dirty="0" err="1"/>
              <a:t>heyrir</a:t>
            </a:r>
            <a:r>
              <a:rPr lang="en-GB" sz="3200" dirty="0"/>
              <a:t> </a:t>
            </a:r>
            <a:r>
              <a:rPr lang="en-GB" sz="3200" dirty="0" err="1"/>
              <a:t>fleiri</a:t>
            </a:r>
            <a:r>
              <a:rPr lang="en-GB" sz="3200" dirty="0"/>
              <a:t> </a:t>
            </a:r>
            <a:r>
              <a:rPr lang="en-GB" sz="3200" dirty="0" err="1"/>
              <a:t>sjónarmið</a:t>
            </a:r>
            <a:r>
              <a:rPr lang="en-GB" sz="3200" dirty="0"/>
              <a:t>. </a:t>
            </a:r>
            <a:r>
              <a:rPr lang="en-GB" sz="3200" dirty="0" err="1"/>
              <a:t>Þarna</a:t>
            </a:r>
            <a:r>
              <a:rPr lang="en-GB" sz="3200" dirty="0"/>
              <a:t> </a:t>
            </a:r>
            <a:r>
              <a:rPr lang="en-GB" sz="3200" dirty="0" err="1"/>
              <a:t>spilar</a:t>
            </a:r>
            <a:r>
              <a:rPr lang="en-GB" sz="3200" dirty="0"/>
              <a:t> </a:t>
            </a:r>
            <a:r>
              <a:rPr lang="en-GB" sz="3200" dirty="0" err="1"/>
              <a:t>líka</a:t>
            </a:r>
            <a:r>
              <a:rPr lang="en-GB" sz="3200" dirty="0"/>
              <a:t> inn </a:t>
            </a:r>
            <a:r>
              <a:rPr lang="en-GB" sz="3200" dirty="0" err="1"/>
              <a:t>í</a:t>
            </a:r>
            <a:r>
              <a:rPr lang="en-GB" sz="3200" dirty="0"/>
              <a:t> </a:t>
            </a:r>
            <a:r>
              <a:rPr lang="en-GB" sz="3200" dirty="0" err="1"/>
              <a:t>að</a:t>
            </a:r>
            <a:r>
              <a:rPr lang="en-GB" sz="3200" dirty="0"/>
              <a:t> </a:t>
            </a:r>
            <a:r>
              <a:rPr lang="en-GB" sz="3200" dirty="0" err="1"/>
              <a:t>kynnast</a:t>
            </a:r>
            <a:r>
              <a:rPr lang="en-GB" sz="3200" dirty="0"/>
              <a:t> </a:t>
            </a:r>
            <a:r>
              <a:rPr lang="en-GB" sz="3200" dirty="0" err="1"/>
              <a:t>víðara</a:t>
            </a:r>
            <a:r>
              <a:rPr lang="en-GB" sz="3200" dirty="0"/>
              <a:t> </a:t>
            </a:r>
            <a:r>
              <a:rPr lang="en-GB" sz="3200" dirty="0" err="1"/>
              <a:t>menningasamhengi</a:t>
            </a:r>
            <a:r>
              <a:rPr lang="en-GB" sz="3200" dirty="0"/>
              <a:t> </a:t>
            </a:r>
            <a:r>
              <a:rPr lang="en-GB" sz="3200" dirty="0" err="1"/>
              <a:t>í</a:t>
            </a:r>
            <a:r>
              <a:rPr lang="en-GB" sz="3200" dirty="0"/>
              <a:t> </a:t>
            </a:r>
            <a:r>
              <a:rPr lang="en-GB" sz="3200" dirty="0" err="1"/>
              <a:t>samræðum</a:t>
            </a:r>
            <a:r>
              <a:rPr lang="en-GB" sz="3200" dirty="0"/>
              <a:t> </a:t>
            </a:r>
            <a:r>
              <a:rPr lang="en-GB" sz="3200" dirty="0" err="1"/>
              <a:t>því</a:t>
            </a:r>
            <a:r>
              <a:rPr lang="en-GB" sz="3200" dirty="0"/>
              <a:t> </a:t>
            </a:r>
            <a:r>
              <a:rPr lang="en-GB" sz="3200" dirty="0" err="1"/>
              <a:t>umræður</a:t>
            </a:r>
            <a:r>
              <a:rPr lang="en-GB" sz="3200" dirty="0"/>
              <a:t> </a:t>
            </a:r>
            <a:r>
              <a:rPr lang="en-GB" sz="3200" dirty="0" err="1"/>
              <a:t>í</a:t>
            </a:r>
            <a:r>
              <a:rPr lang="en-GB" sz="3200" dirty="0"/>
              <a:t> </a:t>
            </a:r>
            <a:r>
              <a:rPr lang="en-GB" sz="3200" dirty="0" err="1"/>
              <a:t>námskeiðum</a:t>
            </a:r>
            <a:r>
              <a:rPr lang="en-GB" sz="3200" dirty="0"/>
              <a:t> geta </a:t>
            </a:r>
            <a:r>
              <a:rPr lang="en-GB" sz="3200" dirty="0" err="1"/>
              <a:t>verið</a:t>
            </a:r>
            <a:r>
              <a:rPr lang="en-GB" sz="3200" dirty="0"/>
              <a:t> </a:t>
            </a:r>
            <a:r>
              <a:rPr lang="en-GB" sz="3200" dirty="0" err="1"/>
              <a:t>mjög</a:t>
            </a:r>
            <a:r>
              <a:rPr lang="en-GB" sz="3200" dirty="0"/>
              <a:t> </a:t>
            </a:r>
            <a:r>
              <a:rPr lang="en-GB" sz="3200" dirty="0" err="1"/>
              <a:t>mistækar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nemendur</a:t>
            </a:r>
            <a:r>
              <a:rPr lang="en-GB" sz="3200" dirty="0"/>
              <a:t> </a:t>
            </a:r>
            <a:r>
              <a:rPr lang="en-GB" sz="3200" dirty="0" err="1"/>
              <a:t>misreiðubúnir</a:t>
            </a:r>
            <a:r>
              <a:rPr lang="en-GB" sz="3200" dirty="0"/>
              <a:t> </a:t>
            </a:r>
            <a:r>
              <a:rPr lang="en-GB" sz="3200" dirty="0" err="1"/>
              <a:t>og</a:t>
            </a:r>
            <a:r>
              <a:rPr lang="en-GB" sz="3200" dirty="0"/>
              <a:t> </a:t>
            </a:r>
            <a:r>
              <a:rPr lang="en-GB" sz="3200" dirty="0" err="1"/>
              <a:t>misfærir</a:t>
            </a:r>
            <a:r>
              <a:rPr lang="en-GB" sz="3200" dirty="0"/>
              <a:t> </a:t>
            </a:r>
            <a:r>
              <a:rPr lang="en-GB" sz="3200" dirty="0" err="1"/>
              <a:t>til</a:t>
            </a:r>
            <a:r>
              <a:rPr lang="en-GB" sz="3200" dirty="0"/>
              <a:t> </a:t>
            </a:r>
            <a:r>
              <a:rPr lang="en-GB" sz="3200" dirty="0" err="1"/>
              <a:t>skoðanaskipta</a:t>
            </a:r>
            <a:r>
              <a:rPr lang="en-GB" sz="3200" dirty="0"/>
              <a:t>.</a:t>
            </a:r>
            <a:endParaRPr lang="en-I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6F81E-753B-2540-B05F-9F575766458B}"/>
              </a:ext>
            </a:extLst>
          </p:cNvPr>
          <p:cNvSpPr txBox="1"/>
          <p:nvPr/>
        </p:nvSpPr>
        <p:spPr>
          <a:xfrm>
            <a:off x="8428137" y="5983213"/>
            <a:ext cx="390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tilvitnun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2029</a:t>
            </a:r>
          </a:p>
          <a:p>
            <a:endParaRPr lang="en-I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683C4-8532-204A-A2D8-3C64B27D76BF}"/>
              </a:ext>
            </a:extLst>
          </p:cNvPr>
          <p:cNvSpPr/>
          <p:nvPr/>
        </p:nvSpPr>
        <p:spPr>
          <a:xfrm>
            <a:off x="4814759" y="6689279"/>
            <a:ext cx="8197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Hvað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fannst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þér</a:t>
            </a:r>
            <a:r>
              <a:rPr lang="en-GB" dirty="0">
                <a:solidFill>
                  <a:srgbClr val="C00000"/>
                </a:solidFill>
              </a:rPr>
              <a:t> um </a:t>
            </a:r>
            <a:r>
              <a:rPr lang="en-GB" dirty="0" err="1">
                <a:solidFill>
                  <a:srgbClr val="C00000"/>
                </a:solidFill>
              </a:rPr>
              <a:t>að</a:t>
            </a:r>
            <a:r>
              <a:rPr lang="en-GB" dirty="0">
                <a:solidFill>
                  <a:srgbClr val="C00000"/>
                </a:solidFill>
              </a:rPr>
              <a:t> taka </a:t>
            </a:r>
            <a:r>
              <a:rPr lang="en-GB" dirty="0" err="1">
                <a:solidFill>
                  <a:srgbClr val="C00000"/>
                </a:solidFill>
              </a:rPr>
              <a:t>Mooc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námskeið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inni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í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þessu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námskeiði</a:t>
            </a:r>
            <a:r>
              <a:rPr lang="en-GB" dirty="0">
                <a:solidFill>
                  <a:srgbClr val="C00000"/>
                </a:solidFill>
              </a:rPr>
              <a:t>?</a:t>
            </a:r>
            <a:endParaRPr lang="en-I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5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4870-B85B-244D-9E9F-FB6019AF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05" y="1137320"/>
            <a:ext cx="11710988" cy="5040560"/>
          </a:xfrm>
        </p:spPr>
        <p:txBody>
          <a:bodyPr/>
          <a:lstStyle/>
          <a:p>
            <a:r>
              <a:rPr lang="en-GB" sz="2400" dirty="0" err="1"/>
              <a:t>Mjög</a:t>
            </a:r>
            <a:r>
              <a:rPr lang="en-GB" sz="2400" dirty="0"/>
              <a:t> </a:t>
            </a:r>
            <a:r>
              <a:rPr lang="en-GB" sz="2400" dirty="0" err="1"/>
              <a:t>sniðug</a:t>
            </a:r>
            <a:r>
              <a:rPr lang="en-GB" sz="2400" dirty="0"/>
              <a:t> </a:t>
            </a:r>
            <a:r>
              <a:rPr lang="en-GB" sz="2400" dirty="0" err="1"/>
              <a:t>hugmynd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 err="1"/>
              <a:t>Gaman</a:t>
            </a:r>
            <a:r>
              <a:rPr lang="en-GB" sz="2400" dirty="0"/>
              <a:t> </a:t>
            </a:r>
            <a:r>
              <a:rPr lang="en-GB" sz="2400" dirty="0" err="1"/>
              <a:t>að</a:t>
            </a:r>
            <a:r>
              <a:rPr lang="en-GB" sz="2400" dirty="0"/>
              <a:t> </a:t>
            </a:r>
            <a:r>
              <a:rPr lang="en-GB" sz="2400" dirty="0" err="1"/>
              <a:t>hafa</a:t>
            </a:r>
            <a:r>
              <a:rPr lang="en-GB" sz="2400" dirty="0"/>
              <a:t> </a:t>
            </a:r>
            <a:r>
              <a:rPr lang="en-GB" sz="2400" dirty="0" err="1"/>
              <a:t>þetta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á</a:t>
            </a:r>
            <a:r>
              <a:rPr lang="en-GB" sz="2400" dirty="0"/>
              <a:t> </a:t>
            </a:r>
            <a:r>
              <a:rPr lang="en-GB" sz="2400" dirty="0" err="1"/>
              <a:t>mjög</a:t>
            </a:r>
            <a:r>
              <a:rPr lang="en-GB" sz="2400" dirty="0"/>
              <a:t> </a:t>
            </a:r>
            <a:r>
              <a:rPr lang="en-GB" sz="2400" dirty="0" err="1"/>
              <a:t>vel</a:t>
            </a:r>
            <a:r>
              <a:rPr lang="en-GB" sz="2400" dirty="0"/>
              <a:t> </a:t>
            </a:r>
            <a:r>
              <a:rPr lang="en-GB" sz="2400" dirty="0" err="1"/>
              <a:t>við</a:t>
            </a:r>
            <a:r>
              <a:rPr lang="en-GB" sz="2400" dirty="0"/>
              <a:t> </a:t>
            </a:r>
            <a:r>
              <a:rPr lang="en-GB" sz="2400" dirty="0" err="1"/>
              <a:t>námskeiðið</a:t>
            </a:r>
            <a:r>
              <a:rPr lang="en-GB" sz="2400" dirty="0"/>
              <a:t>. </a:t>
            </a:r>
          </a:p>
          <a:p>
            <a:endParaRPr lang="en-GB" sz="2400" dirty="0"/>
          </a:p>
          <a:p>
            <a:r>
              <a:rPr lang="en-GB" sz="2400" dirty="0"/>
              <a:t>Bara </a:t>
            </a:r>
            <a:r>
              <a:rPr lang="en-GB" sz="2400" dirty="0" err="1"/>
              <a:t>að</a:t>
            </a:r>
            <a:r>
              <a:rPr lang="en-GB" sz="2400" dirty="0"/>
              <a:t> </a:t>
            </a:r>
            <a:r>
              <a:rPr lang="en-GB" sz="2400" dirty="0" err="1"/>
              <a:t>þetta</a:t>
            </a:r>
            <a:r>
              <a:rPr lang="en-GB" sz="2400" dirty="0"/>
              <a:t> er </a:t>
            </a:r>
            <a:r>
              <a:rPr lang="en-GB" sz="2400" dirty="0" err="1"/>
              <a:t>góð</a:t>
            </a:r>
            <a:r>
              <a:rPr lang="en-GB" sz="2400" dirty="0"/>
              <a:t> </a:t>
            </a:r>
            <a:r>
              <a:rPr lang="en-GB" sz="2400" dirty="0" err="1"/>
              <a:t>hugmynd</a:t>
            </a:r>
            <a:r>
              <a:rPr lang="en-GB" sz="2400" dirty="0"/>
              <a:t> 😊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err="1"/>
              <a:t>Fannst</a:t>
            </a:r>
            <a:r>
              <a:rPr lang="en-GB" sz="2400" dirty="0"/>
              <a:t> </a:t>
            </a:r>
            <a:r>
              <a:rPr lang="en-GB" sz="2400" dirty="0" err="1"/>
              <a:t>þetta</a:t>
            </a:r>
            <a:r>
              <a:rPr lang="en-GB" sz="2400" dirty="0"/>
              <a:t> </a:t>
            </a:r>
            <a:r>
              <a:rPr lang="en-GB" sz="2400" dirty="0" err="1"/>
              <a:t>áhugaverð</a:t>
            </a:r>
            <a:r>
              <a:rPr lang="en-GB" sz="2400" dirty="0"/>
              <a:t> </a:t>
            </a:r>
            <a:r>
              <a:rPr lang="en-GB" sz="2400" dirty="0" err="1"/>
              <a:t>nálgun</a:t>
            </a:r>
            <a:r>
              <a:rPr lang="en-GB" sz="2400" dirty="0"/>
              <a:t>  </a:t>
            </a:r>
            <a:r>
              <a:rPr lang="en-GB" sz="2400" dirty="0" err="1"/>
              <a:t>sem</a:t>
            </a:r>
            <a:r>
              <a:rPr lang="en-GB" sz="2400" dirty="0"/>
              <a:t> </a:t>
            </a:r>
            <a:r>
              <a:rPr lang="en-GB" sz="2400" dirty="0" err="1"/>
              <a:t>virkar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Gagnlegt</a:t>
            </a:r>
            <a:r>
              <a:rPr lang="en-GB" sz="2400" dirty="0"/>
              <a:t> </a:t>
            </a:r>
            <a:r>
              <a:rPr lang="en-GB" sz="2400" dirty="0" err="1"/>
              <a:t>námskeið</a:t>
            </a:r>
            <a:r>
              <a:rPr lang="en-GB" sz="2400" dirty="0"/>
              <a:t> </a:t>
            </a:r>
            <a:r>
              <a:rPr lang="en-GB" sz="2400" dirty="0" err="1"/>
              <a:t>í</a:t>
            </a:r>
            <a:r>
              <a:rPr lang="en-GB" sz="2400" dirty="0"/>
              <a:t> </a:t>
            </a:r>
            <a:r>
              <a:rPr lang="en-GB" sz="2400" dirty="0" err="1"/>
              <a:t>annars</a:t>
            </a:r>
            <a:r>
              <a:rPr lang="en-GB" sz="2400" dirty="0"/>
              <a:t> </a:t>
            </a:r>
            <a:r>
              <a:rPr lang="en-GB" sz="2400" dirty="0" err="1"/>
              <a:t>mjög</a:t>
            </a:r>
            <a:r>
              <a:rPr lang="en-GB" sz="2400" dirty="0"/>
              <a:t> </a:t>
            </a:r>
            <a:r>
              <a:rPr lang="en-GB" sz="2400" dirty="0" err="1"/>
              <a:t>gagnlegum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skemmtilegum</a:t>
            </a:r>
            <a:r>
              <a:rPr lang="en-GB" sz="2400" dirty="0"/>
              <a:t> HÍ-</a:t>
            </a:r>
            <a:r>
              <a:rPr lang="en-GB" sz="2400" dirty="0" err="1"/>
              <a:t>áfanga</a:t>
            </a:r>
            <a:r>
              <a:rPr lang="en-GB" sz="2400" dirty="0"/>
              <a:t> 😊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err="1"/>
              <a:t>Takk</a:t>
            </a:r>
            <a:r>
              <a:rPr lang="en-GB" sz="2400" dirty="0"/>
              <a:t> </a:t>
            </a:r>
            <a:r>
              <a:rPr lang="en-GB" sz="2400" dirty="0" err="1"/>
              <a:t>fyrir</a:t>
            </a:r>
            <a:r>
              <a:rPr lang="en-GB" sz="2400" dirty="0"/>
              <a:t> </a:t>
            </a:r>
            <a:r>
              <a:rPr lang="en-GB" sz="2400" dirty="0" err="1"/>
              <a:t>að</a:t>
            </a:r>
            <a:r>
              <a:rPr lang="en-GB" sz="2400" dirty="0"/>
              <a:t> </a:t>
            </a:r>
            <a:r>
              <a:rPr lang="en-GB" sz="2400" dirty="0" err="1"/>
              <a:t>bæta</a:t>
            </a:r>
            <a:r>
              <a:rPr lang="en-GB" sz="2400" dirty="0"/>
              <a:t> </a:t>
            </a:r>
            <a:r>
              <a:rPr lang="en-GB" sz="2400" dirty="0" err="1"/>
              <a:t>þessu</a:t>
            </a:r>
            <a:r>
              <a:rPr lang="en-GB" sz="2400" dirty="0"/>
              <a:t> </a:t>
            </a:r>
            <a:r>
              <a:rPr lang="en-GB" sz="2400" dirty="0" err="1"/>
              <a:t>við</a:t>
            </a:r>
            <a:r>
              <a:rPr lang="en-GB" sz="2400" dirty="0"/>
              <a:t> </a:t>
            </a:r>
            <a:r>
              <a:rPr lang="en-GB" sz="2400" dirty="0" err="1"/>
              <a:t>námsefnið</a:t>
            </a:r>
            <a:r>
              <a:rPr lang="en-GB" sz="2400" dirty="0"/>
              <a:t>, </a:t>
            </a:r>
            <a:r>
              <a:rPr lang="en-GB" sz="2400" dirty="0" err="1"/>
              <a:t>fræðandi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flott</a:t>
            </a:r>
            <a:r>
              <a:rPr lang="en-GB" sz="2400" dirty="0"/>
              <a:t> </a:t>
            </a:r>
            <a:r>
              <a:rPr lang="en-GB" sz="2400" dirty="0" err="1"/>
              <a:t>námskeið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39E8-F37C-494D-9BE6-48F9B52144F6}"/>
              </a:ext>
            </a:extLst>
          </p:cNvPr>
          <p:cNvSpPr txBox="1"/>
          <p:nvPr/>
        </p:nvSpPr>
        <p:spPr>
          <a:xfrm>
            <a:off x="8170293" y="6393904"/>
            <a:ext cx="484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Beinar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tilvitnanir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frá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nemendum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S" dirty="0"/>
          </a:p>
        </p:txBody>
      </p:sp>
    </p:spTree>
    <p:extLst>
      <p:ext uri="{BB962C8B-B14F-4D97-AF65-F5344CB8AC3E}">
        <p14:creationId xmlns:p14="http://schemas.microsoft.com/office/powerpoint/2010/main" val="301986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1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http://honnunarstadall.hi.is/sites/honnunarstadall.hi.is/files/admin/Honnunarstadall/Logo/PNG/hi-logo_vertical_transparent2-white-is.png">
            <a:extLst>
              <a:ext uri="{FF2B5EF4-FFF2-40B4-BE49-F238E27FC236}">
                <a16:creationId xmlns:a16="http://schemas.microsoft.com/office/drawing/2014/main" id="{10F46A4B-6A64-D048-87C4-0E4B7D640C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4775" y="1857375"/>
            <a:ext cx="4967288" cy="343535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5E242FF-48A9-C44C-8125-CF8FD867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s-IS" dirty="0"/>
              <a:t>MOOC </a:t>
            </a:r>
            <a:br>
              <a:rPr lang="en-GB" altLang="is-IS" dirty="0"/>
            </a:br>
            <a:r>
              <a:rPr lang="en-GB" altLang="is-IS" sz="2800" dirty="0"/>
              <a:t>(Massive Open On-line Courses)</a:t>
            </a:r>
            <a:endParaRPr lang="en-GB" altLang="is-IS" sz="2800" b="0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FCB64AEE-4D54-0C4C-9446-42E905D4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s-IS" dirty="0" err="1"/>
              <a:t>Skilgreining</a:t>
            </a:r>
            <a:r>
              <a:rPr lang="en-GB" altLang="is-IS" dirty="0"/>
              <a:t> </a:t>
            </a:r>
            <a:r>
              <a:rPr lang="en-GB" altLang="is-IS" dirty="0" err="1"/>
              <a:t>á</a:t>
            </a:r>
            <a:r>
              <a:rPr lang="en-GB" altLang="is-IS" dirty="0"/>
              <a:t> </a:t>
            </a:r>
            <a:r>
              <a:rPr lang="en-GB" altLang="is-IS" dirty="0" err="1"/>
              <a:t>stórum</a:t>
            </a:r>
            <a:r>
              <a:rPr lang="en-GB" altLang="is-IS" dirty="0"/>
              <a:t> </a:t>
            </a:r>
            <a:r>
              <a:rPr lang="en-GB" altLang="is-IS" dirty="0" err="1"/>
              <a:t>námskeiðum</a:t>
            </a:r>
            <a:r>
              <a:rPr lang="en-GB" altLang="is-IS" dirty="0"/>
              <a:t> </a:t>
            </a:r>
            <a:r>
              <a:rPr lang="en-GB" altLang="is-IS" dirty="0" err="1"/>
              <a:t>sem</a:t>
            </a:r>
            <a:r>
              <a:rPr lang="en-GB" altLang="is-IS" dirty="0"/>
              <a:t> </a:t>
            </a:r>
            <a:r>
              <a:rPr lang="en-GB" altLang="is-IS" dirty="0" err="1"/>
              <a:t>fara</a:t>
            </a:r>
            <a:r>
              <a:rPr lang="en-GB" altLang="is-IS" dirty="0"/>
              <a:t> </a:t>
            </a:r>
            <a:r>
              <a:rPr lang="en-GB" altLang="is-IS" dirty="0" err="1"/>
              <a:t>fram</a:t>
            </a:r>
            <a:r>
              <a:rPr lang="en-GB" altLang="is-IS" dirty="0"/>
              <a:t> </a:t>
            </a:r>
            <a:r>
              <a:rPr lang="en-GB" altLang="is-IS" dirty="0" err="1"/>
              <a:t>í</a:t>
            </a:r>
            <a:r>
              <a:rPr lang="en-GB" altLang="is-IS" dirty="0"/>
              <a:t> </a:t>
            </a:r>
            <a:r>
              <a:rPr lang="en-GB" altLang="is-IS" dirty="0" err="1"/>
              <a:t>rafrænu</a:t>
            </a:r>
            <a:r>
              <a:rPr lang="en-GB" altLang="is-IS" dirty="0"/>
              <a:t> </a:t>
            </a:r>
            <a:r>
              <a:rPr lang="en-GB" altLang="is-IS" dirty="0" err="1"/>
              <a:t>námsumhverfi</a:t>
            </a:r>
            <a:r>
              <a:rPr lang="en-GB" altLang="is-IS" dirty="0"/>
              <a:t> </a:t>
            </a:r>
            <a:r>
              <a:rPr lang="en-GB" altLang="is-IS" dirty="0" err="1"/>
              <a:t>á</a:t>
            </a:r>
            <a:r>
              <a:rPr lang="en-GB" altLang="is-IS" dirty="0"/>
              <a:t> </a:t>
            </a:r>
            <a:r>
              <a:rPr lang="en-GB" altLang="is-IS" dirty="0" err="1"/>
              <a:t>Internetinu</a:t>
            </a:r>
            <a:endParaRPr lang="en-GB" altLang="is-IS" dirty="0"/>
          </a:p>
          <a:p>
            <a:r>
              <a:rPr lang="en-GB" altLang="is-IS" dirty="0" err="1"/>
              <a:t>Námskeiðsveitur</a:t>
            </a:r>
            <a:r>
              <a:rPr lang="en-GB" altLang="is-IS" dirty="0"/>
              <a:t> </a:t>
            </a:r>
            <a:r>
              <a:rPr lang="en-GB" altLang="is-IS" dirty="0" err="1"/>
              <a:t>eru</a:t>
            </a:r>
            <a:r>
              <a:rPr lang="en-GB" altLang="is-IS" dirty="0"/>
              <a:t> </a:t>
            </a:r>
            <a:r>
              <a:rPr lang="en-GB" altLang="is-IS" dirty="0" err="1"/>
              <a:t>t.d.</a:t>
            </a:r>
            <a:r>
              <a:rPr lang="en-GB" altLang="is-IS" dirty="0"/>
              <a:t> edX, Udemy, Coursera, </a:t>
            </a:r>
            <a:r>
              <a:rPr lang="en-GB" altLang="is-IS" dirty="0" err="1"/>
              <a:t>Futurelearn</a:t>
            </a:r>
            <a:r>
              <a:rPr lang="en-GB" altLang="is-IS" dirty="0"/>
              <a:t>, ....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7975-0330-4B41-8FBC-8D089257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Er í anda stefnu Háskóla Íslands H21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8BEF-7CDF-BC4C-8709-EA96332D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S" sz="3200" dirty="0"/>
              <a:t>Nota kennsluhætti sem virkja nemendur í námi</a:t>
            </a:r>
          </a:p>
          <a:p>
            <a:r>
              <a:rPr lang="en-IS" sz="3200" dirty="0"/>
              <a:t>Nemendur bera ábyrgð á eigin þekkingarsköpun</a:t>
            </a:r>
          </a:p>
          <a:p>
            <a:r>
              <a:rPr lang="en-IS" sz="3200" dirty="0"/>
              <a:t>Nemendur eiga að vera virkir í eigin námssamfélagi</a:t>
            </a:r>
          </a:p>
          <a:p>
            <a:r>
              <a:rPr lang="en-IS" sz="3200" dirty="0"/>
              <a:t>Námsupplifun nemnda á að vera jákvæð</a:t>
            </a:r>
          </a:p>
          <a:p>
            <a:r>
              <a:rPr lang="en-IS" sz="3200" dirty="0"/>
              <a:t>Kennurum ber að þróa kennsluhætti og efla nýsköpun í kennslu</a:t>
            </a:r>
          </a:p>
        </p:txBody>
      </p:sp>
    </p:spTree>
    <p:extLst>
      <p:ext uri="{BB962C8B-B14F-4D97-AF65-F5344CB8AC3E}">
        <p14:creationId xmlns:p14="http://schemas.microsoft.com/office/powerpoint/2010/main" val="15718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8444-18A0-3B49-86B1-84F098B3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Um námskeiðið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C5EC-76F8-E745-AE9C-2F33DCAB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201" y="4881736"/>
            <a:ext cx="7871718" cy="2005955"/>
          </a:xfrm>
        </p:spPr>
        <p:txBody>
          <a:bodyPr/>
          <a:lstStyle/>
          <a:p>
            <a:pPr marL="0" indent="0">
              <a:buNone/>
            </a:pPr>
            <a:r>
              <a:rPr lang="en-IS" sz="2200" dirty="0"/>
              <a:t>Námskeiðið er einnig í boði fyrir nemendur í:</a:t>
            </a:r>
          </a:p>
          <a:p>
            <a:r>
              <a:rPr lang="en-IS" sz="2200" dirty="0"/>
              <a:t>Opinberri stjórnsýslu, Stjórnmálfræðideild, FVS </a:t>
            </a:r>
          </a:p>
          <a:p>
            <a:r>
              <a:rPr lang="en-IS" sz="2200" dirty="0"/>
              <a:t>Hagnýtri menningarmiðlun og Vefmiðlun við Sagnfræði- og heimspekideild á Hugvísindasviði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294FE-431D-8149-AF6F-90CBBEF00F72}"/>
              </a:ext>
            </a:extLst>
          </p:cNvPr>
          <p:cNvSpPr txBox="1">
            <a:spLocks/>
          </p:cNvSpPr>
          <p:nvPr/>
        </p:nvSpPr>
        <p:spPr bwMode="auto">
          <a:xfrm>
            <a:off x="647699" y="2298792"/>
            <a:ext cx="8378949" cy="200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>
            <a:lvl1pPr marL="434975" indent="-43497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Frutiger LT Std 55 Roman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942975" indent="-361950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2pPr>
            <a:lvl3pPr marL="145097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3pPr>
            <a:lvl4pPr marL="2032000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4pPr>
            <a:lvl5pPr marL="261302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5pPr>
            <a:lvl6pPr marL="3194296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6pPr>
            <a:lvl7pPr marL="3775078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7pPr>
            <a:lvl8pPr marL="4355859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8pPr>
            <a:lvl9pPr marL="4936640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S" sz="2400" b="1" kern="0" dirty="0"/>
              <a:t>Vefstjórnun og upplýsingaarkitektúr </a:t>
            </a:r>
            <a:r>
              <a:rPr lang="en-IS" sz="2400" kern="0" dirty="0"/>
              <a:t>UPP110f</a:t>
            </a:r>
          </a:p>
          <a:p>
            <a:r>
              <a:rPr lang="en-IS" sz="2400" kern="0" dirty="0"/>
              <a:t>Námsbraut um Upplýsingafræði</a:t>
            </a:r>
          </a:p>
          <a:p>
            <a:r>
              <a:rPr lang="en-IS" sz="2400" kern="0" dirty="0"/>
              <a:t>Félagsfræði-, mannfræði- og þjóðfræðideild</a:t>
            </a:r>
          </a:p>
          <a:p>
            <a:r>
              <a:rPr lang="en-IS" sz="2400" kern="0" dirty="0"/>
              <a:t>Félagsvísindasvið</a:t>
            </a:r>
          </a:p>
          <a:p>
            <a:r>
              <a:rPr lang="en-IS" sz="2400" kern="0" dirty="0"/>
              <a:t>8 einingar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FE2A2-ED9D-DC47-BE54-B2B1F701660B}"/>
              </a:ext>
            </a:extLst>
          </p:cNvPr>
          <p:cNvSpPr txBox="1"/>
          <p:nvPr/>
        </p:nvSpPr>
        <p:spPr>
          <a:xfrm rot="400946">
            <a:off x="9449491" y="3865056"/>
            <a:ext cx="355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S" dirty="0">
                <a:solidFill>
                  <a:schemeClr val="bg1">
                    <a:lumMod val="65000"/>
                  </a:schemeClr>
                </a:solidFill>
              </a:rPr>
              <a:t>Staðnám með fjarnámsívafi</a:t>
            </a:r>
          </a:p>
        </p:txBody>
      </p:sp>
    </p:spTree>
    <p:extLst>
      <p:ext uri="{BB962C8B-B14F-4D97-AF65-F5344CB8AC3E}">
        <p14:creationId xmlns:p14="http://schemas.microsoft.com/office/powerpoint/2010/main" val="313412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E637-8E80-EC4E-9800-7A3ACE4A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Kennsluháttur varðandi MOOC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4DDE7-995A-7B45-BB53-0CEC88A3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9" y="2145433"/>
            <a:ext cx="11710988" cy="504055"/>
          </a:xfrm>
        </p:spPr>
        <p:txBody>
          <a:bodyPr/>
          <a:lstStyle/>
          <a:p>
            <a:r>
              <a:rPr lang="en-IS" sz="2400" dirty="0"/>
              <a:t>Nemendur fengu kynningu á MOOC og helstu námskeiðsveitum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2FF4B0-707E-B742-A00A-03C92FC5E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116"/>
              </p:ext>
            </p:extLst>
          </p:nvPr>
        </p:nvGraphicFramePr>
        <p:xfrm>
          <a:off x="2257897" y="2767365"/>
          <a:ext cx="8001000" cy="202628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35713">
                  <a:extLst>
                    <a:ext uri="{9D8B030D-6E8A-4147-A177-3AD203B41FA5}">
                      <a16:colId xmlns:a16="http://schemas.microsoft.com/office/drawing/2014/main" val="3959049030"/>
                    </a:ext>
                  </a:extLst>
                </a:gridCol>
                <a:gridCol w="3187081">
                  <a:extLst>
                    <a:ext uri="{9D8B030D-6E8A-4147-A177-3AD203B41FA5}">
                      <a16:colId xmlns:a16="http://schemas.microsoft.com/office/drawing/2014/main" val="1557856216"/>
                    </a:ext>
                  </a:extLst>
                </a:gridCol>
                <a:gridCol w="2578206">
                  <a:extLst>
                    <a:ext uri="{9D8B030D-6E8A-4147-A177-3AD203B41FA5}">
                      <a16:colId xmlns:a16="http://schemas.microsoft.com/office/drawing/2014/main" val="239132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I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2400" u="none" strike="noStrike">
                          <a:effectLst/>
                        </a:rPr>
                        <a:t>2019</a:t>
                      </a:r>
                      <a:endParaRPr lang="en-I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2400" u="none" strike="noStrike" dirty="0">
                          <a:effectLst/>
                        </a:rPr>
                        <a:t>2020</a:t>
                      </a:r>
                      <a:endParaRPr lang="en-I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1431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Námskeið</a:t>
                      </a:r>
                      <a:endParaRPr lang="en-GB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Val, </a:t>
                      </a:r>
                      <a:r>
                        <a:rPr lang="en-GB" sz="2000" u="none" strike="noStrike" dirty="0" err="1">
                          <a:effectLst/>
                        </a:rPr>
                        <a:t>tengt</a:t>
                      </a:r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effectLst/>
                        </a:rPr>
                        <a:t>efni</a:t>
                      </a:r>
                      <a:r>
                        <a:rPr lang="en-GB" sz="2000" u="none" strike="noStrike" dirty="0">
                          <a:effectLst/>
                        </a:rPr>
                        <a:t>  </a:t>
                      </a:r>
                      <a:r>
                        <a:rPr lang="en-GB" sz="2000" u="none" strike="noStrike" dirty="0" err="1">
                          <a:effectLst/>
                        </a:rPr>
                        <a:t>námskeiðs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err="1">
                          <a:effectLst/>
                        </a:rPr>
                        <a:t>Ákveðið</a:t>
                      </a:r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effectLst/>
                        </a:rPr>
                        <a:t>námskeið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32393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Námskeiðsveita</a:t>
                      </a:r>
                      <a:endParaRPr lang="en-GB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Val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edX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73352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Greiðslur</a:t>
                      </a:r>
                      <a:endParaRPr lang="en-GB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Val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Val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227523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Námsmat</a:t>
                      </a:r>
                      <a:endParaRPr lang="en-GB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2000" u="none" strike="noStrike">
                          <a:effectLst/>
                        </a:rPr>
                        <a:t>20%</a:t>
                      </a:r>
                      <a:endParaRPr lang="en-I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S" sz="2000" u="none" strike="noStrike" dirty="0">
                          <a:effectLst/>
                        </a:rPr>
                        <a:t>10%</a:t>
                      </a:r>
                      <a:endParaRPr lang="en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94947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Fjöldi</a:t>
                      </a:r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effectLst/>
                        </a:rPr>
                        <a:t>vinnustunda</a:t>
                      </a:r>
                      <a:endParaRPr lang="en-GB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23 til 31 klst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9 </a:t>
                      </a:r>
                      <a:r>
                        <a:rPr lang="en-GB" sz="2000" u="none" strike="noStrike" dirty="0" err="1">
                          <a:effectLst/>
                        </a:rPr>
                        <a:t>til</a:t>
                      </a:r>
                      <a:r>
                        <a:rPr lang="en-GB" sz="2000" u="none" strike="noStrike" dirty="0">
                          <a:effectLst/>
                        </a:rPr>
                        <a:t> 13 </a:t>
                      </a:r>
                      <a:r>
                        <a:rPr lang="en-GB" sz="2000" u="none" strike="noStrike" dirty="0" err="1">
                          <a:effectLst/>
                        </a:rPr>
                        <a:t>klst</a:t>
                      </a:r>
                      <a:r>
                        <a:rPr lang="en-GB" sz="2000" u="none" strike="noStrike" dirty="0">
                          <a:effectLst/>
                        </a:rPr>
                        <a:t>.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65227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03CC7F-4166-F146-A92D-435A4238C0B9}"/>
              </a:ext>
            </a:extLst>
          </p:cNvPr>
          <p:cNvSpPr/>
          <p:nvPr/>
        </p:nvSpPr>
        <p:spPr>
          <a:xfrm>
            <a:off x="97657" y="6105872"/>
            <a:ext cx="3024336" cy="120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64E3D-0E37-C449-AF7F-341C38A2AC2F}"/>
              </a:ext>
            </a:extLst>
          </p:cNvPr>
          <p:cNvSpPr txBox="1"/>
          <p:nvPr/>
        </p:nvSpPr>
        <p:spPr>
          <a:xfrm>
            <a:off x="745729" y="5190723"/>
            <a:ext cx="11710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S" sz="2400" dirty="0"/>
              <a:t>Nemendur mældu tímann sem fór í MOOC-námskeiðin með Toggl tímamælingarforritinu og skiluðu vinnutímaskýrslum.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S" sz="2400" dirty="0"/>
              <a:t>Nemendur tóku þátt í spjalli á Slack og Zoom þar sem þeir deildu upplifun sinni.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S" sz="2400" dirty="0"/>
              <a:t>Nemendur skiluðu skýrslu, myndbandi eða vef til kennara um þátttöku sína</a:t>
            </a:r>
          </a:p>
          <a:p>
            <a:pPr marL="865188" lvl="1" indent="-285750">
              <a:buFont typeface="Arial" panose="020B0604020202020204" pitchFamily="34" charset="0"/>
              <a:buChar char="•"/>
            </a:pPr>
            <a:r>
              <a:rPr lang="en-IS" sz="2400" dirty="0"/>
              <a:t>Dæmi um vef: </a:t>
            </a:r>
            <a:r>
              <a:rPr lang="en-GB" sz="2400" dirty="0">
                <a:hlinkClick r:id="rId2"/>
              </a:rPr>
              <a:t>https://fotlunogmidlun.wordpress.com</a:t>
            </a:r>
            <a:r>
              <a:rPr lang="en-GB" sz="2400" dirty="0"/>
              <a:t> (e. </a:t>
            </a:r>
            <a:r>
              <a:rPr lang="en-GB" sz="2400" dirty="0" err="1"/>
              <a:t>Ólöfu</a:t>
            </a:r>
            <a:r>
              <a:rPr lang="en-GB" sz="2400" dirty="0"/>
              <a:t> I. </a:t>
            </a:r>
            <a:r>
              <a:rPr lang="en-GB" sz="2400" dirty="0" err="1"/>
              <a:t>Davíðsdóttir</a:t>
            </a:r>
            <a:r>
              <a:rPr lang="en-GB" sz="2400" dirty="0"/>
              <a:t>)</a:t>
            </a:r>
            <a:endParaRPr lang="en-IS" sz="2400" dirty="0"/>
          </a:p>
        </p:txBody>
      </p:sp>
    </p:spTree>
    <p:extLst>
      <p:ext uri="{BB962C8B-B14F-4D97-AF65-F5344CB8AC3E}">
        <p14:creationId xmlns:p14="http://schemas.microsoft.com/office/powerpoint/2010/main" val="56087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7454-E8F0-B84D-905C-F50643B0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14413"/>
            <a:ext cx="6146701" cy="1219200"/>
          </a:xfrm>
        </p:spPr>
        <p:txBody>
          <a:bodyPr/>
          <a:lstStyle/>
          <a:p>
            <a:r>
              <a:rPr lang="en-IS" dirty="0"/>
              <a:t>MOOC námskeið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A3C9-0A40-D149-ADF4-81779057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157" y="2233613"/>
            <a:ext cx="3307144" cy="4162425"/>
          </a:xfrm>
        </p:spPr>
        <p:txBody>
          <a:bodyPr/>
          <a:lstStyle/>
          <a:p>
            <a:pPr marL="0" indent="0">
              <a:buNone/>
            </a:pPr>
            <a:r>
              <a:rPr lang="en-IS" sz="2400" b="1" dirty="0"/>
              <a:t>2019</a:t>
            </a:r>
            <a:r>
              <a:rPr lang="en-IS" sz="2400" dirty="0"/>
              <a:t> - </a:t>
            </a:r>
            <a:r>
              <a:rPr lang="en-IS" sz="2000" dirty="0"/>
              <a:t>21 nemandi</a:t>
            </a:r>
          </a:p>
          <a:p>
            <a:pPr marL="0" indent="0">
              <a:buNone/>
            </a:pPr>
            <a:endParaRPr lang="en-IS" sz="1600" dirty="0"/>
          </a:p>
          <a:p>
            <a:pPr marL="0" indent="0">
              <a:buNone/>
            </a:pPr>
            <a:r>
              <a:rPr lang="en-US" sz="1600" dirty="0"/>
              <a:t>edX 57% (</a:t>
            </a:r>
            <a:r>
              <a:rPr lang="en-US" sz="1600" dirty="0" err="1"/>
              <a:t>tólf</a:t>
            </a:r>
            <a:r>
              <a:rPr lang="en-US" sz="1600" dirty="0"/>
              <a:t> </a:t>
            </a:r>
            <a:r>
              <a:rPr lang="en-US" sz="1600" dirty="0" err="1"/>
              <a:t>nemendur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Udemy 43% (</a:t>
            </a:r>
            <a:r>
              <a:rPr lang="en-US" sz="1600" dirty="0" err="1"/>
              <a:t>níu</a:t>
            </a:r>
            <a:r>
              <a:rPr lang="en-US" sz="1600" dirty="0"/>
              <a:t> </a:t>
            </a:r>
            <a:r>
              <a:rPr lang="en-US" sz="1600" dirty="0" err="1"/>
              <a:t>nemendur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13 </a:t>
            </a:r>
            <a:r>
              <a:rPr lang="en-US" sz="1600" dirty="0" err="1"/>
              <a:t>námskeið</a:t>
            </a:r>
            <a:r>
              <a:rPr lang="en-US" sz="1600" dirty="0"/>
              <a:t> </a:t>
            </a:r>
          </a:p>
          <a:p>
            <a:pPr marL="581025" lvl="1" indent="0">
              <a:buNone/>
            </a:pPr>
            <a:r>
              <a:rPr lang="en-US" sz="1600" dirty="0" err="1"/>
              <a:t>Tvö</a:t>
            </a:r>
            <a:r>
              <a:rPr lang="en-US" sz="1600" dirty="0"/>
              <a:t> </a:t>
            </a:r>
            <a:r>
              <a:rPr lang="en-US" sz="1600" dirty="0" err="1"/>
              <a:t>hjá</a:t>
            </a:r>
            <a:r>
              <a:rPr lang="en-US" sz="1600" dirty="0"/>
              <a:t> Udemy</a:t>
            </a:r>
          </a:p>
          <a:p>
            <a:pPr marL="581025" lvl="1" indent="0">
              <a:buNone/>
            </a:pPr>
            <a:r>
              <a:rPr lang="en-US" sz="1600" dirty="0" err="1"/>
              <a:t>Ellefu</a:t>
            </a:r>
            <a:r>
              <a:rPr lang="en-US" sz="1600" dirty="0"/>
              <a:t> </a:t>
            </a:r>
            <a:r>
              <a:rPr lang="en-US" sz="1600" dirty="0" err="1"/>
              <a:t>hjá</a:t>
            </a:r>
            <a:r>
              <a:rPr lang="en-US" sz="1600" dirty="0"/>
              <a:t> edX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1 </a:t>
            </a:r>
            <a:r>
              <a:rPr lang="en-US" sz="1600" dirty="0" err="1">
                <a:solidFill>
                  <a:srgbClr val="C00000"/>
                </a:solidFill>
              </a:rPr>
              <a:t>námskeið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sem</a:t>
            </a:r>
            <a:r>
              <a:rPr lang="en-US" sz="1600" dirty="0">
                <a:solidFill>
                  <a:srgbClr val="C00000"/>
                </a:solidFill>
              </a:rPr>
              <a:t> 8 </a:t>
            </a:r>
            <a:r>
              <a:rPr lang="en-US" sz="1600" dirty="0" err="1">
                <a:solidFill>
                  <a:srgbClr val="C00000"/>
                </a:solidFill>
              </a:rPr>
              <a:t>nem</a:t>
            </a:r>
            <a:r>
              <a:rPr lang="en-US" sz="1600" dirty="0">
                <a:solidFill>
                  <a:srgbClr val="C00000"/>
                </a:solidFill>
              </a:rPr>
              <a:t>. </a:t>
            </a:r>
            <a:r>
              <a:rPr lang="en-US" sz="1600" dirty="0" err="1">
                <a:solidFill>
                  <a:srgbClr val="C00000"/>
                </a:solidFill>
              </a:rPr>
              <a:t>tóku</a:t>
            </a: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1 </a:t>
            </a:r>
            <a:r>
              <a:rPr lang="en-US" sz="1600" dirty="0" err="1">
                <a:solidFill>
                  <a:srgbClr val="00B050"/>
                </a:solidFill>
              </a:rPr>
              <a:t>námskeið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sem</a:t>
            </a:r>
            <a:r>
              <a:rPr lang="en-US" sz="1600" dirty="0">
                <a:solidFill>
                  <a:srgbClr val="00B050"/>
                </a:solidFill>
              </a:rPr>
              <a:t> 2 </a:t>
            </a:r>
            <a:r>
              <a:rPr lang="en-US" sz="1600" dirty="0" err="1">
                <a:solidFill>
                  <a:srgbClr val="00B050"/>
                </a:solidFill>
              </a:rPr>
              <a:t>nem</a:t>
            </a:r>
            <a:r>
              <a:rPr lang="en-US" sz="1600" dirty="0">
                <a:solidFill>
                  <a:srgbClr val="00B050"/>
                </a:solidFill>
              </a:rPr>
              <a:t>. </a:t>
            </a:r>
            <a:r>
              <a:rPr lang="en-US" sz="1600" dirty="0" err="1">
                <a:solidFill>
                  <a:srgbClr val="00B050"/>
                </a:solidFill>
              </a:rPr>
              <a:t>tóku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11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námskeið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- 1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á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hverju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3A2575-EA50-7348-BB56-65C7AD25B560}"/>
              </a:ext>
            </a:extLst>
          </p:cNvPr>
          <p:cNvSpPr txBox="1">
            <a:spLocks/>
          </p:cNvSpPr>
          <p:nvPr/>
        </p:nvSpPr>
        <p:spPr bwMode="auto">
          <a:xfrm>
            <a:off x="388301" y="2233613"/>
            <a:ext cx="5112568" cy="178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>
            <a:lvl1pPr marL="434975" indent="-43497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Frutiger LT Std 55 Roman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942975" indent="-361950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2pPr>
            <a:lvl3pPr marL="145097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3pPr>
            <a:lvl4pPr marL="2032000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4pPr>
            <a:lvl5pPr marL="261302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5pPr>
            <a:lvl6pPr marL="3194296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6pPr>
            <a:lvl7pPr marL="3775078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7pPr>
            <a:lvl8pPr marL="4355859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8pPr>
            <a:lvl9pPr marL="4936640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S" sz="2400" b="1" kern="0" dirty="0"/>
              <a:t>2020</a:t>
            </a:r>
            <a:r>
              <a:rPr lang="en-IS" sz="2000" kern="0" dirty="0"/>
              <a:t> - 20 nemendur</a:t>
            </a:r>
          </a:p>
          <a:p>
            <a:pPr marL="0" indent="0">
              <a:buNone/>
            </a:pPr>
            <a:endParaRPr lang="en-IS" sz="1600" kern="0" dirty="0"/>
          </a:p>
          <a:p>
            <a:pPr marL="0" indent="0">
              <a:buNone/>
            </a:pPr>
            <a:r>
              <a:rPr lang="en-IS" sz="1600" kern="0" dirty="0"/>
              <a:t>Tóku allir sama námskeið</a:t>
            </a:r>
          </a:p>
          <a:p>
            <a:pPr marL="0" indent="0">
              <a:buNone/>
            </a:pPr>
            <a:r>
              <a:rPr lang="en-IS" sz="1600" kern="0" dirty="0"/>
              <a:t>Introduction to Web Accessibility á edX</a:t>
            </a:r>
          </a:p>
          <a:p>
            <a:pPr marL="0" indent="0">
              <a:buNone/>
            </a:pPr>
            <a:endParaRPr lang="en-IS" sz="1600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D704E5-E196-7D4E-97E0-16E249D89AB4}"/>
              </a:ext>
            </a:extLst>
          </p:cNvPr>
          <p:cNvSpPr txBox="1">
            <a:spLocks/>
          </p:cNvSpPr>
          <p:nvPr/>
        </p:nvSpPr>
        <p:spPr bwMode="auto">
          <a:xfrm>
            <a:off x="7905301" y="770260"/>
            <a:ext cx="4882615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>
            <a:lvl1pPr marL="434975" indent="-43497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Frutiger LT Std 55 Roman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942975" indent="-361950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2pPr>
            <a:lvl3pPr marL="145097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3pPr>
            <a:lvl4pPr marL="2032000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4pPr>
            <a:lvl5pPr marL="261302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5pPr>
            <a:lvl6pPr marL="3194296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6pPr>
            <a:lvl7pPr marL="3775078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7pPr>
            <a:lvl8pPr marL="4355859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8pPr>
            <a:lvl9pPr marL="4936640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Information Architecture (IA) Fundamentals. Everything you need to know — from what content should be presented to what it’s called to how it’s organized! (8)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HTML5 and CSS Fundamentals (2)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is King: Writing Killer Content for Web &amp; Marketing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CSS Basics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 Thinking Fundamentals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Digital Security and Human Rights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Disability and Digital Media: Accessibility, Representation and Inclusion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Getting Started with the Internet of Things (IoT)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| ABILITY - Visualizing the Unimaginable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Innovation and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to the Internet of Things (IoT)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Product Management with Lean, Agile and System Design Thinking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Public library marketing and public relations</a:t>
            </a:r>
          </a:p>
        </p:txBody>
      </p:sp>
    </p:spTree>
    <p:extLst>
      <p:ext uri="{BB962C8B-B14F-4D97-AF65-F5344CB8AC3E}">
        <p14:creationId xmlns:p14="http://schemas.microsoft.com/office/powerpoint/2010/main" val="165674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ABE-5F33-BB4F-999F-E65D37BE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S" dirty="0"/>
              <a:t>Val um námskeið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DC27E-0C24-0543-8B7C-E1DC280C763C}"/>
              </a:ext>
            </a:extLst>
          </p:cNvPr>
          <p:cNvSpPr/>
          <p:nvPr/>
        </p:nvSpPr>
        <p:spPr>
          <a:xfrm>
            <a:off x="97657" y="6105872"/>
            <a:ext cx="3024336" cy="120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9CCC-7094-BF4B-88A1-23A813198B8F}"/>
              </a:ext>
            </a:extLst>
          </p:cNvPr>
          <p:cNvSpPr txBox="1"/>
          <p:nvPr/>
        </p:nvSpPr>
        <p:spPr>
          <a:xfrm>
            <a:off x="7154441" y="67105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Hvað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fannst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þér</a:t>
            </a:r>
            <a:r>
              <a:rPr lang="en-US" sz="1800" dirty="0">
                <a:solidFill>
                  <a:srgbClr val="FF0000"/>
                </a:solidFill>
              </a:rPr>
              <a:t> um </a:t>
            </a:r>
            <a:r>
              <a:rPr lang="en-US" sz="1800" dirty="0" err="1">
                <a:solidFill>
                  <a:srgbClr val="FF0000"/>
                </a:solidFill>
              </a:rPr>
              <a:t>að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velja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sjálf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ur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r>
              <a:rPr lang="en-US" sz="1800" dirty="0" err="1">
                <a:solidFill>
                  <a:srgbClr val="FF0000"/>
                </a:solidFill>
              </a:rPr>
              <a:t>Mooc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námskeið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80019A-3C08-AF4B-A91C-0C8D3B1E95C7}"/>
              </a:ext>
            </a:extLst>
          </p:cNvPr>
          <p:cNvSpPr txBox="1">
            <a:spLocks/>
          </p:cNvSpPr>
          <p:nvPr/>
        </p:nvSpPr>
        <p:spPr bwMode="auto">
          <a:xfrm>
            <a:off x="457697" y="2067333"/>
            <a:ext cx="612068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56" tIns="58078" rIns="116156" bIns="58078" numCol="1" anchor="t" anchorCtr="0" compatLnSpc="1">
            <a:prstTxWarp prst="textNoShape">
              <a:avLst/>
            </a:prstTxWarp>
          </a:bodyPr>
          <a:lstStyle>
            <a:lvl1pPr marL="434975" indent="-43497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Frutiger LT Std 55 Roman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942975" indent="-361950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2pPr>
            <a:lvl3pPr marL="145097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3pPr>
            <a:lvl4pPr marL="2032000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4pPr>
            <a:lvl5pPr marL="2613025" indent="-288925" algn="l" defTabSz="5794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Frutiger LT Std 55 Roman" pitchFamily="34" charset="0"/>
                <a:ea typeface="Arial" charset="0"/>
                <a:cs typeface="Arial" pitchFamily="34" charset="0"/>
              </a:defRPr>
            </a:lvl5pPr>
            <a:lvl6pPr marL="3194296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6pPr>
            <a:lvl7pPr marL="3775078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7pPr>
            <a:lvl8pPr marL="4355859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8pPr>
            <a:lvl9pPr marL="4936640" indent="-290391" algn="l" defTabSz="580781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5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2000" kern="0" dirty="0" err="1"/>
              <a:t>Fannst</a:t>
            </a:r>
            <a:r>
              <a:rPr lang="en-US" sz="2000" kern="0" dirty="0"/>
              <a:t> </a:t>
            </a:r>
            <a:r>
              <a:rPr lang="en-US" sz="2000" kern="0" dirty="0" err="1"/>
              <a:t>gott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velja</a:t>
            </a:r>
            <a:r>
              <a:rPr lang="en-US" sz="2000" kern="0" dirty="0"/>
              <a:t> </a:t>
            </a:r>
            <a:r>
              <a:rPr lang="en-US" sz="2000" kern="0" dirty="0" err="1"/>
              <a:t>sjálf</a:t>
            </a:r>
            <a:r>
              <a:rPr lang="en-US" sz="2000" kern="0" dirty="0"/>
              <a:t> </a:t>
            </a:r>
            <a:r>
              <a:rPr lang="en-US" sz="2000" kern="0" dirty="0" err="1"/>
              <a:t>hvaða</a:t>
            </a:r>
            <a:r>
              <a:rPr lang="en-US" sz="2000" kern="0" dirty="0"/>
              <a:t> </a:t>
            </a:r>
            <a:r>
              <a:rPr lang="en-US" sz="2000" kern="0" dirty="0" err="1"/>
              <a:t>námskeið</a:t>
            </a:r>
            <a:r>
              <a:rPr lang="en-US" sz="2000" kern="0" dirty="0"/>
              <a:t> </a:t>
            </a:r>
            <a:r>
              <a:rPr lang="en-US" sz="2000" kern="0" dirty="0" err="1"/>
              <a:t>ég</a:t>
            </a:r>
            <a:r>
              <a:rPr lang="en-US" sz="2000" kern="0" dirty="0"/>
              <a:t> </a:t>
            </a:r>
            <a:r>
              <a:rPr lang="en-US" sz="2000" kern="0" dirty="0" err="1"/>
              <a:t>tók</a:t>
            </a:r>
            <a:r>
              <a:rPr lang="en-US" sz="2000" kern="0" dirty="0"/>
              <a:t> </a:t>
            </a:r>
            <a:r>
              <a:rPr lang="en-US" sz="2000" kern="0" dirty="0" err="1"/>
              <a:t>því</a:t>
            </a:r>
            <a:r>
              <a:rPr lang="en-US" sz="2000" kern="0" dirty="0"/>
              <a:t> </a:t>
            </a:r>
            <a:r>
              <a:rPr lang="en-US" sz="2000" kern="0" dirty="0" err="1"/>
              <a:t>það</a:t>
            </a:r>
            <a:r>
              <a:rPr lang="en-US" sz="2000" kern="0" dirty="0"/>
              <a:t> </a:t>
            </a:r>
            <a:r>
              <a:rPr lang="en-US" sz="2000" kern="0" dirty="0" err="1"/>
              <a:t>gerði</a:t>
            </a:r>
            <a:r>
              <a:rPr lang="en-US" sz="2000" kern="0" dirty="0"/>
              <a:t> </a:t>
            </a:r>
            <a:r>
              <a:rPr lang="en-US" sz="2000" kern="0" dirty="0" err="1"/>
              <a:t>námið</a:t>
            </a:r>
            <a:r>
              <a:rPr lang="en-US" sz="2000" kern="0" dirty="0"/>
              <a:t> </a:t>
            </a:r>
            <a:r>
              <a:rPr lang="en-US" sz="2000" kern="0" dirty="0" err="1"/>
              <a:t>persónulegra</a:t>
            </a:r>
            <a:r>
              <a:rPr lang="en-US" sz="2000" kern="0" dirty="0"/>
              <a:t> </a:t>
            </a:r>
            <a:r>
              <a:rPr lang="en-US" sz="2000" kern="0" dirty="0" err="1"/>
              <a:t>og</a:t>
            </a:r>
            <a:r>
              <a:rPr lang="en-US" sz="2000" kern="0" dirty="0"/>
              <a:t> </a:t>
            </a:r>
            <a:r>
              <a:rPr lang="en-US" sz="2000" kern="0" dirty="0" err="1"/>
              <a:t>ég</a:t>
            </a:r>
            <a:r>
              <a:rPr lang="en-US" sz="2000" kern="0" dirty="0"/>
              <a:t> </a:t>
            </a:r>
            <a:r>
              <a:rPr lang="en-US" sz="2000" kern="0" dirty="0" err="1"/>
              <a:t>hafði</a:t>
            </a:r>
            <a:r>
              <a:rPr lang="en-US" sz="2000" kern="0" dirty="0"/>
              <a:t> </a:t>
            </a:r>
            <a:r>
              <a:rPr lang="en-US" sz="2000" kern="0" dirty="0" err="1"/>
              <a:t>meiri</a:t>
            </a:r>
            <a:r>
              <a:rPr lang="en-US" sz="2000" kern="0" dirty="0"/>
              <a:t> </a:t>
            </a:r>
            <a:r>
              <a:rPr lang="en-US" sz="2000" kern="0" dirty="0" err="1"/>
              <a:t>áhuga</a:t>
            </a:r>
            <a:r>
              <a:rPr lang="en-US" sz="2000" kern="0" dirty="0"/>
              <a:t> </a:t>
            </a:r>
            <a:r>
              <a:rPr lang="en-US" sz="2000" kern="0" dirty="0" err="1"/>
              <a:t>á</a:t>
            </a:r>
            <a:r>
              <a:rPr lang="en-US" sz="2000" kern="0" dirty="0"/>
              <a:t> </a:t>
            </a:r>
            <a:r>
              <a:rPr lang="en-US" sz="2000" kern="0" dirty="0" err="1"/>
              <a:t>námsefninu</a:t>
            </a:r>
            <a:r>
              <a:rPr lang="en-US" sz="2000" kern="0" dirty="0"/>
              <a:t> </a:t>
            </a:r>
            <a:r>
              <a:rPr lang="en-US" sz="2000" kern="0" dirty="0" err="1"/>
              <a:t>en</a:t>
            </a:r>
            <a:r>
              <a:rPr lang="en-US" sz="2000" kern="0" dirty="0"/>
              <a:t> </a:t>
            </a:r>
            <a:r>
              <a:rPr lang="en-US" sz="2000" kern="0" dirty="0" err="1"/>
              <a:t>ef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kennari</a:t>
            </a:r>
            <a:r>
              <a:rPr lang="en-US" sz="2000" kern="0" dirty="0"/>
              <a:t> </a:t>
            </a:r>
            <a:r>
              <a:rPr lang="en-US" sz="2000" kern="0" dirty="0" err="1"/>
              <a:t>hefði</a:t>
            </a:r>
            <a:r>
              <a:rPr lang="en-US" sz="2000" kern="0" dirty="0"/>
              <a:t> </a:t>
            </a:r>
            <a:r>
              <a:rPr lang="en-US" sz="2000" kern="0" dirty="0" err="1"/>
              <a:t>valið</a:t>
            </a:r>
            <a:r>
              <a:rPr lang="en-US" sz="2000" kern="0" dirty="0"/>
              <a:t> </a:t>
            </a:r>
            <a:r>
              <a:rPr lang="en-US" sz="2000" kern="0" dirty="0" err="1"/>
              <a:t>eitt</a:t>
            </a:r>
            <a:r>
              <a:rPr lang="en-US" sz="2000" kern="0" dirty="0"/>
              <a:t> </a:t>
            </a:r>
            <a:r>
              <a:rPr lang="en-US" sz="2000" kern="0" dirty="0" err="1"/>
              <a:t>námskeið</a:t>
            </a:r>
            <a:r>
              <a:rPr lang="en-US" sz="2000" kern="0" dirty="0"/>
              <a:t> </a:t>
            </a:r>
            <a:r>
              <a:rPr lang="en-US" sz="2000" kern="0" dirty="0" err="1"/>
              <a:t>sem</a:t>
            </a:r>
            <a:r>
              <a:rPr lang="en-US" sz="2000" kern="0" dirty="0"/>
              <a:t> </a:t>
            </a:r>
            <a:r>
              <a:rPr lang="en-US" sz="2000" kern="0" dirty="0" err="1"/>
              <a:t>allir</a:t>
            </a:r>
            <a:r>
              <a:rPr lang="en-US" sz="2000" kern="0" dirty="0"/>
              <a:t> </a:t>
            </a:r>
            <a:r>
              <a:rPr lang="en-US" sz="2000" kern="0" dirty="0" err="1"/>
              <a:t>ættu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taka.</a:t>
            </a:r>
          </a:p>
          <a:p>
            <a:pPr marL="0" indent="0">
              <a:buNone/>
            </a:pPr>
            <a:endParaRPr lang="en-US" sz="2000" kern="0" dirty="0"/>
          </a:p>
          <a:p>
            <a:pPr marL="285750" indent="-285750"/>
            <a:r>
              <a:rPr lang="en-US" sz="2000" kern="0" dirty="0" err="1"/>
              <a:t>Mér</a:t>
            </a:r>
            <a:r>
              <a:rPr lang="en-US" sz="2000" kern="0" dirty="0"/>
              <a:t> </a:t>
            </a:r>
            <a:r>
              <a:rPr lang="en-US" sz="2000" kern="0" dirty="0" err="1"/>
              <a:t>fannst</a:t>
            </a:r>
            <a:r>
              <a:rPr lang="en-US" sz="2000" kern="0" dirty="0"/>
              <a:t> </a:t>
            </a:r>
            <a:r>
              <a:rPr lang="en-US" sz="2000" kern="0" dirty="0" err="1"/>
              <a:t>það</a:t>
            </a:r>
            <a:r>
              <a:rPr lang="en-US" sz="2000" kern="0" dirty="0"/>
              <a:t> </a:t>
            </a:r>
            <a:r>
              <a:rPr lang="en-US" sz="2000" kern="0" dirty="0" err="1"/>
              <a:t>nokkuð</a:t>
            </a:r>
            <a:r>
              <a:rPr lang="en-US" sz="2000" kern="0" dirty="0"/>
              <a:t> </a:t>
            </a:r>
            <a:r>
              <a:rPr lang="en-US" sz="2000" kern="0" dirty="0" err="1"/>
              <a:t>sveigjanlegt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leyfa</a:t>
            </a:r>
            <a:r>
              <a:rPr lang="en-US" sz="2000" kern="0" dirty="0"/>
              <a:t> </a:t>
            </a:r>
            <a:r>
              <a:rPr lang="en-US" sz="2000" kern="0" dirty="0" err="1"/>
              <a:t>nemendum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velja</a:t>
            </a:r>
            <a:r>
              <a:rPr lang="en-US" sz="2000" kern="0" dirty="0"/>
              <a:t> </a:t>
            </a:r>
            <a:r>
              <a:rPr lang="en-US" sz="2000" kern="0" dirty="0" err="1"/>
              <a:t>sjálfir</a:t>
            </a:r>
            <a:r>
              <a:rPr lang="en-US" sz="2000" kern="0" dirty="0"/>
              <a:t> </a:t>
            </a:r>
            <a:r>
              <a:rPr lang="en-US" sz="2000" kern="0" dirty="0" err="1"/>
              <a:t>námskeiðin</a:t>
            </a:r>
            <a:r>
              <a:rPr lang="en-US" sz="2000" kern="0" dirty="0"/>
              <a:t>.</a:t>
            </a:r>
          </a:p>
          <a:p>
            <a:pPr marL="0" indent="0">
              <a:buNone/>
            </a:pPr>
            <a:endParaRPr lang="en-US" sz="2000" kern="0" dirty="0"/>
          </a:p>
          <a:p>
            <a:pPr marL="285750" indent="-285750"/>
            <a:r>
              <a:rPr lang="en-US" sz="2000" kern="0" dirty="0" err="1"/>
              <a:t>Mér</a:t>
            </a:r>
            <a:r>
              <a:rPr lang="en-US" sz="2000" kern="0" dirty="0"/>
              <a:t> </a:t>
            </a:r>
            <a:r>
              <a:rPr lang="en-US" sz="2000" kern="0" dirty="0" err="1"/>
              <a:t>fannst</a:t>
            </a:r>
            <a:r>
              <a:rPr lang="en-US" sz="2000" kern="0" dirty="0"/>
              <a:t> </a:t>
            </a:r>
            <a:r>
              <a:rPr lang="en-US" sz="2000" kern="0" dirty="0" err="1"/>
              <a:t>gott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geta </a:t>
            </a:r>
            <a:r>
              <a:rPr lang="en-US" sz="2000" kern="0" dirty="0" err="1"/>
              <a:t>valið</a:t>
            </a:r>
            <a:r>
              <a:rPr lang="en-US" sz="2000" kern="0" dirty="0"/>
              <a:t> </a:t>
            </a:r>
            <a:r>
              <a:rPr lang="en-US" sz="2000" kern="0" dirty="0" err="1"/>
              <a:t>það</a:t>
            </a:r>
            <a:r>
              <a:rPr lang="en-US" sz="2000" kern="0" dirty="0"/>
              <a:t> </a:t>
            </a:r>
            <a:r>
              <a:rPr lang="en-US" sz="2000" kern="0" dirty="0" err="1"/>
              <a:t>sjálfur</a:t>
            </a:r>
            <a:r>
              <a:rPr lang="en-US" sz="2000" kern="0" dirty="0"/>
              <a:t> </a:t>
            </a:r>
            <a:r>
              <a:rPr lang="en-US" sz="2000" kern="0" dirty="0" err="1"/>
              <a:t>því</a:t>
            </a:r>
            <a:r>
              <a:rPr lang="en-US" sz="2000" kern="0" dirty="0"/>
              <a:t> </a:t>
            </a:r>
            <a:r>
              <a:rPr lang="en-US" sz="2000" kern="0" dirty="0" err="1"/>
              <a:t>að</a:t>
            </a:r>
            <a:r>
              <a:rPr lang="en-US" sz="2000" kern="0" dirty="0"/>
              <a:t> </a:t>
            </a:r>
            <a:r>
              <a:rPr lang="en-US" sz="2000" kern="0" dirty="0" err="1"/>
              <a:t>þá</a:t>
            </a:r>
            <a:r>
              <a:rPr lang="en-US" sz="2000" kern="0" dirty="0"/>
              <a:t> </a:t>
            </a:r>
            <a:r>
              <a:rPr lang="en-US" sz="2000" kern="0" dirty="0" err="1"/>
              <a:t>getum</a:t>
            </a:r>
            <a:r>
              <a:rPr lang="en-US" sz="2000" kern="0" dirty="0"/>
              <a:t> </a:t>
            </a:r>
            <a:r>
              <a:rPr lang="en-US" sz="2000" kern="0" dirty="0" err="1"/>
              <a:t>maður</a:t>
            </a:r>
            <a:r>
              <a:rPr lang="en-US" sz="2000" kern="0" dirty="0"/>
              <a:t> </a:t>
            </a:r>
            <a:r>
              <a:rPr lang="en-US" sz="2000" kern="0" dirty="0" err="1"/>
              <a:t>dýpkað</a:t>
            </a:r>
            <a:r>
              <a:rPr lang="en-US" sz="2000" kern="0" dirty="0"/>
              <a:t> </a:t>
            </a:r>
            <a:r>
              <a:rPr lang="en-US" sz="2000" kern="0" dirty="0" err="1"/>
              <a:t>þekkingu</a:t>
            </a:r>
            <a:r>
              <a:rPr lang="en-US" sz="2000" kern="0" dirty="0"/>
              <a:t> </a:t>
            </a:r>
            <a:r>
              <a:rPr lang="en-US" sz="2000" kern="0" dirty="0" err="1"/>
              <a:t>á</a:t>
            </a:r>
            <a:r>
              <a:rPr lang="en-US" sz="2000" kern="0" dirty="0"/>
              <a:t> </a:t>
            </a:r>
            <a:r>
              <a:rPr lang="en-US" sz="2000" kern="0" dirty="0" err="1"/>
              <a:t>einhverju</a:t>
            </a:r>
            <a:r>
              <a:rPr lang="en-US" sz="2000" kern="0" dirty="0"/>
              <a:t> </a:t>
            </a:r>
            <a:r>
              <a:rPr lang="en-US" sz="2000" kern="0" dirty="0" err="1"/>
              <a:t>áhugasviði</a:t>
            </a:r>
            <a:r>
              <a:rPr lang="en-US" sz="2000" kern="0" dirty="0"/>
              <a:t> </a:t>
            </a:r>
            <a:r>
              <a:rPr lang="en-US" sz="2000" kern="0" dirty="0" err="1"/>
              <a:t>en</a:t>
            </a:r>
            <a:r>
              <a:rPr lang="en-US" sz="2000" kern="0" dirty="0"/>
              <a:t> </a:t>
            </a:r>
            <a:r>
              <a:rPr lang="en-US" sz="2000" kern="0" dirty="0" err="1"/>
              <a:t>það</a:t>
            </a:r>
            <a:r>
              <a:rPr lang="en-US" sz="2000" kern="0" dirty="0"/>
              <a:t> </a:t>
            </a:r>
            <a:r>
              <a:rPr lang="en-US" sz="2000" kern="0" dirty="0" err="1"/>
              <a:t>eru</a:t>
            </a:r>
            <a:r>
              <a:rPr lang="en-US" sz="2000" kern="0" dirty="0"/>
              <a:t> </a:t>
            </a:r>
            <a:r>
              <a:rPr lang="en-US" sz="2000" kern="0" dirty="0" err="1"/>
              <a:t>örugglega</a:t>
            </a:r>
            <a:r>
              <a:rPr lang="en-US" sz="2000" kern="0" dirty="0"/>
              <a:t> </a:t>
            </a:r>
            <a:r>
              <a:rPr lang="en-US" sz="2000" kern="0" dirty="0" err="1"/>
              <a:t>flóknara</a:t>
            </a:r>
            <a:r>
              <a:rPr lang="en-US" sz="2000" kern="0" dirty="0"/>
              <a:t> </a:t>
            </a:r>
            <a:r>
              <a:rPr lang="en-US" sz="2000" kern="0" dirty="0" err="1"/>
              <a:t>fyrir</a:t>
            </a:r>
            <a:r>
              <a:rPr lang="en-US" sz="2000" kern="0" dirty="0"/>
              <a:t> </a:t>
            </a:r>
            <a:r>
              <a:rPr lang="en-US" sz="2000" kern="0" dirty="0" err="1"/>
              <a:t>kennarann</a:t>
            </a:r>
            <a:r>
              <a:rPr lang="en-US" sz="2000" kern="0" dirty="0"/>
              <a:t>.</a:t>
            </a:r>
          </a:p>
          <a:p>
            <a:pPr marL="285750" indent="-285750"/>
            <a:endParaRPr lang="en-US" sz="2000" kern="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52018-BD08-7446-A8E6-54EEE2C6C622}"/>
              </a:ext>
            </a:extLst>
          </p:cNvPr>
          <p:cNvSpPr txBox="1"/>
          <p:nvPr/>
        </p:nvSpPr>
        <p:spPr>
          <a:xfrm>
            <a:off x="7298457" y="2233613"/>
            <a:ext cx="540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Frutiger LT Std 55 Roman" panose="020B0602020204020204" pitchFamily="34" charset="0"/>
              </a:rPr>
              <a:t>Það</a:t>
            </a:r>
            <a:r>
              <a:rPr lang="en-US" sz="2000" kern="0" dirty="0">
                <a:latin typeface="Frutiger LT Std 55 Roman" panose="020B0602020204020204" pitchFamily="34" charset="0"/>
              </a:rPr>
              <a:t> er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frábært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geta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valið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sér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námskeið</a:t>
            </a:r>
            <a:r>
              <a:rPr lang="en-US" sz="2000" kern="0" dirty="0">
                <a:latin typeface="Frutiger LT Std 55 Roman" panose="020B0602020204020204" pitchFamily="34" charset="0"/>
              </a:rPr>
              <a:t>,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þá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sér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fólk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hvað</a:t>
            </a:r>
            <a:r>
              <a:rPr lang="en-US" sz="2000" kern="0" dirty="0">
                <a:latin typeface="Frutiger LT Std 55 Roman" panose="020B0602020204020204" pitchFamily="34" charset="0"/>
              </a:rPr>
              <a:t> er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til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þarna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úti</a:t>
            </a:r>
            <a:endParaRPr lang="en-US" sz="2000" kern="0" dirty="0">
              <a:latin typeface="Frutiger LT Std 55 Roman" panose="020B0602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kern="0" dirty="0">
              <a:latin typeface="Frutiger LT Std 55 Roman" panose="020B0602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Frutiger LT Std 55 Roman" panose="020B0602020204020204" pitchFamily="34" charset="0"/>
              </a:rPr>
              <a:t>Ég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lenti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í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vandræðum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með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velja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og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skipti</a:t>
            </a:r>
            <a:r>
              <a:rPr lang="en-US" sz="2000" kern="0" dirty="0">
                <a:latin typeface="Frutiger LT Std 55 Roman" panose="020B0602020204020204" pitchFamily="34" charset="0"/>
              </a:rPr>
              <a:t> um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skoðun</a:t>
            </a:r>
            <a:r>
              <a:rPr lang="en-US" sz="2000" kern="0" dirty="0">
                <a:latin typeface="Frutiger LT Std 55 Roman" panose="020B0602020204020204" pitchFamily="34" charset="0"/>
              </a:rPr>
              <a:t>.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Ég</a:t>
            </a:r>
            <a:r>
              <a:rPr lang="en-US" sz="2000" kern="0" dirty="0">
                <a:latin typeface="Frutiger LT Std 55 Roman" panose="020B0602020204020204" pitchFamily="34" charset="0"/>
              </a:rPr>
              <a:t> held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ég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hafi</a:t>
            </a:r>
            <a:r>
              <a:rPr lang="en-US" sz="2000" kern="0" dirty="0">
                <a:latin typeface="Frutiger LT Std 55 Roman" panose="020B0602020204020204" pitchFamily="34" charset="0"/>
              </a:rPr>
              <a:t> haft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gott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af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því</a:t>
            </a:r>
            <a:r>
              <a:rPr lang="en-US" sz="2000" kern="0" dirty="0">
                <a:latin typeface="Frutiger LT Std 55 Roman" panose="020B0602020204020204" pitchFamily="34" charset="0"/>
              </a:rPr>
              <a:t>.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Ég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þurfti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taka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ákvörðun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og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standa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hana</a:t>
            </a:r>
            <a:r>
              <a:rPr lang="en-US" sz="2000" kern="0" dirty="0">
                <a:latin typeface="Frutiger LT Std 55 Roman" panose="020B0602020204020204" pitchFamily="34" charset="0"/>
              </a:rPr>
              <a:t>,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velja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námskeið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sem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mér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fannst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áhugavert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og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hafa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tímasetningu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þess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í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huga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því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þarf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allt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komast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fyrir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í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dagatalinu</a:t>
            </a:r>
            <a:r>
              <a:rPr lang="en-US" sz="2000" kern="0" dirty="0">
                <a:latin typeface="Frutiger LT Std 55 Roman" panose="020B0602020204020204" pitchFamily="34" charset="0"/>
              </a:rPr>
              <a:t>.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þjálfaði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mig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í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að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skipuleggja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tíma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minn</a:t>
            </a:r>
            <a:r>
              <a:rPr lang="en-US" sz="2000" kern="0" dirty="0">
                <a:latin typeface="Frutiger LT Std 55 Roman" panose="020B0602020204020204" pitchFamily="34" charset="0"/>
              </a:rPr>
              <a:t> </a:t>
            </a:r>
            <a:r>
              <a:rPr lang="en-US" sz="2000" kern="0" dirty="0" err="1">
                <a:latin typeface="Frutiger LT Std 55 Roman" panose="020B0602020204020204" pitchFamily="34" charset="0"/>
              </a:rPr>
              <a:t>betur</a:t>
            </a:r>
            <a:r>
              <a:rPr lang="en-US" sz="2000" kern="0" dirty="0">
                <a:latin typeface="Frutiger LT Std 55 Roman" panose="020B0602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kern="0" dirty="0">
              <a:latin typeface="Frutiger LT Std 55 Roman" panose="020B0602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301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FA0B53A07264A9257410EE815906C" ma:contentTypeVersion="0" ma:contentTypeDescription="Create a new document." ma:contentTypeScope="" ma:versionID="a8e27838184ddec9287e31bf11d728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a8898fd043fd830b20f0b6098ebec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A2366C-06F0-4354-A326-B9C8577EA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BAE517-B6F6-41E9-BD34-7CCEE8BF14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2664</Words>
  <Application>Microsoft Macintosh PowerPoint</Application>
  <PresentationFormat>Custom</PresentationFormat>
  <Paragraphs>237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ヒラギノ角ゴ Pro W3</vt:lpstr>
      <vt:lpstr>Frutiger LT Std 55 Roman</vt:lpstr>
      <vt:lpstr>MS PGothic</vt:lpstr>
      <vt:lpstr>Calibri</vt:lpstr>
      <vt:lpstr>1_Office Theme</vt:lpstr>
      <vt:lpstr>PowerPoint Presentation</vt:lpstr>
      <vt:lpstr>Námskeið inni í námskeiði „Fyrst fannst mér skrýtið að vera að taka svona MOOC-námskeið sem hluta af öðru námskeiði en svo var það bara mjög gott“</vt:lpstr>
      <vt:lpstr>Markmið þessa erindis</vt:lpstr>
      <vt:lpstr>MOOC  (Massive Open On-line Courses)</vt:lpstr>
      <vt:lpstr>Er í anda stefnu Háskóla Íslands H21</vt:lpstr>
      <vt:lpstr>Um námskeiðið</vt:lpstr>
      <vt:lpstr>Kennsluháttur varðandi MOOC</vt:lpstr>
      <vt:lpstr>MOOC námskeið</vt:lpstr>
      <vt:lpstr>Val um námskeið 2019</vt:lpstr>
      <vt:lpstr>Val um námskeið 2019</vt:lpstr>
      <vt:lpstr>Val um námskeið 2019</vt:lpstr>
      <vt:lpstr>Aðferð</vt:lpstr>
      <vt:lpstr>Helstu niðurstöður</vt:lpstr>
      <vt:lpstr>Hátt hlutfall nemenda þekkti ekki MOOC námskeið</vt:lpstr>
      <vt:lpstr>PowerPoint Presentation</vt:lpstr>
      <vt:lpstr>PowerPoint Presentation</vt:lpstr>
      <vt:lpstr>PowerPoint Presentation</vt:lpstr>
      <vt:lpstr>PowerPoint Presentation</vt:lpstr>
      <vt:lpstr>Flestir vilja fleiri MOOC námskeið</vt:lpstr>
      <vt:lpstr>PowerPoint Presentation</vt:lpstr>
      <vt:lpstr>PowerPoint Presentation</vt:lpstr>
      <vt:lpstr>Einkunn sem nemendur gáfu fyrir námsmatsþáttinn/námskeiðið</vt:lpstr>
      <vt:lpstr>PowerPoint Presentation</vt:lpstr>
      <vt:lpstr>Hlutfall sem luku af námskeiðum</vt:lpstr>
      <vt:lpstr>Eru sátt við hlutfall námsmats</vt:lpstr>
      <vt:lpstr>PowerPoint Presentation</vt:lpstr>
      <vt:lpstr>PowerPoint Presentation</vt:lpstr>
      <vt:lpstr>Vinnutímar (2020)</vt:lpstr>
      <vt:lpstr>PowerPoint Presentation</vt:lpstr>
      <vt:lpstr>PowerPoint Presentation</vt:lpstr>
      <vt:lpstr>PowerPoint Presentation</vt:lpstr>
      <vt:lpstr>PowerPoint Presentation</vt:lpstr>
    </vt:vector>
  </TitlesOfParts>
  <Company>Espur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Jón Örn Guðbjartsson</dc:creator>
  <cp:lastModifiedBy>Sigurbjörg Jóhannesdóttir</cp:lastModifiedBy>
  <cp:revision>63</cp:revision>
  <dcterms:created xsi:type="dcterms:W3CDTF">2009-05-18T15:52:34Z</dcterms:created>
  <dcterms:modified xsi:type="dcterms:W3CDTF">2020-10-01T10:16:46Z</dcterms:modified>
</cp:coreProperties>
</file>