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9" r:id="rId6"/>
    <p:sldId id="258" r:id="rId7"/>
    <p:sldId id="257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 type="screen4x3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0" autoAdjust="0"/>
  </p:normalViewPr>
  <p:slideViewPr>
    <p:cSldViewPr>
      <p:cViewPr varScale="1">
        <p:scale>
          <a:sx n="82" d="100"/>
          <a:sy n="82" d="100"/>
        </p:scale>
        <p:origin x="150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0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7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pPr rtl="0"/>
            <a:fld id="{B9506B18-06EB-4656-BC1B-34361FC614FE}" type="datetime1">
              <a:rPr lang="tr-TR" smtClean="0"/>
              <a:t>30.10.2022</a:t>
            </a:fld>
            <a:endParaRPr lang="tr-TR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pPr rtl="0"/>
            <a:fld id="{10672D4C-A99E-49DD-8A16-1D19942316C4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pPr rtl="0"/>
            <a:fld id="{544934F2-0424-4FEB-B7C5-9CA6E48861F8}" type="datetime1">
              <a:rPr lang="tr-TR" noProof="0" smtClean="0"/>
              <a:t>30.10.2022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pPr rtl="0"/>
            <a:fld id="{5257B995-136A-4A15-87A5-26420C3C1021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tr-TR" smtClean="0"/>
              <a:pPr rtl="0"/>
              <a:t>11</a:t>
            </a:fld>
            <a:endParaRPr 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tr-TR" smtClean="0"/>
              <a:pPr rtl="0"/>
              <a:t>12</a:t>
            </a:fld>
            <a:endParaRPr 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tr-TR" smtClean="0"/>
              <a:pPr rtl="0"/>
              <a:t>13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tr-TR" smtClean="0"/>
              <a:pPr rtl="0"/>
              <a:t>3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tr-TR" smtClean="0"/>
              <a:pPr rtl="0"/>
              <a:t>4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tr-TR" smtClean="0"/>
              <a:pPr rtl="0"/>
              <a:t>5</a:t>
            </a:fld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tr-TR" smtClean="0"/>
              <a:pPr rtl="0"/>
              <a:t>6</a:t>
            </a:fld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tr-TR" smtClean="0"/>
              <a:pPr rtl="0"/>
              <a:t>7</a:t>
            </a:fld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tr-TR" smtClean="0"/>
              <a:pPr rtl="0"/>
              <a:t>8</a:t>
            </a:fld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tr-TR" smtClean="0"/>
              <a:pPr rtl="0"/>
              <a:t>9</a:t>
            </a:fld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tr-TR" smtClean="0"/>
              <a:pPr rtl="0"/>
              <a:t>10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Dikdörtgen 6"/>
            <p:cNvPicPr>
              <a:picLocks noChangeAspect="1"/>
            </p:cNvPicPr>
            <p:nvPr/>
          </p:nvPicPr>
          <p:blipFill>
            <a:blip r:embed="rId2">
              <a:duotone>
                <a:schemeClr val="accent3"/>
                <a:srgbClr val="FFFFFF"/>
              </a:duotone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Dikdörtgen 15"/>
            <p:cNvSpPr/>
            <p:nvPr userDrawn="1"/>
          </p:nvSpPr>
          <p:spPr>
            <a:xfrm>
              <a:off x="0" y="5184648"/>
              <a:ext cx="9144000" cy="1673352"/>
            </a:xfrm>
            <a:prstGeom prst="rect">
              <a:avLst/>
            </a:prstGeom>
            <a:gradFill flip="none" rotWithShape="1">
              <a:gsLst>
                <a:gs pos="39000">
                  <a:schemeClr val="accent5">
                    <a:alpha val="40000"/>
                  </a:schemeClr>
                </a:gs>
                <a:gs pos="0">
                  <a:schemeClr val="accent5">
                    <a:alpha val="90000"/>
                  </a:schemeClr>
                </a:gs>
                <a:gs pos="100000">
                  <a:schemeClr val="accent3">
                    <a:alpha val="4000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  <p:sp>
          <p:nvSpPr>
            <p:cNvPr id="14" name="Dikdörtgen 13"/>
            <p:cNvSpPr/>
            <p:nvPr userDrawn="1"/>
          </p:nvSpPr>
          <p:spPr>
            <a:xfrm>
              <a:off x="0" y="5257800"/>
              <a:ext cx="9144000" cy="1600200"/>
            </a:xfrm>
            <a:prstGeom prst="rect">
              <a:avLst/>
            </a:prstGeom>
            <a:gradFill flip="none" rotWithShape="1">
              <a:gsLst>
                <a:gs pos="39000">
                  <a:schemeClr val="accent5">
                    <a:alpha val="25000"/>
                  </a:schemeClr>
                </a:gs>
                <a:gs pos="100000">
                  <a:schemeClr val="accent3">
                    <a:alpha val="2500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  <p:sp>
          <p:nvSpPr>
            <p:cNvPr id="8" name="Dikdörtgen 7"/>
            <p:cNvSpPr/>
            <p:nvPr userDrawn="1"/>
          </p:nvSpPr>
          <p:spPr>
            <a:xfrm>
              <a:off x="0" y="3352801"/>
              <a:ext cx="9144000" cy="18275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  <p:cxnSp>
          <p:nvCxnSpPr>
            <p:cNvPr id="11" name="Düz Bağlayıcı 10"/>
            <p:cNvCxnSpPr/>
            <p:nvPr/>
          </p:nvCxnSpPr>
          <p:spPr>
            <a:xfrm>
              <a:off x="0" y="5181600"/>
              <a:ext cx="9144000" cy="1588"/>
            </a:xfrm>
            <a:prstGeom prst="line">
              <a:avLst/>
            </a:prstGeom>
            <a:ln w="28575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Başlık 11"/>
          <p:cNvSpPr>
            <a:spLocks noGrp="1"/>
          </p:cNvSpPr>
          <p:nvPr>
            <p:ph type="ctrTitle"/>
          </p:nvPr>
        </p:nvSpPr>
        <p:spPr>
          <a:xfrm>
            <a:off x="455676" y="3373031"/>
            <a:ext cx="8229600" cy="2043684"/>
          </a:xfrm>
          <a:noFill/>
        </p:spPr>
        <p:txBody>
          <a:bodyPr rtlCol="0" anchor="b" anchorCtr="0">
            <a:norm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7000" kern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13" name="Alt Başlık 12"/>
          <p:cNvSpPr>
            <a:spLocks noGrp="1"/>
          </p:cNvSpPr>
          <p:nvPr>
            <p:ph type="subTitle" idx="1" hasCustomPrompt="1"/>
          </p:nvPr>
        </p:nvSpPr>
        <p:spPr>
          <a:xfrm>
            <a:off x="566801" y="5429252"/>
            <a:ext cx="8129524" cy="757517"/>
          </a:xfrm>
        </p:spPr>
        <p:txBody>
          <a:bodyPr rtlCol="0"/>
          <a:lstStyle>
            <a:lvl1pPr marL="0" indent="0" algn="l">
              <a:buNone/>
              <a:defRPr sz="1600" kern="100" cap="all" spc="1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1075426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Dikdörtgen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Dikdörtgen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0761F2-C562-4D8D-93FA-52954A847661}" type="datetime1">
              <a:rPr lang="tr-TR" noProof="0" smtClean="0"/>
              <a:t>30.10.2022</a:t>
            </a:fld>
            <a:endParaRPr lang="tr-TR" noProof="0"/>
          </a:p>
        </p:txBody>
      </p:sp>
      <p:sp>
        <p:nvSpPr>
          <p:cNvPr id="5" name="Dikdörtgen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Dikdörtgen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325215-7382-4C1B-86B1-E9DB9649FF5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 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Dikdörtgen 6"/>
            <p:cNvPicPr>
              <a:picLocks noChangeAspect="1"/>
            </p:cNvPicPr>
            <p:nvPr/>
          </p:nvPicPr>
          <p:blipFill>
            <a:blip r:embed="rId2">
              <a:duotone>
                <a:schemeClr val="accent3"/>
                <a:srgbClr val="FFFFFF"/>
              </a:duotone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Dikdörtgen 8"/>
            <p:cNvSpPr/>
            <p:nvPr userDrawn="1"/>
          </p:nvSpPr>
          <p:spPr>
            <a:xfrm>
              <a:off x="0" y="342900"/>
              <a:ext cx="9144000" cy="6172200"/>
            </a:xfrm>
            <a:prstGeom prst="rect">
              <a:avLst/>
            </a:prstGeom>
            <a:gradFill flip="none" rotWithShape="1">
              <a:gsLst>
                <a:gs pos="39000">
                  <a:schemeClr val="accent5">
                    <a:alpha val="40000"/>
                  </a:schemeClr>
                </a:gs>
                <a:gs pos="0">
                  <a:schemeClr val="accent5">
                    <a:alpha val="90000"/>
                  </a:schemeClr>
                </a:gs>
                <a:gs pos="100000">
                  <a:schemeClr val="accent3">
                    <a:alpha val="4000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  <p:sp>
          <p:nvSpPr>
            <p:cNvPr id="13" name="Dikdörtgen 12"/>
            <p:cNvSpPr/>
            <p:nvPr userDrawn="1"/>
          </p:nvSpPr>
          <p:spPr>
            <a:xfrm>
              <a:off x="0" y="457200"/>
              <a:ext cx="9144000" cy="5943600"/>
            </a:xfrm>
            <a:prstGeom prst="rect">
              <a:avLst/>
            </a:prstGeom>
            <a:gradFill flip="none" rotWithShape="1">
              <a:gsLst>
                <a:gs pos="39000">
                  <a:schemeClr val="accent5">
                    <a:alpha val="25000"/>
                  </a:schemeClr>
                </a:gs>
                <a:gs pos="100000">
                  <a:schemeClr val="accent3">
                    <a:alpha val="2500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  <p:cxnSp>
          <p:nvCxnSpPr>
            <p:cNvPr id="11" name="Düz Bağlayıcı 10"/>
            <p:cNvCxnSpPr/>
            <p:nvPr/>
          </p:nvCxnSpPr>
          <p:spPr>
            <a:xfrm>
              <a:off x="0" y="341312"/>
              <a:ext cx="9144000" cy="1588"/>
            </a:xfrm>
            <a:prstGeom prst="line">
              <a:avLst/>
            </a:prstGeom>
            <a:ln w="28575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Düz Bağlayıcı 11"/>
            <p:cNvCxnSpPr/>
            <p:nvPr/>
          </p:nvCxnSpPr>
          <p:spPr>
            <a:xfrm>
              <a:off x="0" y="6505575"/>
              <a:ext cx="9144000" cy="1588"/>
            </a:xfrm>
            <a:prstGeom prst="line">
              <a:avLst/>
            </a:prstGeom>
            <a:ln w="28575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ikdörtgen 1"/>
          <p:cNvSpPr>
            <a:spLocks noGrp="1"/>
          </p:cNvSpPr>
          <p:nvPr>
            <p:ph type="title"/>
          </p:nvPr>
        </p:nvSpPr>
        <p:spPr>
          <a:xfrm>
            <a:off x="533402" y="3962402"/>
            <a:ext cx="8153399" cy="1371599"/>
          </a:xfrm>
        </p:spPr>
        <p:txBody>
          <a:bodyPr rtlCol="0" anchor="b" anchorCtr="0"/>
          <a:lstStyle>
            <a:lvl1pPr algn="l">
              <a:defRPr sz="40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Dikdörtgen 2"/>
          <p:cNvSpPr>
            <a:spLocks noGrp="1"/>
          </p:cNvSpPr>
          <p:nvPr>
            <p:ph type="body" idx="1"/>
          </p:nvPr>
        </p:nvSpPr>
        <p:spPr>
          <a:xfrm>
            <a:off x="557276" y="5438776"/>
            <a:ext cx="8129524" cy="904875"/>
          </a:xfrm>
        </p:spPr>
        <p:txBody>
          <a:bodyPr rtlCol="0" anchor="t" anchorCtr="0"/>
          <a:lstStyle>
            <a:lvl1pPr marL="0" indent="0">
              <a:buNone/>
              <a:defRPr sz="1400" cap="all" spc="1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Dikdörtgen 2"/>
          <p:cNvSpPr>
            <a:spLocks noGrp="1"/>
          </p:cNvSpPr>
          <p:nvPr>
            <p:ph sz="half" idx="1"/>
          </p:nvPr>
        </p:nvSpPr>
        <p:spPr>
          <a:xfrm>
            <a:off x="533400" y="1600201"/>
            <a:ext cx="3962400" cy="44196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Dikdörtgen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3962400" cy="44196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Dikdörtgen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A1974F-CD22-4A28-AB29-221F430C99A7}" type="datetime1">
              <a:rPr lang="tr-TR" noProof="0" smtClean="0"/>
              <a:t>30.10.2022</a:t>
            </a:fld>
            <a:endParaRPr lang="tr-TR" noProof="0"/>
          </a:p>
        </p:txBody>
      </p:sp>
      <p:sp>
        <p:nvSpPr>
          <p:cNvPr id="6" name="Dikdörtgen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Dikdörtgen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325215-7382-4C1B-86B1-E9DB9649FF5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Dikdörtgen 2"/>
          <p:cNvSpPr>
            <a:spLocks noGrp="1"/>
          </p:cNvSpPr>
          <p:nvPr>
            <p:ph type="body" idx="1"/>
          </p:nvPr>
        </p:nvSpPr>
        <p:spPr>
          <a:xfrm>
            <a:off x="533400" y="1600201"/>
            <a:ext cx="3963988" cy="57467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Dikdörtgen 3"/>
          <p:cNvSpPr>
            <a:spLocks noGrp="1"/>
          </p:cNvSpPr>
          <p:nvPr>
            <p:ph sz="half" idx="2"/>
          </p:nvPr>
        </p:nvSpPr>
        <p:spPr>
          <a:xfrm>
            <a:off x="533400" y="2174877"/>
            <a:ext cx="3963988" cy="384492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Dikdörtgen 4"/>
          <p:cNvSpPr>
            <a:spLocks noGrp="1"/>
          </p:cNvSpPr>
          <p:nvPr>
            <p:ph type="body" sz="quarter" idx="3"/>
          </p:nvPr>
        </p:nvSpPr>
        <p:spPr>
          <a:xfrm>
            <a:off x="4645027" y="1600201"/>
            <a:ext cx="3965574" cy="57467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Dikdörtgen 5"/>
          <p:cNvSpPr>
            <a:spLocks noGrp="1"/>
          </p:cNvSpPr>
          <p:nvPr>
            <p:ph sz="quarter" idx="4"/>
          </p:nvPr>
        </p:nvSpPr>
        <p:spPr>
          <a:xfrm>
            <a:off x="4645027" y="2174877"/>
            <a:ext cx="3965574" cy="384492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7" name="Dikdörtgen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663E28-8E42-42E4-9C57-417EEFF7A374}" type="datetime1">
              <a:rPr lang="tr-TR" noProof="0" smtClean="0"/>
              <a:t>30.10.2022</a:t>
            </a:fld>
            <a:endParaRPr lang="tr-TR" noProof="0"/>
          </a:p>
        </p:txBody>
      </p:sp>
      <p:sp>
        <p:nvSpPr>
          <p:cNvPr id="8" name="Dikdörtgen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9" name="Dikdörtgen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325215-7382-4C1B-86B1-E9DB9649FF5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Dikdörtgen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EDDC93-2ABD-497E-9419-CB2E3C5188AF}" type="datetime1">
              <a:rPr lang="tr-TR" noProof="0" smtClean="0"/>
              <a:t>30.10.2022</a:t>
            </a:fld>
            <a:endParaRPr lang="tr-TR" noProof="0"/>
          </a:p>
        </p:txBody>
      </p:sp>
      <p:sp>
        <p:nvSpPr>
          <p:cNvPr id="4" name="Dikdörtgen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5" name="Dikdörtgen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325215-7382-4C1B-86B1-E9DB9649FF5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2932114" cy="968375"/>
          </a:xfrm>
        </p:spPr>
        <p:txBody>
          <a:bodyPr rtlCol="0" anchor="b"/>
          <a:lstStyle>
            <a:lvl1pPr algn="l">
              <a:defRPr sz="2000" b="1">
                <a:latin typeface="+mn-lt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Dikdörtgen 2"/>
          <p:cNvSpPr>
            <a:spLocks noGrp="1"/>
          </p:cNvSpPr>
          <p:nvPr>
            <p:ph idx="1"/>
          </p:nvPr>
        </p:nvSpPr>
        <p:spPr>
          <a:xfrm>
            <a:off x="3575050" y="457200"/>
            <a:ext cx="5035550" cy="5562602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Dikdörtgen 3"/>
          <p:cNvSpPr>
            <a:spLocks noGrp="1"/>
          </p:cNvSpPr>
          <p:nvPr>
            <p:ph type="body" sz="half" idx="2"/>
          </p:nvPr>
        </p:nvSpPr>
        <p:spPr>
          <a:xfrm>
            <a:off x="533400" y="1435101"/>
            <a:ext cx="2932114" cy="4584700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Dikdörtgen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093BAB-4B39-4DB0-90A2-3B75BBCF5E97}" type="datetime1">
              <a:rPr lang="tr-TR" noProof="0" smtClean="0"/>
              <a:t>30.10.2022</a:t>
            </a:fld>
            <a:endParaRPr lang="tr-TR" noProof="0"/>
          </a:p>
        </p:txBody>
      </p:sp>
      <p:sp>
        <p:nvSpPr>
          <p:cNvPr id="6" name="Dikdörtgen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Dikdörtgen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325215-7382-4C1B-86B1-E9DB9649FF5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rtlCol="0" anchor="b"/>
          <a:lstStyle>
            <a:lvl1pPr algn="l">
              <a:defRPr sz="2000" b="1">
                <a:latin typeface="+mn-lt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Dikdört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Dikdörtge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2462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Dikdörtgen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6AAA8C-EABE-4E62-8B3F-81807E5187E3}" type="datetime1">
              <a:rPr lang="tr-TR" noProof="0" smtClean="0"/>
              <a:t>30.10.2022</a:t>
            </a:fld>
            <a:endParaRPr lang="tr-TR" noProof="0"/>
          </a:p>
        </p:txBody>
      </p:sp>
      <p:sp>
        <p:nvSpPr>
          <p:cNvPr id="6" name="Dikdörtgen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Dikdörtgen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325215-7382-4C1B-86B1-E9DB9649FF5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Dikdörtgen 18"/>
          <p:cNvPicPr>
            <a:picLocks noChangeAspect="1"/>
          </p:cNvPicPr>
          <p:nvPr/>
        </p:nvPicPr>
        <p:blipFill>
          <a:blip r:embed="rId11">
            <a:duotone>
              <a:schemeClr val="accent3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rup 19"/>
          <p:cNvGrpSpPr/>
          <p:nvPr/>
        </p:nvGrpSpPr>
        <p:grpSpPr>
          <a:xfrm>
            <a:off x="304800" y="0"/>
            <a:ext cx="8534400" cy="6860650"/>
            <a:chOff x="304800" y="0"/>
            <a:chExt cx="8534400" cy="6860650"/>
          </a:xfrm>
        </p:grpSpPr>
        <p:sp>
          <p:nvSpPr>
            <p:cNvPr id="21" name="Dikdörtgen 20"/>
            <p:cNvSpPr/>
            <p:nvPr userDrawn="1"/>
          </p:nvSpPr>
          <p:spPr>
            <a:xfrm>
              <a:off x="457200" y="0"/>
              <a:ext cx="8229600" cy="6477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 w="25400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  <p:sp>
          <p:nvSpPr>
            <p:cNvPr id="22" name="Dikdörtgen 21"/>
            <p:cNvSpPr/>
            <p:nvPr userDrawn="1"/>
          </p:nvSpPr>
          <p:spPr>
            <a:xfrm flipH="1">
              <a:off x="457200" y="381000"/>
              <a:ext cx="8229600" cy="6477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 w="25400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  <p:sp>
          <p:nvSpPr>
            <p:cNvPr id="23" name="Dikdörtgen 22"/>
            <p:cNvSpPr/>
            <p:nvPr userDrawn="1"/>
          </p:nvSpPr>
          <p:spPr>
            <a:xfrm>
              <a:off x="8686800" y="0"/>
              <a:ext cx="152400" cy="6477000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  <p:sp>
          <p:nvSpPr>
            <p:cNvPr id="24" name="Dikdörtgen 23"/>
            <p:cNvSpPr/>
            <p:nvPr userDrawn="1"/>
          </p:nvSpPr>
          <p:spPr>
            <a:xfrm>
              <a:off x="304800" y="383650"/>
              <a:ext cx="152400" cy="6477000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  <p:sp>
          <p:nvSpPr>
            <p:cNvPr id="25" name="Dikdörtgen 24"/>
            <p:cNvSpPr/>
            <p:nvPr userDrawn="1"/>
          </p:nvSpPr>
          <p:spPr>
            <a:xfrm>
              <a:off x="457200" y="6477000"/>
              <a:ext cx="8382000" cy="76200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6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 w="25400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  <p:sp>
          <p:nvSpPr>
            <p:cNvPr id="26" name="Dikdörtgen 25"/>
            <p:cNvSpPr/>
            <p:nvPr userDrawn="1"/>
          </p:nvSpPr>
          <p:spPr>
            <a:xfrm flipH="1">
              <a:off x="304800" y="310738"/>
              <a:ext cx="8382000" cy="76200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6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 w="25400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1075426"/>
          </a:xfrm>
          <a:prstGeom prst="rect">
            <a:avLst/>
          </a:prstGeom>
        </p:spPr>
        <p:txBody>
          <a:bodyPr vert="horz" rtlCol="0" anchor="b" anchorCtr="0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33400" y="1600203"/>
            <a:ext cx="8077200" cy="441241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533400" y="6104626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000">
                <a:solidFill>
                  <a:schemeClr val="tx2"/>
                </a:solidFill>
                <a:latin typeface="+mj-lt"/>
              </a:defRPr>
            </a:lvl1pPr>
          </a:lstStyle>
          <a:p>
            <a:pPr rtl="0"/>
            <a:fld id="{B9D37EAC-CCED-4F32-ADB5-B61DCCD2CF60}" type="datetime1">
              <a:rPr lang="tr-TR" sz="1000" noProof="0" smtClean="0">
                <a:solidFill>
                  <a:schemeClr val="tx2"/>
                </a:solidFill>
                <a:latin typeface="+mj-lt"/>
              </a:rPr>
              <a:t>30.10.2022</a:t>
            </a:fld>
            <a:endParaRPr lang="tr-TR" sz="1000" noProof="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104626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000">
                <a:solidFill>
                  <a:schemeClr val="tx2"/>
                </a:solidFill>
                <a:latin typeface="+mj-lt"/>
              </a:defRPr>
            </a:lvl1pPr>
          </a:lstStyle>
          <a:p>
            <a:pPr rtl="0"/>
            <a:endParaRPr lang="tr-TR" sz="1000" noProof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477000" y="6104626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000">
                <a:solidFill>
                  <a:schemeClr val="tx2"/>
                </a:solidFill>
                <a:latin typeface="+mj-lt"/>
              </a:defRPr>
            </a:lvl1pPr>
          </a:lstStyle>
          <a:p>
            <a:pPr rtl="0"/>
            <a:fld id="{53325215-7382-4C1B-86B1-E9DB9649FF55}" type="slidenum">
              <a:rPr lang="tr-TR" sz="1000" noProof="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tr-TR" sz="1000" noProof="0">
              <a:solidFill>
                <a:schemeClr val="tx2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tr-TR" b="1" i="0" dirty="0">
                <a:effectLst/>
                <a:latin typeface="-apple-system"/>
              </a:rPr>
              <a:t>Test Senaryoları</a:t>
            </a:r>
            <a:endParaRPr lang="tr-TR" dirty="0"/>
          </a:p>
        </p:txBody>
      </p:sp>
      <p:sp>
        <p:nvSpPr>
          <p:cNvPr id="5" name="Dikdörtgen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/>
              <a:t>Zeliha Öznük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Finansal Plan</a:t>
            </a:r>
          </a:p>
        </p:txBody>
      </p:sp>
      <p:sp>
        <p:nvSpPr>
          <p:cNvPr id="3" name="Dikdörtgen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tr-TR"/>
              <a:t>Finansal modelinizi ve fiyatlandırma varsayımlarınızı tanımlayan üst düzey bir finansal planı ana hatlarıyla açıklayın.</a:t>
            </a:r>
          </a:p>
          <a:p>
            <a:pPr lvl="1" rtl="0"/>
            <a:r>
              <a:rPr lang="tr-TR"/>
              <a:t>Bu plan gelecek üç yılda beklenen yıllık satış ve kar düzeylerini içermelidir.</a:t>
            </a:r>
          </a:p>
          <a:p>
            <a:pPr lvl="1" rtl="0"/>
            <a:r>
              <a:rPr lang="tr-TR"/>
              <a:t>Bu malzemeyi uygun bir şekilde anlatmak için birkaç slayt kullanın.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Kaynak Gereksinimleri</a:t>
            </a:r>
          </a:p>
        </p:txBody>
      </p:sp>
      <p:sp>
        <p:nvSpPr>
          <p:cNvPr id="5" name="Dikdörtgen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tr-TR"/>
              <a:t>Aşağıdaki kaynaklarla ilgili gereksinimleri listeleyin:</a:t>
            </a:r>
          </a:p>
          <a:p>
            <a:pPr lvl="1" rtl="0"/>
            <a:r>
              <a:rPr lang="tr-TR"/>
              <a:t>Personel</a:t>
            </a:r>
          </a:p>
          <a:p>
            <a:pPr lvl="1" rtl="0"/>
            <a:r>
              <a:rPr lang="tr-TR"/>
              <a:t>Teknoloji</a:t>
            </a:r>
          </a:p>
          <a:p>
            <a:pPr lvl="1" rtl="0"/>
            <a:r>
              <a:rPr lang="tr-TR"/>
              <a:t>Finansman</a:t>
            </a:r>
          </a:p>
          <a:p>
            <a:pPr lvl="1" rtl="0"/>
            <a:r>
              <a:rPr lang="tr-TR"/>
              <a:t>Dağıtım</a:t>
            </a:r>
          </a:p>
          <a:p>
            <a:pPr lvl="1" rtl="0"/>
            <a:r>
              <a:rPr lang="tr-TR"/>
              <a:t>Promosyon</a:t>
            </a:r>
          </a:p>
          <a:p>
            <a:pPr lvl="1" rtl="0"/>
            <a:r>
              <a:rPr lang="tr-TR"/>
              <a:t>Ürünler</a:t>
            </a:r>
          </a:p>
          <a:p>
            <a:pPr lvl="1" rtl="0"/>
            <a:r>
              <a:rPr lang="tr-TR"/>
              <a:t>Hizmetler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Riskler ve Ödüller</a:t>
            </a:r>
          </a:p>
        </p:txBody>
      </p:sp>
      <p:sp>
        <p:nvSpPr>
          <p:cNvPr id="3" name="Dikdörtgen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tr-TR"/>
              <a:t>Önerilen projenin risklerini ve bunlarla nasıl başa çıkılacağını özetleyin.</a:t>
            </a:r>
          </a:p>
          <a:p>
            <a:pPr rtl="0"/>
            <a:r>
              <a:rPr lang="tr-TR"/>
              <a:t>Özellikle finansman arıyorsanız, beklenen ödüllerle ilgili tahminlerde bulunun.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Temel Sorunlar</a:t>
            </a:r>
          </a:p>
        </p:txBody>
      </p:sp>
      <p:sp>
        <p:nvSpPr>
          <p:cNvPr id="3" name="Dikdörtgen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/>
              <a:t>Kısa vadede</a:t>
            </a:r>
          </a:p>
          <a:p>
            <a:pPr lvl="1" rtl="0"/>
            <a:r>
              <a:rPr lang="tr-TR"/>
              <a:t>Önemli kararları ve hemen veya kısa vadede çözülmesi gereken sorunları belirleyin.</a:t>
            </a:r>
          </a:p>
          <a:p>
            <a:pPr lvl="1" rtl="0"/>
            <a:r>
              <a:rPr lang="tr-TR"/>
              <a:t>Kararın geciktirilmesinin sonuçlarını ortaya koyun.</a:t>
            </a:r>
          </a:p>
          <a:p>
            <a:pPr rtl="0"/>
            <a:r>
              <a:rPr lang="tr-TR"/>
              <a:t>Uzun vadede</a:t>
            </a:r>
          </a:p>
          <a:p>
            <a:pPr lvl="1" rtl="0"/>
            <a:r>
              <a:rPr lang="tr-TR"/>
              <a:t>Uzun vadede çözüm gerektiren sorunları tanımlayın.</a:t>
            </a:r>
          </a:p>
          <a:p>
            <a:pPr lvl="1" rtl="0"/>
            <a:r>
              <a:rPr lang="tr-TR"/>
              <a:t>Kararın geciktirilmesinin sonuçlarını ortaya koyun.</a:t>
            </a:r>
          </a:p>
          <a:p>
            <a:pPr rtl="0"/>
            <a:r>
              <a:rPr lang="tr-TR"/>
              <a:t>Fon arıyorsanız, çözümü için mali kaynak gerektiren tüm sorunları açıkça belirtin.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0AD9B1-54CD-4032-C269-2F6C2303F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4869160"/>
            <a:ext cx="8153399" cy="1083567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ir programın davranışını Statik ve Dinamik yöntemlerle, bir küme içinden seçilerek ve test durumlarını kullanarak, beklenen davranışa uyup uymadığını tespit etme işlemidir.</a:t>
            </a:r>
            <a:endParaRPr lang="tr-TR" sz="2000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96B596F-BD98-4FEE-3BAF-A6B100F61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560" y="3933056"/>
            <a:ext cx="8129524" cy="576064"/>
          </a:xfrm>
        </p:spPr>
        <p:txBody>
          <a:bodyPr>
            <a:normAutofit/>
          </a:bodyPr>
          <a:lstStyle/>
          <a:p>
            <a:r>
              <a:rPr lang="tr-TR" sz="2800" dirty="0"/>
              <a:t>Test Nedir?</a:t>
            </a:r>
          </a:p>
        </p:txBody>
      </p:sp>
    </p:spTree>
    <p:extLst>
      <p:ext uri="{BB962C8B-B14F-4D97-AF65-F5344CB8AC3E}">
        <p14:creationId xmlns:p14="http://schemas.microsoft.com/office/powerpoint/2010/main" val="202494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>
            <a:spLocks noGrp="1"/>
          </p:cNvSpPr>
          <p:nvPr>
            <p:ph type="title"/>
          </p:nvPr>
        </p:nvSpPr>
        <p:spPr>
          <a:xfrm>
            <a:off x="299715" y="2017750"/>
            <a:ext cx="8153400" cy="1371600"/>
          </a:xfrm>
        </p:spPr>
        <p:txBody>
          <a:bodyPr rtlCol="0">
            <a:normAutofit fontScale="90000"/>
          </a:bodyPr>
          <a:lstStyle/>
          <a:p>
            <a:br>
              <a:rPr lang="tr-TR" b="1" i="0" dirty="0">
                <a:solidFill>
                  <a:srgbClr val="292929"/>
                </a:solidFill>
                <a:effectLst/>
                <a:latin typeface="sohne"/>
              </a:rPr>
            </a:br>
            <a:r>
              <a:rPr lang="tr-TR" sz="1800" b="0" i="0" dirty="0">
                <a:solidFill>
                  <a:schemeClr val="bg1">
                    <a:lumMod val="95000"/>
                  </a:schemeClr>
                </a:solidFill>
                <a:effectLst/>
                <a:latin typeface="source-serif-pro"/>
              </a:rPr>
              <a:t>Test senaryoları, test edilecek iş, modül ile ilgili isterlerin ne derece gerçekleştirildiğinin, tüm isterler gerçekleştirilse bile yapılan çalışmada ve bu çalışmanın etkileyebileceği alanlarda hata olup olmadığının kontrolünü sağlayan adımlardır.</a:t>
            </a:r>
            <a:br>
              <a:rPr lang="tr-TR" dirty="0">
                <a:solidFill>
                  <a:schemeClr val="bg1">
                    <a:lumMod val="95000"/>
                  </a:schemeClr>
                </a:solidFill>
              </a:rPr>
            </a:br>
            <a:endParaRPr lang="tr-TR" b="1" i="0" dirty="0">
              <a:solidFill>
                <a:srgbClr val="292929"/>
              </a:solidFill>
              <a:effectLst/>
              <a:latin typeface="sohne"/>
            </a:endParaRPr>
          </a:p>
        </p:txBody>
      </p:sp>
      <p:sp>
        <p:nvSpPr>
          <p:cNvPr id="5" name="Dikdörtgen 4"/>
          <p:cNvSpPr>
            <a:spLocks noGrp="1"/>
          </p:cNvSpPr>
          <p:nvPr>
            <p:ph type="body" idx="1"/>
          </p:nvPr>
        </p:nvSpPr>
        <p:spPr>
          <a:xfrm>
            <a:off x="323528" y="1268760"/>
            <a:ext cx="8129587" cy="904875"/>
          </a:xfrm>
        </p:spPr>
        <p:txBody>
          <a:bodyPr rtlCol="0">
            <a:normAutofit/>
          </a:bodyPr>
          <a:lstStyle/>
          <a:p>
            <a:pPr rtl="0"/>
            <a:r>
              <a:rPr lang="tr-TR" sz="3600" b="1" i="0" dirty="0">
                <a:solidFill>
                  <a:srgbClr val="292929"/>
                </a:solidFill>
                <a:effectLst/>
                <a:latin typeface="sohne"/>
              </a:rPr>
              <a:t>Test Senaryoları Nedir?</a:t>
            </a:r>
            <a:endParaRPr lang="tr-TR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6EDB1F-076B-3704-6EB2-73FA95BC1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77" y="3362647"/>
            <a:ext cx="7312767" cy="27307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1074738"/>
          </a:xfrm>
        </p:spPr>
        <p:txBody>
          <a:bodyPr rtlCol="0"/>
          <a:lstStyle/>
          <a:p>
            <a:pPr rtl="0"/>
            <a:r>
              <a:rPr lang="en-US" b="1" i="0" dirty="0">
                <a:effectLst/>
                <a:latin typeface="Source Serif Pro" panose="02040603050405020204" pitchFamily="18" charset="0"/>
              </a:rPr>
              <a:t>Test </a:t>
            </a:r>
            <a:r>
              <a:rPr lang="en-US" b="1" i="0" dirty="0" err="1">
                <a:effectLst/>
                <a:latin typeface="Source Serif Pro" panose="02040603050405020204" pitchFamily="18" charset="0"/>
              </a:rPr>
              <a:t>durumu</a:t>
            </a:r>
            <a:r>
              <a:rPr lang="en-US" b="1" i="0" dirty="0">
                <a:effectLst/>
                <a:latin typeface="Source Serif Pro" panose="02040603050405020204" pitchFamily="18" charset="0"/>
              </a:rPr>
              <a:t> (Test Case) </a:t>
            </a:r>
            <a:r>
              <a:rPr lang="en-US" b="1" i="0" dirty="0" err="1">
                <a:effectLst/>
                <a:latin typeface="Source Serif Pro" panose="02040603050405020204" pitchFamily="18" charset="0"/>
              </a:rPr>
              <a:t>nedir</a:t>
            </a:r>
            <a:r>
              <a:rPr lang="en-US" b="1" i="0" dirty="0">
                <a:effectLst/>
                <a:latin typeface="Source Serif Pro" panose="02040603050405020204" pitchFamily="18" charset="0"/>
              </a:rPr>
              <a:t>?</a:t>
            </a:r>
            <a:endParaRPr lang="tr-TR" dirty="0"/>
          </a:p>
        </p:txBody>
      </p:sp>
      <p:sp>
        <p:nvSpPr>
          <p:cNvPr id="3" name="Dikdörtgen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411663"/>
          </a:xfrm>
        </p:spPr>
        <p:txBody>
          <a:bodyPr rtlCol="0">
            <a:normAutofit/>
          </a:bodyPr>
          <a:lstStyle/>
          <a:p>
            <a:pPr rtl="0"/>
            <a:r>
              <a:rPr lang="tr-TR" b="0" i="0" dirty="0">
                <a:effectLst/>
                <a:latin typeface="Source Serif Pro" panose="02040603050405020204" pitchFamily="18" charset="0"/>
              </a:rPr>
              <a:t>Test </a:t>
            </a:r>
            <a:r>
              <a:rPr lang="tr-TR" b="0" i="0" dirty="0" err="1">
                <a:effectLst/>
                <a:latin typeface="Source Serif Pro" panose="02040603050405020204" pitchFamily="18" charset="0"/>
              </a:rPr>
              <a:t>case</a:t>
            </a:r>
            <a:r>
              <a:rPr lang="tr-TR" b="0" i="0" dirty="0">
                <a:effectLst/>
                <a:latin typeface="Source Serif Pro" panose="02040603050405020204" pitchFamily="18" charset="0"/>
              </a:rPr>
              <a:t>, başarılı ve başarısız yöntemlerle koşulabilecek test senaryosu prosedürleridir. </a:t>
            </a:r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1074738"/>
          </a:xfrm>
        </p:spPr>
        <p:txBody>
          <a:bodyPr rtlCol="0"/>
          <a:lstStyle/>
          <a:p>
            <a:pPr rtl="0"/>
            <a:r>
              <a:rPr lang="tr-TR"/>
              <a:t>Ekip</a:t>
            </a:r>
          </a:p>
        </p:txBody>
      </p:sp>
      <p:sp>
        <p:nvSpPr>
          <p:cNvPr id="5" name="Dikdörtgen 4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411663"/>
          </a:xfrm>
        </p:spPr>
        <p:txBody>
          <a:bodyPr rtlCol="0"/>
          <a:lstStyle/>
          <a:p>
            <a:pPr rtl="0"/>
            <a:r>
              <a:rPr lang="tr-TR"/>
              <a:t>CEO'yu ve önemli yöneticileri adlarıyla listeleyin.</a:t>
            </a:r>
          </a:p>
          <a:p>
            <a:pPr rtl="0"/>
            <a:r>
              <a:rPr lang="tr-TR"/>
              <a:t>Bu kişilerin başarılı sicillere sahip olduklarını göstermek için önceki başarılarını da ekleyin.</a:t>
            </a:r>
          </a:p>
          <a:p>
            <a:pPr rtl="0"/>
            <a:r>
              <a:rPr lang="tr-TR"/>
              <a:t>Bu alanda kaç yıllık deneyimleri olduğunu özetleyin.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1074738"/>
          </a:xfrm>
        </p:spPr>
        <p:txBody>
          <a:bodyPr rtlCol="0"/>
          <a:lstStyle/>
          <a:p>
            <a:pPr rtl="0"/>
            <a:r>
              <a:rPr lang="tr-TR"/>
              <a:t>Pazar Özeti</a:t>
            </a:r>
          </a:p>
        </p:txBody>
      </p:sp>
      <p:sp>
        <p:nvSpPr>
          <p:cNvPr id="3" name="Dikdörtgen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411663"/>
          </a:xfrm>
        </p:spPr>
        <p:txBody>
          <a:bodyPr rtlCol="0"/>
          <a:lstStyle/>
          <a:p>
            <a:pPr rtl="0"/>
            <a:r>
              <a:rPr lang="tr-TR"/>
              <a:t>Pazarınızın geçmişini, bugününü ve geleceğini özetleyin.</a:t>
            </a:r>
          </a:p>
          <a:p>
            <a:pPr lvl="1" rtl="0"/>
            <a:r>
              <a:rPr lang="tr-TR"/>
              <a:t>Pazar payında, liderliğinde, oyuncularında yaşanan değişimleri, pazardaki kaymaları, maliyetleri, fiyatlandırmayı veya şirketinize başarı fırsatı veren rekabeti gözden geçirin.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Fırsatlar</a:t>
            </a:r>
          </a:p>
        </p:txBody>
      </p:sp>
      <p:sp>
        <p:nvSpPr>
          <p:cNvPr id="3" name="Dikdörtgen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tr-TR"/>
              <a:t>Sorunları ve fırsatları belirleyin.</a:t>
            </a:r>
          </a:p>
          <a:p>
            <a:pPr lvl="1" rtl="0"/>
            <a:r>
              <a:rPr lang="tr-TR"/>
              <a:t>Tüketici sorunlarını ortaya koyun ve bu sorunların yarattığı ürün/hizmet fırsatlarının doğasını tanımlayın.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İş Kavramı</a:t>
            </a:r>
          </a:p>
        </p:txBody>
      </p:sp>
      <p:sp>
        <p:nvSpPr>
          <p:cNvPr id="3" name="Dikdörtgen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tr-TR"/>
              <a:t>İşinizin dayandığı temel teknolojiyi, kavramı veya stratejiyi özetleyin.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Hedefler ve Amaçlar</a:t>
            </a:r>
          </a:p>
        </p:txBody>
      </p:sp>
      <p:sp>
        <p:nvSpPr>
          <p:cNvPr id="3" name="Dikdörtgen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tr-TR"/>
              <a:t>Beş yıllık hedefleri listeleyin</a:t>
            </a:r>
          </a:p>
          <a:p>
            <a:pPr rtl="0"/>
            <a:r>
              <a:rPr lang="tr-TR"/>
              <a:t>Beş yıllık hedeflerinize ulaşmak için belirli, ölçülebilir hedefler ortaya koyun.</a:t>
            </a:r>
          </a:p>
          <a:p>
            <a:pPr lvl="1" rtl="0"/>
            <a:r>
              <a:rPr lang="tr-TR"/>
              <a:t>Pazar payı hedeflerini listeleyin.</a:t>
            </a:r>
          </a:p>
          <a:p>
            <a:pPr lvl="1" rtl="0"/>
            <a:r>
              <a:rPr lang="tr-TR"/>
              <a:t>Gelir/karlılık hedeflerini listeleyin.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Business Plan">
      <a:dk1>
        <a:sysClr val="windowText" lastClr="000000"/>
      </a:dk1>
      <a:lt1>
        <a:sysClr val="window" lastClr="FFFFFF"/>
      </a:lt1>
      <a:dk2>
        <a:srgbClr val="284E6A"/>
      </a:dk2>
      <a:lt2>
        <a:srgbClr val="EFE3C4"/>
      </a:lt2>
      <a:accent1>
        <a:srgbClr val="646F4D"/>
      </a:accent1>
      <a:accent2>
        <a:srgbClr val="934721"/>
      </a:accent2>
      <a:accent3>
        <a:srgbClr val="A46721"/>
      </a:accent3>
      <a:accent4>
        <a:srgbClr val="655E6D"/>
      </a:accent4>
      <a:accent5>
        <a:srgbClr val="3A5F7B"/>
      </a:accent5>
      <a:accent6>
        <a:srgbClr val="665E45"/>
      </a:accent6>
      <a:hlink>
        <a:srgbClr val="64A2C8"/>
      </a:hlink>
      <a:folHlink>
        <a:srgbClr val="9BA967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08054_TF10081922.potx" id="{31FDC32B-CAAB-4AA5-915A-7E8D343EF371}" vid="{6C5087C9-2B76-46C2-8465-59490120B48D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 xsi:nil="true"/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Business plan presentation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Business plan presentation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264190</Value>
      <Value>1282486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EditorialStatus xmlns="4873beb7-5857-4685-be1f-d57550cc96cc" xsi:nil="true"/>
    <TimesCloned xmlns="4873beb7-5857-4685-be1f-d57550cc96cc" xsi:nil="true"/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2009-05-30T20:39:38+00:00</AssetStart>
    <LastHandOff xmlns="4873beb7-5857-4685-be1f-d57550cc96cc" xsi:nil="true"/>
    <ArtSampleDocs xmlns="4873beb7-5857-4685-be1f-d57550cc96cc" xsi:nil="true"/>
    <TPClientViewer xmlns="4873beb7-5857-4685-be1f-d57550cc96cc">Microsoft Office PowerPoint</TPClientViewer>
    <UACurrentWords xmlns="4873beb7-5857-4685-be1f-d57550cc96cc">0</UACurrentWords>
    <UALocRecommendation xmlns="4873beb7-5857-4685-be1f-d57550cc96cc">Localize</UALocRecommendation>
    <IsDeleted xmlns="4873beb7-5857-4685-be1f-d57550cc96cc">false</IsDeleted>
    <ShowIn xmlns="4873beb7-5857-4685-be1f-d57550cc96cc">Show everywhere</ShowIn>
    <UANotes xmlns="4873beb7-5857-4685-be1f-d57550cc96cc">online onlyFedEx</UANotes>
    <TemplateStatus xmlns="4873beb7-5857-4685-be1f-d57550cc96cc">Complete</TemplateStatus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TPExecutable xmlns="4873beb7-5857-4685-be1f-d57550cc96cc" xsi:nil="true"/>
    <SubmitterId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TP010081922</AssetId>
    <TPApplication xmlns="4873beb7-5857-4685-be1f-d57550cc96cc">PowerPoint</TPApplication>
    <TPLaunchHelpLink xmlns="4873beb7-5857-4685-be1f-d57550cc96cc" xsi:nil="true"/>
    <IntlLocPriority xmlns="4873beb7-5857-4685-be1f-d57550cc96cc" xsi:nil="true"/>
    <HandoffToMSDN xmlns="4873beb7-5857-4685-be1f-d57550cc96cc" xsi:nil="true"/>
    <PlannedPubDate xmlns="4873beb7-5857-4685-be1f-d57550cc96cc" xsi:nil="true"/>
    <CrawlForDependencies xmlns="4873beb7-5857-4685-be1f-d57550cc96cc">false</CrawlForDependencies>
    <IntlLangReviewer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 xsi:nil="true"/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116974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505A8C3-089E-42DC-ACC9-E492AA2706A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CFC25A38-D395-4ECA-8E0C-59C679C62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DFADD4-55C1-4508-8806-EDFC967490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{801D3160-E615-4ED1-B610-9F8434DEA103}tf10081922_win32</Template>
  <TotalTime>69</TotalTime>
  <Words>358</Words>
  <Application>Microsoft Office PowerPoint</Application>
  <PresentationFormat>Ekran Gösterisi (4:3)</PresentationFormat>
  <Paragraphs>61</Paragraphs>
  <Slides>13</Slides>
  <Notes>12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22" baseType="lpstr">
      <vt:lpstr>-apple-system</vt:lpstr>
      <vt:lpstr>Arial</vt:lpstr>
      <vt:lpstr>Bookman Old Style</vt:lpstr>
      <vt:lpstr>Calibri</vt:lpstr>
      <vt:lpstr>Segoe Condensed</vt:lpstr>
      <vt:lpstr>sohne</vt:lpstr>
      <vt:lpstr>Source Serif Pro</vt:lpstr>
      <vt:lpstr>source-serif-pro</vt:lpstr>
      <vt:lpstr>Office Teması</vt:lpstr>
      <vt:lpstr>Test Senaryoları</vt:lpstr>
      <vt:lpstr>Bir programın davranışını Statik ve Dinamik yöntemlerle, bir küme içinden seçilerek ve test durumlarını kullanarak, beklenen davranışa uyup uymadığını tespit etme işlemidir.</vt:lpstr>
      <vt:lpstr> Test senaryoları, test edilecek iş, modül ile ilgili isterlerin ne derece gerçekleştirildiğinin, tüm isterler gerçekleştirilse bile yapılan çalışmada ve bu çalışmanın etkileyebileceği alanlarda hata olup olmadığının kontrolünü sağlayan adımlardır. </vt:lpstr>
      <vt:lpstr>Test durumu (Test Case) nedir?</vt:lpstr>
      <vt:lpstr>Ekip</vt:lpstr>
      <vt:lpstr>Pazar Özeti</vt:lpstr>
      <vt:lpstr>Fırsatlar</vt:lpstr>
      <vt:lpstr>İş Kavramı</vt:lpstr>
      <vt:lpstr>Hedefler ve Amaçlar</vt:lpstr>
      <vt:lpstr>Finansal Plan</vt:lpstr>
      <vt:lpstr>Kaynak Gereksinimleri</vt:lpstr>
      <vt:lpstr>Riskler ve Ödüller</vt:lpstr>
      <vt:lpstr>Temel Sorunlar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Senaryoları</dc:title>
  <dc:creator>Zeliha ÖZNÜK</dc:creator>
  <cp:lastModifiedBy>Zeliha ÖZNÜK</cp:lastModifiedBy>
  <cp:revision>1</cp:revision>
  <dcterms:created xsi:type="dcterms:W3CDTF">2022-10-30T21:16:16Z</dcterms:created>
  <dcterms:modified xsi:type="dcterms:W3CDTF">2022-10-30T22:25:49Z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419;#zpp140;#79;#tpl120;#65;#zpp120</vt:lpwstr>
  </property>
  <property fmtid="{D5CDD505-2E9C-101B-9397-08002B2CF9AE}" pid="8" name="PolicheckCounter">
    <vt:lpwstr>0</vt:lpwstr>
  </property>
  <property fmtid="{D5CDD505-2E9C-101B-9397-08002B2CF9AE}" pid="9" name="APTrustLevel">
    <vt:r8>1</vt:r8>
  </property>
</Properties>
</file>