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notesMasterIdLst>
    <p:notesMasterId r:id="rId19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288000" cy="10287000"/>
  <p:notesSz cx="6858000" cy="9144000"/>
  <p:embeddedFontLst>
    <p:embeddedFont>
      <p:font typeface="Lazydog" charset="1" panose="00000000000000000000"/>
      <p:regular r:id="rId17"/>
    </p:embeddedFont>
    <p:embeddedFont>
      <p:font typeface="Comic Sans" charset="1" panose="03000702030302020204"/>
      <p:regular r:id="rId18"/>
    </p:embeddedFont>
    <p:embeddedFont>
      <p:font typeface="Canva Sans" charset="1" panose="020B0503030501040103"/>
      <p:regular r:id="rId24"/>
    </p:embeddedFont>
    <p:embeddedFont>
      <p:font typeface="Canva Sans Bold" charset="1" panose="020B0803030501040103"/>
      <p:regular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notesMasters/notesMaster1.xml" Type="http://schemas.openxmlformats.org/officeDocument/2006/relationships/notesMaster"/><Relationship Id="rId2" Target="presProps.xml" Type="http://schemas.openxmlformats.org/officeDocument/2006/relationships/presProps"/><Relationship Id="rId20" Target="theme/theme2.xml" Type="http://schemas.openxmlformats.org/officeDocument/2006/relationships/theme"/><Relationship Id="rId21" Target="notesSlides/notesSlide1.xml" Type="http://schemas.openxmlformats.org/officeDocument/2006/relationships/notesSlide"/><Relationship Id="rId22" Target="notesSlides/notesSlide2.xml" Type="http://schemas.openxmlformats.org/officeDocument/2006/relationships/notesSlide"/><Relationship Id="rId23" Target="notesSlides/notesSlide3.xml" Type="http://schemas.openxmlformats.org/officeDocument/2006/relationships/notesSlide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notesMasters/_rels/notesMaster1.xml.rels><?xml version="1.0" encoding="UTF-8" standalone="yes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7.xml" Type="http://schemas.openxmlformats.org/officeDocument/2006/relationships/slide"/></Relationships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8.xml" Type="http://schemas.openxmlformats.org/officeDocument/2006/relationships/slide"/></Relationships>
</file>

<file path=ppt/notesSlides/_rels/notesSlide3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9.xml" Type="http://schemas.openxmlformats.org/officeDocument/2006/relationships/slide"/></Relationships>
</file>

<file path=ppt/notesSlides/notesSlide1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Modules are groups of nodes more densely connected overall, not necessarily with the strongest individual links.</a:t>
            </a:r>
          </a:p>
          <a:p>
            <a:r>
              <a:rPr lang="en-US"/>
              <a:t>- You can have a best friend outside of your main friend group (large edge) but you know everyone within your group collectively more</a:t>
            </a:r>
          </a:p>
          <a:p>
            <a:r>
              <a:rPr lang="en-US"/>
              <a:t>- A node may stay in a module where it has more connections overall, even if its strongest individual connection is to a node in another module.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Operational Taxonomic Unit</a:t>
            </a:r>
          </a:p>
          <a:p>
            <a:r>
              <a:rPr lang="en-US"/>
              <a:t>Amplicon sequence variant</a:t>
            </a:r>
          </a:p>
          <a:p>
            <a:r>
              <a:rPr lang="en-US"/>
              <a:t>- Unlike Operational Taxonomic Units (OTUs), which group sequences based on similarity, ASVs distinguish sequences based on single nucleotide differences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18" Target="../media/image17.png" Type="http://schemas.openxmlformats.org/officeDocument/2006/relationships/image"/><Relationship Id="rId19" Target="../media/image18.svg" Type="http://schemas.openxmlformats.org/officeDocument/2006/relationships/image"/><Relationship Id="rId2" Target="../media/image1.png" Type="http://schemas.openxmlformats.org/officeDocument/2006/relationships/image"/><Relationship Id="rId20" Target="../media/image19.png" Type="http://schemas.openxmlformats.org/officeDocument/2006/relationships/image"/><Relationship Id="rId21" Target="../media/image20.sv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16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Relationship Id="rId6" Target="../media/image24.png" Type="http://schemas.openxmlformats.org/officeDocument/2006/relationships/image"/><Relationship Id="rId7" Target="../media/image25.png" Type="http://schemas.openxmlformats.org/officeDocument/2006/relationships/image"/><Relationship Id="rId8" Target="../media/image26.png" Type="http://schemas.openxmlformats.org/officeDocument/2006/relationships/image"/><Relationship Id="rId9" Target="../media/image27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https://chiliubio.github.io/microeco_tutorial/index.html" TargetMode="External" Type="http://schemas.openxmlformats.org/officeDocument/2006/relationships/hyperlink"/><Relationship Id="rId2" Target="../media/image15.png" Type="http://schemas.openxmlformats.org/officeDocument/2006/relationships/image"/><Relationship Id="rId3" Target="../media/image16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Relationship Id="rId6" Target="../media/image24.png" Type="http://schemas.openxmlformats.org/officeDocument/2006/relationships/image"/><Relationship Id="rId7" Target="../media/image25.png" Type="http://schemas.openxmlformats.org/officeDocument/2006/relationships/image"/><Relationship Id="rId8" Target="../media/image26.png" Type="http://schemas.openxmlformats.org/officeDocument/2006/relationships/image"/><Relationship Id="rId9" Target="../media/image27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1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.xml" Type="http://schemas.openxmlformats.org/officeDocument/2006/relationships/notesSlide"/><Relationship Id="rId3" Target="../media/image22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2.svg" Type="http://schemas.openxmlformats.org/officeDocument/2006/relationships/image"/><Relationship Id="rId2" Target="../notesSlides/notesSlide2.xml" Type="http://schemas.openxmlformats.org/officeDocument/2006/relationships/notesSlide"/><Relationship Id="rId3" Target="../media/image9.png" Type="http://schemas.openxmlformats.org/officeDocument/2006/relationships/image"/><Relationship Id="rId4" Target="../media/image10.svg" Type="http://schemas.openxmlformats.org/officeDocument/2006/relationships/image"/><Relationship Id="rId5" Target="../media/image15.png" Type="http://schemas.openxmlformats.org/officeDocument/2006/relationships/image"/><Relationship Id="rId6" Target="../media/image16.svg" Type="http://schemas.openxmlformats.org/officeDocument/2006/relationships/image"/><Relationship Id="rId7" Target="../media/image19.png" Type="http://schemas.openxmlformats.org/officeDocument/2006/relationships/image"/><Relationship Id="rId8" Target="../media/image20.svg" Type="http://schemas.openxmlformats.org/officeDocument/2006/relationships/image"/><Relationship Id="rId9" Target="../media/image11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3.xml" Type="http://schemas.openxmlformats.org/officeDocument/2006/relationships/notesSlide"/><Relationship Id="rId3" Target="../media/image23.png" Type="http://schemas.openxmlformats.org/officeDocument/2006/relationships/image"/><Relationship Id="rId4" Target="https://www.mdpi.com/2076-2607/12/9/1756" TargetMode="External" Type="http://schemas.openxmlformats.org/officeDocument/2006/relationships/hyperlink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EE4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2951608"/>
            <a:ext cx="16230600" cy="4383784"/>
            <a:chOff x="0" y="0"/>
            <a:chExt cx="4274726" cy="115457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74726" cy="1154577"/>
            </a:xfrm>
            <a:custGeom>
              <a:avLst/>
              <a:gdLst/>
              <a:ahLst/>
              <a:cxnLst/>
              <a:rect r="r" b="b" t="t" l="l"/>
              <a:pathLst>
                <a:path h="1154577" w="4274726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1130250"/>
                  </a:lnTo>
                  <a:cubicBezTo>
                    <a:pt x="4274726" y="1136702"/>
                    <a:pt x="4272163" y="1142889"/>
                    <a:pt x="4267601" y="1147452"/>
                  </a:cubicBezTo>
                  <a:cubicBezTo>
                    <a:pt x="4263039" y="1152014"/>
                    <a:pt x="4256851" y="1154577"/>
                    <a:pt x="4250399" y="1154577"/>
                  </a:cubicBezTo>
                  <a:lnTo>
                    <a:pt x="24327" y="1154577"/>
                  </a:lnTo>
                  <a:cubicBezTo>
                    <a:pt x="10891" y="1154577"/>
                    <a:pt x="0" y="1143685"/>
                    <a:pt x="0" y="1130250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9FA9DC"/>
            </a:solidFill>
            <a:ln w="142875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274726" cy="119267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-3798144">
            <a:off x="16198728" y="1676537"/>
            <a:ext cx="3374136" cy="4114800"/>
          </a:xfrm>
          <a:custGeom>
            <a:avLst/>
            <a:gdLst/>
            <a:ahLst/>
            <a:cxnLst/>
            <a:rect r="r" b="b" t="t" l="l"/>
            <a:pathLst>
              <a:path h="4114800" w="3374136">
                <a:moveTo>
                  <a:pt x="0" y="0"/>
                </a:moveTo>
                <a:lnTo>
                  <a:pt x="3374136" y="0"/>
                </a:lnTo>
                <a:lnTo>
                  <a:pt x="337413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2508841">
            <a:off x="-1460191" y="416554"/>
            <a:ext cx="4545953" cy="4318655"/>
          </a:xfrm>
          <a:custGeom>
            <a:avLst/>
            <a:gdLst/>
            <a:ahLst/>
            <a:cxnLst/>
            <a:rect r="r" b="b" t="t" l="l"/>
            <a:pathLst>
              <a:path h="4318655" w="4545953">
                <a:moveTo>
                  <a:pt x="0" y="0"/>
                </a:moveTo>
                <a:lnTo>
                  <a:pt x="4545953" y="0"/>
                </a:lnTo>
                <a:lnTo>
                  <a:pt x="4545953" y="4318655"/>
                </a:lnTo>
                <a:lnTo>
                  <a:pt x="0" y="431865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1053958">
            <a:off x="14364089" y="-2274"/>
            <a:ext cx="2581436" cy="2478178"/>
          </a:xfrm>
          <a:custGeom>
            <a:avLst/>
            <a:gdLst/>
            <a:ahLst/>
            <a:cxnLst/>
            <a:rect r="r" b="b" t="t" l="l"/>
            <a:pathLst>
              <a:path h="2478178" w="2581436">
                <a:moveTo>
                  <a:pt x="0" y="0"/>
                </a:moveTo>
                <a:lnTo>
                  <a:pt x="2581435" y="0"/>
                </a:lnTo>
                <a:lnTo>
                  <a:pt x="2581435" y="2478179"/>
                </a:lnTo>
                <a:lnTo>
                  <a:pt x="0" y="247817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4001750" y="6997999"/>
            <a:ext cx="5335235" cy="4114800"/>
          </a:xfrm>
          <a:custGeom>
            <a:avLst/>
            <a:gdLst/>
            <a:ahLst/>
            <a:cxnLst/>
            <a:rect r="r" b="b" t="t" l="l"/>
            <a:pathLst>
              <a:path h="4114800" w="5335235">
                <a:moveTo>
                  <a:pt x="0" y="0"/>
                </a:moveTo>
                <a:lnTo>
                  <a:pt x="5335235" y="0"/>
                </a:lnTo>
                <a:lnTo>
                  <a:pt x="533523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true" flipV="false" rot="1339956">
            <a:off x="-585671" y="6361745"/>
            <a:ext cx="2796913" cy="4585103"/>
          </a:xfrm>
          <a:custGeom>
            <a:avLst/>
            <a:gdLst/>
            <a:ahLst/>
            <a:cxnLst/>
            <a:rect r="r" b="b" t="t" l="l"/>
            <a:pathLst>
              <a:path h="4585103" w="2796913">
                <a:moveTo>
                  <a:pt x="2796913" y="0"/>
                </a:moveTo>
                <a:lnTo>
                  <a:pt x="0" y="0"/>
                </a:lnTo>
                <a:lnTo>
                  <a:pt x="0" y="4585103"/>
                </a:lnTo>
                <a:lnTo>
                  <a:pt x="2796913" y="4585103"/>
                </a:lnTo>
                <a:lnTo>
                  <a:pt x="2796913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-10378117">
            <a:off x="6060255" y="-785462"/>
            <a:ext cx="4242787" cy="4374007"/>
          </a:xfrm>
          <a:custGeom>
            <a:avLst/>
            <a:gdLst/>
            <a:ahLst/>
            <a:cxnLst/>
            <a:rect r="r" b="b" t="t" l="l"/>
            <a:pathLst>
              <a:path h="4374007" w="4242787">
                <a:moveTo>
                  <a:pt x="0" y="0"/>
                </a:moveTo>
                <a:lnTo>
                  <a:pt x="4242787" y="0"/>
                </a:lnTo>
                <a:lnTo>
                  <a:pt x="4242787" y="4374007"/>
                </a:lnTo>
                <a:lnTo>
                  <a:pt x="0" y="4374007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1705624">
            <a:off x="8751454" y="6929462"/>
            <a:ext cx="5739834" cy="4477071"/>
          </a:xfrm>
          <a:custGeom>
            <a:avLst/>
            <a:gdLst/>
            <a:ahLst/>
            <a:cxnLst/>
            <a:rect r="r" b="b" t="t" l="l"/>
            <a:pathLst>
              <a:path h="4477071" w="5739834">
                <a:moveTo>
                  <a:pt x="0" y="0"/>
                </a:moveTo>
                <a:lnTo>
                  <a:pt x="5739834" y="0"/>
                </a:lnTo>
                <a:lnTo>
                  <a:pt x="5739834" y="4477071"/>
                </a:lnTo>
                <a:lnTo>
                  <a:pt x="0" y="4477071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2741778" y="-202919"/>
            <a:ext cx="3421124" cy="3010589"/>
          </a:xfrm>
          <a:custGeom>
            <a:avLst/>
            <a:gdLst/>
            <a:ahLst/>
            <a:cxnLst/>
            <a:rect r="r" b="b" t="t" l="l"/>
            <a:pathLst>
              <a:path h="3010589" w="3421124">
                <a:moveTo>
                  <a:pt x="0" y="0"/>
                </a:moveTo>
                <a:lnTo>
                  <a:pt x="3421124" y="0"/>
                </a:lnTo>
                <a:lnTo>
                  <a:pt x="3421124" y="3010589"/>
                </a:lnTo>
                <a:lnTo>
                  <a:pt x="0" y="3010589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9942506" y="-651997"/>
            <a:ext cx="4107808" cy="4191640"/>
          </a:xfrm>
          <a:custGeom>
            <a:avLst/>
            <a:gdLst/>
            <a:ahLst/>
            <a:cxnLst/>
            <a:rect r="r" b="b" t="t" l="l"/>
            <a:pathLst>
              <a:path h="4191640" w="4107808">
                <a:moveTo>
                  <a:pt x="0" y="0"/>
                </a:moveTo>
                <a:lnTo>
                  <a:pt x="4107807" y="0"/>
                </a:lnTo>
                <a:lnTo>
                  <a:pt x="4107807" y="4191640"/>
                </a:lnTo>
                <a:lnTo>
                  <a:pt x="0" y="4191640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2001045" y="7696486"/>
            <a:ext cx="7001390" cy="5181029"/>
          </a:xfrm>
          <a:custGeom>
            <a:avLst/>
            <a:gdLst/>
            <a:ahLst/>
            <a:cxnLst/>
            <a:rect r="r" b="b" t="t" l="l"/>
            <a:pathLst>
              <a:path h="5181029" w="7001390">
                <a:moveTo>
                  <a:pt x="0" y="0"/>
                </a:moveTo>
                <a:lnTo>
                  <a:pt x="7001390" y="0"/>
                </a:lnTo>
                <a:lnTo>
                  <a:pt x="7001390" y="5181028"/>
                </a:lnTo>
                <a:lnTo>
                  <a:pt x="0" y="5181028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1564945" y="4648762"/>
            <a:ext cx="15158111" cy="20561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278"/>
              </a:lnSpc>
            </a:pPr>
            <a:r>
              <a:rPr lang="en-US" sz="13234" spc="688">
                <a:solidFill>
                  <a:srgbClr val="000000"/>
                </a:solidFill>
                <a:latin typeface="Lazydog"/>
                <a:ea typeface="Lazydog"/>
                <a:cs typeface="Lazydog"/>
                <a:sym typeface="Lazydog"/>
              </a:rPr>
              <a:t>Microorganisms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3797670" y="3463443"/>
            <a:ext cx="10692660" cy="11703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519"/>
              </a:lnSpc>
            </a:pPr>
            <a:r>
              <a:rPr lang="en-US" sz="6799">
                <a:solidFill>
                  <a:srgbClr val="000000"/>
                </a:solidFill>
                <a:latin typeface="Lazydog"/>
                <a:ea typeface="Lazydog"/>
                <a:cs typeface="Lazydog"/>
                <a:sym typeface="Lazydog"/>
              </a:rPr>
              <a:t>Network analysis of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EE4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124284">
            <a:off x="-134517" y="5069"/>
            <a:ext cx="2326435" cy="2047262"/>
          </a:xfrm>
          <a:custGeom>
            <a:avLst/>
            <a:gdLst/>
            <a:ahLst/>
            <a:cxnLst/>
            <a:rect r="r" b="b" t="t" l="l"/>
            <a:pathLst>
              <a:path h="2047262" w="2326435">
                <a:moveTo>
                  <a:pt x="0" y="0"/>
                </a:moveTo>
                <a:lnTo>
                  <a:pt x="2326434" y="0"/>
                </a:lnTo>
                <a:lnTo>
                  <a:pt x="2326434" y="2047262"/>
                </a:lnTo>
                <a:lnTo>
                  <a:pt x="0" y="20472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8333982">
            <a:off x="14281331" y="-1191178"/>
            <a:ext cx="3859296" cy="3978656"/>
          </a:xfrm>
          <a:custGeom>
            <a:avLst/>
            <a:gdLst/>
            <a:ahLst/>
            <a:cxnLst/>
            <a:rect r="r" b="b" t="t" l="l"/>
            <a:pathLst>
              <a:path h="3978656" w="3859296">
                <a:moveTo>
                  <a:pt x="0" y="0"/>
                </a:moveTo>
                <a:lnTo>
                  <a:pt x="3859297" y="0"/>
                </a:lnTo>
                <a:lnTo>
                  <a:pt x="3859297" y="3978656"/>
                </a:lnTo>
                <a:lnTo>
                  <a:pt x="0" y="397865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aphicFrame>
        <p:nvGraphicFramePr>
          <p:cNvPr name="Table 4" id="4"/>
          <p:cNvGraphicFramePr>
            <a:graphicFrameLocks noGrp="true"/>
          </p:cNvGraphicFramePr>
          <p:nvPr/>
        </p:nvGraphicFramePr>
        <p:xfrm>
          <a:off x="1028700" y="2371750"/>
          <a:ext cx="15182280" cy="7652354"/>
        </p:xfrm>
        <a:graphic>
          <a:graphicData uri="http://schemas.openxmlformats.org/drawingml/2006/table">
            <a:tbl>
              <a:tblPr/>
              <a:tblGrid>
                <a:gridCol w="1689436"/>
                <a:gridCol w="3925594"/>
                <a:gridCol w="3925594"/>
                <a:gridCol w="5641655"/>
              </a:tblGrid>
              <a:tr h="668414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Package</a:t>
                      </a:r>
                      <a:endParaRPr lang="en-US" sz="1100"/>
                    </a:p>
                  </a:txBody>
                  <a:tcPr marL="133350" marR="133350" marT="133350" marB="1333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Strength</a:t>
                      </a:r>
                      <a:endParaRPr lang="en-US" sz="1100"/>
                    </a:p>
                  </a:txBody>
                  <a:tcPr marL="133350" marR="133350" marT="133350" marB="1333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Functionality</a:t>
                      </a:r>
                      <a:endParaRPr lang="en-US" sz="1100"/>
                    </a:p>
                  </a:txBody>
                  <a:tcPr marL="133350" marR="133350" marT="133350" marB="1333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Ideal For</a:t>
                      </a:r>
                      <a:endParaRPr lang="en-US" sz="1100"/>
                    </a:p>
                  </a:txBody>
                  <a:tcPr marL="133350" marR="133350" marT="133350" marB="1333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52835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079"/>
                        </a:lnSpc>
                        <a:defRPr/>
                      </a:pPr>
                      <a:r>
                        <a:rPr lang="en-US" sz="21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cooccur</a:t>
                      </a:r>
                      <a:endParaRPr lang="en-US" sz="1100"/>
                    </a:p>
                  </a:txBody>
                  <a:tcPr marL="133350" marR="133350" marT="133350" marB="1333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33350" marR="133350" marT="133350" marB="1333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Binary c</a:t>
                      </a:r>
                      <a:r>
                        <a:rPr lang="en-US" sz="18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o-occurrence only</a:t>
                      </a:r>
                      <a:endParaRPr lang="en-US" sz="1100"/>
                    </a:p>
                  </a:txBody>
                  <a:tcPr marL="133350" marR="133350" marT="133350" marB="1333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Presence / absence only</a:t>
                      </a:r>
                      <a:endParaRPr lang="en-US" sz="1100"/>
                    </a:p>
                    <a:p>
                      <a:pPr algn="l">
                        <a:lnSpc>
                          <a:spcPts val="2659"/>
                        </a:lnSpc>
                      </a:pPr>
                    </a:p>
                    <a:p>
                      <a:pPr algn="l">
                        <a:lnSpc>
                          <a:spcPts val="2659"/>
                        </a:lnSpc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No visuals</a:t>
                      </a:r>
                    </a:p>
                  </a:txBody>
                  <a:tcPr marL="133350" marR="133350" marT="133350" marB="1333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42758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NetCoMi</a:t>
                      </a:r>
                      <a:endParaRPr lang="en-US" sz="1100"/>
                    </a:p>
                  </a:txBody>
                  <a:tcPr marL="133350" marR="133350" marT="133350" marB="1333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33350" marR="133350" marT="133350" marB="1333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Microbial networks</a:t>
                      </a:r>
                      <a:endParaRPr lang="en-US" sz="1100"/>
                    </a:p>
                  </a:txBody>
                  <a:tcPr marL="133350" marR="133350" marT="133350" marB="1333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Network construction and analysis</a:t>
                      </a:r>
                      <a:endParaRPr lang="en-US" sz="1100"/>
                    </a:p>
                    <a:p>
                      <a:pPr algn="l">
                        <a:lnSpc>
                          <a:spcPts val="2659"/>
                        </a:lnSpc>
                      </a:pPr>
                    </a:p>
                  </a:txBody>
                  <a:tcPr marL="133350" marR="133350" marT="133350" marB="1333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1653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microeco</a:t>
                      </a:r>
                      <a:endParaRPr lang="en-US" sz="1100"/>
                    </a:p>
                  </a:txBody>
                  <a:tcPr marL="133350" marR="133350" marT="133350" marB="1333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33350" marR="133350" marT="133350" marB="1333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Full pipeline</a:t>
                      </a:r>
                      <a:endParaRPr lang="en-US" sz="1100"/>
                    </a:p>
                  </a:txBody>
                  <a:tcPr marL="133350" marR="133350" marT="133350" marB="1333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Full microbiome data pipeline</a:t>
                      </a:r>
                      <a:endParaRPr lang="en-US" sz="1100"/>
                    </a:p>
                    <a:p>
                      <a:pPr algn="l">
                        <a:lnSpc>
                          <a:spcPts val="2659"/>
                        </a:lnSpc>
                      </a:pPr>
                    </a:p>
                    <a:p>
                      <a:pPr algn="l">
                        <a:lnSpc>
                          <a:spcPts val="2659"/>
                        </a:lnSpc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Data clean up and visualization</a:t>
                      </a:r>
                    </a:p>
                  </a:txBody>
                  <a:tcPr marL="133350" marR="133350" marT="133350" marB="1333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6695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SpiecEasi</a:t>
                      </a:r>
                      <a:endParaRPr lang="en-US" sz="1100"/>
                    </a:p>
                  </a:txBody>
                  <a:tcPr marL="133350" marR="133350" marT="133350" marB="1333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33350" marR="133350" marT="133350" marB="1333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Sparse networks</a:t>
                      </a:r>
                      <a:endParaRPr lang="en-US" sz="1100"/>
                    </a:p>
                  </a:txBody>
                  <a:tcPr marL="133350" marR="133350" marT="133350" marB="1333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Stats pros and model masters only</a:t>
                      </a:r>
                      <a:endParaRPr lang="en-US" sz="1100"/>
                    </a:p>
                    <a:p>
                      <a:pPr algn="l">
                        <a:lnSpc>
                          <a:spcPts val="2659"/>
                        </a:lnSpc>
                      </a:pPr>
                    </a:p>
                    <a:p>
                      <a:pPr algn="l">
                        <a:lnSpc>
                          <a:spcPts val="2659"/>
                        </a:lnSpc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Can build sparse association networks (only the most statistically significant connections are kept</a:t>
                      </a:r>
                    </a:p>
                  </a:txBody>
                  <a:tcPr marL="133350" marR="133350" marT="133350" marB="1333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Freeform 5" id="5"/>
          <p:cNvSpPr/>
          <p:nvPr/>
        </p:nvSpPr>
        <p:spPr>
          <a:xfrm flipH="false" flipV="false" rot="0">
            <a:off x="3828785" y="3079260"/>
            <a:ext cx="1234812" cy="1280546"/>
          </a:xfrm>
          <a:custGeom>
            <a:avLst/>
            <a:gdLst/>
            <a:ahLst/>
            <a:cxnLst/>
            <a:rect r="r" b="b" t="t" l="l"/>
            <a:pathLst>
              <a:path h="1280546" w="1234812">
                <a:moveTo>
                  <a:pt x="0" y="0"/>
                </a:moveTo>
                <a:lnTo>
                  <a:pt x="1234812" y="0"/>
                </a:lnTo>
                <a:lnTo>
                  <a:pt x="1234812" y="1280546"/>
                </a:lnTo>
                <a:lnTo>
                  <a:pt x="0" y="128054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4062438" y="4449098"/>
            <a:ext cx="853610" cy="1002469"/>
          </a:xfrm>
          <a:custGeom>
            <a:avLst/>
            <a:gdLst/>
            <a:ahLst/>
            <a:cxnLst/>
            <a:rect r="r" b="b" t="t" l="l"/>
            <a:pathLst>
              <a:path h="1002469" w="853610">
                <a:moveTo>
                  <a:pt x="0" y="0"/>
                </a:moveTo>
                <a:lnTo>
                  <a:pt x="853610" y="0"/>
                </a:lnTo>
                <a:lnTo>
                  <a:pt x="853610" y="1002469"/>
                </a:lnTo>
                <a:lnTo>
                  <a:pt x="0" y="1002469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3538135" y="5510953"/>
            <a:ext cx="1902216" cy="1643582"/>
          </a:xfrm>
          <a:custGeom>
            <a:avLst/>
            <a:gdLst/>
            <a:ahLst/>
            <a:cxnLst/>
            <a:rect r="r" b="b" t="t" l="l"/>
            <a:pathLst>
              <a:path h="1643582" w="1902216">
                <a:moveTo>
                  <a:pt x="0" y="0"/>
                </a:moveTo>
                <a:lnTo>
                  <a:pt x="1902216" y="0"/>
                </a:lnTo>
                <a:lnTo>
                  <a:pt x="1902216" y="1643581"/>
                </a:lnTo>
                <a:lnTo>
                  <a:pt x="0" y="1643581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3206402" y="7240259"/>
            <a:ext cx="2565682" cy="2623061"/>
          </a:xfrm>
          <a:custGeom>
            <a:avLst/>
            <a:gdLst/>
            <a:ahLst/>
            <a:cxnLst/>
            <a:rect r="r" b="b" t="t" l="l"/>
            <a:pathLst>
              <a:path h="2623061" w="2565682">
                <a:moveTo>
                  <a:pt x="0" y="0"/>
                </a:moveTo>
                <a:lnTo>
                  <a:pt x="2565682" y="0"/>
                </a:lnTo>
                <a:lnTo>
                  <a:pt x="2565682" y="2623061"/>
                </a:lnTo>
                <a:lnTo>
                  <a:pt x="0" y="2623061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923962" y="1598765"/>
            <a:ext cx="7501756" cy="5553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65"/>
              </a:lnSpc>
              <a:spcBef>
                <a:spcPct val="0"/>
              </a:spcBef>
            </a:pPr>
            <a:r>
              <a:rPr lang="en-US" b="true" sz="326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Microbial network analyses tools in R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EE4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124284">
            <a:off x="-134517" y="5069"/>
            <a:ext cx="2326435" cy="2047262"/>
          </a:xfrm>
          <a:custGeom>
            <a:avLst/>
            <a:gdLst/>
            <a:ahLst/>
            <a:cxnLst/>
            <a:rect r="r" b="b" t="t" l="l"/>
            <a:pathLst>
              <a:path h="2047262" w="2326435">
                <a:moveTo>
                  <a:pt x="0" y="0"/>
                </a:moveTo>
                <a:lnTo>
                  <a:pt x="2326434" y="0"/>
                </a:lnTo>
                <a:lnTo>
                  <a:pt x="2326434" y="2047262"/>
                </a:lnTo>
                <a:lnTo>
                  <a:pt x="0" y="20472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8333982">
            <a:off x="14281331" y="-1191178"/>
            <a:ext cx="3859296" cy="3978656"/>
          </a:xfrm>
          <a:custGeom>
            <a:avLst/>
            <a:gdLst/>
            <a:ahLst/>
            <a:cxnLst/>
            <a:rect r="r" b="b" t="t" l="l"/>
            <a:pathLst>
              <a:path h="3978656" w="3859296">
                <a:moveTo>
                  <a:pt x="0" y="0"/>
                </a:moveTo>
                <a:lnTo>
                  <a:pt x="3859297" y="0"/>
                </a:lnTo>
                <a:lnTo>
                  <a:pt x="3859297" y="3978656"/>
                </a:lnTo>
                <a:lnTo>
                  <a:pt x="0" y="397865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aphicFrame>
        <p:nvGraphicFramePr>
          <p:cNvPr name="Table 4" id="4"/>
          <p:cNvGraphicFramePr>
            <a:graphicFrameLocks noGrp="true"/>
          </p:cNvGraphicFramePr>
          <p:nvPr/>
        </p:nvGraphicFramePr>
        <p:xfrm>
          <a:off x="1028700" y="2371750"/>
          <a:ext cx="15182280" cy="7652354"/>
        </p:xfrm>
        <a:graphic>
          <a:graphicData uri="http://schemas.openxmlformats.org/drawingml/2006/table">
            <a:tbl>
              <a:tblPr/>
              <a:tblGrid>
                <a:gridCol w="1689436"/>
                <a:gridCol w="3925594"/>
                <a:gridCol w="3925594"/>
                <a:gridCol w="5641655"/>
              </a:tblGrid>
              <a:tr h="668414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Package</a:t>
                      </a:r>
                      <a:endParaRPr lang="en-US" sz="1100"/>
                    </a:p>
                  </a:txBody>
                  <a:tcPr marL="133350" marR="133350" marT="133350" marB="1333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Strength</a:t>
                      </a:r>
                      <a:endParaRPr lang="en-US" sz="1100"/>
                    </a:p>
                  </a:txBody>
                  <a:tcPr marL="133350" marR="133350" marT="133350" marB="1333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Functionality</a:t>
                      </a:r>
                      <a:endParaRPr lang="en-US" sz="1100"/>
                    </a:p>
                  </a:txBody>
                  <a:tcPr marL="133350" marR="133350" marT="133350" marB="1333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Ideal For</a:t>
                      </a:r>
                      <a:endParaRPr lang="en-US" sz="1100"/>
                    </a:p>
                  </a:txBody>
                  <a:tcPr marL="133350" marR="133350" marT="133350" marB="1333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52835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079"/>
                        </a:lnSpc>
                        <a:defRPr/>
                      </a:pPr>
                      <a:r>
                        <a:rPr lang="en-US" sz="21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cooccur</a:t>
                      </a:r>
                      <a:endParaRPr lang="en-US" sz="1100"/>
                    </a:p>
                  </a:txBody>
                  <a:tcPr marL="133350" marR="133350" marT="133350" marB="1333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33350" marR="133350" marT="133350" marB="1333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Binary c</a:t>
                      </a:r>
                      <a:r>
                        <a:rPr lang="en-US" sz="18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o-occurrence only</a:t>
                      </a:r>
                      <a:endParaRPr lang="en-US" sz="1100"/>
                    </a:p>
                  </a:txBody>
                  <a:tcPr marL="133350" marR="133350" marT="133350" marB="1333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Presence / absence only</a:t>
                      </a:r>
                      <a:endParaRPr lang="en-US" sz="1100"/>
                    </a:p>
                    <a:p>
                      <a:pPr algn="l">
                        <a:lnSpc>
                          <a:spcPts val="2659"/>
                        </a:lnSpc>
                      </a:pPr>
                    </a:p>
                    <a:p>
                      <a:pPr algn="l">
                        <a:lnSpc>
                          <a:spcPts val="2659"/>
                        </a:lnSpc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No visuals</a:t>
                      </a:r>
                    </a:p>
                  </a:txBody>
                  <a:tcPr marL="133350" marR="133350" marT="133350" marB="1333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42758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NetCoMi</a:t>
                      </a:r>
                      <a:endParaRPr lang="en-US" sz="1100"/>
                    </a:p>
                  </a:txBody>
                  <a:tcPr marL="133350" marR="133350" marT="133350" marB="1333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33350" marR="133350" marT="133350" marB="1333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Microbial networks</a:t>
                      </a:r>
                      <a:endParaRPr lang="en-US" sz="1100"/>
                    </a:p>
                  </a:txBody>
                  <a:tcPr marL="133350" marR="133350" marT="133350" marB="1333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Network construction and analysis</a:t>
                      </a:r>
                      <a:endParaRPr lang="en-US" sz="1100"/>
                    </a:p>
                    <a:p>
                      <a:pPr algn="l">
                        <a:lnSpc>
                          <a:spcPts val="2659"/>
                        </a:lnSpc>
                      </a:pPr>
                    </a:p>
                  </a:txBody>
                  <a:tcPr marL="133350" marR="133350" marT="133350" marB="1333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1653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microeco</a:t>
                      </a:r>
                      <a:endParaRPr lang="en-US" sz="1100"/>
                    </a:p>
                  </a:txBody>
                  <a:tcPr marL="133350" marR="133350" marT="133350" marB="1333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33350" marR="133350" marT="133350" marB="1333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Full pipeline</a:t>
                      </a:r>
                      <a:endParaRPr lang="en-US" sz="1100"/>
                    </a:p>
                  </a:txBody>
                  <a:tcPr marL="133350" marR="133350" marT="133350" marB="1333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Full microbiome data pipeline</a:t>
                      </a:r>
                      <a:endParaRPr lang="en-US" sz="1100"/>
                    </a:p>
                    <a:p>
                      <a:pPr algn="l">
                        <a:lnSpc>
                          <a:spcPts val="2659"/>
                        </a:lnSpc>
                      </a:pPr>
                    </a:p>
                    <a:p>
                      <a:pPr algn="l">
                        <a:lnSpc>
                          <a:spcPts val="2659"/>
                        </a:lnSpc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Data clean up and visualization</a:t>
                      </a:r>
                    </a:p>
                    <a:p>
                      <a:pPr algn="l">
                        <a:lnSpc>
                          <a:spcPts val="2659"/>
                        </a:lnSpc>
                      </a:pPr>
                    </a:p>
                  </a:txBody>
                  <a:tcPr marL="133350" marR="133350" marT="133350" marB="1333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6695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SpiecEasi</a:t>
                      </a:r>
                      <a:endParaRPr lang="en-US" sz="1100"/>
                    </a:p>
                  </a:txBody>
                  <a:tcPr marL="133350" marR="133350" marT="133350" marB="1333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33350" marR="133350" marT="133350" marB="1333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Sparse networks</a:t>
                      </a:r>
                      <a:endParaRPr lang="en-US" sz="1100"/>
                    </a:p>
                  </a:txBody>
                  <a:tcPr marL="133350" marR="133350" marT="133350" marB="1333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Stats pros and model masters only</a:t>
                      </a:r>
                      <a:endParaRPr lang="en-US" sz="1100"/>
                    </a:p>
                    <a:p>
                      <a:pPr algn="l">
                        <a:lnSpc>
                          <a:spcPts val="2659"/>
                        </a:lnSpc>
                      </a:pPr>
                    </a:p>
                    <a:p>
                      <a:pPr algn="l">
                        <a:lnSpc>
                          <a:spcPts val="2659"/>
                        </a:lnSpc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Can build sparse association networks (only the most statistically significant connections are kept</a:t>
                      </a:r>
                    </a:p>
                  </a:txBody>
                  <a:tcPr marL="133350" marR="133350" marT="133350" marB="1333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Freeform 5" id="5"/>
          <p:cNvSpPr/>
          <p:nvPr/>
        </p:nvSpPr>
        <p:spPr>
          <a:xfrm flipH="false" flipV="false" rot="0">
            <a:off x="3828785" y="3079260"/>
            <a:ext cx="1234812" cy="1280546"/>
          </a:xfrm>
          <a:custGeom>
            <a:avLst/>
            <a:gdLst/>
            <a:ahLst/>
            <a:cxnLst/>
            <a:rect r="r" b="b" t="t" l="l"/>
            <a:pathLst>
              <a:path h="1280546" w="1234812">
                <a:moveTo>
                  <a:pt x="0" y="0"/>
                </a:moveTo>
                <a:lnTo>
                  <a:pt x="1234812" y="0"/>
                </a:lnTo>
                <a:lnTo>
                  <a:pt x="1234812" y="1280546"/>
                </a:lnTo>
                <a:lnTo>
                  <a:pt x="0" y="128054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4062438" y="4449098"/>
            <a:ext cx="853610" cy="1002469"/>
          </a:xfrm>
          <a:custGeom>
            <a:avLst/>
            <a:gdLst/>
            <a:ahLst/>
            <a:cxnLst/>
            <a:rect r="r" b="b" t="t" l="l"/>
            <a:pathLst>
              <a:path h="1002469" w="853610">
                <a:moveTo>
                  <a:pt x="0" y="0"/>
                </a:moveTo>
                <a:lnTo>
                  <a:pt x="853610" y="0"/>
                </a:lnTo>
                <a:lnTo>
                  <a:pt x="853610" y="1002469"/>
                </a:lnTo>
                <a:lnTo>
                  <a:pt x="0" y="1002469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3538135" y="5510953"/>
            <a:ext cx="1902216" cy="1643582"/>
          </a:xfrm>
          <a:custGeom>
            <a:avLst/>
            <a:gdLst/>
            <a:ahLst/>
            <a:cxnLst/>
            <a:rect r="r" b="b" t="t" l="l"/>
            <a:pathLst>
              <a:path h="1643582" w="1902216">
                <a:moveTo>
                  <a:pt x="0" y="0"/>
                </a:moveTo>
                <a:lnTo>
                  <a:pt x="1902216" y="0"/>
                </a:lnTo>
                <a:lnTo>
                  <a:pt x="1902216" y="1643581"/>
                </a:lnTo>
                <a:lnTo>
                  <a:pt x="0" y="1643581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3206402" y="7240259"/>
            <a:ext cx="2565682" cy="2623061"/>
          </a:xfrm>
          <a:custGeom>
            <a:avLst/>
            <a:gdLst/>
            <a:ahLst/>
            <a:cxnLst/>
            <a:rect r="r" b="b" t="t" l="l"/>
            <a:pathLst>
              <a:path h="2623061" w="2565682">
                <a:moveTo>
                  <a:pt x="0" y="0"/>
                </a:moveTo>
                <a:lnTo>
                  <a:pt x="2565682" y="0"/>
                </a:lnTo>
                <a:lnTo>
                  <a:pt x="2565682" y="2623061"/>
                </a:lnTo>
                <a:lnTo>
                  <a:pt x="0" y="2623061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452035" y="2176483"/>
            <a:ext cx="17084503" cy="3248745"/>
            <a:chOff x="0" y="0"/>
            <a:chExt cx="4499622" cy="855637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4499622" cy="855637"/>
            </a:xfrm>
            <a:custGeom>
              <a:avLst/>
              <a:gdLst/>
              <a:ahLst/>
              <a:cxnLst/>
              <a:rect r="r" b="b" t="t" l="l"/>
              <a:pathLst>
                <a:path h="855637" w="4499622">
                  <a:moveTo>
                    <a:pt x="0" y="0"/>
                  </a:moveTo>
                  <a:lnTo>
                    <a:pt x="4499622" y="0"/>
                  </a:lnTo>
                  <a:lnTo>
                    <a:pt x="4499622" y="855637"/>
                  </a:lnTo>
                  <a:lnTo>
                    <a:pt x="0" y="855637"/>
                  </a:lnTo>
                  <a:close/>
                </a:path>
              </a:pathLst>
            </a:custGeom>
            <a:solidFill>
              <a:srgbClr val="CEE4F2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4499622" cy="89373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1923962" y="1598765"/>
            <a:ext cx="7501756" cy="5553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65"/>
              </a:lnSpc>
              <a:spcBef>
                <a:spcPct val="0"/>
              </a:spcBef>
            </a:pPr>
            <a:r>
              <a:rPr lang="en-US" b="true" sz="326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Microbial network analyses tools in R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174797" y="7261547"/>
            <a:ext cx="17084503" cy="2762558"/>
            <a:chOff x="0" y="0"/>
            <a:chExt cx="4499622" cy="727587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4499622" cy="727587"/>
            </a:xfrm>
            <a:custGeom>
              <a:avLst/>
              <a:gdLst/>
              <a:ahLst/>
              <a:cxnLst/>
              <a:rect r="r" b="b" t="t" l="l"/>
              <a:pathLst>
                <a:path h="727587" w="4499622">
                  <a:moveTo>
                    <a:pt x="0" y="0"/>
                  </a:moveTo>
                  <a:lnTo>
                    <a:pt x="4499622" y="0"/>
                  </a:lnTo>
                  <a:lnTo>
                    <a:pt x="4499622" y="727587"/>
                  </a:lnTo>
                  <a:lnTo>
                    <a:pt x="0" y="727587"/>
                  </a:lnTo>
                  <a:close/>
                </a:path>
              </a:pathLst>
            </a:custGeom>
            <a:solidFill>
              <a:srgbClr val="CEE4F2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4499622" cy="76568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174797" y="3377268"/>
            <a:ext cx="17084503" cy="4648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79"/>
              </a:lnSpc>
              <a:spcBef>
                <a:spcPct val="0"/>
              </a:spcBef>
            </a:pPr>
            <a:r>
              <a:rPr lang="en-US" b="true" sz="2699" u="sng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  <a:hlinkClick r:id="rId10" tooltip="https://chiliubio.github.io/microeco_tutorial/index.html"/>
              </a:rPr>
              <a:t>https://chiliubio.github.io/microeco_tutorial/intro.html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CEE4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466834" y="517208"/>
            <a:ext cx="15354333" cy="10039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995"/>
              </a:lnSpc>
            </a:pPr>
            <a:r>
              <a:rPr lang="en-US" sz="6500" spc="338">
                <a:solidFill>
                  <a:srgbClr val="000000"/>
                </a:solidFill>
                <a:latin typeface="Lazydog"/>
                <a:ea typeface="Lazydog"/>
                <a:cs typeface="Lazydog"/>
                <a:sym typeface="Lazydog"/>
              </a:rPr>
              <a:t>WHAT IS A NETWORK ANALYSIS?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CEE4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466834" y="517208"/>
            <a:ext cx="15354333" cy="10039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995"/>
              </a:lnSpc>
            </a:pPr>
            <a:r>
              <a:rPr lang="en-US" sz="6500" spc="338">
                <a:solidFill>
                  <a:srgbClr val="000000"/>
                </a:solidFill>
                <a:latin typeface="Lazydog"/>
                <a:ea typeface="Lazydog"/>
                <a:cs typeface="Lazydog"/>
                <a:sym typeface="Lazydog"/>
              </a:rPr>
              <a:t>WHAT IS A NETWORK ANALYSIS?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5789600" y="1839086"/>
            <a:ext cx="6708800" cy="669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999">
                <a:solidFill>
                  <a:srgbClr val="000000"/>
                </a:solidFill>
                <a:latin typeface="Comic Sans"/>
                <a:ea typeface="Comic Sans"/>
                <a:cs typeface="Comic Sans"/>
                <a:sym typeface="Comic Sans"/>
              </a:rPr>
              <a:t>A way to study relationships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solidFill>
          <a:srgbClr val="CEE4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0" y="4114966"/>
            <a:ext cx="8791649" cy="1374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FF3131"/>
                </a:solidFill>
                <a:latin typeface="Comic Sans"/>
                <a:ea typeface="Comic Sans"/>
                <a:cs typeface="Comic Sans"/>
                <a:sym typeface="Comic Sans"/>
              </a:rPr>
              <a:t>Nodes</a:t>
            </a:r>
          </a:p>
          <a:p>
            <a:pPr algn="ctr" marL="863598" indent="-431799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FF3131"/>
                </a:solidFill>
                <a:latin typeface="Comic Sans"/>
                <a:ea typeface="Comic Sans"/>
                <a:cs typeface="Comic Sans"/>
                <a:sym typeface="Comic Sans"/>
              </a:rPr>
              <a:t>The “end points” of a relationship</a:t>
            </a:r>
          </a:p>
        </p:txBody>
      </p:sp>
      <p:sp>
        <p:nvSpPr>
          <p:cNvPr name="AutoShape 3" id="3"/>
          <p:cNvSpPr/>
          <p:nvPr/>
        </p:nvSpPr>
        <p:spPr>
          <a:xfrm flipV="true">
            <a:off x="4395825" y="2905290"/>
            <a:ext cx="4748175" cy="1276351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 flipH="true" flipV="true">
            <a:off x="9148408" y="2908544"/>
            <a:ext cx="4783279" cy="1137754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5" id="5"/>
          <p:cNvSpPr txBox="true"/>
          <p:nvPr/>
        </p:nvSpPr>
        <p:spPr>
          <a:xfrm rot="0">
            <a:off x="1466834" y="517208"/>
            <a:ext cx="15354333" cy="10039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995"/>
              </a:lnSpc>
            </a:pPr>
            <a:r>
              <a:rPr lang="en-US" sz="6500" spc="338">
                <a:solidFill>
                  <a:srgbClr val="000000"/>
                </a:solidFill>
                <a:latin typeface="Lazydog"/>
                <a:ea typeface="Lazydog"/>
                <a:cs typeface="Lazydog"/>
                <a:sym typeface="Lazydog"/>
              </a:rPr>
              <a:t>WHAT IS A NETWORK ANALYSIS?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5789600" y="1839086"/>
            <a:ext cx="6708800" cy="669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999">
                <a:solidFill>
                  <a:srgbClr val="000000"/>
                </a:solidFill>
                <a:latin typeface="Comic Sans"/>
                <a:ea typeface="Comic Sans"/>
                <a:cs typeface="Comic Sans"/>
                <a:sym typeface="Comic Sans"/>
              </a:rPr>
              <a:t>A way to study relationships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035406" y="4114966"/>
            <a:ext cx="7223894" cy="1374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5271FF"/>
                </a:solidFill>
                <a:latin typeface="Comic Sans"/>
                <a:ea typeface="Comic Sans"/>
                <a:cs typeface="Comic Sans"/>
                <a:sym typeface="Comic Sans"/>
              </a:rPr>
              <a:t>Edges</a:t>
            </a:r>
          </a:p>
          <a:p>
            <a:pPr algn="ctr" marL="863598" indent="-431799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5271FF"/>
                </a:solidFill>
                <a:latin typeface="Comic Sans"/>
                <a:ea typeface="Comic Sans"/>
                <a:cs typeface="Comic Sans"/>
                <a:sym typeface="Comic Sans"/>
              </a:rPr>
              <a:t>Connection between nodes 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bg>
      <p:bgPr>
        <a:solidFill>
          <a:srgbClr val="CEE4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0" y="4114966"/>
            <a:ext cx="8791649" cy="1374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FF3131"/>
                </a:solidFill>
                <a:latin typeface="Comic Sans"/>
                <a:ea typeface="Comic Sans"/>
                <a:cs typeface="Comic Sans"/>
                <a:sym typeface="Comic Sans"/>
              </a:rPr>
              <a:t>Nodes</a:t>
            </a:r>
          </a:p>
          <a:p>
            <a:pPr algn="ctr" marL="863598" indent="-431799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FF3131"/>
                </a:solidFill>
                <a:latin typeface="Comic Sans"/>
                <a:ea typeface="Comic Sans"/>
                <a:cs typeface="Comic Sans"/>
                <a:sym typeface="Comic Sans"/>
              </a:rPr>
              <a:t>The “end points” of a relationship</a:t>
            </a:r>
          </a:p>
        </p:txBody>
      </p:sp>
      <p:sp>
        <p:nvSpPr>
          <p:cNvPr name="AutoShape 3" id="3"/>
          <p:cNvSpPr/>
          <p:nvPr/>
        </p:nvSpPr>
        <p:spPr>
          <a:xfrm flipV="true">
            <a:off x="4395825" y="2905290"/>
            <a:ext cx="4748175" cy="1276351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 flipH="true" flipV="true">
            <a:off x="9148408" y="2908544"/>
            <a:ext cx="4783279" cy="1137754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5" id="5"/>
          <p:cNvSpPr txBox="true"/>
          <p:nvPr/>
        </p:nvSpPr>
        <p:spPr>
          <a:xfrm rot="0">
            <a:off x="1466834" y="517208"/>
            <a:ext cx="15354333" cy="10039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995"/>
              </a:lnSpc>
            </a:pPr>
            <a:r>
              <a:rPr lang="en-US" sz="6500" spc="338">
                <a:solidFill>
                  <a:srgbClr val="000000"/>
                </a:solidFill>
                <a:latin typeface="Lazydog"/>
                <a:ea typeface="Lazydog"/>
                <a:cs typeface="Lazydog"/>
                <a:sym typeface="Lazydog"/>
              </a:rPr>
              <a:t>WHAT IS A NETWORK ANALYSIS?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5789600" y="1839086"/>
            <a:ext cx="6708800" cy="669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999">
                <a:solidFill>
                  <a:srgbClr val="000000"/>
                </a:solidFill>
                <a:latin typeface="Comic Sans"/>
                <a:ea typeface="Comic Sans"/>
                <a:cs typeface="Comic Sans"/>
                <a:sym typeface="Comic Sans"/>
              </a:rPr>
              <a:t>A way to study relationships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035406" y="4114966"/>
            <a:ext cx="7223894" cy="1374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5271FF"/>
                </a:solidFill>
                <a:latin typeface="Comic Sans"/>
                <a:ea typeface="Comic Sans"/>
                <a:cs typeface="Comic Sans"/>
                <a:sym typeface="Comic Sans"/>
              </a:rPr>
              <a:t>Edges</a:t>
            </a:r>
          </a:p>
          <a:p>
            <a:pPr algn="ctr" marL="863598" indent="-431799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5271FF"/>
                </a:solidFill>
                <a:latin typeface="Comic Sans"/>
                <a:ea typeface="Comic Sans"/>
                <a:cs typeface="Comic Sans"/>
                <a:sym typeface="Comic Sans"/>
              </a:rPr>
              <a:t>Connection between nodes 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5794565" y="6057780"/>
            <a:ext cx="6698871" cy="3821181"/>
            <a:chOff x="0" y="0"/>
            <a:chExt cx="8931828" cy="5094909"/>
          </a:xfrm>
        </p:grpSpPr>
        <p:grpSp>
          <p:nvGrpSpPr>
            <p:cNvPr name="Group 9" id="9"/>
            <p:cNvGrpSpPr/>
            <p:nvPr/>
          </p:nvGrpSpPr>
          <p:grpSpPr>
            <a:xfrm rot="0">
              <a:off x="0" y="1380265"/>
              <a:ext cx="941591" cy="941591"/>
              <a:chOff x="0" y="0"/>
              <a:chExt cx="812800" cy="812800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3131"/>
              </a:solidFill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12" id="12"/>
            <p:cNvGrpSpPr/>
            <p:nvPr/>
          </p:nvGrpSpPr>
          <p:grpSpPr>
            <a:xfrm rot="0">
              <a:off x="7048646" y="2671872"/>
              <a:ext cx="941591" cy="941591"/>
              <a:chOff x="0" y="0"/>
              <a:chExt cx="812800" cy="812800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3131"/>
              </a:solidFill>
            </p:spPr>
          </p:sp>
          <p:sp>
            <p:nvSpPr>
              <p:cNvPr name="TextBox 14" id="14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15" id="15"/>
            <p:cNvGrpSpPr/>
            <p:nvPr/>
          </p:nvGrpSpPr>
          <p:grpSpPr>
            <a:xfrm rot="0">
              <a:off x="2434279" y="4153318"/>
              <a:ext cx="941591" cy="941591"/>
              <a:chOff x="0" y="0"/>
              <a:chExt cx="812800" cy="812800"/>
            </a:xfrm>
          </p:grpSpPr>
          <p:sp>
            <p:nvSpPr>
              <p:cNvPr name="Freeform 16" id="16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3131"/>
              </a:solidFill>
            </p:spPr>
          </p:sp>
          <p:sp>
            <p:nvSpPr>
              <p:cNvPr name="TextBox 17" id="17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18" id="18"/>
            <p:cNvGrpSpPr/>
            <p:nvPr/>
          </p:nvGrpSpPr>
          <p:grpSpPr>
            <a:xfrm rot="0">
              <a:off x="7990237" y="0"/>
              <a:ext cx="941591" cy="941591"/>
              <a:chOff x="0" y="0"/>
              <a:chExt cx="812800" cy="812800"/>
            </a:xfrm>
          </p:grpSpPr>
          <p:sp>
            <p:nvSpPr>
              <p:cNvPr name="Freeform 19" id="19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3131"/>
              </a:solidFill>
            </p:spPr>
          </p:sp>
          <p:sp>
            <p:nvSpPr>
              <p:cNvPr name="TextBox 20" id="20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AutoShape 21" id="21"/>
            <p:cNvSpPr/>
            <p:nvPr/>
          </p:nvSpPr>
          <p:spPr>
            <a:xfrm>
              <a:off x="4579194" y="470795"/>
              <a:ext cx="3411043" cy="0"/>
            </a:xfrm>
            <a:prstGeom prst="line">
              <a:avLst/>
            </a:prstGeom>
            <a:ln cap="flat" w="63500">
              <a:solidFill>
                <a:srgbClr val="5271FF"/>
              </a:solidFill>
              <a:prstDash val="sysDash"/>
              <a:headEnd type="none" len="sm" w="sm"/>
              <a:tailEnd type="none" len="sm" w="sm"/>
            </a:ln>
          </p:spPr>
        </p:sp>
        <p:sp>
          <p:nvSpPr>
            <p:cNvPr name="AutoShape 22" id="22"/>
            <p:cNvSpPr/>
            <p:nvPr/>
          </p:nvSpPr>
          <p:spPr>
            <a:xfrm flipV="true">
              <a:off x="3036122" y="923111"/>
              <a:ext cx="941228" cy="3248686"/>
            </a:xfrm>
            <a:prstGeom prst="line">
              <a:avLst/>
            </a:prstGeom>
            <a:ln cap="flat" w="63500">
              <a:solidFill>
                <a:srgbClr val="5271FF"/>
              </a:solidFill>
              <a:prstDash val="solid"/>
              <a:headEnd type="arrow" len="sm" w="med"/>
              <a:tailEnd type="none" len="sm" w="sm"/>
            </a:ln>
          </p:spPr>
        </p:sp>
        <p:grpSp>
          <p:nvGrpSpPr>
            <p:cNvPr name="Group 23" id="23"/>
            <p:cNvGrpSpPr/>
            <p:nvPr/>
          </p:nvGrpSpPr>
          <p:grpSpPr>
            <a:xfrm rot="0">
              <a:off x="3637603" y="0"/>
              <a:ext cx="941591" cy="941591"/>
              <a:chOff x="0" y="0"/>
              <a:chExt cx="812800" cy="812800"/>
            </a:xfrm>
          </p:grpSpPr>
          <p:sp>
            <p:nvSpPr>
              <p:cNvPr name="Freeform 24" id="24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3131"/>
              </a:solidFill>
            </p:spPr>
          </p:sp>
          <p:sp>
            <p:nvSpPr>
              <p:cNvPr name="TextBox 25" id="25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AutoShape 26" id="26"/>
            <p:cNvSpPr/>
            <p:nvPr/>
          </p:nvSpPr>
          <p:spPr>
            <a:xfrm flipV="true">
              <a:off x="911087" y="637861"/>
              <a:ext cx="2757019" cy="1046133"/>
            </a:xfrm>
            <a:prstGeom prst="line">
              <a:avLst/>
            </a:prstGeom>
            <a:ln cap="flat" w="63500">
              <a:solidFill>
                <a:srgbClr val="5271FF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27" id="27"/>
            <p:cNvSpPr/>
            <p:nvPr/>
          </p:nvSpPr>
          <p:spPr>
            <a:xfrm>
              <a:off x="4479044" y="761122"/>
              <a:ext cx="2669753" cy="2091219"/>
            </a:xfrm>
            <a:prstGeom prst="line">
              <a:avLst/>
            </a:prstGeom>
            <a:ln cap="flat" w="63500">
              <a:solidFill>
                <a:srgbClr val="5271FF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28" id="28"/>
            <p:cNvSpPr/>
            <p:nvPr/>
          </p:nvSpPr>
          <p:spPr>
            <a:xfrm flipV="true">
              <a:off x="7675964" y="914946"/>
              <a:ext cx="628546" cy="1783571"/>
            </a:xfrm>
            <a:prstGeom prst="line">
              <a:avLst/>
            </a:prstGeom>
            <a:ln cap="flat" w="292100">
              <a:solidFill>
                <a:srgbClr val="5271FF"/>
              </a:solidFill>
              <a:prstDash val="solid"/>
              <a:headEnd type="none" len="sm" w="sm"/>
              <a:tailEnd type="none" len="sm" w="sm"/>
            </a:ln>
          </p:spPr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EE4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344710" y="1525071"/>
            <a:ext cx="11598581" cy="8292985"/>
          </a:xfrm>
          <a:custGeom>
            <a:avLst/>
            <a:gdLst/>
            <a:ahLst/>
            <a:cxnLst/>
            <a:rect r="r" b="b" t="t" l="l"/>
            <a:pathLst>
              <a:path h="8292985" w="11598581">
                <a:moveTo>
                  <a:pt x="0" y="0"/>
                </a:moveTo>
                <a:lnTo>
                  <a:pt x="11598580" y="0"/>
                </a:lnTo>
                <a:lnTo>
                  <a:pt x="11598580" y="8292985"/>
                </a:lnTo>
                <a:lnTo>
                  <a:pt x="0" y="829298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52351" y="394495"/>
            <a:ext cx="17483170" cy="669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Comic Sans"/>
                <a:ea typeface="Comic Sans"/>
                <a:cs typeface="Comic Sans"/>
                <a:sym typeface="Comic Sans"/>
              </a:rPr>
              <a:t>Frequency of characters in Romeo and Juliet appearing in the same scene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EE4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018796" y="1337460"/>
            <a:ext cx="12250408" cy="8759042"/>
          </a:xfrm>
          <a:custGeom>
            <a:avLst/>
            <a:gdLst/>
            <a:ahLst/>
            <a:cxnLst/>
            <a:rect r="r" b="b" t="t" l="l"/>
            <a:pathLst>
              <a:path h="8759042" w="12250408">
                <a:moveTo>
                  <a:pt x="0" y="0"/>
                </a:moveTo>
                <a:lnTo>
                  <a:pt x="12250408" y="0"/>
                </a:lnTo>
                <a:lnTo>
                  <a:pt x="12250408" y="8759042"/>
                </a:lnTo>
                <a:lnTo>
                  <a:pt x="0" y="875904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52351" y="394495"/>
            <a:ext cx="17483170" cy="669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Comic Sans"/>
                <a:ea typeface="Comic Sans"/>
                <a:cs typeface="Comic Sans"/>
                <a:sym typeface="Comic Sans"/>
              </a:rPr>
              <a:t>Frequency of characters in Romeo and Juliet appearing in the same scene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EE4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1339956">
            <a:off x="-136479" y="7581504"/>
            <a:ext cx="2106947" cy="3454011"/>
          </a:xfrm>
          <a:custGeom>
            <a:avLst/>
            <a:gdLst/>
            <a:ahLst/>
            <a:cxnLst/>
            <a:rect r="r" b="b" t="t" l="l"/>
            <a:pathLst>
              <a:path h="3454011" w="2106947">
                <a:moveTo>
                  <a:pt x="2106947" y="0"/>
                </a:moveTo>
                <a:lnTo>
                  <a:pt x="0" y="0"/>
                </a:lnTo>
                <a:lnTo>
                  <a:pt x="0" y="3454012"/>
                </a:lnTo>
                <a:lnTo>
                  <a:pt x="2106947" y="3454012"/>
                </a:lnTo>
                <a:lnTo>
                  <a:pt x="2106947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124284">
            <a:off x="-134517" y="5069"/>
            <a:ext cx="2326435" cy="2047262"/>
          </a:xfrm>
          <a:custGeom>
            <a:avLst/>
            <a:gdLst/>
            <a:ahLst/>
            <a:cxnLst/>
            <a:rect r="r" b="b" t="t" l="l"/>
            <a:pathLst>
              <a:path h="2047262" w="2326435">
                <a:moveTo>
                  <a:pt x="0" y="0"/>
                </a:moveTo>
                <a:lnTo>
                  <a:pt x="2326434" y="0"/>
                </a:lnTo>
                <a:lnTo>
                  <a:pt x="2326434" y="2047262"/>
                </a:lnTo>
                <a:lnTo>
                  <a:pt x="0" y="204726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1047883">
            <a:off x="14101208" y="7380930"/>
            <a:ext cx="5439917" cy="5181029"/>
          </a:xfrm>
          <a:custGeom>
            <a:avLst/>
            <a:gdLst/>
            <a:ahLst/>
            <a:cxnLst/>
            <a:rect r="r" b="b" t="t" l="l"/>
            <a:pathLst>
              <a:path h="5181029" w="5439917">
                <a:moveTo>
                  <a:pt x="0" y="0"/>
                </a:moveTo>
                <a:lnTo>
                  <a:pt x="5439917" y="0"/>
                </a:lnTo>
                <a:lnTo>
                  <a:pt x="5439917" y="5181028"/>
                </a:lnTo>
                <a:lnTo>
                  <a:pt x="0" y="518102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-28703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8333982">
            <a:off x="14891518" y="463910"/>
            <a:ext cx="3859296" cy="3978656"/>
          </a:xfrm>
          <a:custGeom>
            <a:avLst/>
            <a:gdLst/>
            <a:ahLst/>
            <a:cxnLst/>
            <a:rect r="r" b="b" t="t" l="l"/>
            <a:pathLst>
              <a:path h="3978656" w="3859296">
                <a:moveTo>
                  <a:pt x="0" y="0"/>
                </a:moveTo>
                <a:lnTo>
                  <a:pt x="3859297" y="0"/>
                </a:lnTo>
                <a:lnTo>
                  <a:pt x="3859297" y="3978656"/>
                </a:lnTo>
                <a:lnTo>
                  <a:pt x="0" y="3978656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466834" y="488404"/>
            <a:ext cx="15354333" cy="20135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995"/>
              </a:lnSpc>
            </a:pPr>
            <a:r>
              <a:rPr lang="en-US" sz="6500" spc="338">
                <a:solidFill>
                  <a:srgbClr val="000000"/>
                </a:solidFill>
                <a:latin typeface="Lazydog"/>
                <a:ea typeface="Lazydog"/>
                <a:cs typeface="Lazydog"/>
                <a:sym typeface="Lazydog"/>
              </a:rPr>
              <a:t>WHAT IS A </a:t>
            </a:r>
            <a:r>
              <a:rPr lang="en-US" sz="6500" spc="338">
                <a:solidFill>
                  <a:srgbClr val="EB4F27"/>
                </a:solidFill>
                <a:latin typeface="Lazydog"/>
                <a:ea typeface="Lazydog"/>
                <a:cs typeface="Lazydog"/>
                <a:sym typeface="Lazydog"/>
              </a:rPr>
              <a:t>M</a:t>
            </a:r>
            <a:r>
              <a:rPr lang="en-US" sz="6500" spc="338">
                <a:solidFill>
                  <a:srgbClr val="8BB747"/>
                </a:solidFill>
                <a:latin typeface="Lazydog"/>
                <a:ea typeface="Lazydog"/>
                <a:cs typeface="Lazydog"/>
                <a:sym typeface="Lazydog"/>
              </a:rPr>
              <a:t>I</a:t>
            </a:r>
            <a:r>
              <a:rPr lang="en-US" sz="6500" spc="338">
                <a:solidFill>
                  <a:srgbClr val="9FA9DC"/>
                </a:solidFill>
                <a:latin typeface="Lazydog"/>
                <a:ea typeface="Lazydog"/>
                <a:cs typeface="Lazydog"/>
                <a:sym typeface="Lazydog"/>
              </a:rPr>
              <a:t>C</a:t>
            </a:r>
            <a:r>
              <a:rPr lang="en-US" sz="6500" spc="338">
                <a:solidFill>
                  <a:srgbClr val="5271FF"/>
                </a:solidFill>
                <a:latin typeface="Lazydog"/>
                <a:ea typeface="Lazydog"/>
                <a:cs typeface="Lazydog"/>
                <a:sym typeface="Lazydog"/>
              </a:rPr>
              <a:t>R</a:t>
            </a:r>
            <a:r>
              <a:rPr lang="en-US" sz="6500" spc="338">
                <a:solidFill>
                  <a:srgbClr val="FFDE59"/>
                </a:solidFill>
                <a:latin typeface="Lazydog"/>
                <a:ea typeface="Lazydog"/>
                <a:cs typeface="Lazydog"/>
                <a:sym typeface="Lazydog"/>
              </a:rPr>
              <a:t>O</a:t>
            </a:r>
            <a:r>
              <a:rPr lang="en-US" sz="6500" spc="338">
                <a:solidFill>
                  <a:srgbClr val="FF3131"/>
                </a:solidFill>
                <a:latin typeface="Lazydog"/>
                <a:ea typeface="Lazydog"/>
                <a:cs typeface="Lazydog"/>
                <a:sym typeface="Lazydog"/>
              </a:rPr>
              <a:t>B</a:t>
            </a:r>
            <a:r>
              <a:rPr lang="en-US" sz="6500" spc="338">
                <a:solidFill>
                  <a:srgbClr val="CB8BBA"/>
                </a:solidFill>
                <a:latin typeface="Lazydog"/>
                <a:ea typeface="Lazydog"/>
                <a:cs typeface="Lazydog"/>
                <a:sym typeface="Lazydog"/>
              </a:rPr>
              <a:t>I</a:t>
            </a:r>
            <a:r>
              <a:rPr lang="en-US" sz="6500" spc="338">
                <a:solidFill>
                  <a:srgbClr val="004AAD"/>
                </a:solidFill>
                <a:latin typeface="Lazydog"/>
                <a:ea typeface="Lazydog"/>
                <a:cs typeface="Lazydog"/>
                <a:sym typeface="Lazydog"/>
              </a:rPr>
              <a:t>A</a:t>
            </a:r>
            <a:r>
              <a:rPr lang="en-US" sz="6500" spc="338">
                <a:solidFill>
                  <a:srgbClr val="00BF63"/>
                </a:solidFill>
                <a:latin typeface="Lazydog"/>
                <a:ea typeface="Lazydog"/>
                <a:cs typeface="Lazydog"/>
                <a:sym typeface="Lazydog"/>
              </a:rPr>
              <a:t>L</a:t>
            </a:r>
            <a:r>
              <a:rPr lang="en-US" sz="6500" spc="338">
                <a:solidFill>
                  <a:srgbClr val="000000"/>
                </a:solidFill>
                <a:latin typeface="Lazydog"/>
                <a:ea typeface="Lazydog"/>
                <a:cs typeface="Lazydog"/>
                <a:sym typeface="Lazydog"/>
              </a:rPr>
              <a:t> NETWORK ANALYSIS?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5189692" y="2715036"/>
            <a:ext cx="7541940" cy="669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999">
                <a:solidFill>
                  <a:srgbClr val="000000"/>
                </a:solidFill>
                <a:latin typeface="Comic Sans"/>
                <a:ea typeface="Comic Sans"/>
                <a:cs typeface="Comic Sans"/>
                <a:sym typeface="Comic Sans"/>
              </a:rPr>
              <a:t>Relationships between microbes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14275" y="3594511"/>
            <a:ext cx="8363099" cy="1374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FF3131"/>
                </a:solidFill>
                <a:latin typeface="Comic Sans"/>
                <a:ea typeface="Comic Sans"/>
                <a:cs typeface="Comic Sans"/>
                <a:sym typeface="Comic Sans"/>
              </a:rPr>
              <a:t>Nodes</a:t>
            </a:r>
          </a:p>
          <a:p>
            <a:pPr algn="ctr" marL="863598" indent="-431799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FF3131"/>
                </a:solidFill>
                <a:latin typeface="Comic Sans"/>
                <a:ea typeface="Comic Sans"/>
                <a:cs typeface="Comic Sans"/>
                <a:sym typeface="Comic Sans"/>
              </a:rPr>
              <a:t>Microbes (OTUs,ASVs,Species)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035406" y="3594511"/>
            <a:ext cx="7223894" cy="1374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5271FF"/>
                </a:solidFill>
                <a:latin typeface="Comic Sans"/>
                <a:ea typeface="Comic Sans"/>
                <a:cs typeface="Comic Sans"/>
                <a:sym typeface="Comic Sans"/>
              </a:rPr>
              <a:t>Edges</a:t>
            </a:r>
          </a:p>
          <a:p>
            <a:pPr algn="ctr" marL="863598" indent="-431799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5271FF"/>
                </a:solidFill>
                <a:latin typeface="Comic Sans"/>
                <a:ea typeface="Comic Sans"/>
                <a:cs typeface="Comic Sans"/>
                <a:sym typeface="Comic Sans"/>
              </a:rPr>
              <a:t>Connection between nodes 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EE4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808765" y="1028700"/>
            <a:ext cx="10670470" cy="8229600"/>
          </a:xfrm>
          <a:custGeom>
            <a:avLst/>
            <a:gdLst/>
            <a:ahLst/>
            <a:cxnLst/>
            <a:rect r="r" b="b" t="t" l="l"/>
            <a:pathLst>
              <a:path h="8229600" w="10670470">
                <a:moveTo>
                  <a:pt x="0" y="0"/>
                </a:moveTo>
                <a:lnTo>
                  <a:pt x="10670470" y="0"/>
                </a:lnTo>
                <a:lnTo>
                  <a:pt x="10670470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578747" y="9201150"/>
            <a:ext cx="15130506" cy="9410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79"/>
              </a:lnSpc>
              <a:spcBef>
                <a:spcPct val="0"/>
              </a:spcBef>
            </a:pPr>
            <a:r>
              <a:rPr lang="en-US" sz="26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(A) Co-</a:t>
            </a:r>
            <a:r>
              <a:rPr lang="en-US" sz="26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occurrence network diagram in unfertilized soil. (B). Co-occurrence network diagram in fertilized soil. (C) Chord diagram in unfertilized soil. (D) Chord diagram in fertilized soil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905768" y="299221"/>
            <a:ext cx="16476464" cy="464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79"/>
              </a:lnSpc>
              <a:spcBef>
                <a:spcPct val="0"/>
              </a:spcBef>
            </a:pPr>
            <a:r>
              <a:rPr lang="en-US" sz="27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Rhiz</a:t>
            </a:r>
            <a:r>
              <a:rPr lang="en-US" sz="27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osphere Microbiome Co-Occurrence Network Analysis across a Tomato Domestication Gradient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191667" y="990600"/>
            <a:ext cx="2481166" cy="404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17"/>
              </a:lnSpc>
              <a:spcBef>
                <a:spcPct val="0"/>
              </a:spcBef>
            </a:pPr>
            <a:r>
              <a:rPr lang="en-US" sz="2441" u="sng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  <a:hlinkClick r:id="rId4" tooltip="https://www.mdpi.com/2076-2607/12/9/1756"/>
              </a:rPr>
              <a:t>Dixon et al. 2024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DAGniHVeeRs</dc:identifier>
  <dcterms:modified xsi:type="dcterms:W3CDTF">2011-08-01T06:04:30Z</dcterms:modified>
  <cp:revision>1</cp:revision>
  <dc:title>eemb595RSp25_MicrobialNetworkAnalysis</dc:title>
</cp:coreProperties>
</file>