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500"/>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28.04.2020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5861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28.04.2020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62829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28.04.2020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93645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28.04.2020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51825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28.04.2020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38636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23720DD-5B6D-40BF-8493-A6B52D484E6B}" type="datetimeFigureOut">
              <a:rPr lang="tr-TR" smtClean="0"/>
              <a:t>28.04.2020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24525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23720DD-5B6D-40BF-8493-A6B52D484E6B}" type="datetimeFigureOut">
              <a:rPr lang="tr-TR" smtClean="0"/>
              <a:t>28.04.2020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174111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23720DD-5B6D-40BF-8493-A6B52D484E6B}" type="datetimeFigureOut">
              <a:rPr lang="tr-TR" smtClean="0"/>
              <a:t>28.04.2020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06272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28.04.2020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58329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28.04.2020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24556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28.04.2020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415284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28.04.2020</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1762857801"/>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KwihiADN-0k" TargetMode="External"/><Relationship Id="rId2" Type="http://schemas.openxmlformats.org/officeDocument/2006/relationships/hyperlink" Target="https://www.youtube.com/watch?v=AhY6vERjhKQ&amp;list=PLCP6k-R8kogT5-wOw71q4lc0cai1PiaTx&amp;index=22" TargetMode="External"/><Relationship Id="rId1" Type="http://schemas.openxmlformats.org/officeDocument/2006/relationships/slideLayout" Target="../slideLayouts/slideLayout2.xml"/><Relationship Id="rId4" Type="http://schemas.openxmlformats.org/officeDocument/2006/relationships/hyperlink" Target="https://www.youtube.com/watch?reload=9&amp;v=k1YPim47hm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2477704" y="241941"/>
            <a:ext cx="3927934" cy="400110"/>
          </a:xfrm>
          <a:prstGeom prst="rect">
            <a:avLst/>
          </a:prstGeom>
          <a:noFill/>
        </p:spPr>
        <p:txBody>
          <a:bodyPr wrap="none" rtlCol="0" anchor="ctr">
            <a:spAutoFit/>
          </a:bodyPr>
          <a:lstStyle/>
          <a:p>
            <a:pPr algn="ctr"/>
            <a:r>
              <a:rPr lang="tr-TR" sz="2000" b="1" dirty="0" smtClean="0">
                <a:solidFill>
                  <a:schemeClr val="tx2"/>
                </a:solidFill>
              </a:rPr>
              <a:t>ANDROID PROGRAMLAMAYA GİRİŞ</a:t>
            </a:r>
            <a:endParaRPr lang="tr-TR" sz="2000" b="1" dirty="0">
              <a:solidFill>
                <a:schemeClr val="tx2"/>
              </a:solidFill>
            </a:endParaRPr>
          </a:p>
        </p:txBody>
      </p:sp>
      <p:sp>
        <p:nvSpPr>
          <p:cNvPr id="5" name="Metin kutusu 4"/>
          <p:cNvSpPr txBox="1"/>
          <p:nvPr/>
        </p:nvSpPr>
        <p:spPr>
          <a:xfrm>
            <a:off x="3343040" y="754530"/>
            <a:ext cx="2225673" cy="400110"/>
          </a:xfrm>
          <a:prstGeom prst="rect">
            <a:avLst/>
          </a:prstGeom>
          <a:noFill/>
        </p:spPr>
        <p:txBody>
          <a:bodyPr wrap="none" rtlCol="0" anchor="ctr">
            <a:spAutoFit/>
          </a:bodyPr>
          <a:lstStyle/>
          <a:p>
            <a:pPr algn="ctr"/>
            <a:r>
              <a:rPr lang="tr-TR" sz="2000" b="1" dirty="0" smtClean="0">
                <a:solidFill>
                  <a:schemeClr val="tx2"/>
                </a:solidFill>
              </a:rPr>
              <a:t>OTEL UYGULAMASI</a:t>
            </a:r>
          </a:p>
        </p:txBody>
      </p:sp>
      <p:sp>
        <p:nvSpPr>
          <p:cNvPr id="6" name="Metin kutusu 5"/>
          <p:cNvSpPr txBox="1"/>
          <p:nvPr/>
        </p:nvSpPr>
        <p:spPr>
          <a:xfrm>
            <a:off x="2190242" y="3945276"/>
            <a:ext cx="4502836" cy="2585323"/>
          </a:xfrm>
          <a:prstGeom prst="rect">
            <a:avLst/>
          </a:prstGeom>
          <a:noFill/>
        </p:spPr>
        <p:txBody>
          <a:bodyPr wrap="none" rtlCol="0">
            <a:spAutoFit/>
          </a:bodyPr>
          <a:lstStyle/>
          <a:p>
            <a:pPr algn="ctr"/>
            <a:r>
              <a:rPr lang="tr-TR" b="1" dirty="0" smtClean="0">
                <a:solidFill>
                  <a:schemeClr val="tx2"/>
                </a:solidFill>
              </a:rPr>
              <a:t>HAZIRLAYAN VE SUNAN</a:t>
            </a:r>
          </a:p>
          <a:p>
            <a:pPr algn="ctr"/>
            <a:endParaRPr lang="tr-TR" b="1" dirty="0">
              <a:solidFill>
                <a:schemeClr val="tx2"/>
              </a:solidFill>
            </a:endParaRPr>
          </a:p>
          <a:p>
            <a:pPr algn="ctr"/>
            <a:r>
              <a:rPr lang="tr-TR" b="1" dirty="0" smtClean="0">
                <a:solidFill>
                  <a:schemeClr val="tx2"/>
                </a:solidFill>
              </a:rPr>
              <a:t>AD-SOYAD: SİBEL MİRAÇ ÖZCAN</a:t>
            </a:r>
          </a:p>
          <a:p>
            <a:pPr algn="ctr"/>
            <a:endParaRPr lang="tr-TR" b="1" dirty="0" smtClean="0">
              <a:solidFill>
                <a:schemeClr val="tx2"/>
              </a:solidFill>
            </a:endParaRPr>
          </a:p>
          <a:p>
            <a:pPr algn="ctr"/>
            <a:r>
              <a:rPr lang="tr-TR" b="1" dirty="0" smtClean="0">
                <a:solidFill>
                  <a:schemeClr val="tx2"/>
                </a:solidFill>
              </a:rPr>
              <a:t>OKUL NO:18MY24033</a:t>
            </a:r>
          </a:p>
          <a:p>
            <a:pPr algn="ctr"/>
            <a:endParaRPr lang="tr-TR" b="1" dirty="0" smtClean="0">
              <a:solidFill>
                <a:schemeClr val="tx2"/>
              </a:solidFill>
            </a:endParaRPr>
          </a:p>
          <a:p>
            <a:pPr algn="ctr"/>
            <a:r>
              <a:rPr lang="tr-TR" b="1" dirty="0" smtClean="0">
                <a:solidFill>
                  <a:schemeClr val="tx2"/>
                </a:solidFill>
              </a:rPr>
              <a:t>DERS ÖĞRETİM GÖREVLİSİ: NİLGÜN İNCEREİS</a:t>
            </a:r>
          </a:p>
          <a:p>
            <a:pPr algn="ctr"/>
            <a:endParaRPr lang="tr-TR" b="1" dirty="0" smtClean="0">
              <a:solidFill>
                <a:schemeClr val="tx2"/>
              </a:solidFill>
            </a:endParaRPr>
          </a:p>
          <a:p>
            <a:pPr algn="ctr"/>
            <a:r>
              <a:rPr lang="tr-TR" b="1" dirty="0" smtClean="0">
                <a:solidFill>
                  <a:schemeClr val="tx2"/>
                </a:solidFill>
              </a:rPr>
              <a:t>DANIŞMAN: TARIK ASLAN</a:t>
            </a:r>
            <a:endParaRPr lang="tr-TR" b="1" dirty="0">
              <a:solidFill>
                <a:schemeClr val="tx2"/>
              </a:solidFill>
            </a:endParaRPr>
          </a:p>
        </p:txBody>
      </p:sp>
      <p:pic>
        <p:nvPicPr>
          <p:cNvPr id="7" name="Picture 4" descr="https://www.ageaportal.com/images/okan-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951" y="948631"/>
            <a:ext cx="3145852" cy="2996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830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251520" y="332870"/>
            <a:ext cx="3459922" cy="400110"/>
          </a:xfrm>
          <a:prstGeom prst="rect">
            <a:avLst/>
          </a:prstGeom>
          <a:noFill/>
        </p:spPr>
        <p:txBody>
          <a:bodyPr wrap="none" rtlCol="0">
            <a:spAutoFit/>
          </a:bodyPr>
          <a:lstStyle/>
          <a:p>
            <a:r>
              <a:rPr lang="tr-TR" sz="2000" b="1" dirty="0" smtClean="0">
                <a:solidFill>
                  <a:srgbClr val="FF9900"/>
                </a:solidFill>
                <a:latin typeface="Calibri" pitchFamily="34" charset="0"/>
                <a:cs typeface="Calibri" pitchFamily="34" charset="0"/>
              </a:rPr>
              <a:t>Options Menu Anasayfa Ekranı</a:t>
            </a:r>
            <a:endParaRPr lang="tr-TR" sz="2000" b="1" dirty="0">
              <a:solidFill>
                <a:srgbClr val="FF9900"/>
              </a:solidFill>
              <a:latin typeface="Calibri" pitchFamily="34" charset="0"/>
              <a:cs typeface="Calibri" pitchFamily="34" charset="0"/>
            </a:endParaRPr>
          </a:p>
        </p:txBody>
      </p:sp>
      <p:sp>
        <p:nvSpPr>
          <p:cNvPr id="5" name="Metin kutusu 4"/>
          <p:cNvSpPr txBox="1"/>
          <p:nvPr/>
        </p:nvSpPr>
        <p:spPr>
          <a:xfrm>
            <a:off x="144793" y="908720"/>
            <a:ext cx="8510084" cy="646331"/>
          </a:xfrm>
          <a:prstGeom prst="rect">
            <a:avLst/>
          </a:prstGeom>
          <a:noFill/>
        </p:spPr>
        <p:txBody>
          <a:bodyPr wrap="square" rtlCol="0">
            <a:spAutoFit/>
          </a:bodyPr>
          <a:lstStyle/>
          <a:p>
            <a:r>
              <a:rPr lang="tr-TR" dirty="0" smtClean="0">
                <a:latin typeface="Calibri" pitchFamily="34" charset="0"/>
                <a:cs typeface="Calibri" pitchFamily="34" charset="0"/>
              </a:rPr>
              <a:t>-Anasayfama ek olarak </a:t>
            </a:r>
            <a:r>
              <a:rPr lang="tr-TR" dirty="0">
                <a:latin typeface="Calibri" pitchFamily="34" charset="0"/>
                <a:cs typeface="Calibri" pitchFamily="34" charset="0"/>
              </a:rPr>
              <a:t>O</a:t>
            </a:r>
            <a:r>
              <a:rPr lang="tr-TR" dirty="0" smtClean="0">
                <a:latin typeface="Calibri" pitchFamily="34" charset="0"/>
                <a:cs typeface="Calibri" pitchFamily="34" charset="0"/>
              </a:rPr>
              <a:t>ption menu seçeneği ekledim. Bu seçenekte otelin hakkımızda yazısı bulunmaktadır.</a:t>
            </a:r>
            <a:endParaRPr lang="tr-TR" dirty="0">
              <a:latin typeface="Calibri" pitchFamily="34" charset="0"/>
              <a:cs typeface="Calibri" pitchFamily="34" charset="0"/>
            </a:endParaRPr>
          </a:p>
        </p:txBody>
      </p:sp>
      <p:sp>
        <p:nvSpPr>
          <p:cNvPr id="6" name="Metin kutusu 5"/>
          <p:cNvSpPr txBox="1"/>
          <p:nvPr/>
        </p:nvSpPr>
        <p:spPr>
          <a:xfrm>
            <a:off x="151545" y="1700808"/>
            <a:ext cx="8503332" cy="646331"/>
          </a:xfrm>
          <a:prstGeom prst="rect">
            <a:avLst/>
          </a:prstGeom>
          <a:noFill/>
        </p:spPr>
        <p:txBody>
          <a:bodyPr wrap="square" rtlCol="0">
            <a:spAutoFit/>
          </a:bodyPr>
          <a:lstStyle/>
          <a:p>
            <a:r>
              <a:rPr lang="tr-TR" dirty="0" smtClean="0">
                <a:latin typeface="Calibri" pitchFamily="34" charset="0"/>
                <a:cs typeface="Calibri" pitchFamily="34" charset="0"/>
              </a:rPr>
              <a:t>-Öncelikle res klasörümün içine ‘menu’ adında yeni bir klasör açıp açmış olduğum klasöre ‘menu_option’ adında bir xml sayfası oluşturdum ve içinde menu görüntüsünü hallettim.</a:t>
            </a:r>
            <a:endParaRPr lang="tr-TR" dirty="0">
              <a:latin typeface="Calibri" pitchFamily="34" charset="0"/>
              <a:cs typeface="Calibri" pitchFamily="34" charset="0"/>
            </a:endParaRPr>
          </a:p>
        </p:txBody>
      </p:sp>
      <p:sp>
        <p:nvSpPr>
          <p:cNvPr id="8" name="Metin kutusu 7"/>
          <p:cNvSpPr txBox="1"/>
          <p:nvPr/>
        </p:nvSpPr>
        <p:spPr>
          <a:xfrm>
            <a:off x="127895" y="2780928"/>
            <a:ext cx="3583548" cy="1200329"/>
          </a:xfrm>
          <a:prstGeom prst="rect">
            <a:avLst/>
          </a:prstGeom>
          <a:noFill/>
        </p:spPr>
        <p:txBody>
          <a:bodyPr wrap="square" rtlCol="0">
            <a:spAutoFit/>
          </a:bodyPr>
          <a:lstStyle/>
          <a:p>
            <a:r>
              <a:rPr lang="tr-TR" dirty="0" smtClean="0">
                <a:latin typeface="Calibri" pitchFamily="34" charset="0"/>
                <a:cs typeface="Calibri" pitchFamily="34" charset="0"/>
              </a:rPr>
              <a:t>-Kodlama kısmında ise Hakkımızda kısmına tıklandığında .Hakkımızda Class’ıma yani sayfama gitmesini belirttim.</a:t>
            </a:r>
            <a:endParaRPr lang="tr-TR" dirty="0">
              <a:latin typeface="Calibri" pitchFamily="34" charset="0"/>
              <a:cs typeface="Calibri"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443" y="2542586"/>
            <a:ext cx="2567397" cy="431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2542588"/>
            <a:ext cx="2520006" cy="42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425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53368" y="235674"/>
            <a:ext cx="3462615" cy="400110"/>
          </a:xfrm>
          <a:prstGeom prst="rect">
            <a:avLst/>
          </a:prstGeom>
          <a:noFill/>
        </p:spPr>
        <p:txBody>
          <a:bodyPr wrap="none" rtlCol="0">
            <a:spAutoFit/>
          </a:bodyPr>
          <a:lstStyle/>
          <a:p>
            <a:r>
              <a:rPr lang="tr-TR" sz="2000" b="1" dirty="0" smtClean="0">
                <a:solidFill>
                  <a:srgbClr val="FF9900"/>
                </a:solidFill>
                <a:latin typeface="Calibri" pitchFamily="34" charset="0"/>
                <a:cs typeface="Calibri" pitchFamily="34" charset="0"/>
              </a:rPr>
              <a:t>ListView ile Oda Bilgileri Ekranı</a:t>
            </a:r>
            <a:endParaRPr lang="tr-TR" sz="2000" b="1" dirty="0">
              <a:solidFill>
                <a:srgbClr val="FF9900"/>
              </a:solidFill>
              <a:latin typeface="Calibri" pitchFamily="34" charset="0"/>
              <a:cs typeface="Calibri" pitchFamily="34" charset="0"/>
            </a:endParaRPr>
          </a:p>
        </p:txBody>
      </p:sp>
      <p:sp>
        <p:nvSpPr>
          <p:cNvPr id="5" name="Metin kutusu 4"/>
          <p:cNvSpPr txBox="1"/>
          <p:nvPr/>
        </p:nvSpPr>
        <p:spPr>
          <a:xfrm>
            <a:off x="167015" y="982469"/>
            <a:ext cx="3243509" cy="646331"/>
          </a:xfrm>
          <a:prstGeom prst="rect">
            <a:avLst/>
          </a:prstGeom>
          <a:noFill/>
        </p:spPr>
        <p:txBody>
          <a:bodyPr wrap="square" rtlCol="0">
            <a:spAutoFit/>
          </a:bodyPr>
          <a:lstStyle/>
          <a:p>
            <a:r>
              <a:rPr lang="tr-TR" dirty="0" smtClean="0">
                <a:latin typeface="Calibri" pitchFamily="34" charset="0"/>
                <a:cs typeface="Calibri" pitchFamily="34" charset="0"/>
              </a:rPr>
              <a:t>-Oda bilgileri sayfamda ListView’lardan yararlandım.</a:t>
            </a:r>
            <a:endParaRPr lang="tr-TR" dirty="0">
              <a:latin typeface="Calibri" pitchFamily="34" charset="0"/>
              <a:cs typeface="Calibri" pitchFamily="34" charset="0"/>
            </a:endParaRPr>
          </a:p>
        </p:txBody>
      </p:sp>
      <p:sp>
        <p:nvSpPr>
          <p:cNvPr id="6" name="Metin kutusu 5"/>
          <p:cNvSpPr txBox="1"/>
          <p:nvPr/>
        </p:nvSpPr>
        <p:spPr>
          <a:xfrm>
            <a:off x="153367" y="1916832"/>
            <a:ext cx="3061665" cy="4524315"/>
          </a:xfrm>
          <a:prstGeom prst="rect">
            <a:avLst/>
          </a:prstGeom>
          <a:noFill/>
        </p:spPr>
        <p:txBody>
          <a:bodyPr wrap="square" rtlCol="0">
            <a:spAutoFit/>
          </a:bodyPr>
          <a:lstStyle/>
          <a:p>
            <a:r>
              <a:rPr lang="tr-TR" dirty="0" smtClean="0">
                <a:latin typeface="Calibri" pitchFamily="34" charset="0"/>
                <a:cs typeface="Calibri" pitchFamily="34" charset="0"/>
              </a:rPr>
              <a:t>-Kodlama kısmım 3 sayfadan oluştu. İlk Class’ımda veri tiplerini tanımladım ve ‘</a:t>
            </a:r>
            <a:r>
              <a:rPr lang="tr-TR" dirty="0">
                <a:latin typeface="Calibri" pitchFamily="34" charset="0"/>
                <a:cs typeface="Calibri" pitchFamily="34" charset="0"/>
              </a:rPr>
              <a:t>C</a:t>
            </a:r>
            <a:r>
              <a:rPr lang="tr-TR" dirty="0" smtClean="0">
                <a:latin typeface="Calibri" pitchFamily="34" charset="0"/>
                <a:cs typeface="Calibri" pitchFamily="34" charset="0"/>
              </a:rPr>
              <a:t>onstructor’lardan yararlandım. İkinci classımda birinci classımdan gelen verileri var ile tanımladığım listeye referans ettim. Bilgi aktarımını kolaylaştırmak için adapter tanımladım. Daha sonra resimlerimize tıklanma olayı verdim oda detay sayfasına gitmesi için. Son sayfada ise Bundle’lar yardımı ile putExtra içindeki verileri çektim.</a:t>
            </a:r>
            <a:endParaRPr lang="tr-TR" dirty="0">
              <a:latin typeface="Calibri" pitchFamily="34" charset="0"/>
              <a:cs typeface="Calibri"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524" y="1182624"/>
            <a:ext cx="2817659" cy="475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836" y="1182624"/>
            <a:ext cx="2782164" cy="475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766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76672"/>
            <a:ext cx="3600400" cy="5982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etin kutusu 4"/>
          <p:cNvSpPr txBox="1"/>
          <p:nvPr/>
        </p:nvSpPr>
        <p:spPr>
          <a:xfrm>
            <a:off x="153368" y="476672"/>
            <a:ext cx="2230867" cy="400110"/>
          </a:xfrm>
          <a:prstGeom prst="rect">
            <a:avLst/>
          </a:prstGeom>
          <a:noFill/>
        </p:spPr>
        <p:txBody>
          <a:bodyPr wrap="none" rtlCol="0">
            <a:spAutoFit/>
          </a:bodyPr>
          <a:lstStyle/>
          <a:p>
            <a:r>
              <a:rPr lang="tr-TR" sz="2000" b="1" dirty="0" smtClean="0">
                <a:solidFill>
                  <a:srgbClr val="FF9900"/>
                </a:solidFill>
                <a:latin typeface="Calibri" pitchFamily="34" charset="0"/>
                <a:cs typeface="Calibri" pitchFamily="34" charset="0"/>
              </a:rPr>
              <a:t>Rezervasyon Ekranı</a:t>
            </a:r>
            <a:endParaRPr lang="tr-TR" sz="2000" b="1" dirty="0">
              <a:solidFill>
                <a:srgbClr val="FF9900"/>
              </a:solidFill>
              <a:latin typeface="Calibri" pitchFamily="34" charset="0"/>
              <a:cs typeface="Calibri" pitchFamily="34" charset="0"/>
            </a:endParaRPr>
          </a:p>
        </p:txBody>
      </p:sp>
      <p:sp>
        <p:nvSpPr>
          <p:cNvPr id="6" name="Metin kutusu 5"/>
          <p:cNvSpPr txBox="1"/>
          <p:nvPr/>
        </p:nvSpPr>
        <p:spPr>
          <a:xfrm>
            <a:off x="167015" y="1340768"/>
            <a:ext cx="4693017" cy="923330"/>
          </a:xfrm>
          <a:prstGeom prst="rect">
            <a:avLst/>
          </a:prstGeom>
          <a:noFill/>
        </p:spPr>
        <p:txBody>
          <a:bodyPr wrap="square" rtlCol="0">
            <a:spAutoFit/>
          </a:bodyPr>
          <a:lstStyle/>
          <a:p>
            <a:r>
              <a:rPr lang="tr-TR" dirty="0" smtClean="0">
                <a:latin typeface="Calibri" pitchFamily="34" charset="0"/>
                <a:cs typeface="Calibri" pitchFamily="34" charset="0"/>
              </a:rPr>
              <a:t>-Rezervasyon sayfamda gerekli bilgileri almak için EditTextlerden yararlandım. Sayfa geçişi yapmak için ise Button nesnesini kullandım.</a:t>
            </a:r>
            <a:endParaRPr lang="tr-TR" dirty="0">
              <a:latin typeface="Calibri" pitchFamily="34" charset="0"/>
              <a:cs typeface="Calibri" pitchFamily="34" charset="0"/>
            </a:endParaRPr>
          </a:p>
        </p:txBody>
      </p:sp>
      <p:sp>
        <p:nvSpPr>
          <p:cNvPr id="7" name="Metin kutusu 6"/>
          <p:cNvSpPr txBox="1"/>
          <p:nvPr/>
        </p:nvSpPr>
        <p:spPr>
          <a:xfrm>
            <a:off x="167015" y="2821388"/>
            <a:ext cx="4693017" cy="646331"/>
          </a:xfrm>
          <a:prstGeom prst="rect">
            <a:avLst/>
          </a:prstGeom>
          <a:noFill/>
        </p:spPr>
        <p:txBody>
          <a:bodyPr wrap="square" rtlCol="0">
            <a:spAutoFit/>
          </a:bodyPr>
          <a:lstStyle/>
          <a:p>
            <a:r>
              <a:rPr lang="tr-TR" dirty="0" smtClean="0">
                <a:latin typeface="Calibri" pitchFamily="34" charset="0"/>
                <a:cs typeface="Calibri" pitchFamily="34" charset="0"/>
              </a:rPr>
              <a:t>-Button’a xml sayfamdaki özelliklerden </a:t>
            </a:r>
            <a:r>
              <a:rPr lang="tr-TR" dirty="0">
                <a:latin typeface="Calibri" pitchFamily="34" charset="0"/>
                <a:cs typeface="Calibri" pitchFamily="34" charset="0"/>
              </a:rPr>
              <a:t>O</a:t>
            </a:r>
            <a:r>
              <a:rPr lang="tr-TR" dirty="0" smtClean="0">
                <a:latin typeface="Calibri" pitchFamily="34" charset="0"/>
                <a:cs typeface="Calibri" pitchFamily="34" charset="0"/>
              </a:rPr>
              <a:t>nClick özelliği verdim.</a:t>
            </a:r>
            <a:endParaRPr lang="tr-TR" dirty="0">
              <a:latin typeface="Calibri" pitchFamily="34" charset="0"/>
              <a:cs typeface="Calibri" pitchFamily="34" charset="0"/>
            </a:endParaRPr>
          </a:p>
        </p:txBody>
      </p:sp>
      <p:sp>
        <p:nvSpPr>
          <p:cNvPr id="8" name="Metin kutusu 7"/>
          <p:cNvSpPr txBox="1"/>
          <p:nvPr/>
        </p:nvSpPr>
        <p:spPr>
          <a:xfrm>
            <a:off x="167015" y="4005064"/>
            <a:ext cx="4693017" cy="923330"/>
          </a:xfrm>
          <a:prstGeom prst="rect">
            <a:avLst/>
          </a:prstGeom>
          <a:noFill/>
        </p:spPr>
        <p:txBody>
          <a:bodyPr wrap="square" rtlCol="0">
            <a:spAutoFit/>
          </a:bodyPr>
          <a:lstStyle/>
          <a:p>
            <a:r>
              <a:rPr lang="tr-TR" dirty="0" smtClean="0">
                <a:latin typeface="Calibri" pitchFamily="34" charset="0"/>
                <a:cs typeface="Calibri" pitchFamily="34" charset="0"/>
              </a:rPr>
              <a:t>-Kodlama kısmımda ise vermiş olduğum OnClick özelliğiyle sayfalar arası geçiş yani ödeme yapma sayfasına geçiş verdim.</a:t>
            </a:r>
            <a:endParaRPr lang="tr-TR" dirty="0">
              <a:latin typeface="Calibri" pitchFamily="34" charset="0"/>
              <a:cs typeface="Calibri" pitchFamily="34" charset="0"/>
            </a:endParaRPr>
          </a:p>
        </p:txBody>
      </p:sp>
    </p:spTree>
    <p:extLst>
      <p:ext uri="{BB962C8B-B14F-4D97-AF65-F5344CB8AC3E}">
        <p14:creationId xmlns:p14="http://schemas.microsoft.com/office/powerpoint/2010/main" val="2718930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53368" y="476672"/>
            <a:ext cx="6019597" cy="400110"/>
          </a:xfrm>
          <a:prstGeom prst="rect">
            <a:avLst/>
          </a:prstGeom>
          <a:noFill/>
        </p:spPr>
        <p:txBody>
          <a:bodyPr wrap="none" rtlCol="0">
            <a:spAutoFit/>
          </a:bodyPr>
          <a:lstStyle/>
          <a:p>
            <a:r>
              <a:rPr lang="tr-TR" sz="2000" b="1" dirty="0" smtClean="0">
                <a:solidFill>
                  <a:srgbClr val="FF9900"/>
                </a:solidFill>
                <a:latin typeface="Calibri" pitchFamily="34" charset="0"/>
                <a:cs typeface="Calibri" pitchFamily="34" charset="0"/>
              </a:rPr>
              <a:t>Alert Dialog ve Toast Message ile Ödeme Sayfası Ekranı</a:t>
            </a:r>
            <a:endParaRPr lang="tr-TR" sz="2000" b="1" dirty="0">
              <a:solidFill>
                <a:srgbClr val="FF9900"/>
              </a:solidFill>
              <a:latin typeface="Calibri" pitchFamily="34" charset="0"/>
              <a:cs typeface="Calibri" pitchFamily="34" charset="0"/>
            </a:endParaRPr>
          </a:p>
        </p:txBody>
      </p:sp>
      <p:sp>
        <p:nvSpPr>
          <p:cNvPr id="5" name="Metin kutusu 4"/>
          <p:cNvSpPr txBox="1"/>
          <p:nvPr/>
        </p:nvSpPr>
        <p:spPr>
          <a:xfrm>
            <a:off x="167015" y="1230924"/>
            <a:ext cx="2996151" cy="2585323"/>
          </a:xfrm>
          <a:prstGeom prst="rect">
            <a:avLst/>
          </a:prstGeom>
          <a:noFill/>
        </p:spPr>
        <p:txBody>
          <a:bodyPr wrap="square" rtlCol="0">
            <a:spAutoFit/>
          </a:bodyPr>
          <a:lstStyle/>
          <a:p>
            <a:r>
              <a:rPr lang="tr-TR" dirty="0" smtClean="0">
                <a:latin typeface="Calibri" pitchFamily="34" charset="0"/>
                <a:cs typeface="Calibri" pitchFamily="34" charset="0"/>
              </a:rPr>
              <a:t>-Ödeme sayfasında EditText’lere veri girildikten sonra Button’a tıklandığında Alert Dialog sayfası ekrana gelecek, evet seçeneğine tıklandığında ise Anasayfa’ya geri giderek Toast Mesajıyla ekrana ‘Rezervasyon Başarılı’ yazısı belirmiş olacak. </a:t>
            </a:r>
            <a:endParaRPr lang="tr-TR" dirty="0">
              <a:latin typeface="Calibri" pitchFamily="34" charset="0"/>
              <a:cs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952" y="1219583"/>
            <a:ext cx="2927013" cy="518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587" y="1196752"/>
            <a:ext cx="2971035" cy="520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Metin kutusu 7"/>
          <p:cNvSpPr txBox="1"/>
          <p:nvPr/>
        </p:nvSpPr>
        <p:spPr>
          <a:xfrm>
            <a:off x="153368" y="4293096"/>
            <a:ext cx="2996151" cy="1477328"/>
          </a:xfrm>
          <a:prstGeom prst="rect">
            <a:avLst/>
          </a:prstGeom>
          <a:noFill/>
        </p:spPr>
        <p:txBody>
          <a:bodyPr wrap="square" rtlCol="0">
            <a:spAutoFit/>
          </a:bodyPr>
          <a:lstStyle/>
          <a:p>
            <a:r>
              <a:rPr lang="tr-TR" dirty="0" smtClean="0">
                <a:latin typeface="Calibri" pitchFamily="34" charset="0"/>
                <a:cs typeface="Calibri" pitchFamily="34" charset="0"/>
              </a:rPr>
              <a:t>-Kodlama kısmında Button’a tıklanma olayını verdikten sonra, AlertDialog oluşturdum ve Toast Message tanımlamalarını yaptım.</a:t>
            </a:r>
            <a:endParaRPr lang="tr-TR" dirty="0">
              <a:latin typeface="Calibri" pitchFamily="34" charset="0"/>
              <a:cs typeface="Calibri" pitchFamily="34" charset="0"/>
            </a:endParaRPr>
          </a:p>
        </p:txBody>
      </p:sp>
    </p:spTree>
    <p:extLst>
      <p:ext uri="{BB962C8B-B14F-4D97-AF65-F5344CB8AC3E}">
        <p14:creationId xmlns:p14="http://schemas.microsoft.com/office/powerpoint/2010/main" val="1256589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53368" y="235674"/>
            <a:ext cx="3462615" cy="400110"/>
          </a:xfrm>
          <a:prstGeom prst="rect">
            <a:avLst/>
          </a:prstGeom>
          <a:noFill/>
        </p:spPr>
        <p:txBody>
          <a:bodyPr wrap="none" rtlCol="0">
            <a:spAutoFit/>
          </a:bodyPr>
          <a:lstStyle/>
          <a:p>
            <a:r>
              <a:rPr lang="tr-TR" sz="2000" b="1" dirty="0" smtClean="0">
                <a:solidFill>
                  <a:srgbClr val="FF9900"/>
                </a:solidFill>
                <a:latin typeface="Calibri" pitchFamily="34" charset="0"/>
                <a:cs typeface="Calibri" pitchFamily="34" charset="0"/>
              </a:rPr>
              <a:t>ListView ile Oda Bilgileri Ekranı</a:t>
            </a:r>
            <a:endParaRPr lang="tr-TR" sz="2000" b="1" dirty="0">
              <a:solidFill>
                <a:srgbClr val="FF9900"/>
              </a:solidFill>
              <a:latin typeface="Calibri" pitchFamily="34" charset="0"/>
              <a:cs typeface="Calibri" pitchFamily="34" charset="0"/>
            </a:endParaRPr>
          </a:p>
        </p:txBody>
      </p:sp>
      <p:sp>
        <p:nvSpPr>
          <p:cNvPr id="5" name="Metin kutusu 4"/>
          <p:cNvSpPr txBox="1"/>
          <p:nvPr/>
        </p:nvSpPr>
        <p:spPr>
          <a:xfrm>
            <a:off x="167015" y="982469"/>
            <a:ext cx="3243509" cy="646331"/>
          </a:xfrm>
          <a:prstGeom prst="rect">
            <a:avLst/>
          </a:prstGeom>
          <a:noFill/>
        </p:spPr>
        <p:txBody>
          <a:bodyPr wrap="square" rtlCol="0">
            <a:spAutoFit/>
          </a:bodyPr>
          <a:lstStyle/>
          <a:p>
            <a:r>
              <a:rPr lang="tr-TR" dirty="0" smtClean="0">
                <a:latin typeface="Calibri" pitchFamily="34" charset="0"/>
                <a:cs typeface="Calibri" pitchFamily="34" charset="0"/>
              </a:rPr>
              <a:t>-Hizmetler sayfamda ListView’lardan yararlandım.</a:t>
            </a:r>
            <a:endParaRPr lang="tr-TR" dirty="0">
              <a:latin typeface="Calibri" pitchFamily="34" charset="0"/>
              <a:cs typeface="Calibri" pitchFamily="34" charset="0"/>
            </a:endParaRPr>
          </a:p>
        </p:txBody>
      </p:sp>
      <p:sp>
        <p:nvSpPr>
          <p:cNvPr id="6" name="Metin kutusu 5"/>
          <p:cNvSpPr txBox="1"/>
          <p:nvPr/>
        </p:nvSpPr>
        <p:spPr>
          <a:xfrm>
            <a:off x="117498" y="1916832"/>
            <a:ext cx="4634657" cy="2308324"/>
          </a:xfrm>
          <a:prstGeom prst="rect">
            <a:avLst/>
          </a:prstGeom>
          <a:noFill/>
        </p:spPr>
        <p:txBody>
          <a:bodyPr wrap="square" rtlCol="0">
            <a:spAutoFit/>
          </a:bodyPr>
          <a:lstStyle/>
          <a:p>
            <a:r>
              <a:rPr lang="tr-TR" dirty="0" smtClean="0">
                <a:latin typeface="Calibri" pitchFamily="34" charset="0"/>
                <a:cs typeface="Calibri" pitchFamily="34" charset="0"/>
              </a:rPr>
              <a:t>-Kodlama kısmım 2 sayfadan oluştu. İlk Class’ımda veri tiplerini tanımladım ve ‘</a:t>
            </a:r>
            <a:r>
              <a:rPr lang="tr-TR" dirty="0">
                <a:latin typeface="Calibri" pitchFamily="34" charset="0"/>
                <a:cs typeface="Calibri" pitchFamily="34" charset="0"/>
              </a:rPr>
              <a:t>C</a:t>
            </a:r>
            <a:r>
              <a:rPr lang="tr-TR" dirty="0" smtClean="0">
                <a:latin typeface="Calibri" pitchFamily="34" charset="0"/>
                <a:cs typeface="Calibri" pitchFamily="34" charset="0"/>
              </a:rPr>
              <a:t>onstructor’lardan yararlandım. İkinci classımda birinci classımdan gelen verileri var ile tanımladığım listeye referans ettim. Bilgi aktarımını kolaylaştırmak için adapter tanımladım. Daha sonra resimlerimize tıklanma olayı verdim.</a:t>
            </a:r>
            <a:endParaRPr lang="tr-TR" dirty="0">
              <a:latin typeface="Calibri" pitchFamily="34" charset="0"/>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35729"/>
            <a:ext cx="3518840" cy="612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Metin kutusu 9"/>
          <p:cNvSpPr txBox="1"/>
          <p:nvPr/>
        </p:nvSpPr>
        <p:spPr>
          <a:xfrm>
            <a:off x="167015" y="4365104"/>
            <a:ext cx="3243509" cy="1754326"/>
          </a:xfrm>
          <a:prstGeom prst="rect">
            <a:avLst/>
          </a:prstGeom>
          <a:noFill/>
        </p:spPr>
        <p:txBody>
          <a:bodyPr wrap="square" rtlCol="0">
            <a:spAutoFit/>
          </a:bodyPr>
          <a:lstStyle/>
          <a:p>
            <a:r>
              <a:rPr lang="tr-TR" dirty="0" smtClean="0">
                <a:latin typeface="Calibri" pitchFamily="34" charset="0"/>
                <a:cs typeface="Calibri" pitchFamily="34" charset="0"/>
              </a:rPr>
              <a:t>-Bu sayfanın Oda bilgileri sayfasından farkı ise resimlere tıklandığında başka bir sayfa açmak yerine Başlıkların alt kısımda Toast Message olarak ekrana gelmesidir.</a:t>
            </a:r>
            <a:endParaRPr lang="tr-TR" dirty="0">
              <a:latin typeface="Calibri" pitchFamily="34" charset="0"/>
              <a:cs typeface="Calibri" pitchFamily="34" charset="0"/>
            </a:endParaRPr>
          </a:p>
        </p:txBody>
      </p:sp>
    </p:spTree>
    <p:extLst>
      <p:ext uri="{BB962C8B-B14F-4D97-AF65-F5344CB8AC3E}">
        <p14:creationId xmlns:p14="http://schemas.microsoft.com/office/powerpoint/2010/main" val="1140920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18" y="2204864"/>
            <a:ext cx="2561073" cy="4475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232" y="2204507"/>
            <a:ext cx="2581154" cy="4475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1207" y="2204864"/>
            <a:ext cx="2642388" cy="4487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Metin kutusu 6"/>
          <p:cNvSpPr txBox="1"/>
          <p:nvPr/>
        </p:nvSpPr>
        <p:spPr>
          <a:xfrm>
            <a:off x="153367" y="277266"/>
            <a:ext cx="6537367" cy="400110"/>
          </a:xfrm>
          <a:prstGeom prst="rect">
            <a:avLst/>
          </a:prstGeom>
          <a:noFill/>
        </p:spPr>
        <p:txBody>
          <a:bodyPr wrap="none" rtlCol="0">
            <a:spAutoFit/>
          </a:bodyPr>
          <a:lstStyle/>
          <a:p>
            <a:r>
              <a:rPr lang="tr-TR" sz="2000" b="1" dirty="0" smtClean="0">
                <a:solidFill>
                  <a:srgbClr val="FF9900"/>
                </a:solidFill>
                <a:latin typeface="Calibri" pitchFamily="34" charset="0"/>
                <a:cs typeface="Calibri" pitchFamily="34" charset="0"/>
              </a:rPr>
              <a:t>Alert Dialog, Toast Message ve Veri Aktarımı ile Anket Ekranı</a:t>
            </a:r>
            <a:endParaRPr lang="tr-TR" sz="2000" b="1" dirty="0">
              <a:solidFill>
                <a:srgbClr val="FF9900"/>
              </a:solidFill>
              <a:latin typeface="Calibri" pitchFamily="34" charset="0"/>
              <a:cs typeface="Calibri" pitchFamily="34" charset="0"/>
            </a:endParaRPr>
          </a:p>
        </p:txBody>
      </p:sp>
      <p:sp>
        <p:nvSpPr>
          <p:cNvPr id="8" name="Metin kutusu 7"/>
          <p:cNvSpPr txBox="1"/>
          <p:nvPr/>
        </p:nvSpPr>
        <p:spPr>
          <a:xfrm>
            <a:off x="153367" y="845808"/>
            <a:ext cx="8523089" cy="1200329"/>
          </a:xfrm>
          <a:prstGeom prst="rect">
            <a:avLst/>
          </a:prstGeom>
          <a:noFill/>
        </p:spPr>
        <p:txBody>
          <a:bodyPr wrap="square" rtlCol="0">
            <a:spAutoFit/>
          </a:bodyPr>
          <a:lstStyle/>
          <a:p>
            <a:r>
              <a:rPr lang="tr-TR" dirty="0" smtClean="0">
                <a:latin typeface="Calibri" pitchFamily="34" charset="0"/>
                <a:cs typeface="Calibri" pitchFamily="34" charset="0"/>
              </a:rPr>
              <a:t>-EditTextler ile gerekli veriler yazıldıktan sonra Kodlama kısmında butona tıklandığında bunları bir sonraki sayfaya aktardım. Anketi kaydet dediklerinde bir Alert Dialog oluşturdum ve Kaydet tuşuna basıldığı zaman Anasayfaya geri döndürüp Toast Message ile Ankete katıldığınız için teşekkürler yazısı yazdırdım.</a:t>
            </a:r>
            <a:endParaRPr lang="tr-TR" dirty="0">
              <a:latin typeface="Calibri" pitchFamily="34" charset="0"/>
              <a:cs typeface="Calibri" pitchFamily="34" charset="0"/>
            </a:endParaRPr>
          </a:p>
        </p:txBody>
      </p:sp>
    </p:spTree>
    <p:extLst>
      <p:ext uri="{BB962C8B-B14F-4D97-AF65-F5344CB8AC3E}">
        <p14:creationId xmlns:p14="http://schemas.microsoft.com/office/powerpoint/2010/main" val="3341497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46" y="2204864"/>
            <a:ext cx="2671688" cy="4550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201" y="2218511"/>
            <a:ext cx="2632196" cy="453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517" y="1032172"/>
            <a:ext cx="1736481" cy="2372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Metin kutusu 6"/>
          <p:cNvSpPr txBox="1"/>
          <p:nvPr/>
        </p:nvSpPr>
        <p:spPr>
          <a:xfrm>
            <a:off x="153368" y="235674"/>
            <a:ext cx="5371150" cy="400110"/>
          </a:xfrm>
          <a:prstGeom prst="rect">
            <a:avLst/>
          </a:prstGeom>
          <a:noFill/>
        </p:spPr>
        <p:txBody>
          <a:bodyPr wrap="none" rtlCol="0">
            <a:spAutoFit/>
          </a:bodyPr>
          <a:lstStyle/>
          <a:p>
            <a:r>
              <a:rPr lang="tr-TR" sz="2000" b="1" dirty="0" smtClean="0">
                <a:solidFill>
                  <a:srgbClr val="FF9900"/>
                </a:solidFill>
                <a:latin typeface="Calibri" pitchFamily="34" charset="0"/>
                <a:cs typeface="Calibri" pitchFamily="34" charset="0"/>
              </a:rPr>
              <a:t>CardView ile İletişim Bilgi ve Diğer Oteller Ekranı</a:t>
            </a:r>
            <a:endParaRPr lang="tr-TR" sz="2000" b="1" dirty="0">
              <a:solidFill>
                <a:srgbClr val="FF9900"/>
              </a:solidFill>
              <a:latin typeface="Calibri" pitchFamily="34" charset="0"/>
              <a:cs typeface="Calibri" pitchFamily="34" charset="0"/>
            </a:endParaRPr>
          </a:p>
        </p:txBody>
      </p:sp>
      <p:sp>
        <p:nvSpPr>
          <p:cNvPr id="8" name="Metin kutusu 7"/>
          <p:cNvSpPr txBox="1"/>
          <p:nvPr/>
        </p:nvSpPr>
        <p:spPr>
          <a:xfrm>
            <a:off x="167015" y="982469"/>
            <a:ext cx="6781249" cy="923330"/>
          </a:xfrm>
          <a:prstGeom prst="rect">
            <a:avLst/>
          </a:prstGeom>
          <a:noFill/>
        </p:spPr>
        <p:txBody>
          <a:bodyPr wrap="square" rtlCol="0">
            <a:spAutoFit/>
          </a:bodyPr>
          <a:lstStyle/>
          <a:p>
            <a:r>
              <a:rPr lang="tr-TR" dirty="0" smtClean="0">
                <a:latin typeface="Calibri" pitchFamily="34" charset="0"/>
                <a:cs typeface="Calibri" pitchFamily="34" charset="0"/>
              </a:rPr>
              <a:t>-Bu iki ekranda ise kodlama kısmından ziyade xml sayfasında tasarım oluşturdum. Bu tasarımlarımı oluştururken ise yandaki nesnelerden yararlandım.</a:t>
            </a:r>
            <a:endParaRPr lang="tr-TR" dirty="0">
              <a:latin typeface="Calibri" pitchFamily="34" charset="0"/>
              <a:cs typeface="Calibri" pitchFamily="34" charset="0"/>
            </a:endParaRPr>
          </a:p>
        </p:txBody>
      </p:sp>
    </p:spTree>
    <p:extLst>
      <p:ext uri="{BB962C8B-B14F-4D97-AF65-F5344CB8AC3E}">
        <p14:creationId xmlns:p14="http://schemas.microsoft.com/office/powerpoint/2010/main" val="2214639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type="title"/>
          </p:nvPr>
        </p:nvSpPr>
        <p:spPr>
          <a:xfrm>
            <a:off x="107504" y="1484784"/>
            <a:ext cx="4176464" cy="1154097"/>
          </a:xfrm>
        </p:spPr>
        <p:txBody>
          <a:bodyPr/>
          <a:lstStyle/>
          <a:p>
            <a:r>
              <a:rPr lang="tr-TR" b="1" dirty="0" smtClean="0">
                <a:solidFill>
                  <a:srgbClr val="FA6500"/>
                </a:solidFill>
              </a:rPr>
              <a:t>KAYNAKÇA</a:t>
            </a:r>
            <a:endParaRPr lang="tr-TR" b="1" dirty="0">
              <a:solidFill>
                <a:srgbClr val="FA6500"/>
              </a:solidFill>
            </a:endParaRPr>
          </a:p>
        </p:txBody>
      </p:sp>
      <p:sp>
        <p:nvSpPr>
          <p:cNvPr id="5" name="İçerik Yer Tutucusu 2"/>
          <p:cNvSpPr>
            <a:spLocks noGrp="1"/>
          </p:cNvSpPr>
          <p:nvPr>
            <p:ph idx="1"/>
          </p:nvPr>
        </p:nvSpPr>
        <p:spPr>
          <a:xfrm>
            <a:off x="467544" y="1628800"/>
            <a:ext cx="8229600" cy="4525963"/>
          </a:xfrm>
        </p:spPr>
        <p:txBody>
          <a:bodyPr>
            <a:normAutofit/>
          </a:bodyPr>
          <a:lstStyle/>
          <a:p>
            <a:endParaRPr lang="tr-TR" sz="2500" dirty="0" smtClean="0">
              <a:hlinkClick r:id="rId2"/>
            </a:endParaRPr>
          </a:p>
          <a:p>
            <a:endParaRPr lang="tr-TR" sz="2500" dirty="0">
              <a:hlinkClick r:id="rId2"/>
            </a:endParaRPr>
          </a:p>
          <a:p>
            <a:r>
              <a:rPr lang="tr-TR" sz="2500" dirty="0" smtClean="0"/>
              <a:t>Nilgün İNCEREİS Ders Notları</a:t>
            </a:r>
            <a:endParaRPr lang="tr-TR" sz="2500" dirty="0" smtClean="0">
              <a:hlinkClick r:id="rId2"/>
            </a:endParaRPr>
          </a:p>
          <a:p>
            <a:r>
              <a:rPr lang="tr-TR" sz="2500" dirty="0" smtClean="0">
                <a:hlinkClick r:id="rId2"/>
              </a:rPr>
              <a:t>https</a:t>
            </a:r>
            <a:r>
              <a:rPr lang="tr-TR" sz="2500" dirty="0">
                <a:hlinkClick r:id="rId2"/>
              </a:rPr>
              <a:t>://www.youtube.com/watch?v=AhY6vERjhKQ&amp;list=PLCP6k-R8kogT5-wOw71q4lc0cai1PiaTx&amp;index=22</a:t>
            </a:r>
            <a:endParaRPr lang="tr-TR" sz="2500" dirty="0" smtClean="0"/>
          </a:p>
          <a:p>
            <a:r>
              <a:rPr lang="tr-TR" sz="2500" dirty="0">
                <a:hlinkClick r:id="rId3"/>
              </a:rPr>
              <a:t>https://www.youtube.com/watch?v=KwihiADN-0k</a:t>
            </a:r>
            <a:endParaRPr lang="tr-TR" sz="2500" dirty="0" smtClean="0">
              <a:hlinkClick r:id="rId4"/>
            </a:endParaRPr>
          </a:p>
        </p:txBody>
      </p:sp>
    </p:spTree>
    <p:extLst>
      <p:ext uri="{BB962C8B-B14F-4D97-AF65-F5344CB8AC3E}">
        <p14:creationId xmlns:p14="http://schemas.microsoft.com/office/powerpoint/2010/main" val="987051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457351" y="260648"/>
            <a:ext cx="6066020" cy="477054"/>
          </a:xfrm>
          <a:prstGeom prst="rect">
            <a:avLst/>
          </a:prstGeom>
          <a:noFill/>
        </p:spPr>
        <p:txBody>
          <a:bodyPr wrap="none" rtlCol="0">
            <a:spAutoFit/>
          </a:bodyPr>
          <a:lstStyle/>
          <a:p>
            <a:pPr algn="ctr"/>
            <a:r>
              <a:rPr lang="tr-TR" sz="2500" b="1" dirty="0" smtClean="0">
                <a:solidFill>
                  <a:srgbClr val="FA6500"/>
                </a:solidFill>
              </a:rPr>
              <a:t>SUNUMUMDA YER ALACAK OLAN İÇERİKLER</a:t>
            </a:r>
            <a:endParaRPr lang="tr-TR" sz="2500" b="1" dirty="0">
              <a:solidFill>
                <a:srgbClr val="FA6500"/>
              </a:solidFill>
            </a:endParaRPr>
          </a:p>
        </p:txBody>
      </p:sp>
      <p:sp>
        <p:nvSpPr>
          <p:cNvPr id="5" name="Metin kutusu 4"/>
          <p:cNvSpPr txBox="1"/>
          <p:nvPr/>
        </p:nvSpPr>
        <p:spPr>
          <a:xfrm>
            <a:off x="251520" y="1340768"/>
            <a:ext cx="6989477" cy="5493812"/>
          </a:xfrm>
          <a:prstGeom prst="rect">
            <a:avLst/>
          </a:prstGeom>
          <a:noFill/>
        </p:spPr>
        <p:txBody>
          <a:bodyPr wrap="none" rtlCol="0">
            <a:spAutoFit/>
          </a:bodyPr>
          <a:lstStyle/>
          <a:p>
            <a:pPr>
              <a:lnSpc>
                <a:spcPct val="150000"/>
              </a:lnSpc>
            </a:pPr>
            <a:r>
              <a:rPr lang="tr-TR" dirty="0"/>
              <a:t>1.Projemin </a:t>
            </a:r>
            <a:r>
              <a:rPr lang="tr-TR" dirty="0" smtClean="0"/>
              <a:t>Konusu, Projemin Adı ve Projemin Amacı Nedir?</a:t>
            </a:r>
          </a:p>
          <a:p>
            <a:pPr>
              <a:lnSpc>
                <a:spcPct val="150000"/>
              </a:lnSpc>
            </a:pPr>
            <a:r>
              <a:rPr lang="tr-TR" dirty="0" smtClean="0"/>
              <a:t> </a:t>
            </a:r>
            <a:endParaRPr lang="tr-TR" dirty="0"/>
          </a:p>
          <a:p>
            <a:pPr>
              <a:lnSpc>
                <a:spcPct val="150000"/>
              </a:lnSpc>
            </a:pPr>
            <a:r>
              <a:rPr lang="tr-TR" dirty="0" smtClean="0"/>
              <a:t>2.Projemi Programladığım </a:t>
            </a:r>
            <a:r>
              <a:rPr lang="tr-TR" dirty="0"/>
              <a:t>Platform </a:t>
            </a:r>
            <a:r>
              <a:rPr lang="tr-TR" dirty="0" smtClean="0"/>
              <a:t>ve Projemin Programlama Dili Nedir?</a:t>
            </a:r>
          </a:p>
          <a:p>
            <a:pPr>
              <a:lnSpc>
                <a:spcPct val="150000"/>
              </a:lnSpc>
            </a:pPr>
            <a:endParaRPr lang="tr-TR" dirty="0"/>
          </a:p>
          <a:p>
            <a:pPr>
              <a:lnSpc>
                <a:spcPct val="150000"/>
              </a:lnSpc>
            </a:pPr>
            <a:r>
              <a:rPr lang="tr-TR" dirty="0"/>
              <a:t>3. </a:t>
            </a:r>
            <a:r>
              <a:rPr lang="tr-TR" dirty="0" smtClean="0"/>
              <a:t>Projemde </a:t>
            </a:r>
            <a:r>
              <a:rPr lang="tr-TR" dirty="0"/>
              <a:t>K</a:t>
            </a:r>
            <a:r>
              <a:rPr lang="tr-TR" dirty="0" smtClean="0"/>
              <a:t>ullandığım Özellikler Nelerdir?</a:t>
            </a:r>
            <a:endParaRPr lang="tr-TR" dirty="0"/>
          </a:p>
          <a:p>
            <a:pPr>
              <a:lnSpc>
                <a:spcPct val="150000"/>
              </a:lnSpc>
            </a:pPr>
            <a:endParaRPr lang="tr-TR" dirty="0" smtClean="0"/>
          </a:p>
          <a:p>
            <a:pPr>
              <a:lnSpc>
                <a:spcPct val="150000"/>
              </a:lnSpc>
            </a:pPr>
            <a:r>
              <a:rPr lang="tr-TR" dirty="0" smtClean="0"/>
              <a:t>4.Projemde Kullandığım Sayfa </a:t>
            </a:r>
            <a:r>
              <a:rPr lang="tr-TR" dirty="0"/>
              <a:t>İ</a:t>
            </a:r>
            <a:r>
              <a:rPr lang="tr-TR" dirty="0" smtClean="0"/>
              <a:t>simleri Nelerdir?</a:t>
            </a:r>
          </a:p>
          <a:p>
            <a:pPr>
              <a:lnSpc>
                <a:spcPct val="150000"/>
              </a:lnSpc>
            </a:pPr>
            <a:endParaRPr lang="tr-TR" dirty="0" smtClean="0"/>
          </a:p>
          <a:p>
            <a:pPr>
              <a:lnSpc>
                <a:spcPct val="150000"/>
              </a:lnSpc>
            </a:pPr>
            <a:r>
              <a:rPr lang="tr-TR" dirty="0"/>
              <a:t>5</a:t>
            </a:r>
            <a:r>
              <a:rPr lang="tr-TR" dirty="0" smtClean="0"/>
              <a:t>.Projemde Kullandığım Sayfalar ve Kodlama Mantıkları Nelerdir?</a:t>
            </a:r>
          </a:p>
          <a:p>
            <a:pPr>
              <a:lnSpc>
                <a:spcPct val="150000"/>
              </a:lnSpc>
            </a:pPr>
            <a:endParaRPr lang="tr-TR" dirty="0" smtClean="0"/>
          </a:p>
          <a:p>
            <a:pPr>
              <a:lnSpc>
                <a:spcPct val="150000"/>
              </a:lnSpc>
            </a:pPr>
            <a:r>
              <a:rPr lang="tr-TR" dirty="0" smtClean="0"/>
              <a:t>6.KAYNAKÇA</a:t>
            </a:r>
          </a:p>
          <a:p>
            <a:pPr>
              <a:lnSpc>
                <a:spcPct val="150000"/>
              </a:lnSpc>
            </a:pPr>
            <a:endParaRPr lang="tr-TR" dirty="0" smtClean="0"/>
          </a:p>
          <a:p>
            <a:pPr>
              <a:lnSpc>
                <a:spcPct val="150000"/>
              </a:lnSpc>
            </a:pPr>
            <a:endParaRPr lang="tr-TR" dirty="0" smtClean="0"/>
          </a:p>
        </p:txBody>
      </p:sp>
    </p:spTree>
    <p:extLst>
      <p:ext uri="{BB962C8B-B14F-4D97-AF65-F5344CB8AC3E}">
        <p14:creationId xmlns:p14="http://schemas.microsoft.com/office/powerpoint/2010/main" val="2393191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79512" y="404664"/>
            <a:ext cx="8098051" cy="477054"/>
          </a:xfrm>
          <a:prstGeom prst="rect">
            <a:avLst/>
          </a:prstGeom>
          <a:noFill/>
        </p:spPr>
        <p:txBody>
          <a:bodyPr wrap="none" rtlCol="0">
            <a:spAutoFit/>
          </a:bodyPr>
          <a:lstStyle/>
          <a:p>
            <a:r>
              <a:rPr lang="tr-TR" sz="2500" b="1" dirty="0" smtClean="0">
                <a:solidFill>
                  <a:srgbClr val="FA6500"/>
                </a:solidFill>
                <a:latin typeface="Calibri" pitchFamily="34" charset="0"/>
                <a:cs typeface="Calibri" pitchFamily="34" charset="0"/>
              </a:rPr>
              <a:t>1.Projemin Konusu, Projemin Adı ve Projemin Amacı Nedir?</a:t>
            </a:r>
          </a:p>
        </p:txBody>
      </p:sp>
      <p:sp>
        <p:nvSpPr>
          <p:cNvPr id="5" name="Metin kutusu 4"/>
          <p:cNvSpPr txBox="1"/>
          <p:nvPr/>
        </p:nvSpPr>
        <p:spPr>
          <a:xfrm>
            <a:off x="276942" y="2852936"/>
            <a:ext cx="7333560" cy="1292662"/>
          </a:xfrm>
          <a:prstGeom prst="rect">
            <a:avLst/>
          </a:prstGeom>
          <a:noFill/>
        </p:spPr>
        <p:txBody>
          <a:bodyPr wrap="square" rtlCol="0">
            <a:spAutoFit/>
          </a:bodyPr>
          <a:lstStyle/>
          <a:p>
            <a:r>
              <a:rPr lang="tr-TR" sz="2000" dirty="0" smtClean="0">
                <a:latin typeface="Calibri" pitchFamily="34" charset="0"/>
                <a:cs typeface="Calibri" pitchFamily="34" charset="0"/>
              </a:rPr>
              <a:t>-Projemin adı ise ‘Starfish Hotel’ dir.</a:t>
            </a:r>
            <a:endParaRPr lang="tr-TR" sz="2000" dirty="0">
              <a:latin typeface="Calibri" pitchFamily="34" charset="0"/>
              <a:cs typeface="Calibri" pitchFamily="34" charset="0"/>
            </a:endParaRPr>
          </a:p>
          <a:p>
            <a:r>
              <a:rPr lang="tr-TR" sz="2000" dirty="0" smtClean="0">
                <a:latin typeface="Calibri" pitchFamily="34" charset="0"/>
                <a:cs typeface="Calibri" pitchFamily="34" charset="0"/>
              </a:rPr>
              <a:t> </a:t>
            </a:r>
          </a:p>
          <a:p>
            <a:endParaRPr lang="tr-TR" sz="2000" dirty="0" smtClean="0">
              <a:latin typeface="Calibri" pitchFamily="34" charset="0"/>
              <a:cs typeface="Calibri" pitchFamily="34" charset="0"/>
            </a:endParaRPr>
          </a:p>
          <a:p>
            <a:endParaRPr lang="tr-TR" dirty="0">
              <a:latin typeface="Calibri" pitchFamily="34" charset="0"/>
              <a:cs typeface="Calibri" pitchFamily="34" charset="0"/>
            </a:endParaRPr>
          </a:p>
        </p:txBody>
      </p:sp>
      <p:sp>
        <p:nvSpPr>
          <p:cNvPr id="6" name="Metin kutusu 5"/>
          <p:cNvSpPr txBox="1"/>
          <p:nvPr/>
        </p:nvSpPr>
        <p:spPr>
          <a:xfrm>
            <a:off x="276942" y="1492862"/>
            <a:ext cx="4345228" cy="400110"/>
          </a:xfrm>
          <a:prstGeom prst="rect">
            <a:avLst/>
          </a:prstGeom>
          <a:noFill/>
        </p:spPr>
        <p:txBody>
          <a:bodyPr wrap="none" rtlCol="0">
            <a:spAutoFit/>
          </a:bodyPr>
          <a:lstStyle/>
          <a:p>
            <a:r>
              <a:rPr lang="tr-TR" sz="2000" dirty="0" smtClean="0">
                <a:latin typeface="Calibri" pitchFamily="34" charset="0"/>
                <a:cs typeface="Calibri" pitchFamily="34" charset="0"/>
              </a:rPr>
              <a:t>-Projemin konusu ‘Otel Uygulaması’ dır.</a:t>
            </a:r>
            <a:endParaRPr lang="tr-TR" sz="2000" dirty="0">
              <a:latin typeface="Calibri" pitchFamily="34" charset="0"/>
              <a:cs typeface="Calibri" pitchFamily="34" charset="0"/>
            </a:endParaRPr>
          </a:p>
        </p:txBody>
      </p:sp>
      <p:sp>
        <p:nvSpPr>
          <p:cNvPr id="10" name="Metin kutusu 9"/>
          <p:cNvSpPr txBox="1"/>
          <p:nvPr/>
        </p:nvSpPr>
        <p:spPr>
          <a:xfrm>
            <a:off x="265685" y="4293096"/>
            <a:ext cx="8878315" cy="2215991"/>
          </a:xfrm>
          <a:prstGeom prst="rect">
            <a:avLst/>
          </a:prstGeom>
          <a:noFill/>
        </p:spPr>
        <p:txBody>
          <a:bodyPr wrap="square" rtlCol="0">
            <a:spAutoFit/>
          </a:bodyPr>
          <a:lstStyle/>
          <a:p>
            <a:r>
              <a:rPr lang="tr-TR" sz="2000" dirty="0" smtClean="0">
                <a:latin typeface="Calibri" pitchFamily="34" charset="0"/>
                <a:cs typeface="Calibri" pitchFamily="34" charset="0"/>
              </a:rPr>
              <a:t>-Projemin amacı müşterilerin oteldeki </a:t>
            </a:r>
          </a:p>
          <a:p>
            <a:r>
              <a:rPr lang="tr-TR" sz="2000" dirty="0" smtClean="0">
                <a:latin typeface="Calibri" pitchFamily="34" charset="0"/>
                <a:cs typeface="Calibri" pitchFamily="34" charset="0"/>
              </a:rPr>
              <a:t>odalar hakkında bilgi sahibi olup rezervasyon yapabildiği ve dilerlerse ankete katılarak otel hakkındaki şikayetlerini dile getirdikleri bir uygulama olması hedefindedir.</a:t>
            </a:r>
            <a:endParaRPr lang="tr-TR" sz="2000" dirty="0">
              <a:latin typeface="Calibri" pitchFamily="34" charset="0"/>
              <a:cs typeface="Calibri" pitchFamily="34" charset="0"/>
            </a:endParaRPr>
          </a:p>
          <a:p>
            <a:r>
              <a:rPr lang="tr-TR" sz="2000" dirty="0" smtClean="0">
                <a:latin typeface="Calibri" pitchFamily="34" charset="0"/>
                <a:cs typeface="Calibri" pitchFamily="34" charset="0"/>
              </a:rPr>
              <a:t> </a:t>
            </a:r>
          </a:p>
          <a:p>
            <a:endParaRPr lang="tr-TR" sz="2000" dirty="0" smtClean="0">
              <a:latin typeface="Calibri" pitchFamily="34" charset="0"/>
              <a:cs typeface="Calibri" pitchFamily="34" charset="0"/>
            </a:endParaRPr>
          </a:p>
          <a:p>
            <a:endParaRPr lang="tr-TR" dirty="0">
              <a:latin typeface="Calibri" pitchFamily="34" charset="0"/>
              <a:cs typeface="Calibri" pitchFamily="34" charset="0"/>
            </a:endParaRPr>
          </a:p>
        </p:txBody>
      </p:sp>
      <p:pic>
        <p:nvPicPr>
          <p:cNvPr id="1028" name="Picture 4" descr="Kotlin Temelleri - Burakcan SEZGİ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511744"/>
            <a:ext cx="3437882" cy="2439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453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79512" y="404664"/>
            <a:ext cx="8445966" cy="830997"/>
          </a:xfrm>
          <a:prstGeom prst="rect">
            <a:avLst/>
          </a:prstGeom>
          <a:noFill/>
        </p:spPr>
        <p:txBody>
          <a:bodyPr wrap="none" rtlCol="0">
            <a:spAutoFit/>
          </a:bodyPr>
          <a:lstStyle/>
          <a:p>
            <a:r>
              <a:rPr lang="tr-TR" sz="2400" b="1" dirty="0">
                <a:solidFill>
                  <a:srgbClr val="FA6500"/>
                </a:solidFill>
                <a:latin typeface="Calibri" pitchFamily="34" charset="0"/>
                <a:cs typeface="Calibri" pitchFamily="34" charset="0"/>
              </a:rPr>
              <a:t>2</a:t>
            </a:r>
            <a:r>
              <a:rPr lang="tr-TR" sz="2400" b="1" dirty="0" smtClean="0">
                <a:solidFill>
                  <a:srgbClr val="FA6500"/>
                </a:solidFill>
                <a:latin typeface="Calibri" pitchFamily="34" charset="0"/>
                <a:cs typeface="Calibri" pitchFamily="34" charset="0"/>
              </a:rPr>
              <a:t>.Projemin Programladığım Platform ve Projemi Programladığım </a:t>
            </a:r>
          </a:p>
          <a:p>
            <a:r>
              <a:rPr lang="tr-TR" sz="2400" b="1" dirty="0" smtClean="0">
                <a:solidFill>
                  <a:srgbClr val="FA6500"/>
                </a:solidFill>
                <a:latin typeface="Calibri" pitchFamily="34" charset="0"/>
                <a:cs typeface="Calibri" pitchFamily="34" charset="0"/>
              </a:rPr>
              <a:t>Dil Nedir?</a:t>
            </a:r>
          </a:p>
        </p:txBody>
      </p:sp>
      <p:sp>
        <p:nvSpPr>
          <p:cNvPr id="6" name="Metin kutusu 5"/>
          <p:cNvSpPr txBox="1"/>
          <p:nvPr/>
        </p:nvSpPr>
        <p:spPr>
          <a:xfrm>
            <a:off x="262775" y="1442467"/>
            <a:ext cx="5749385" cy="707886"/>
          </a:xfrm>
          <a:prstGeom prst="rect">
            <a:avLst/>
          </a:prstGeom>
          <a:noFill/>
        </p:spPr>
        <p:txBody>
          <a:bodyPr wrap="square" rtlCol="0">
            <a:spAutoFit/>
          </a:bodyPr>
          <a:lstStyle/>
          <a:p>
            <a:r>
              <a:rPr lang="tr-TR" sz="2000" dirty="0" smtClean="0">
                <a:latin typeface="Calibri" pitchFamily="34" charset="0"/>
                <a:cs typeface="Calibri" pitchFamily="34" charset="0"/>
              </a:rPr>
              <a:t>-Projemi programlarken kullanmış olduğum platform ‘Android Studio’dur.</a:t>
            </a:r>
            <a:endParaRPr lang="tr-TR" sz="2000" dirty="0">
              <a:latin typeface="Calibri" pitchFamily="34" charset="0"/>
              <a:cs typeface="Calibri" pitchFamily="34" charset="0"/>
            </a:endParaRPr>
          </a:p>
        </p:txBody>
      </p:sp>
      <p:sp>
        <p:nvSpPr>
          <p:cNvPr id="9" name="Metin kutusu 8"/>
          <p:cNvSpPr txBox="1"/>
          <p:nvPr/>
        </p:nvSpPr>
        <p:spPr>
          <a:xfrm>
            <a:off x="262777" y="3953870"/>
            <a:ext cx="5749383" cy="707886"/>
          </a:xfrm>
          <a:prstGeom prst="rect">
            <a:avLst/>
          </a:prstGeom>
          <a:noFill/>
        </p:spPr>
        <p:txBody>
          <a:bodyPr wrap="square" rtlCol="0">
            <a:spAutoFit/>
          </a:bodyPr>
          <a:lstStyle/>
          <a:p>
            <a:r>
              <a:rPr lang="tr-TR" sz="2000" dirty="0" smtClean="0">
                <a:latin typeface="Calibri" pitchFamily="34" charset="0"/>
                <a:cs typeface="Calibri" pitchFamily="34" charset="0"/>
              </a:rPr>
              <a:t>-Projemi programladığım </a:t>
            </a:r>
            <a:r>
              <a:rPr lang="tr-TR" sz="2000" dirty="0">
                <a:latin typeface="Calibri" pitchFamily="34" charset="0"/>
                <a:cs typeface="Calibri" pitchFamily="34" charset="0"/>
              </a:rPr>
              <a:t>d</a:t>
            </a:r>
            <a:r>
              <a:rPr lang="tr-TR" sz="2000" dirty="0" smtClean="0">
                <a:latin typeface="Calibri" pitchFamily="34" charset="0"/>
                <a:cs typeface="Calibri" pitchFamily="34" charset="0"/>
              </a:rPr>
              <a:t>il ise daha yenilikçi bir dil olan ‘Kotlin’ dilidir.</a:t>
            </a:r>
            <a:endParaRPr lang="tr-TR" sz="2000" dirty="0">
              <a:latin typeface="Calibri" pitchFamily="34" charset="0"/>
              <a:cs typeface="Calibri" pitchFamily="34" charset="0"/>
            </a:endParaRPr>
          </a:p>
        </p:txBody>
      </p:sp>
      <p:pic>
        <p:nvPicPr>
          <p:cNvPr id="2054" name="Picture 6" descr="Kotlin is Now Google's Preferred Language for Android App Develop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4509120"/>
            <a:ext cx="3312368" cy="20376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ndroid Studio 3.6 now available with improved design editors a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030337"/>
            <a:ext cx="3312368"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838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79512" y="404664"/>
            <a:ext cx="5754652" cy="461665"/>
          </a:xfrm>
          <a:prstGeom prst="rect">
            <a:avLst/>
          </a:prstGeom>
          <a:noFill/>
        </p:spPr>
        <p:txBody>
          <a:bodyPr wrap="none" rtlCol="0">
            <a:spAutoFit/>
          </a:bodyPr>
          <a:lstStyle/>
          <a:p>
            <a:r>
              <a:rPr lang="tr-TR" sz="2400" b="1" dirty="0">
                <a:solidFill>
                  <a:srgbClr val="FA6500"/>
                </a:solidFill>
                <a:latin typeface="Calibri" pitchFamily="34" charset="0"/>
                <a:cs typeface="Calibri" pitchFamily="34" charset="0"/>
              </a:rPr>
              <a:t>3</a:t>
            </a:r>
            <a:r>
              <a:rPr lang="tr-TR" sz="2400" b="1" dirty="0" smtClean="0">
                <a:solidFill>
                  <a:srgbClr val="FA6500"/>
                </a:solidFill>
                <a:latin typeface="Calibri" pitchFamily="34" charset="0"/>
                <a:cs typeface="Calibri" pitchFamily="34" charset="0"/>
              </a:rPr>
              <a:t>.Projemde Kullandığım Özellikler Nelerdir?</a:t>
            </a:r>
          </a:p>
        </p:txBody>
      </p:sp>
      <p:sp>
        <p:nvSpPr>
          <p:cNvPr id="9" name="Metin kutusu 8"/>
          <p:cNvSpPr txBox="1"/>
          <p:nvPr/>
        </p:nvSpPr>
        <p:spPr>
          <a:xfrm>
            <a:off x="251520" y="1153845"/>
            <a:ext cx="1621598" cy="5909310"/>
          </a:xfrm>
          <a:prstGeom prst="rect">
            <a:avLst/>
          </a:prstGeom>
          <a:noFill/>
        </p:spPr>
        <p:txBody>
          <a:bodyPr wrap="none" rtlCol="0">
            <a:spAutoFit/>
          </a:bodyPr>
          <a:lstStyle/>
          <a:p>
            <a:r>
              <a:rPr lang="tr-TR" dirty="0" smtClean="0">
                <a:latin typeface="Calibri" pitchFamily="34" charset="0"/>
                <a:cs typeface="Calibri" pitchFamily="34" charset="0"/>
              </a:rPr>
              <a:t>-Splash Ekran</a:t>
            </a:r>
          </a:p>
          <a:p>
            <a:endParaRPr lang="tr-TR" dirty="0">
              <a:latin typeface="Calibri" pitchFamily="34" charset="0"/>
              <a:cs typeface="Calibri" pitchFamily="34" charset="0"/>
            </a:endParaRPr>
          </a:p>
          <a:p>
            <a:r>
              <a:rPr lang="tr-TR" dirty="0" smtClean="0">
                <a:latin typeface="Calibri" pitchFamily="34" charset="0"/>
                <a:cs typeface="Calibri" pitchFamily="34" charset="0"/>
              </a:rPr>
              <a:t>-Slider Ekran</a:t>
            </a:r>
          </a:p>
          <a:p>
            <a:endParaRPr lang="tr-TR" dirty="0">
              <a:latin typeface="Calibri" pitchFamily="34" charset="0"/>
              <a:cs typeface="Calibri" pitchFamily="34" charset="0"/>
            </a:endParaRPr>
          </a:p>
          <a:p>
            <a:r>
              <a:rPr lang="tr-TR" dirty="0" smtClean="0">
                <a:latin typeface="Calibri" pitchFamily="34" charset="0"/>
                <a:cs typeface="Calibri" pitchFamily="34" charset="0"/>
              </a:rPr>
              <a:t>-ListView</a:t>
            </a:r>
          </a:p>
          <a:p>
            <a:endParaRPr lang="tr-TR" dirty="0" smtClean="0">
              <a:latin typeface="Calibri" pitchFamily="34" charset="0"/>
              <a:cs typeface="Calibri" pitchFamily="34" charset="0"/>
            </a:endParaRPr>
          </a:p>
          <a:p>
            <a:r>
              <a:rPr lang="tr-TR" dirty="0" smtClean="0">
                <a:latin typeface="Calibri" pitchFamily="34" charset="0"/>
                <a:cs typeface="Calibri" pitchFamily="34" charset="0"/>
              </a:rPr>
              <a:t>-GridView</a:t>
            </a:r>
            <a:endParaRPr lang="tr-TR" dirty="0">
              <a:latin typeface="Calibri" pitchFamily="34" charset="0"/>
              <a:cs typeface="Calibri" pitchFamily="34" charset="0"/>
            </a:endParaRPr>
          </a:p>
          <a:p>
            <a:endParaRPr lang="tr-TR" dirty="0">
              <a:latin typeface="Calibri" pitchFamily="34" charset="0"/>
              <a:cs typeface="Calibri" pitchFamily="34" charset="0"/>
            </a:endParaRPr>
          </a:p>
          <a:p>
            <a:r>
              <a:rPr lang="tr-TR" dirty="0" smtClean="0">
                <a:latin typeface="Calibri" pitchFamily="34" charset="0"/>
                <a:cs typeface="Calibri" pitchFamily="34" charset="0"/>
              </a:rPr>
              <a:t>-CardView</a:t>
            </a:r>
          </a:p>
          <a:p>
            <a:endParaRPr lang="tr-TR" dirty="0">
              <a:latin typeface="Calibri" pitchFamily="34" charset="0"/>
              <a:cs typeface="Calibri" pitchFamily="34" charset="0"/>
            </a:endParaRPr>
          </a:p>
          <a:p>
            <a:r>
              <a:rPr lang="tr-TR" dirty="0" smtClean="0">
                <a:latin typeface="Calibri" pitchFamily="34" charset="0"/>
                <a:cs typeface="Calibri" pitchFamily="34" charset="0"/>
              </a:rPr>
              <a:t>-RecyclerView</a:t>
            </a:r>
          </a:p>
          <a:p>
            <a:endParaRPr lang="tr-TR" dirty="0">
              <a:latin typeface="Calibri" pitchFamily="34" charset="0"/>
              <a:cs typeface="Calibri" pitchFamily="34" charset="0"/>
            </a:endParaRPr>
          </a:p>
          <a:p>
            <a:r>
              <a:rPr lang="tr-TR" dirty="0" smtClean="0">
                <a:latin typeface="Calibri" pitchFamily="34" charset="0"/>
                <a:cs typeface="Calibri" pitchFamily="34" charset="0"/>
              </a:rPr>
              <a:t>-Options Menu</a:t>
            </a:r>
          </a:p>
          <a:p>
            <a:endParaRPr lang="tr-TR" dirty="0">
              <a:latin typeface="Calibri" pitchFamily="34" charset="0"/>
              <a:cs typeface="Calibri" pitchFamily="34" charset="0"/>
            </a:endParaRPr>
          </a:p>
          <a:p>
            <a:r>
              <a:rPr lang="tr-TR" dirty="0" smtClean="0">
                <a:latin typeface="Calibri" pitchFamily="34" charset="0"/>
                <a:cs typeface="Calibri" pitchFamily="34" charset="0"/>
              </a:rPr>
              <a:t>-Alert </a:t>
            </a:r>
            <a:r>
              <a:rPr lang="tr-TR" dirty="0" smtClean="0">
                <a:latin typeface="Calibri" pitchFamily="34" charset="0"/>
                <a:cs typeface="Calibri" pitchFamily="34" charset="0"/>
              </a:rPr>
              <a:t>Dialog</a:t>
            </a:r>
            <a:endParaRPr lang="tr-TR" dirty="0" smtClean="0">
              <a:latin typeface="Calibri" pitchFamily="34" charset="0"/>
              <a:cs typeface="Calibri" pitchFamily="34" charset="0"/>
            </a:endParaRPr>
          </a:p>
          <a:p>
            <a:endParaRPr lang="tr-TR" dirty="0">
              <a:latin typeface="Calibri" pitchFamily="34" charset="0"/>
              <a:cs typeface="Calibri" pitchFamily="34" charset="0"/>
            </a:endParaRPr>
          </a:p>
          <a:p>
            <a:r>
              <a:rPr lang="tr-TR" dirty="0" smtClean="0">
                <a:latin typeface="Calibri" pitchFamily="34" charset="0"/>
                <a:cs typeface="Calibri" pitchFamily="34" charset="0"/>
              </a:rPr>
              <a:t>-Toast Message</a:t>
            </a:r>
          </a:p>
          <a:p>
            <a:endParaRPr lang="tr-TR" dirty="0">
              <a:latin typeface="Calibri" pitchFamily="34" charset="0"/>
              <a:cs typeface="Calibri" pitchFamily="34" charset="0"/>
            </a:endParaRPr>
          </a:p>
          <a:p>
            <a:r>
              <a:rPr lang="tr-TR" dirty="0" smtClean="0">
                <a:latin typeface="Calibri" pitchFamily="34" charset="0"/>
                <a:cs typeface="Calibri" pitchFamily="34" charset="0"/>
              </a:rPr>
              <a:t>-Veri Aktarımı</a:t>
            </a:r>
          </a:p>
          <a:p>
            <a:endParaRPr lang="tr-TR" dirty="0">
              <a:latin typeface="Calibri" pitchFamily="34" charset="0"/>
              <a:cs typeface="Calibri" pitchFamily="34" charset="0"/>
            </a:endParaRPr>
          </a:p>
          <a:p>
            <a:endParaRPr lang="tr-TR" dirty="0">
              <a:latin typeface="Calibri" pitchFamily="34" charset="0"/>
              <a:cs typeface="Calibri" pitchFamily="34" charset="0"/>
            </a:endParaRPr>
          </a:p>
        </p:txBody>
      </p:sp>
    </p:spTree>
    <p:extLst>
      <p:ext uri="{BB962C8B-B14F-4D97-AF65-F5344CB8AC3E}">
        <p14:creationId xmlns:p14="http://schemas.microsoft.com/office/powerpoint/2010/main" val="2314984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79512" y="404664"/>
            <a:ext cx="4683718" cy="461665"/>
          </a:xfrm>
          <a:prstGeom prst="rect">
            <a:avLst/>
          </a:prstGeom>
          <a:noFill/>
        </p:spPr>
        <p:txBody>
          <a:bodyPr wrap="none" rtlCol="0">
            <a:spAutoFit/>
          </a:bodyPr>
          <a:lstStyle/>
          <a:p>
            <a:r>
              <a:rPr lang="tr-TR" sz="2400" b="1" dirty="0" smtClean="0">
                <a:solidFill>
                  <a:srgbClr val="FA6500"/>
                </a:solidFill>
                <a:latin typeface="Calibri" pitchFamily="34" charset="0"/>
                <a:cs typeface="Calibri" pitchFamily="34" charset="0"/>
              </a:rPr>
              <a:t>4.Projemde Sayfa İsimleri Nelerdir?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354" y="1487293"/>
            <a:ext cx="2376264" cy="442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659" y="1598277"/>
            <a:ext cx="2568244" cy="431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180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p:cNvSpPr txBox="1"/>
          <p:nvPr/>
        </p:nvSpPr>
        <p:spPr>
          <a:xfrm>
            <a:off x="179512" y="404664"/>
            <a:ext cx="7808484" cy="830997"/>
          </a:xfrm>
          <a:prstGeom prst="rect">
            <a:avLst/>
          </a:prstGeom>
          <a:noFill/>
        </p:spPr>
        <p:txBody>
          <a:bodyPr wrap="none" rtlCol="0">
            <a:spAutoFit/>
          </a:bodyPr>
          <a:lstStyle/>
          <a:p>
            <a:r>
              <a:rPr lang="tr-TR" sz="2400" b="1" dirty="0">
                <a:solidFill>
                  <a:srgbClr val="FA6500"/>
                </a:solidFill>
                <a:latin typeface="Calibri" pitchFamily="34" charset="0"/>
                <a:cs typeface="Calibri" pitchFamily="34" charset="0"/>
              </a:rPr>
              <a:t>5</a:t>
            </a:r>
            <a:r>
              <a:rPr lang="tr-TR" sz="2400" b="1" dirty="0" smtClean="0">
                <a:solidFill>
                  <a:srgbClr val="FA6500"/>
                </a:solidFill>
                <a:latin typeface="Calibri" pitchFamily="34" charset="0"/>
                <a:cs typeface="Calibri" pitchFamily="34" charset="0"/>
              </a:rPr>
              <a:t>.Projemde Kullandığım Sayfa Tasarımlarım ve Sayfalarımın </a:t>
            </a:r>
          </a:p>
          <a:p>
            <a:r>
              <a:rPr lang="tr-TR" sz="2400" b="1" dirty="0" smtClean="0">
                <a:solidFill>
                  <a:srgbClr val="FA6500"/>
                </a:solidFill>
                <a:latin typeface="Calibri" pitchFamily="34" charset="0"/>
                <a:cs typeface="Calibri" pitchFamily="34" charset="0"/>
              </a:rPr>
              <a:t>Kodlama Mantığı Nedir?</a:t>
            </a:r>
          </a:p>
        </p:txBody>
      </p:sp>
      <p:sp>
        <p:nvSpPr>
          <p:cNvPr id="5" name="Metin kutusu 4"/>
          <p:cNvSpPr txBox="1"/>
          <p:nvPr/>
        </p:nvSpPr>
        <p:spPr>
          <a:xfrm>
            <a:off x="246345" y="1649826"/>
            <a:ext cx="1447576" cy="369332"/>
          </a:xfrm>
          <a:prstGeom prst="rect">
            <a:avLst/>
          </a:prstGeom>
          <a:noFill/>
        </p:spPr>
        <p:txBody>
          <a:bodyPr wrap="none" rtlCol="0">
            <a:spAutoFit/>
          </a:bodyPr>
          <a:lstStyle/>
          <a:p>
            <a:r>
              <a:rPr lang="tr-TR" b="1" dirty="0" smtClean="0">
                <a:solidFill>
                  <a:srgbClr val="FF9900"/>
                </a:solidFill>
                <a:latin typeface="Calibri" pitchFamily="34" charset="0"/>
                <a:cs typeface="Calibri" pitchFamily="34" charset="0"/>
              </a:rPr>
              <a:t>Splash Ekranı</a:t>
            </a:r>
            <a:endParaRPr lang="tr-TR" b="1" dirty="0">
              <a:solidFill>
                <a:srgbClr val="FF9900"/>
              </a:solidFill>
              <a:latin typeface="Calibri" pitchFamily="34" charset="0"/>
              <a:cs typeface="Calibri"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039749"/>
            <a:ext cx="3105278" cy="524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Metin kutusu 9"/>
          <p:cNvSpPr txBox="1"/>
          <p:nvPr/>
        </p:nvSpPr>
        <p:spPr>
          <a:xfrm>
            <a:off x="239449" y="2348880"/>
            <a:ext cx="4456112" cy="923330"/>
          </a:xfrm>
          <a:prstGeom prst="rect">
            <a:avLst/>
          </a:prstGeom>
          <a:noFill/>
        </p:spPr>
        <p:txBody>
          <a:bodyPr wrap="square" rtlCol="0">
            <a:spAutoFit/>
          </a:bodyPr>
          <a:lstStyle/>
          <a:p>
            <a:r>
              <a:rPr lang="tr-TR" dirty="0" smtClean="0">
                <a:latin typeface="Calibri" pitchFamily="34" charset="0"/>
                <a:cs typeface="Calibri" pitchFamily="34" charset="0"/>
              </a:rPr>
              <a:t>-Uygulama açıldığında ilk olarak ekranda bu sayfa belirecektir ve 4 saniye sonra kendiliğinden kaybolacaktır.</a:t>
            </a:r>
            <a:endParaRPr lang="tr-TR" dirty="0">
              <a:latin typeface="Calibri" pitchFamily="34" charset="0"/>
              <a:cs typeface="Calibri" pitchFamily="34" charset="0"/>
            </a:endParaRPr>
          </a:p>
        </p:txBody>
      </p:sp>
      <p:sp>
        <p:nvSpPr>
          <p:cNvPr id="8" name="Metin kutusu 7"/>
          <p:cNvSpPr txBox="1"/>
          <p:nvPr/>
        </p:nvSpPr>
        <p:spPr>
          <a:xfrm>
            <a:off x="246345" y="3573016"/>
            <a:ext cx="4260269" cy="923330"/>
          </a:xfrm>
          <a:prstGeom prst="rect">
            <a:avLst/>
          </a:prstGeom>
          <a:noFill/>
        </p:spPr>
        <p:txBody>
          <a:bodyPr wrap="none" rtlCol="0">
            <a:spAutoFit/>
          </a:bodyPr>
          <a:lstStyle/>
          <a:p>
            <a:r>
              <a:rPr lang="tr-TR" dirty="0" smtClean="0">
                <a:latin typeface="Calibri" pitchFamily="34" charset="0"/>
                <a:cs typeface="Calibri" pitchFamily="34" charset="0"/>
              </a:rPr>
              <a:t>-Android Manifest kısmına gelerek </a:t>
            </a:r>
          </a:p>
          <a:p>
            <a:r>
              <a:rPr lang="tr-TR" dirty="0" smtClean="0">
                <a:latin typeface="Calibri" pitchFamily="34" charset="0"/>
                <a:cs typeface="Calibri" pitchFamily="34" charset="0"/>
              </a:rPr>
              <a:t>.Main Activity sayfasından önce bu sayfanın</a:t>
            </a:r>
          </a:p>
          <a:p>
            <a:r>
              <a:rPr lang="tr-TR" dirty="0">
                <a:latin typeface="Calibri" pitchFamily="34" charset="0"/>
                <a:cs typeface="Calibri" pitchFamily="34" charset="0"/>
              </a:rPr>
              <a:t>g</a:t>
            </a:r>
            <a:r>
              <a:rPr lang="tr-TR" dirty="0" smtClean="0">
                <a:latin typeface="Calibri" pitchFamily="34" charset="0"/>
                <a:cs typeface="Calibri" pitchFamily="34" charset="0"/>
              </a:rPr>
              <a:t>elmesi için gerekli ayarlamaları yaptım.</a:t>
            </a:r>
            <a:endParaRPr lang="tr-TR" dirty="0">
              <a:latin typeface="Calibri" pitchFamily="34" charset="0"/>
              <a:cs typeface="Calibri" pitchFamily="34" charset="0"/>
            </a:endParaRPr>
          </a:p>
        </p:txBody>
      </p:sp>
      <p:sp>
        <p:nvSpPr>
          <p:cNvPr id="13" name="Metin kutusu 12"/>
          <p:cNvSpPr txBox="1"/>
          <p:nvPr/>
        </p:nvSpPr>
        <p:spPr>
          <a:xfrm>
            <a:off x="239449" y="4869160"/>
            <a:ext cx="4617226" cy="923330"/>
          </a:xfrm>
          <a:prstGeom prst="rect">
            <a:avLst/>
          </a:prstGeom>
          <a:noFill/>
        </p:spPr>
        <p:txBody>
          <a:bodyPr wrap="none" rtlCol="0">
            <a:spAutoFit/>
          </a:bodyPr>
          <a:lstStyle/>
          <a:p>
            <a:r>
              <a:rPr lang="tr-TR" dirty="0" smtClean="0">
                <a:latin typeface="Calibri" pitchFamily="34" charset="0"/>
                <a:cs typeface="Calibri" pitchFamily="34" charset="0"/>
              </a:rPr>
              <a:t>-Kodlama kısmında ise Thread metodunu </a:t>
            </a:r>
          </a:p>
          <a:p>
            <a:r>
              <a:rPr lang="tr-TR" dirty="0" smtClean="0">
                <a:latin typeface="Calibri" pitchFamily="34" charset="0"/>
                <a:cs typeface="Calibri" pitchFamily="34" charset="0"/>
              </a:rPr>
              <a:t>Kullandım.  Sleep metoduyla da ekranda kalma </a:t>
            </a:r>
          </a:p>
          <a:p>
            <a:r>
              <a:rPr lang="tr-TR" dirty="0">
                <a:latin typeface="Calibri" pitchFamily="34" charset="0"/>
                <a:cs typeface="Calibri" pitchFamily="34" charset="0"/>
              </a:rPr>
              <a:t>s</a:t>
            </a:r>
            <a:r>
              <a:rPr lang="tr-TR" dirty="0" smtClean="0">
                <a:latin typeface="Calibri" pitchFamily="34" charset="0"/>
                <a:cs typeface="Calibri" pitchFamily="34" charset="0"/>
              </a:rPr>
              <a:t>üresini 4 saniyeye ayarladım. </a:t>
            </a:r>
          </a:p>
        </p:txBody>
      </p:sp>
    </p:spTree>
    <p:extLst>
      <p:ext uri="{BB962C8B-B14F-4D97-AF65-F5344CB8AC3E}">
        <p14:creationId xmlns:p14="http://schemas.microsoft.com/office/powerpoint/2010/main" val="3662564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271569" y="476672"/>
            <a:ext cx="1372235" cy="369332"/>
          </a:xfrm>
          <a:prstGeom prst="rect">
            <a:avLst/>
          </a:prstGeom>
          <a:noFill/>
        </p:spPr>
        <p:txBody>
          <a:bodyPr wrap="none" rtlCol="0">
            <a:spAutoFit/>
          </a:bodyPr>
          <a:lstStyle/>
          <a:p>
            <a:r>
              <a:rPr lang="tr-TR" b="1" dirty="0" smtClean="0">
                <a:solidFill>
                  <a:srgbClr val="FF9900"/>
                </a:solidFill>
                <a:latin typeface="Calibri" pitchFamily="34" charset="0"/>
                <a:cs typeface="Calibri" pitchFamily="34" charset="0"/>
              </a:rPr>
              <a:t>Slider Ekranı</a:t>
            </a:r>
            <a:endParaRPr lang="tr-TR" b="1" dirty="0">
              <a:solidFill>
                <a:srgbClr val="FF9900"/>
              </a:solidFill>
              <a:latin typeface="Calibri" pitchFamily="34" charset="0"/>
              <a:cs typeface="Calibri" pitchFamily="34"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190" y="3324657"/>
            <a:ext cx="1949722" cy="333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0" y="3318071"/>
            <a:ext cx="2016223" cy="334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3356992"/>
            <a:ext cx="1934094" cy="333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6256" y="3356993"/>
            <a:ext cx="2016224" cy="330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Metin kutusu 13"/>
          <p:cNvSpPr txBox="1"/>
          <p:nvPr/>
        </p:nvSpPr>
        <p:spPr>
          <a:xfrm>
            <a:off x="142184" y="980728"/>
            <a:ext cx="8571597" cy="646331"/>
          </a:xfrm>
          <a:prstGeom prst="rect">
            <a:avLst/>
          </a:prstGeom>
          <a:noFill/>
        </p:spPr>
        <p:txBody>
          <a:bodyPr wrap="square" rtlCol="0">
            <a:spAutoFit/>
          </a:bodyPr>
          <a:lstStyle/>
          <a:p>
            <a:r>
              <a:rPr lang="tr-TR" dirty="0" smtClean="0">
                <a:latin typeface="Calibri" pitchFamily="34" charset="0"/>
                <a:cs typeface="Calibri" pitchFamily="34" charset="0"/>
              </a:rPr>
              <a:t>-Splash Ekran sayfasından sonra ekrana slide ekranlarım gelecek ve bu ekranlarda bir nevi otelin içindeki özelliklerin reklamını yapmış olacağım.</a:t>
            </a:r>
            <a:endParaRPr lang="tr-TR" dirty="0">
              <a:latin typeface="Calibri" pitchFamily="34" charset="0"/>
              <a:cs typeface="Calibri" pitchFamily="34" charset="0"/>
            </a:endParaRPr>
          </a:p>
        </p:txBody>
      </p:sp>
      <p:sp>
        <p:nvSpPr>
          <p:cNvPr id="15" name="Metin kutusu 14"/>
          <p:cNvSpPr txBox="1"/>
          <p:nvPr/>
        </p:nvSpPr>
        <p:spPr>
          <a:xfrm>
            <a:off x="142183" y="1692017"/>
            <a:ext cx="8571597" cy="646331"/>
          </a:xfrm>
          <a:prstGeom prst="rect">
            <a:avLst/>
          </a:prstGeom>
          <a:noFill/>
        </p:spPr>
        <p:txBody>
          <a:bodyPr wrap="square" rtlCol="0">
            <a:spAutoFit/>
          </a:bodyPr>
          <a:lstStyle/>
          <a:p>
            <a:r>
              <a:rPr lang="tr-TR" dirty="0" smtClean="0">
                <a:latin typeface="Calibri" pitchFamily="34" charset="0"/>
                <a:cs typeface="Calibri" pitchFamily="34" charset="0"/>
              </a:rPr>
              <a:t>-Öncelikle ‘build.gradle’ kısmından ‘ViewPager2’ ve ‘Material’i implement ederek kullanılabilir hale getirdim.</a:t>
            </a:r>
            <a:endParaRPr lang="tr-TR" dirty="0">
              <a:latin typeface="Calibri" pitchFamily="34" charset="0"/>
              <a:cs typeface="Calibri" pitchFamily="34" charset="0"/>
            </a:endParaRPr>
          </a:p>
        </p:txBody>
      </p:sp>
      <p:sp>
        <p:nvSpPr>
          <p:cNvPr id="16" name="Metin kutusu 15"/>
          <p:cNvSpPr txBox="1"/>
          <p:nvPr/>
        </p:nvSpPr>
        <p:spPr>
          <a:xfrm>
            <a:off x="142184" y="2349551"/>
            <a:ext cx="8571597" cy="646331"/>
          </a:xfrm>
          <a:prstGeom prst="rect">
            <a:avLst/>
          </a:prstGeom>
          <a:noFill/>
        </p:spPr>
        <p:txBody>
          <a:bodyPr wrap="square" rtlCol="0">
            <a:spAutoFit/>
          </a:bodyPr>
          <a:lstStyle/>
          <a:p>
            <a:r>
              <a:rPr lang="tr-TR" dirty="0" smtClean="0">
                <a:latin typeface="Calibri" pitchFamily="34" charset="0"/>
                <a:cs typeface="Calibri" pitchFamily="34" charset="0"/>
              </a:rPr>
              <a:t>-Kodlama kısmı temelde 3 sayfadan oluştu. İlk sayfada var ile değişenleri tanımladım. İkinci sayfada 1.sayfadaki verileri referans ettim. 3.sayfada ise tıklanma olaylarını yaptım.</a:t>
            </a:r>
            <a:endParaRPr lang="tr-TR" dirty="0">
              <a:latin typeface="Calibri" pitchFamily="34" charset="0"/>
              <a:cs typeface="Calibri" pitchFamily="34" charset="0"/>
            </a:endParaRPr>
          </a:p>
        </p:txBody>
      </p:sp>
    </p:spTree>
    <p:extLst>
      <p:ext uri="{BB962C8B-B14F-4D97-AF65-F5344CB8AC3E}">
        <p14:creationId xmlns:p14="http://schemas.microsoft.com/office/powerpoint/2010/main" val="910945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53368" y="476672"/>
            <a:ext cx="4623060" cy="400110"/>
          </a:xfrm>
          <a:prstGeom prst="rect">
            <a:avLst/>
          </a:prstGeom>
          <a:noFill/>
        </p:spPr>
        <p:txBody>
          <a:bodyPr wrap="none" rtlCol="0">
            <a:spAutoFit/>
          </a:bodyPr>
          <a:lstStyle/>
          <a:p>
            <a:r>
              <a:rPr lang="tr-TR" sz="2000" b="1" dirty="0" smtClean="0">
                <a:solidFill>
                  <a:srgbClr val="FF9900"/>
                </a:solidFill>
                <a:latin typeface="Calibri" pitchFamily="34" charset="0"/>
                <a:cs typeface="Calibri" pitchFamily="34" charset="0"/>
              </a:rPr>
              <a:t>GridView ve CardView ile Anasayfa Ekranı</a:t>
            </a:r>
            <a:endParaRPr lang="tr-TR" sz="2000" b="1" dirty="0">
              <a:solidFill>
                <a:srgbClr val="FF9900"/>
              </a:solidFill>
              <a:latin typeface="Calibri" pitchFamily="34" charset="0"/>
              <a:cs typeface="Calibri" pitchFamily="34" charset="0"/>
            </a:endParaRPr>
          </a:p>
        </p:txBody>
      </p:sp>
      <p:sp>
        <p:nvSpPr>
          <p:cNvPr id="9" name="Metin kutusu 8"/>
          <p:cNvSpPr txBox="1"/>
          <p:nvPr/>
        </p:nvSpPr>
        <p:spPr>
          <a:xfrm>
            <a:off x="167015" y="1556792"/>
            <a:ext cx="4693017" cy="923330"/>
          </a:xfrm>
          <a:prstGeom prst="rect">
            <a:avLst/>
          </a:prstGeom>
          <a:noFill/>
        </p:spPr>
        <p:txBody>
          <a:bodyPr wrap="square" rtlCol="0">
            <a:spAutoFit/>
          </a:bodyPr>
          <a:lstStyle/>
          <a:p>
            <a:r>
              <a:rPr lang="tr-TR" dirty="0" smtClean="0">
                <a:latin typeface="Calibri" pitchFamily="34" charset="0"/>
                <a:cs typeface="Calibri" pitchFamily="34" charset="0"/>
              </a:rPr>
              <a:t>-Anasayfa tasarımlarımda </a:t>
            </a:r>
            <a:r>
              <a:rPr lang="tr-TR" dirty="0">
                <a:latin typeface="Calibri" pitchFamily="34" charset="0"/>
                <a:cs typeface="Calibri" pitchFamily="34" charset="0"/>
              </a:rPr>
              <a:t>C</a:t>
            </a:r>
            <a:r>
              <a:rPr lang="tr-TR" dirty="0" smtClean="0">
                <a:latin typeface="Calibri" pitchFamily="34" charset="0"/>
                <a:cs typeface="Calibri" pitchFamily="34" charset="0"/>
              </a:rPr>
              <a:t>ardView’lar kullandım ve düzen görünümünde GridView’lardan yararlandım.</a:t>
            </a:r>
            <a:endParaRPr lang="tr-TR" dirty="0">
              <a:latin typeface="Calibri" pitchFamily="34" charset="0"/>
              <a:cs typeface="Calibri" pitchFamily="34" charset="0"/>
            </a:endParaRPr>
          </a:p>
        </p:txBody>
      </p:sp>
      <p:sp>
        <p:nvSpPr>
          <p:cNvPr id="10" name="Metin kutusu 9"/>
          <p:cNvSpPr txBox="1"/>
          <p:nvPr/>
        </p:nvSpPr>
        <p:spPr>
          <a:xfrm>
            <a:off x="142184" y="3212976"/>
            <a:ext cx="4933872" cy="1754326"/>
          </a:xfrm>
          <a:prstGeom prst="rect">
            <a:avLst/>
          </a:prstGeom>
          <a:noFill/>
        </p:spPr>
        <p:txBody>
          <a:bodyPr wrap="square" rtlCol="0">
            <a:spAutoFit/>
          </a:bodyPr>
          <a:lstStyle/>
          <a:p>
            <a:r>
              <a:rPr lang="tr-TR" dirty="0" smtClean="0">
                <a:latin typeface="Calibri" pitchFamily="34" charset="0"/>
                <a:cs typeface="Calibri" pitchFamily="34" charset="0"/>
              </a:rPr>
              <a:t>-Kodlama kısmı 3 sayfadan oluştu. Birinci Class’ımda yine var ile veri tanımladım. İkinci sayfada bunları referans ettim ve 3.sayfada ekrana hepsini yazdırma işlemini ve her bir CardView’a tıklandığında sayfa değiştirme işlemlerini gerçekleştirdim.</a:t>
            </a:r>
            <a:endParaRPr lang="tr-TR" dirty="0">
              <a:latin typeface="Calibri" pitchFamily="34" charset="0"/>
              <a:cs typeface="Calibr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319" y="682872"/>
            <a:ext cx="3318691" cy="561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303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801</Words>
  <Application>Microsoft Office PowerPoint</Application>
  <PresentationFormat>Ekran Gösterisi (4:3)</PresentationFormat>
  <Paragraphs>100</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sibelmirac</dc:creator>
  <cp:lastModifiedBy>sibelmirac</cp:lastModifiedBy>
  <cp:revision>28</cp:revision>
  <dcterms:created xsi:type="dcterms:W3CDTF">2020-04-27T20:59:12Z</dcterms:created>
  <dcterms:modified xsi:type="dcterms:W3CDTF">2020-04-28T12:12:31Z</dcterms:modified>
</cp:coreProperties>
</file>