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5"/>
  </p:sldMasterIdLst>
  <p:sldIdLst>
    <p:sldId id="2147375798" r:id="rId16"/>
    <p:sldId id="2147375801" r:id="rId17"/>
    <p:sldId id="2147375799" r:id="rId18"/>
    <p:sldId id="2147375800" r:id="rId19"/>
    <p:sldId id="2147375802" r:id="rId20"/>
    <p:sldId id="21473758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E406-A97B-4A06-A651-37B0E180B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C2D1A-D350-4A67-B857-EDAED9BCE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30FA-E37F-49F9-92DF-84C3E4F1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0526F-CCBD-47BA-9101-2FD3D6E1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A21A-63D9-41CC-A0FA-32DD7B43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9D1D-478D-467F-BDEE-619120D1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85FB2-1918-4FDF-A99C-266CA399E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CD4E3-455A-4821-8859-B357B5FB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C1D7-AE63-4733-BD48-7807BFDF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9B973-A640-4806-8441-C5D5A301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5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33997-AACD-44C6-8CAA-9EF4254FD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DB13B-7F89-4EEF-BA3C-772FA6A31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524B4-E629-41D7-B57E-BDD0613A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40DE-FE6D-4E9A-A097-C35FEDC1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20DA3-1E13-40E0-82CA-9333116E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9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2738912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"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69" y="501652"/>
            <a:ext cx="10031916" cy="958849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>
                <a:solidFill>
                  <a:srgbClr val="00629F"/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91CE8-1286-8B44-89AD-06BCF1EC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2282174-65D2-744A-B154-E872792C7B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1615017"/>
            <a:ext cx="10847919" cy="46464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867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333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94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73A4-D188-4E85-A952-8AADBFB1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BAA4-0513-4653-8E95-839C78BD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3B08-69C9-450D-91B8-B81D9149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9526-4C35-4BC3-8DFF-B396DE2D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DEFF6-EF20-4ACD-A4F3-1A81B8B4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FE8C-A6D6-4D61-93F8-2C1279CD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8CF28-4B02-4D7D-A352-9599D18D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5AC1F-EF53-4E12-90AB-5BE6F84D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BAFBE-7F19-4613-8E68-8E8410CE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4F3F-2A82-4D74-A19E-68054AC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6E7-7480-449D-90F7-066F8765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FCAA-8AEA-40AC-B0E8-CE4ED598A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087EE-905C-423D-8924-EBD707D0A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DCBCC-24E8-4440-A5E8-49D8FEE8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69428-7DC8-46DD-8591-23723F13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9E566-3CC4-4FFF-B654-D812D0FC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8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430E-8B4B-4128-A90F-D7EB9B4D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498AD-0EE7-4FAA-9BC1-D31C5C66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90C12-4DAC-4223-92A6-93921259B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D57CF-D3F3-423C-9A03-FCADF73CF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F69C-3C5C-4D74-A331-CA034AB48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8269E-04FB-44D6-BB89-D7FF364C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62B22-1B08-43E2-B8F2-0AC6A88B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C2E39-C48E-4D4D-9781-7DF289A8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4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BBF6-9906-46F4-B7EC-87087954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142CE-F90E-4639-B059-D8172C91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B1F1D-0550-45B5-B400-EF8F25F2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0F1EF-B568-415E-A475-2259B69A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F1212-3AEA-48A3-89FF-21146D47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83FC7-9932-4F56-9FDB-0E5F7CDD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986E1-0C32-4524-B1C3-C9DACAA2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5136-3609-4D30-A414-BD90B636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3879-9FF9-4EC0-823A-DF5831B44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DF3F6-19A9-406A-B8A1-132DE50DD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6595E-0094-4111-9E1C-F3D2FC51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A3E4-A1FF-4BF1-A0E8-FE902D75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EB47B-396A-489F-9637-27EEC5EC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F58C-B11E-48CA-B647-2F7AB74D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5A511-1A31-4661-92C6-2D1BF7BA8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612D7-67B5-40F4-82C2-F6B5F0F6D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0FA37-D87E-412F-83F2-6DD2DCBB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A5069-03EA-41FB-9821-D08D5922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9BA7A-4B54-4D01-AF52-6EDFEF0A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9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CA0BF-C9FF-431F-983D-4EE668A9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F8478-70F5-4667-B47A-DF77B6249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8A12-FF91-4BAD-B5CE-DA8355A31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401D-5055-4814-A1ED-3DA3CC80492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12ACA-943B-45BB-879A-1F65D59B0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98624-F3D1-4F67-B909-F353E5622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9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74" y="136525"/>
            <a:ext cx="10031916" cy="958849"/>
          </a:xfrm>
        </p:spPr>
        <p:txBody>
          <a:bodyPr/>
          <a:lstStyle/>
          <a:p>
            <a:r>
              <a:rPr lang="en-US" dirty="0"/>
              <a:t>Microservice Orchestration Framework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5B4A9-8896-EA49-8FB8-135D4D96FF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14589" y="6460215"/>
            <a:ext cx="627580" cy="397785"/>
          </a:xfrm>
        </p:spPr>
        <p:txBody>
          <a:bodyPr/>
          <a:lstStyle/>
          <a:p>
            <a:fld id="{A5163908-529D-4A49-892F-D37C4044DFD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F0689-30AF-4676-9168-6FE191232619}"/>
              </a:ext>
            </a:extLst>
          </p:cNvPr>
          <p:cNvSpPr/>
          <p:nvPr/>
        </p:nvSpPr>
        <p:spPr>
          <a:xfrm>
            <a:off x="257312" y="900165"/>
            <a:ext cx="11157277" cy="537550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base">
              <a:spcAft>
                <a:spcPts val="800"/>
              </a:spcAft>
            </a:pPr>
            <a:r>
              <a:rPr lang="en-US" sz="2133" dirty="0">
                <a:solidFill>
                  <a:srgbClr val="000000"/>
                </a:solidFill>
                <a:latin typeface="Calibri" panose="020F0502020204030204" pitchFamily="34" charset="0"/>
              </a:rPr>
              <a:t>What is the framework for</a:t>
            </a:r>
            <a:endParaRPr lang="en-US" sz="2133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</a:rPr>
              <a:t>Define and run your business processes as orchestration of microservices  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Monitor and control runtime execution of processes, and microservices</a:t>
            </a:r>
          </a:p>
          <a:p>
            <a:pPr marL="132597" fontAlgn="base">
              <a:spcBef>
                <a:spcPts val="800"/>
              </a:spcBef>
              <a:spcAft>
                <a:spcPts val="800"/>
              </a:spcAft>
            </a:pPr>
            <a:r>
              <a:rPr lang="en-US" sz="2133" dirty="0">
                <a:solidFill>
                  <a:srgbClr val="000000"/>
                </a:solidFill>
                <a:latin typeface="Calibri" panose="020F0502020204030204" pitchFamily="34" charset="0"/>
              </a:rPr>
              <a:t>Benefits</a:t>
            </a:r>
            <a:endParaRPr lang="en-US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Composable business process  with orchestration of loose-coupled microservices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Standardized and highly modular architecture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Flexible to change -&gt; Fastest time-to-market 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Process steps implemented microservices -&gt; any language, framework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Reuse existing skills, leverage existing code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Drive automatic standardization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Cloud-native architecture with Kubernetes -&gt; high scalability, failover, resilience, extensibility, vendor-neutrality  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Support for process steps with human activities -&gt; in-built human task engine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Out-of-the-box analytics on process and human task 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Understand performance and bottleneck of processes steps; adjust quickly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Understand performance and bottleneck of human activities</a:t>
            </a:r>
          </a:p>
          <a:p>
            <a:pPr marL="132597" fontAlgn="base">
              <a:spcBef>
                <a:spcPts val="800"/>
              </a:spcBef>
              <a:spcAft>
                <a:spcPts val="800"/>
              </a:spcAft>
            </a:pPr>
            <a:endParaRPr lang="en-US" sz="2133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0001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74" y="136525"/>
            <a:ext cx="10031916" cy="958849"/>
          </a:xfrm>
        </p:spPr>
        <p:txBody>
          <a:bodyPr/>
          <a:lstStyle/>
          <a:p>
            <a:r>
              <a:rPr lang="en-IN" dirty="0"/>
              <a:t>I</a:t>
            </a:r>
            <a:r>
              <a:rPr lang="en-US" dirty="0"/>
              <a:t>s it another BPM/ Workflow Engine? How is it different?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5B4A9-8896-EA49-8FB8-135D4D96FF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14589" y="6460215"/>
            <a:ext cx="627580" cy="397785"/>
          </a:xfrm>
        </p:spPr>
        <p:txBody>
          <a:bodyPr/>
          <a:lstStyle/>
          <a:p>
            <a:fld id="{A5163908-529D-4A49-892F-D37C4044DFD8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F0689-30AF-4676-9168-6FE191232619}"/>
              </a:ext>
            </a:extLst>
          </p:cNvPr>
          <p:cNvSpPr/>
          <p:nvPr/>
        </p:nvSpPr>
        <p:spPr>
          <a:xfrm>
            <a:off x="194139" y="928484"/>
            <a:ext cx="11489932" cy="233362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7030A0"/>
                </a:solidFill>
              </a:rPr>
              <a:t>It is an opinionated BPM / workflow engine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</a:rPr>
              <a:t>Based on our experience we came to believe traditional BPM engine delivers less value in following areas, especially for real enterprise-level use cases. Therefore we omitted those, and focused on keeping it more pragmatic.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FF0000"/>
                </a:solidFill>
              </a:rPr>
              <a:t>Each of the above in turn translate to higher TCO -  licenses, usage model, development and maintenance, skill availability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3794DE-AB3E-4FAC-A16C-2712F97C497D}"/>
              </a:ext>
            </a:extLst>
          </p:cNvPr>
          <p:cNvSpPr/>
          <p:nvPr/>
        </p:nvSpPr>
        <p:spPr>
          <a:xfrm>
            <a:off x="408932" y="3988794"/>
            <a:ext cx="11399820" cy="2605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IN" sz="1800" dirty="0">
                <a:solidFill>
                  <a:schemeClr val="tx1"/>
                </a:solidFill>
              </a:rPr>
              <a:t>You do NOT need this framework, when 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Looking only at use cases which are no/low code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Your business users are confident to take on them without IT interventions. After all, that is what no code means.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On the other hand, this engine shall deliver high value, when 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Use cases need custom codes – be it for UI, or process logic, or integration, or most possibly for all of these 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Want to follow open, vendor-neutral, scalable and highly modular architecture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Want to avoid high license fees, vendor lock-in . Yes, even considering BPMN 2.0.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Have in house developers who can write code for domain logic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If you are already on Kubernetes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200908-AC27-4A76-B534-1D90608DC937}"/>
              </a:ext>
            </a:extLst>
          </p:cNvPr>
          <p:cNvSpPr/>
          <p:nvPr/>
        </p:nvSpPr>
        <p:spPr>
          <a:xfrm>
            <a:off x="353068" y="1876406"/>
            <a:ext cx="5802223" cy="233362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Automatic UI generated</a:t>
            </a:r>
          </a:p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Fancy editors with drag and drop promises to business users</a:t>
            </a:r>
          </a:p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Fancy rule engines, whose effect are easily achievable with another open 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22036D-C894-4F25-9E08-B1C07029406E}"/>
              </a:ext>
            </a:extLst>
          </p:cNvPr>
          <p:cNvSpPr/>
          <p:nvPr/>
        </p:nvSpPr>
        <p:spPr>
          <a:xfrm>
            <a:off x="6096000" y="1822057"/>
            <a:ext cx="5802223" cy="233362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Complex technical adapters (licensable), Editors for complex data object mapping and transformations</a:t>
            </a:r>
          </a:p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Process objects embedded within engine, need to tolerate complex hydration/dehydration and associated penalties</a:t>
            </a:r>
          </a:p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BPMN support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3218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04" y="300875"/>
            <a:ext cx="10031916" cy="644842"/>
          </a:xfrm>
        </p:spPr>
        <p:txBody>
          <a:bodyPr/>
          <a:lstStyle/>
          <a:p>
            <a:r>
              <a:rPr lang="en-US" dirty="0"/>
              <a:t>Loan Process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652913-5810-40EB-BCB1-4C1C82FB75B6}"/>
              </a:ext>
            </a:extLst>
          </p:cNvPr>
          <p:cNvSpPr/>
          <p:nvPr/>
        </p:nvSpPr>
        <p:spPr>
          <a:xfrm>
            <a:off x="972816" y="2221682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Completeness</a:t>
            </a:r>
            <a:endParaRPr lang="en-US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1A1304-9AC7-469A-BA98-2ED565CB71DA}"/>
              </a:ext>
            </a:extLst>
          </p:cNvPr>
          <p:cNvSpPr/>
          <p:nvPr/>
        </p:nvSpPr>
        <p:spPr>
          <a:xfrm>
            <a:off x="508976" y="1997815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16A37E-8590-465F-BFCB-94221A389A1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74650" y="2429330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D7FEBC6-A623-4832-BE60-2E58C163A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31364"/>
              </p:ext>
            </p:extLst>
          </p:nvPr>
        </p:nvGraphicFramePr>
        <p:xfrm>
          <a:off x="7507291" y="3509894"/>
          <a:ext cx="366647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80">
                  <a:extLst>
                    <a:ext uri="{9D8B030D-6E8A-4147-A177-3AD203B41FA5}">
                      <a16:colId xmlns:a16="http://schemas.microsoft.com/office/drawing/2014/main" val="2565130779"/>
                    </a:ext>
                  </a:extLst>
                </a:gridCol>
                <a:gridCol w="3143894">
                  <a:extLst>
                    <a:ext uri="{9D8B030D-6E8A-4147-A177-3AD203B41FA5}">
                      <a16:colId xmlns:a16="http://schemas.microsoft.com/office/drawing/2014/main" val="1674441288"/>
                    </a:ext>
                  </a:extLst>
                </a:gridCol>
              </a:tblGrid>
              <a:tr h="1639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97394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COMPLETENESS_CHECK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805267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CORRECTNESS_CHECK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07821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e3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3165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e4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EMPLOYMENT_CHECK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81476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CREDIT_CHECK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38057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e6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LL_CHECK_DONE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38783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e7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AUTOMATIC_DECISION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40842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REVIEW_RESULTS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60076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e9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NOTIFY_CUSTOMER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95819"/>
                  </a:ext>
                </a:extLst>
              </a:tr>
            </a:tbl>
          </a:graphicData>
        </a:graphic>
      </p:graphicFrame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45CBD2C-9AE7-4600-9DB0-8199A0D8FBFB}"/>
              </a:ext>
            </a:extLst>
          </p:cNvPr>
          <p:cNvSpPr/>
          <p:nvPr/>
        </p:nvSpPr>
        <p:spPr>
          <a:xfrm>
            <a:off x="2104052" y="2221682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Correctness</a:t>
            </a:r>
            <a:endParaRPr lang="en-US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D57BFD-9820-4779-8E8E-55D1D4B2DE4D}"/>
              </a:ext>
            </a:extLst>
          </p:cNvPr>
          <p:cNvSpPr/>
          <p:nvPr/>
        </p:nvSpPr>
        <p:spPr>
          <a:xfrm>
            <a:off x="1648986" y="1997815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F4D50B-C1AF-495A-84C2-4091DFB9D2E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805886" y="2429330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8923BF8-E49E-4F94-917F-DF1386571ADC}"/>
              </a:ext>
            </a:extLst>
          </p:cNvPr>
          <p:cNvSpPr/>
          <p:nvPr/>
        </p:nvSpPr>
        <p:spPr>
          <a:xfrm>
            <a:off x="3819333" y="1913910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Borrower</a:t>
            </a:r>
            <a:endParaRPr lang="en-US" sz="12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9C0472-4CFF-4F2F-A7D1-58434586CCA7}"/>
              </a:ext>
            </a:extLst>
          </p:cNvPr>
          <p:cNvSpPr/>
          <p:nvPr/>
        </p:nvSpPr>
        <p:spPr>
          <a:xfrm>
            <a:off x="2845971" y="2039244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e3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1FA890-6AC6-495F-91DD-8CC9E726FF14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521167" y="2121558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CFADFFE-66C3-41DF-AEC2-45FCC7520C5F}"/>
              </a:ext>
            </a:extLst>
          </p:cNvPr>
          <p:cNvSpPr/>
          <p:nvPr/>
        </p:nvSpPr>
        <p:spPr>
          <a:xfrm>
            <a:off x="478124" y="2292365"/>
            <a:ext cx="251302" cy="2465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9BDC6D-1EA6-4BBC-8558-FF2A0D308799}"/>
              </a:ext>
            </a:extLst>
          </p:cNvPr>
          <p:cNvSpPr/>
          <p:nvPr/>
        </p:nvSpPr>
        <p:spPr>
          <a:xfrm>
            <a:off x="3849277" y="2727243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Property</a:t>
            </a:r>
            <a:endParaRPr lang="en-US" sz="12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B29DEBE-0855-4E1E-9B62-E5C04A539D81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2932052" y="2129910"/>
            <a:ext cx="887281" cy="3077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29B2738-058B-4325-9B8A-7B1D41356A7E}"/>
              </a:ext>
            </a:extLst>
          </p:cNvPr>
          <p:cNvCxnSpPr>
            <a:cxnSpLocks/>
            <a:stCxn id="41" idx="3"/>
            <a:endCxn id="56" idx="1"/>
          </p:cNvCxnSpPr>
          <p:nvPr/>
        </p:nvCxnSpPr>
        <p:spPr>
          <a:xfrm>
            <a:off x="2932052" y="2437682"/>
            <a:ext cx="917225" cy="5055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D736D1D-DDB9-45B3-ADC5-864E16C7AE3C}"/>
              </a:ext>
            </a:extLst>
          </p:cNvPr>
          <p:cNvSpPr/>
          <p:nvPr/>
        </p:nvSpPr>
        <p:spPr>
          <a:xfrm>
            <a:off x="5312885" y="1603361"/>
            <a:ext cx="85794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Employment Check</a:t>
            </a:r>
            <a:endParaRPr lang="en-US" sz="12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3CB0FA8-2695-4286-B878-0A6A005A28E9}"/>
              </a:ext>
            </a:extLst>
          </p:cNvPr>
          <p:cNvSpPr/>
          <p:nvPr/>
        </p:nvSpPr>
        <p:spPr>
          <a:xfrm>
            <a:off x="4555277" y="1718421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E9B777-5437-4B07-B341-64364FAACA9A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5014719" y="1811009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DDE9FA2-1F27-439F-81F5-3DC980DAD4EA}"/>
              </a:ext>
            </a:extLst>
          </p:cNvPr>
          <p:cNvSpPr/>
          <p:nvPr/>
        </p:nvSpPr>
        <p:spPr>
          <a:xfrm>
            <a:off x="5342829" y="2159844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Credit Check</a:t>
            </a:r>
            <a:endParaRPr lang="en-US" sz="12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3417E-59A3-483B-83FE-835FF89F1C04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 flipV="1">
            <a:off x="4647333" y="1819361"/>
            <a:ext cx="665552" cy="3105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4D520F6-F352-4571-8FA0-488EDA74DC92}"/>
              </a:ext>
            </a:extLst>
          </p:cNvPr>
          <p:cNvCxnSpPr>
            <a:cxnSpLocks/>
            <a:stCxn id="44" idx="3"/>
            <a:endCxn id="61" idx="1"/>
          </p:cNvCxnSpPr>
          <p:nvPr/>
        </p:nvCxnSpPr>
        <p:spPr>
          <a:xfrm>
            <a:off x="4647333" y="2129910"/>
            <a:ext cx="695496" cy="2459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3623CB9-146C-40A4-9863-7F2B09ECE53A}"/>
              </a:ext>
            </a:extLst>
          </p:cNvPr>
          <p:cNvSpPr/>
          <p:nvPr/>
        </p:nvSpPr>
        <p:spPr>
          <a:xfrm>
            <a:off x="4553919" y="2271032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6CCFCE7-40C9-4285-9E43-C3F258C8467F}"/>
              </a:ext>
            </a:extLst>
          </p:cNvPr>
          <p:cNvSpPr/>
          <p:nvPr/>
        </p:nvSpPr>
        <p:spPr>
          <a:xfrm>
            <a:off x="6615440" y="2223295"/>
            <a:ext cx="91041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All Checks Done</a:t>
            </a:r>
            <a:endParaRPr lang="en-U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23B24B3-D922-476A-AC2E-026AB7D6339E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4677277" y="2439295"/>
            <a:ext cx="1938163" cy="503948"/>
          </a:xfrm>
          <a:prstGeom prst="bentConnector3">
            <a:avLst>
              <a:gd name="adj1" fmla="val 876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17D9594-9F4B-4EA1-8282-E5D0AF4E0974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6170829" y="2375844"/>
            <a:ext cx="444611" cy="63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F577F2B-355E-490D-8BD6-FABED7938988}"/>
              </a:ext>
            </a:extLst>
          </p:cNvPr>
          <p:cNvCxnSpPr>
            <a:cxnSpLocks/>
            <a:stCxn id="58" idx="3"/>
            <a:endCxn id="65" idx="1"/>
          </p:cNvCxnSpPr>
          <p:nvPr/>
        </p:nvCxnSpPr>
        <p:spPr>
          <a:xfrm>
            <a:off x="6170829" y="1819361"/>
            <a:ext cx="444611" cy="6199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F742F7C-2207-40F0-BB6D-B31BBC35F850}"/>
              </a:ext>
            </a:extLst>
          </p:cNvPr>
          <p:cNvSpPr/>
          <p:nvPr/>
        </p:nvSpPr>
        <p:spPr>
          <a:xfrm>
            <a:off x="4593305" y="3101526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87FCA41-1DE0-4696-A3A5-56E053A5CD6E}"/>
              </a:ext>
            </a:extLst>
          </p:cNvPr>
          <p:cNvSpPr/>
          <p:nvPr/>
        </p:nvSpPr>
        <p:spPr>
          <a:xfrm>
            <a:off x="8990311" y="2203963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Review Result</a:t>
            </a:r>
            <a:endParaRPr lang="en-US" sz="12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413E8CD-CD18-4958-931B-EB4BAFB84050}"/>
              </a:ext>
            </a:extLst>
          </p:cNvPr>
          <p:cNvSpPr/>
          <p:nvPr/>
        </p:nvSpPr>
        <p:spPr>
          <a:xfrm>
            <a:off x="8535245" y="1980096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e7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67E24C-DF00-448E-B5D8-0684282136E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8692145" y="2411611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8A9DCED-73D1-443D-86A5-019A719705DD}"/>
              </a:ext>
            </a:extLst>
          </p:cNvPr>
          <p:cNvSpPr/>
          <p:nvPr/>
        </p:nvSpPr>
        <p:spPr>
          <a:xfrm>
            <a:off x="10140595" y="2193238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Notify Customer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9AF929D-80B1-4A56-9A83-01D4D549BBB4}"/>
              </a:ext>
            </a:extLst>
          </p:cNvPr>
          <p:cNvSpPr/>
          <p:nvPr/>
        </p:nvSpPr>
        <p:spPr>
          <a:xfrm>
            <a:off x="9685529" y="1969371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e8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3DD779-A89B-485A-A6FD-37F3D9CC1464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9842429" y="2400886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9AADD200-4A0E-4612-B019-88C0614B47E8}"/>
              </a:ext>
            </a:extLst>
          </p:cNvPr>
          <p:cNvSpPr/>
          <p:nvPr/>
        </p:nvSpPr>
        <p:spPr>
          <a:xfrm>
            <a:off x="10854460" y="2018657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e9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3B458CA-562A-4DF8-A3C9-5E95CDCC4D1A}"/>
              </a:ext>
            </a:extLst>
          </p:cNvPr>
          <p:cNvGrpSpPr/>
          <p:nvPr/>
        </p:nvGrpSpPr>
        <p:grpSpPr>
          <a:xfrm>
            <a:off x="11374840" y="2286155"/>
            <a:ext cx="251302" cy="246580"/>
            <a:chOff x="1253423" y="2902353"/>
            <a:chExt cx="251302" cy="2465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82B3C6-E99A-449F-A090-A7B348C37048}"/>
                </a:ext>
              </a:extLst>
            </p:cNvPr>
            <p:cNvSpPr/>
            <p:nvPr/>
          </p:nvSpPr>
          <p:spPr>
            <a:xfrm>
              <a:off x="1253423" y="2902353"/>
              <a:ext cx="251302" cy="2465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58017AE-93BD-4625-A451-B9F1E31E9605}"/>
                </a:ext>
              </a:extLst>
            </p:cNvPr>
            <p:cNvSpPr/>
            <p:nvPr/>
          </p:nvSpPr>
          <p:spPr>
            <a:xfrm>
              <a:off x="1297048" y="2937227"/>
              <a:ext cx="151609" cy="1424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D26C70A-5A9F-4B53-8497-C06DDE153981}"/>
              </a:ext>
            </a:extLst>
          </p:cNvPr>
          <p:cNvCxnSpPr>
            <a:cxnSpLocks/>
            <a:stCxn id="75" idx="3"/>
            <a:endCxn id="79" idx="2"/>
          </p:cNvCxnSpPr>
          <p:nvPr/>
        </p:nvCxnSpPr>
        <p:spPr>
          <a:xfrm>
            <a:off x="10968595" y="2409238"/>
            <a:ext cx="406245" cy="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14C9AD4-B59F-45EA-98AF-E15FB3434413}"/>
              </a:ext>
            </a:extLst>
          </p:cNvPr>
          <p:cNvSpPr/>
          <p:nvPr/>
        </p:nvSpPr>
        <p:spPr>
          <a:xfrm>
            <a:off x="7776406" y="2221682"/>
            <a:ext cx="91041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Automatic Decision</a:t>
            </a:r>
            <a:endParaRPr lang="en-US" sz="12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AD8D351-56D7-4A41-9F09-3CC873F20187}"/>
              </a:ext>
            </a:extLst>
          </p:cNvPr>
          <p:cNvCxnSpPr>
            <a:cxnSpLocks/>
            <a:stCxn id="65" idx="3"/>
            <a:endCxn id="100" idx="1"/>
          </p:cNvCxnSpPr>
          <p:nvPr/>
        </p:nvCxnSpPr>
        <p:spPr>
          <a:xfrm flipV="1">
            <a:off x="7525854" y="2437682"/>
            <a:ext cx="250552" cy="1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F26C3A0-1CDF-4514-BFBA-22C9C1164C63}"/>
              </a:ext>
            </a:extLst>
          </p:cNvPr>
          <p:cNvSpPr/>
          <p:nvPr/>
        </p:nvSpPr>
        <p:spPr>
          <a:xfrm>
            <a:off x="5969804" y="1402540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3EB16EF-21AE-453F-9A80-E46B4FE5AE39}"/>
              </a:ext>
            </a:extLst>
          </p:cNvPr>
          <p:cNvSpPr/>
          <p:nvPr/>
        </p:nvSpPr>
        <p:spPr>
          <a:xfrm>
            <a:off x="5972266" y="2532820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E1B09FF-CB4B-4495-BBC3-DC28BA49B803}"/>
              </a:ext>
            </a:extLst>
          </p:cNvPr>
          <p:cNvSpPr/>
          <p:nvPr/>
        </p:nvSpPr>
        <p:spPr>
          <a:xfrm>
            <a:off x="7321340" y="2006297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e9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86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79" y="314520"/>
            <a:ext cx="10031916" cy="958849"/>
          </a:xfrm>
        </p:spPr>
        <p:txBody>
          <a:bodyPr/>
          <a:lstStyle/>
          <a:p>
            <a:r>
              <a:rPr lang="en-US" dirty="0"/>
              <a:t>….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EB5A45-7670-4ADD-9050-667608C84C80}"/>
              </a:ext>
            </a:extLst>
          </p:cNvPr>
          <p:cNvCxnSpPr/>
          <p:nvPr/>
        </p:nvCxnSpPr>
        <p:spPr>
          <a:xfrm>
            <a:off x="3945277" y="1127106"/>
            <a:ext cx="0" cy="474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DD634E-8DB0-428A-A7BF-7D6F73A5C07F}"/>
              </a:ext>
            </a:extLst>
          </p:cNvPr>
          <p:cNvCxnSpPr/>
          <p:nvPr/>
        </p:nvCxnSpPr>
        <p:spPr>
          <a:xfrm>
            <a:off x="8084049" y="1273369"/>
            <a:ext cx="0" cy="474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01BC846-81FF-4155-8DAD-3DBFFF17972D}"/>
              </a:ext>
            </a:extLst>
          </p:cNvPr>
          <p:cNvSpPr/>
          <p:nvPr/>
        </p:nvSpPr>
        <p:spPr>
          <a:xfrm>
            <a:off x="380144" y="2352782"/>
            <a:ext cx="3267179" cy="19109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3F2AA7-FDF0-4BF2-A3D7-375A67022684}"/>
              </a:ext>
            </a:extLst>
          </p:cNvPr>
          <p:cNvSpPr/>
          <p:nvPr/>
        </p:nvSpPr>
        <p:spPr>
          <a:xfrm>
            <a:off x="1053959" y="1273369"/>
            <a:ext cx="1863895" cy="78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Pure custom-build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39C15-4C50-4269-9891-EED1E9D62073}"/>
              </a:ext>
            </a:extLst>
          </p:cNvPr>
          <p:cNvSpPr/>
          <p:nvPr/>
        </p:nvSpPr>
        <p:spPr>
          <a:xfrm>
            <a:off x="5320515" y="1242546"/>
            <a:ext cx="1863895" cy="78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With a traditional BPM engine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EFEB1-3DB9-4E1D-A0FA-B006F4E56472}"/>
              </a:ext>
            </a:extLst>
          </p:cNvPr>
          <p:cNvSpPr/>
          <p:nvPr/>
        </p:nvSpPr>
        <p:spPr>
          <a:xfrm>
            <a:off x="4462410" y="2544939"/>
            <a:ext cx="3267179" cy="1910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License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Development cost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Maintenance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Skill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Lock-in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068544-8951-4097-B280-1205A171ED51}"/>
              </a:ext>
            </a:extLst>
          </p:cNvPr>
          <p:cNvSpPr/>
          <p:nvPr/>
        </p:nvSpPr>
        <p:spPr>
          <a:xfrm>
            <a:off x="9221980" y="1242546"/>
            <a:ext cx="1863895" cy="78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Our solution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14E55C-BC59-43ED-A9CA-B3D57C678262}"/>
              </a:ext>
            </a:extLst>
          </p:cNvPr>
          <p:cNvSpPr/>
          <p:nvPr/>
        </p:nvSpPr>
        <p:spPr>
          <a:xfrm>
            <a:off x="8253391" y="2998268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e1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BF2C823-AF80-4022-B368-6F7C0CACA3CE}"/>
              </a:ext>
            </a:extLst>
          </p:cNvPr>
          <p:cNvSpPr/>
          <p:nvPr/>
        </p:nvSpPr>
        <p:spPr>
          <a:xfrm>
            <a:off x="10328770" y="2998268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e3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18115DE-0B03-4B75-B28C-661175F0F99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9805621" y="3093375"/>
            <a:ext cx="523149" cy="168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5AC7D3-FAC9-44ED-A36F-F72A579C0B56}"/>
              </a:ext>
            </a:extLst>
          </p:cNvPr>
          <p:cNvSpPr/>
          <p:nvPr/>
        </p:nvSpPr>
        <p:spPr>
          <a:xfrm>
            <a:off x="8983689" y="2945684"/>
            <a:ext cx="821932" cy="63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Env </a:t>
            </a:r>
            <a:r>
              <a:rPr lang="en-IN" sz="1100" dirty="0" err="1"/>
              <a:t>provisining</a:t>
            </a:r>
            <a:endParaRPr lang="en-US" sz="11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DA69F14-A18E-47B6-AE60-7F5F457C3468}"/>
              </a:ext>
            </a:extLst>
          </p:cNvPr>
          <p:cNvSpPr/>
          <p:nvPr/>
        </p:nvSpPr>
        <p:spPr>
          <a:xfrm>
            <a:off x="11059069" y="2952034"/>
            <a:ext cx="821932" cy="339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8CD14E6-907C-44CB-A54A-F40F75BC9A06}"/>
              </a:ext>
            </a:extLst>
          </p:cNvPr>
          <p:cNvCxnSpPr>
            <a:cxnSpLocks/>
          </p:cNvCxnSpPr>
          <p:nvPr/>
        </p:nvCxnSpPr>
        <p:spPr>
          <a:xfrm>
            <a:off x="10667817" y="3118989"/>
            <a:ext cx="391252" cy="5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264474-7D41-45D4-AF96-680A0ED00029}"/>
              </a:ext>
            </a:extLst>
          </p:cNvPr>
          <p:cNvCxnSpPr>
            <a:cxnSpLocks/>
          </p:cNvCxnSpPr>
          <p:nvPr/>
        </p:nvCxnSpPr>
        <p:spPr>
          <a:xfrm>
            <a:off x="8592438" y="3115208"/>
            <a:ext cx="39125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B14C99E-1126-431F-9F4F-375A382E301C}"/>
              </a:ext>
            </a:extLst>
          </p:cNvPr>
          <p:cNvCxnSpPr>
            <a:cxnSpLocks/>
          </p:cNvCxnSpPr>
          <p:nvPr/>
        </p:nvCxnSpPr>
        <p:spPr>
          <a:xfrm>
            <a:off x="10667817" y="3120276"/>
            <a:ext cx="39125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86EF33A-39AE-474A-8A4A-CE34FDD5EE7C}"/>
              </a:ext>
            </a:extLst>
          </p:cNvPr>
          <p:cNvSpPr/>
          <p:nvPr/>
        </p:nvSpPr>
        <p:spPr>
          <a:xfrm>
            <a:off x="8438510" y="3924938"/>
            <a:ext cx="3267179" cy="1910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Open technologies – choose what you can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Easy skills – use your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Lock-in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1660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04" y="249504"/>
            <a:ext cx="10031916" cy="644842"/>
          </a:xfrm>
        </p:spPr>
        <p:txBody>
          <a:bodyPr/>
          <a:lstStyle/>
          <a:p>
            <a:r>
              <a:rPr lang="en-US" dirty="0"/>
              <a:t>Loan Process – Reconstructed from Definition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652913-5810-40EB-BCB1-4C1C82FB75B6}"/>
              </a:ext>
            </a:extLst>
          </p:cNvPr>
          <p:cNvSpPr/>
          <p:nvPr/>
        </p:nvSpPr>
        <p:spPr>
          <a:xfrm>
            <a:off x="801565" y="2271816"/>
            <a:ext cx="1026286" cy="56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100" dirty="0" err="1"/>
              <a:t>Chck</a:t>
            </a:r>
            <a:r>
              <a:rPr lang="en-IN" sz="1100" dirty="0"/>
              <a:t> </a:t>
            </a:r>
            <a:r>
              <a:rPr lang="en-IN" sz="1100" dirty="0" err="1"/>
              <a:t>Applicatioon</a:t>
            </a:r>
            <a:r>
              <a:rPr lang="en-IN" sz="1100" dirty="0"/>
              <a:t> Completeness</a:t>
            </a:r>
            <a:endParaRPr lang="en-US" sz="11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16A37E-8590-465F-BFCB-94221A389A19}"/>
              </a:ext>
            </a:extLst>
          </p:cNvPr>
          <p:cNvCxnSpPr>
            <a:cxnSpLocks/>
            <a:stCxn id="55" idx="6"/>
            <a:endCxn id="30" idx="1"/>
          </p:cNvCxnSpPr>
          <p:nvPr/>
        </p:nvCxnSpPr>
        <p:spPr>
          <a:xfrm>
            <a:off x="504813" y="2549944"/>
            <a:ext cx="296752" cy="3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D7FEBC6-A623-4832-BE60-2E58C163A632}"/>
              </a:ext>
            </a:extLst>
          </p:cNvPr>
          <p:cNvGraphicFramePr>
            <a:graphicFrameLocks noGrp="1"/>
          </p:cNvGraphicFramePr>
          <p:nvPr/>
        </p:nvGraphicFramePr>
        <p:xfrm>
          <a:off x="7507291" y="3509894"/>
          <a:ext cx="366647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80">
                  <a:extLst>
                    <a:ext uri="{9D8B030D-6E8A-4147-A177-3AD203B41FA5}">
                      <a16:colId xmlns:a16="http://schemas.microsoft.com/office/drawing/2014/main" val="2565130779"/>
                    </a:ext>
                  </a:extLst>
                </a:gridCol>
                <a:gridCol w="3143894">
                  <a:extLst>
                    <a:ext uri="{9D8B030D-6E8A-4147-A177-3AD203B41FA5}">
                      <a16:colId xmlns:a16="http://schemas.microsoft.com/office/drawing/2014/main" val="1674441288"/>
                    </a:ext>
                  </a:extLst>
                </a:gridCol>
              </a:tblGrid>
              <a:tr h="1639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97394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COMPLETENESS_CHECK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805267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CORRECTNESS_CHECK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07821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e3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3165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e4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EMPLOYMENT_CHECK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81476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CREDIT_CHECK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38057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e6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LL_CHECK_DONE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38783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e7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AUTOMATIC_DECISION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40842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REVIEW_RESULTS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60076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e9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NOTIFY_CUSTOMER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95819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F4D50B-C1AF-495A-84C2-4091DFB9D2E7}"/>
              </a:ext>
            </a:extLst>
          </p:cNvPr>
          <p:cNvCxnSpPr>
            <a:cxnSpLocks/>
            <a:stCxn id="30" idx="3"/>
            <a:endCxn id="67" idx="1"/>
          </p:cNvCxnSpPr>
          <p:nvPr/>
        </p:nvCxnSpPr>
        <p:spPr>
          <a:xfrm>
            <a:off x="1827851" y="2553741"/>
            <a:ext cx="269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8923BF8-E49E-4F94-917F-DF1386571ADC}"/>
              </a:ext>
            </a:extLst>
          </p:cNvPr>
          <p:cNvSpPr/>
          <p:nvPr/>
        </p:nvSpPr>
        <p:spPr>
          <a:xfrm>
            <a:off x="3707308" y="1913910"/>
            <a:ext cx="940025" cy="575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Borrowers</a:t>
            </a:r>
            <a:endParaRPr lang="en-US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1FA890-6AC6-495F-91DD-8CC9E726FF14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521167" y="2121558"/>
            <a:ext cx="186141" cy="80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CFADFFE-66C3-41DF-AEC2-45FCC7520C5F}"/>
              </a:ext>
            </a:extLst>
          </p:cNvPr>
          <p:cNvSpPr/>
          <p:nvPr/>
        </p:nvSpPr>
        <p:spPr>
          <a:xfrm>
            <a:off x="253511" y="2426654"/>
            <a:ext cx="251302" cy="2465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9BDC6D-1EA6-4BBC-8558-FF2A0D308799}"/>
              </a:ext>
            </a:extLst>
          </p:cNvPr>
          <p:cNvSpPr/>
          <p:nvPr/>
        </p:nvSpPr>
        <p:spPr>
          <a:xfrm>
            <a:off x="3737252" y="2727243"/>
            <a:ext cx="940025" cy="399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Property</a:t>
            </a:r>
            <a:endParaRPr lang="en-US" sz="12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B29DEBE-0855-4E1E-9B62-E5C04A539D8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932052" y="2201606"/>
            <a:ext cx="775256" cy="2876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29B2738-058B-4325-9B8A-7B1D41356A7E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932052" y="2489302"/>
            <a:ext cx="805200" cy="437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D736D1D-DDB9-45B3-ADC5-864E16C7AE3C}"/>
              </a:ext>
            </a:extLst>
          </p:cNvPr>
          <p:cNvSpPr/>
          <p:nvPr/>
        </p:nvSpPr>
        <p:spPr>
          <a:xfrm>
            <a:off x="5230805" y="1110346"/>
            <a:ext cx="1046706" cy="792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Ceck</a:t>
            </a:r>
            <a:r>
              <a:rPr lang="en-IN" sz="1200" dirty="0"/>
              <a:t> Borrower Employment Check</a:t>
            </a:r>
            <a:endParaRPr lang="en-US" sz="12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DDE9FA2-1F27-439F-81F5-3DC980DAD4EA}"/>
              </a:ext>
            </a:extLst>
          </p:cNvPr>
          <p:cNvSpPr/>
          <p:nvPr/>
        </p:nvSpPr>
        <p:spPr>
          <a:xfrm>
            <a:off x="5260415" y="2159844"/>
            <a:ext cx="910414" cy="51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Check Borrower Credit</a:t>
            </a:r>
            <a:endParaRPr lang="en-US" sz="12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3417E-59A3-483B-83FE-835FF89F1C04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 flipV="1">
            <a:off x="4647333" y="1506748"/>
            <a:ext cx="583472" cy="6948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4D520F6-F352-4571-8FA0-488EDA74DC92}"/>
              </a:ext>
            </a:extLst>
          </p:cNvPr>
          <p:cNvCxnSpPr>
            <a:cxnSpLocks/>
            <a:stCxn id="44" idx="3"/>
            <a:endCxn id="61" idx="1"/>
          </p:cNvCxnSpPr>
          <p:nvPr/>
        </p:nvCxnSpPr>
        <p:spPr>
          <a:xfrm>
            <a:off x="4647333" y="2201606"/>
            <a:ext cx="613082" cy="21493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23B24B3-D922-476A-AC2E-026AB7D6339E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4677277" y="2655295"/>
            <a:ext cx="2393370" cy="2716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87FCA41-1DE0-4696-A3A5-56E053A5CD6E}"/>
              </a:ext>
            </a:extLst>
          </p:cNvPr>
          <p:cNvSpPr/>
          <p:nvPr/>
        </p:nvSpPr>
        <p:spPr>
          <a:xfrm>
            <a:off x="8959406" y="2082403"/>
            <a:ext cx="828000" cy="64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Review All Results</a:t>
            </a:r>
            <a:endParaRPr lang="en-US" sz="12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8A9DCED-73D1-443D-86A5-019A719705DD}"/>
              </a:ext>
            </a:extLst>
          </p:cNvPr>
          <p:cNvSpPr/>
          <p:nvPr/>
        </p:nvSpPr>
        <p:spPr>
          <a:xfrm>
            <a:off x="10140595" y="2193238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Notify Customer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3B458CA-562A-4DF8-A3C9-5E95CDCC4D1A}"/>
              </a:ext>
            </a:extLst>
          </p:cNvPr>
          <p:cNvGrpSpPr/>
          <p:nvPr/>
        </p:nvGrpSpPr>
        <p:grpSpPr>
          <a:xfrm>
            <a:off x="11374840" y="2286155"/>
            <a:ext cx="251302" cy="246580"/>
            <a:chOff x="1253423" y="2902353"/>
            <a:chExt cx="251302" cy="2465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82B3C6-E99A-449F-A090-A7B348C37048}"/>
                </a:ext>
              </a:extLst>
            </p:cNvPr>
            <p:cNvSpPr/>
            <p:nvPr/>
          </p:nvSpPr>
          <p:spPr>
            <a:xfrm>
              <a:off x="1253423" y="2902353"/>
              <a:ext cx="251302" cy="2465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58017AE-93BD-4625-A451-B9F1E31E9605}"/>
                </a:ext>
              </a:extLst>
            </p:cNvPr>
            <p:cNvSpPr/>
            <p:nvPr/>
          </p:nvSpPr>
          <p:spPr>
            <a:xfrm>
              <a:off x="1297048" y="2937227"/>
              <a:ext cx="151609" cy="1424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14C9AD4-B59F-45EA-98AF-E15FB3434413}"/>
              </a:ext>
            </a:extLst>
          </p:cNvPr>
          <p:cNvSpPr/>
          <p:nvPr/>
        </p:nvSpPr>
        <p:spPr>
          <a:xfrm>
            <a:off x="7673666" y="2108667"/>
            <a:ext cx="910414" cy="644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Run Automatic Decision</a:t>
            </a:r>
            <a:endParaRPr lang="en-US" sz="12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7585B28-B884-4CE5-9101-AD492F3A1B40}"/>
              </a:ext>
            </a:extLst>
          </p:cNvPr>
          <p:cNvSpPr/>
          <p:nvPr/>
        </p:nvSpPr>
        <p:spPr>
          <a:xfrm>
            <a:off x="2097551" y="2271816"/>
            <a:ext cx="1026286" cy="56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100" dirty="0" err="1"/>
              <a:t>Chck</a:t>
            </a:r>
            <a:r>
              <a:rPr lang="en-IN" sz="1100" dirty="0"/>
              <a:t> </a:t>
            </a:r>
            <a:r>
              <a:rPr lang="en-IN" sz="1100" dirty="0" err="1"/>
              <a:t>Applicatioon</a:t>
            </a:r>
            <a:r>
              <a:rPr lang="en-IN" sz="1100" dirty="0"/>
              <a:t> Correctness</a:t>
            </a:r>
            <a:endParaRPr lang="en-US" sz="1100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DA3BC84-2F36-4D89-9F23-0DDFAD5C8B4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6170829" y="2416539"/>
            <a:ext cx="661584" cy="19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04255489-D732-4FD7-87F1-1C0BF491A15F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277511" y="1506748"/>
            <a:ext cx="793136" cy="7165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9DAFED2-B0FA-46A9-B7A3-2D97F34D7B00}"/>
              </a:ext>
            </a:extLst>
          </p:cNvPr>
          <p:cNvSpPr/>
          <p:nvPr/>
        </p:nvSpPr>
        <p:spPr>
          <a:xfrm>
            <a:off x="6832413" y="2221682"/>
            <a:ext cx="465927" cy="418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9F2F86B-2E3E-47C0-8ED9-CB8B8FCCBD17}"/>
              </a:ext>
            </a:extLst>
          </p:cNvPr>
          <p:cNvCxnSpPr>
            <a:cxnSpLocks/>
            <a:stCxn id="50" idx="6"/>
            <a:endCxn id="100" idx="1"/>
          </p:cNvCxnSpPr>
          <p:nvPr/>
        </p:nvCxnSpPr>
        <p:spPr>
          <a:xfrm>
            <a:off x="7298340" y="2430728"/>
            <a:ext cx="375326" cy="3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57E143A-D263-4F84-979E-6956D34FEC78}"/>
              </a:ext>
            </a:extLst>
          </p:cNvPr>
          <p:cNvCxnSpPr>
            <a:cxnSpLocks/>
            <a:stCxn id="100" idx="3"/>
            <a:endCxn id="72" idx="1"/>
          </p:cNvCxnSpPr>
          <p:nvPr/>
        </p:nvCxnSpPr>
        <p:spPr>
          <a:xfrm flipV="1">
            <a:off x="8584080" y="2404823"/>
            <a:ext cx="375326" cy="26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C875E25-3C50-4749-87B8-340266DAF736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>
            <a:off x="9787406" y="2404823"/>
            <a:ext cx="353189" cy="44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5C95D19-C176-4FA1-8095-982D214AB71C}"/>
              </a:ext>
            </a:extLst>
          </p:cNvPr>
          <p:cNvCxnSpPr>
            <a:cxnSpLocks/>
            <a:stCxn id="75" idx="3"/>
            <a:endCxn id="79" idx="2"/>
          </p:cNvCxnSpPr>
          <p:nvPr/>
        </p:nvCxnSpPr>
        <p:spPr>
          <a:xfrm>
            <a:off x="10968595" y="2409238"/>
            <a:ext cx="406245" cy="2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646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E291A00-5DA5-46FA-AB74-4C16C694FDA3}"/>
              </a:ext>
            </a:extLst>
          </p:cNvPr>
          <p:cNvSpPr/>
          <p:nvPr/>
        </p:nvSpPr>
        <p:spPr>
          <a:xfrm>
            <a:off x="563370" y="2157574"/>
            <a:ext cx="10481350" cy="15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04" y="249504"/>
            <a:ext cx="10031916" cy="644842"/>
          </a:xfrm>
        </p:spPr>
        <p:txBody>
          <a:bodyPr>
            <a:normAutofit fontScale="90000"/>
          </a:bodyPr>
          <a:lstStyle/>
          <a:p>
            <a:r>
              <a:rPr lang="en-US" dirty="0"/>
              <a:t>Realize Processed – Boundaries between core engine and custom implementation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652913-5810-40EB-BCB1-4C1C82FB75B6}"/>
              </a:ext>
            </a:extLst>
          </p:cNvPr>
          <p:cNvSpPr/>
          <p:nvPr/>
        </p:nvSpPr>
        <p:spPr>
          <a:xfrm>
            <a:off x="680484" y="2986756"/>
            <a:ext cx="830241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Check Application Completeness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8923BF8-E49E-4F94-917F-DF1386571ADC}"/>
              </a:ext>
            </a:extLst>
          </p:cNvPr>
          <p:cNvSpPr/>
          <p:nvPr/>
        </p:nvSpPr>
        <p:spPr>
          <a:xfrm>
            <a:off x="2529726" y="2986756"/>
            <a:ext cx="830241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Validate Borrowers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9BDC6D-1EA6-4BBC-8558-FF2A0D308799}"/>
              </a:ext>
            </a:extLst>
          </p:cNvPr>
          <p:cNvSpPr/>
          <p:nvPr/>
        </p:nvSpPr>
        <p:spPr>
          <a:xfrm>
            <a:off x="3454347" y="2986756"/>
            <a:ext cx="830241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Validate Property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D736D1D-DDB9-45B3-ADC5-864E16C7AE3C}"/>
              </a:ext>
            </a:extLst>
          </p:cNvPr>
          <p:cNvSpPr/>
          <p:nvPr/>
        </p:nvSpPr>
        <p:spPr>
          <a:xfrm>
            <a:off x="4378968" y="2986756"/>
            <a:ext cx="830241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Check Borrower Employment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DDE9FA2-1F27-439F-81F5-3DC980DAD4EA}"/>
              </a:ext>
            </a:extLst>
          </p:cNvPr>
          <p:cNvSpPr/>
          <p:nvPr/>
        </p:nvSpPr>
        <p:spPr>
          <a:xfrm>
            <a:off x="5303589" y="2986756"/>
            <a:ext cx="830241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Check Borrower Credit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87FCA41-1DE0-4696-A3A5-56E053A5CD6E}"/>
              </a:ext>
            </a:extLst>
          </p:cNvPr>
          <p:cNvSpPr/>
          <p:nvPr/>
        </p:nvSpPr>
        <p:spPr>
          <a:xfrm>
            <a:off x="7152831" y="2986756"/>
            <a:ext cx="830241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Review All Results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8A9DCED-73D1-443D-86A5-019A719705DD}"/>
              </a:ext>
            </a:extLst>
          </p:cNvPr>
          <p:cNvSpPr/>
          <p:nvPr/>
        </p:nvSpPr>
        <p:spPr>
          <a:xfrm>
            <a:off x="8077455" y="2986756"/>
            <a:ext cx="830241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Notify Customer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14C9AD4-B59F-45EA-98AF-E15FB3434413}"/>
              </a:ext>
            </a:extLst>
          </p:cNvPr>
          <p:cNvSpPr/>
          <p:nvPr/>
        </p:nvSpPr>
        <p:spPr>
          <a:xfrm>
            <a:off x="6228210" y="2986756"/>
            <a:ext cx="830241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Run Automatic Decision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7585B28-B884-4CE5-9101-AD492F3A1B40}"/>
              </a:ext>
            </a:extLst>
          </p:cNvPr>
          <p:cNvSpPr/>
          <p:nvPr/>
        </p:nvSpPr>
        <p:spPr>
          <a:xfrm>
            <a:off x="1605105" y="2986756"/>
            <a:ext cx="830241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Check Application Correctness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FF701-3F11-470F-BB59-D8D566346855}"/>
              </a:ext>
            </a:extLst>
          </p:cNvPr>
          <p:cNvSpPr/>
          <p:nvPr/>
        </p:nvSpPr>
        <p:spPr>
          <a:xfrm>
            <a:off x="563371" y="3770616"/>
            <a:ext cx="10481350" cy="95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F46D1D-6D6D-46E9-A710-E99175A720B9}"/>
              </a:ext>
            </a:extLst>
          </p:cNvPr>
          <p:cNvSpPr/>
          <p:nvPr/>
        </p:nvSpPr>
        <p:spPr>
          <a:xfrm>
            <a:off x="709130" y="3961807"/>
            <a:ext cx="2095748" cy="5860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Process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8B8095-174C-43E8-8624-0E70F924497A}"/>
              </a:ext>
            </a:extLst>
          </p:cNvPr>
          <p:cNvSpPr/>
          <p:nvPr/>
        </p:nvSpPr>
        <p:spPr>
          <a:xfrm>
            <a:off x="3796990" y="3957542"/>
            <a:ext cx="2095748" cy="5860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Task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EEB267C-525A-4B01-B09E-B09EE4FC357D}"/>
              </a:ext>
            </a:extLst>
          </p:cNvPr>
          <p:cNvSpPr/>
          <p:nvPr/>
        </p:nvSpPr>
        <p:spPr>
          <a:xfrm>
            <a:off x="6811948" y="3961807"/>
            <a:ext cx="2095748" cy="5860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270575E-351F-46C1-A846-6B5B37D38002}"/>
              </a:ext>
            </a:extLst>
          </p:cNvPr>
          <p:cNvSpPr/>
          <p:nvPr/>
        </p:nvSpPr>
        <p:spPr>
          <a:xfrm>
            <a:off x="680484" y="2320165"/>
            <a:ext cx="8227212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UI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9A22FDB6-CB35-4962-AAE4-F2C5C477DE18}"/>
              </a:ext>
            </a:extLst>
          </p:cNvPr>
          <p:cNvSpPr/>
          <p:nvPr/>
        </p:nvSpPr>
        <p:spPr>
          <a:xfrm>
            <a:off x="9092629" y="2490695"/>
            <a:ext cx="1777429" cy="2108611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A3B5D-D74A-4D73-A33F-AAE144C14732}"/>
              </a:ext>
            </a:extLst>
          </p:cNvPr>
          <p:cNvSpPr/>
          <p:nvPr/>
        </p:nvSpPr>
        <p:spPr>
          <a:xfrm>
            <a:off x="9410555" y="2816627"/>
            <a:ext cx="54453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146FED-793E-442C-9F0B-E4E6C6FF5A42}"/>
              </a:ext>
            </a:extLst>
          </p:cNvPr>
          <p:cNvSpPr/>
          <p:nvPr/>
        </p:nvSpPr>
        <p:spPr>
          <a:xfrm>
            <a:off x="9610330" y="2910875"/>
            <a:ext cx="54453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0560D0-778D-4A03-B256-A93095A299B7}"/>
              </a:ext>
            </a:extLst>
          </p:cNvPr>
          <p:cNvSpPr/>
          <p:nvPr/>
        </p:nvSpPr>
        <p:spPr>
          <a:xfrm>
            <a:off x="9808243" y="3068627"/>
            <a:ext cx="54453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CF0968-1AF1-4E48-96CC-889BCC8EC1D8}"/>
              </a:ext>
            </a:extLst>
          </p:cNvPr>
          <p:cNvSpPr/>
          <p:nvPr/>
        </p:nvSpPr>
        <p:spPr>
          <a:xfrm>
            <a:off x="9441325" y="3782910"/>
            <a:ext cx="54453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79BC6D-F199-4217-A05B-240CA8DCB30C}"/>
              </a:ext>
            </a:extLst>
          </p:cNvPr>
          <p:cNvSpPr/>
          <p:nvPr/>
        </p:nvSpPr>
        <p:spPr>
          <a:xfrm>
            <a:off x="9641100" y="3877158"/>
            <a:ext cx="54453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86CF70-EA6F-4469-AE1B-7139753DE5C2}"/>
              </a:ext>
            </a:extLst>
          </p:cNvPr>
          <p:cNvSpPr/>
          <p:nvPr/>
        </p:nvSpPr>
        <p:spPr>
          <a:xfrm>
            <a:off x="9839013" y="4034910"/>
            <a:ext cx="54453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E82A21-6204-47D5-9C53-A3D5B2E1F47F}"/>
              </a:ext>
            </a:extLst>
          </p:cNvPr>
          <p:cNvCxnSpPr/>
          <p:nvPr/>
        </p:nvCxnSpPr>
        <p:spPr>
          <a:xfrm>
            <a:off x="9277564" y="3644545"/>
            <a:ext cx="1428108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C968065-4DA5-488B-BA94-6C7758500B4F}"/>
              </a:ext>
            </a:extLst>
          </p:cNvPr>
          <p:cNvSpPr/>
          <p:nvPr/>
        </p:nvSpPr>
        <p:spPr>
          <a:xfrm>
            <a:off x="9662274" y="2811803"/>
            <a:ext cx="1135876" cy="4362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Loan Schema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612F3D1-8F5B-42EE-8DD2-BFF21162E561}"/>
              </a:ext>
            </a:extLst>
          </p:cNvPr>
          <p:cNvSpPr/>
          <p:nvPr/>
        </p:nvSpPr>
        <p:spPr>
          <a:xfrm>
            <a:off x="9681112" y="3847779"/>
            <a:ext cx="1135876" cy="4362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Process Schema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7078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14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4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5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8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3EDC3CFB-00B6-4A76-A4F8-213B80511C87}">
  <ds:schemaRefs/>
</ds:datastoreItem>
</file>

<file path=customXml/itemProps10.xml><?xml version="1.0" encoding="utf-8"?>
<ds:datastoreItem xmlns:ds="http://schemas.openxmlformats.org/officeDocument/2006/customXml" ds:itemID="{644E3CC3-5418-4967-B084-476DADC75B9C}">
  <ds:schemaRefs/>
</ds:datastoreItem>
</file>

<file path=customXml/itemProps11.xml><?xml version="1.0" encoding="utf-8"?>
<ds:datastoreItem xmlns:ds="http://schemas.openxmlformats.org/officeDocument/2006/customXml" ds:itemID="{BF04C681-3F73-4EBC-97E2-D1FC67EC72D0}">
  <ds:schemaRefs/>
</ds:datastoreItem>
</file>

<file path=customXml/itemProps12.xml><?xml version="1.0" encoding="utf-8"?>
<ds:datastoreItem xmlns:ds="http://schemas.openxmlformats.org/officeDocument/2006/customXml" ds:itemID="{BC21E34E-8263-4266-9AD4-B98F031DFFD0}">
  <ds:schemaRefs/>
</ds:datastoreItem>
</file>

<file path=customXml/itemProps13.xml><?xml version="1.0" encoding="utf-8"?>
<ds:datastoreItem xmlns:ds="http://schemas.openxmlformats.org/officeDocument/2006/customXml" ds:itemID="{2077663B-A081-4BE3-8467-95F59823B03F}">
  <ds:schemaRefs/>
</ds:datastoreItem>
</file>

<file path=customXml/itemProps14.xml><?xml version="1.0" encoding="utf-8"?>
<ds:datastoreItem xmlns:ds="http://schemas.openxmlformats.org/officeDocument/2006/customXml" ds:itemID="{0C480300-50D9-4E05-8924-BFE13304B73E}">
  <ds:schemaRefs/>
</ds:datastoreItem>
</file>

<file path=customXml/itemProps2.xml><?xml version="1.0" encoding="utf-8"?>
<ds:datastoreItem xmlns:ds="http://schemas.openxmlformats.org/officeDocument/2006/customXml" ds:itemID="{15ACA71F-45FC-4468-B737-845C2FDCD2DF}">
  <ds:schemaRefs/>
</ds:datastoreItem>
</file>

<file path=customXml/itemProps3.xml><?xml version="1.0" encoding="utf-8"?>
<ds:datastoreItem xmlns:ds="http://schemas.openxmlformats.org/officeDocument/2006/customXml" ds:itemID="{9235110C-C9EF-4C66-A23F-31003A5550F5}">
  <ds:schemaRefs/>
</ds:datastoreItem>
</file>

<file path=customXml/itemProps4.xml><?xml version="1.0" encoding="utf-8"?>
<ds:datastoreItem xmlns:ds="http://schemas.openxmlformats.org/officeDocument/2006/customXml" ds:itemID="{7FECE985-881C-406F-816D-58AEE74D8F1C}">
  <ds:schemaRefs/>
</ds:datastoreItem>
</file>

<file path=customXml/itemProps5.xml><?xml version="1.0" encoding="utf-8"?>
<ds:datastoreItem xmlns:ds="http://schemas.openxmlformats.org/officeDocument/2006/customXml" ds:itemID="{2C32BD2C-3EFF-4CDB-B659-B2B4E7B7C3F7}">
  <ds:schemaRefs/>
</ds:datastoreItem>
</file>

<file path=customXml/itemProps6.xml><?xml version="1.0" encoding="utf-8"?>
<ds:datastoreItem xmlns:ds="http://schemas.openxmlformats.org/officeDocument/2006/customXml" ds:itemID="{595D5F3C-8793-4B6C-9392-9FA7E76F1396}">
  <ds:schemaRefs/>
</ds:datastoreItem>
</file>

<file path=customXml/itemProps7.xml><?xml version="1.0" encoding="utf-8"?>
<ds:datastoreItem xmlns:ds="http://schemas.openxmlformats.org/officeDocument/2006/customXml" ds:itemID="{CB0A619E-115B-4A5D-A2D2-ADEC52679995}">
  <ds:schemaRefs/>
</ds:datastoreItem>
</file>

<file path=customXml/itemProps8.xml><?xml version="1.0" encoding="utf-8"?>
<ds:datastoreItem xmlns:ds="http://schemas.openxmlformats.org/officeDocument/2006/customXml" ds:itemID="{68D1A23D-6C4C-40E7-89CF-659CCC37F1B6}">
  <ds:schemaRefs/>
</ds:datastoreItem>
</file>

<file path=customXml/itemProps9.xml><?xml version="1.0" encoding="utf-8"?>
<ds:datastoreItem xmlns:ds="http://schemas.openxmlformats.org/officeDocument/2006/customXml" ds:itemID="{E7DCFFA5-1C0A-475A-8D4B-D9408E8F38D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607</Words>
  <Application>Microsoft Office PowerPoint</Application>
  <PresentationFormat>Widescreen</PresentationFormat>
  <Paragraphs>145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think-cell Slide</vt:lpstr>
      <vt:lpstr>Microservice Orchestration Framework</vt:lpstr>
      <vt:lpstr>Is it another BPM/ Workflow Engine? How is it different?</vt:lpstr>
      <vt:lpstr>Loan Process</vt:lpstr>
      <vt:lpstr>….</vt:lpstr>
      <vt:lpstr>Loan Process – Reconstructed from Definition</vt:lpstr>
      <vt:lpstr>Realize Processed – Boundaries between core engine and custom implementation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Login, Identity &amp; Access Management</dc:title>
  <dc:creator>Das, Sibendu</dc:creator>
  <cp:lastModifiedBy>Das, Sibendu</cp:lastModifiedBy>
  <cp:revision>303</cp:revision>
  <dcterms:created xsi:type="dcterms:W3CDTF">2022-02-27T09:00:01Z</dcterms:created>
  <dcterms:modified xsi:type="dcterms:W3CDTF">2022-04-18T15:20:14Z</dcterms:modified>
</cp:coreProperties>
</file>