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147375798" r:id="rId14"/>
    <p:sldId id="2147375801" r:id="rId15"/>
    <p:sldId id="2147375799" r:id="rId16"/>
    <p:sldId id="2147375800" r:id="rId17"/>
    <p:sldId id="21473758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E406-A97B-4A06-A651-37B0E180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2D1A-D350-4A67-B857-EDAED9BC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30FA-E37F-49F9-92DF-84C3E4F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526F-CCBD-47BA-9101-2FD3D6E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A21A-63D9-41CC-A0FA-32DD7B4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9D1D-478D-467F-BDEE-619120D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5FB2-1918-4FDF-A99C-266CA399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4E3-455A-4821-8859-B357B5F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C1D7-AE63-4733-BD48-7807BFD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B973-A640-4806-8441-C5D5A30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33997-AACD-44C6-8CAA-9EF4254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B13B-7F89-4EEF-BA3C-772FA6A3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24B4-E629-41D7-B57E-BDD061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40DE-FE6D-4E9A-A097-C35FEDC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0DA3-1E13-40E0-82CA-9333116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73891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3A4-D188-4E85-A952-8AADBFB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AA4-0513-4653-8E95-839C78B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3B08-69C9-450D-91B8-B81D914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526-4C35-4BC3-8DFF-B396DE2D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EFF6-EF20-4ACD-A4F3-1A81B8B4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FE8C-A6D6-4D61-93F8-2C1279C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CF28-4B02-4D7D-A352-9599D18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AC1F-EF53-4E12-90AB-5BE6F84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AFBE-7F19-4613-8E68-8E8410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F3F-2A82-4D74-A19E-68054AC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6E7-7480-449D-90F7-066F876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FCAA-8AEA-40AC-B0E8-CE4ED598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87EE-905C-423D-8924-EBD707D0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CBCC-24E8-4440-A5E8-49D8FEE8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9428-7DC8-46DD-8591-23723F1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E566-3CC4-4FFF-B654-D812D0F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430E-8B4B-4128-A90F-D7EB9B4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98AD-0EE7-4FAA-9BC1-D31C5C66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C12-4DAC-4223-92A6-93921259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57CF-D3F3-423C-9A03-FCADF73CF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F69C-3C5C-4D74-A331-CA034AB4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8269E-04FB-44D6-BB89-D7FF364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2B22-1B08-43E2-B8F2-0AC6A88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2E39-C48E-4D4D-9781-7DF289A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BF6-9906-46F4-B7EC-87087954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142CE-F90E-4639-B059-D8172C9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1F1D-0550-45B5-B400-EF8F25F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F1EF-B568-415E-A475-2259B69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1212-3AEA-48A3-89FF-21146D47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3FC7-9932-4F56-9FDB-0E5F7CDD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86E1-0C32-4524-B1C3-C9DACAA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136-3609-4D30-A414-BD90B636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3879-9FF9-4EC0-823A-DF5831B4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DF3F6-19A9-406A-B8A1-132DE50D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595E-0094-4111-9E1C-F3D2FC5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A3E4-A1FF-4BF1-A0E8-FE902D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B47B-396A-489F-9637-27EEC5E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58C-B11E-48CA-B647-2F7AB74D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A511-1A31-4661-92C6-2D1BF7BA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2D7-67B5-40F4-82C2-F6B5F0F6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FA37-D87E-412F-83F2-6DD2DCB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5069-03EA-41FB-9821-D08D5922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BA7A-4B54-4D01-AF52-6EDFEF0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A0BF-C9FF-431F-983D-4EE668A9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478-70F5-4667-B47A-DF77B624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8A12-FF91-4BAD-B5CE-DA8355A3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401D-5055-4814-A1ED-3DA3CC80492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2ACA-943B-45BB-879A-1F65D59B0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8624-F3D1-4F67-B909-F353E56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US" dirty="0"/>
              <a:t>Microservice Orchestration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257312" y="900165"/>
            <a:ext cx="11157277" cy="537550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What is the framework for</a:t>
            </a:r>
            <a:endParaRPr lang="en-US" sz="2133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Define and run your business processes as orchestration of microservices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Monitor and control runtime execution of processes, and microservices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Benefits</a:t>
            </a:r>
            <a:endParaRPr lang="en-US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Composable business process  with orchestration of loose-coupled microservices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Standardized and highly modular architecture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Flexible to change -&gt; Fastest time-to-market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Process steps implemented microservices -&gt; any language, framework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Reuse existing skills, leverage existing code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Drive automatic standardization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Cloud-native architecture with Kubernetes -&gt; high scalability, failover, resilience, extensibility, vendor-neutrality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Support for process steps with human activities -&gt; in-built human task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Out-of-the-box analytics on process and human task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processes steps; adjust quickly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human activities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endParaRPr lang="en-US" sz="21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000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US" dirty="0"/>
              <a:t>s it another BPM/ Workflow Engine? How is it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194139" y="928484"/>
            <a:ext cx="11489932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7030A0"/>
                </a:solidFill>
              </a:rPr>
              <a:t>It is an opinionated BPM / workflow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Based on our experience we came to believe traditional BPM engine delivers less value in following areas, especially for real enterprise-level use cases. Therefore we omitted those, and focused on keeping it more pragmatic.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FF0000"/>
                </a:solidFill>
              </a:rPr>
              <a:t>Each of the above in turn translate to higher TCO -  licenses, usage model, development and maintenance, skill availability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794DE-AB3E-4FAC-A16C-2712F97C497D}"/>
              </a:ext>
            </a:extLst>
          </p:cNvPr>
          <p:cNvSpPr/>
          <p:nvPr/>
        </p:nvSpPr>
        <p:spPr>
          <a:xfrm>
            <a:off x="408932" y="3988794"/>
            <a:ext cx="11399820" cy="2605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IN" sz="1800" dirty="0">
                <a:solidFill>
                  <a:schemeClr val="tx1"/>
                </a:solidFill>
              </a:rPr>
              <a:t>You do NOT need this framework,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Looking only at use cases which are no/low code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Your business users are confident to take on them without IT interventions. After all, that is what no code means.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On the other hand, this engine shall deliver high value,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Use cases need custom codes – be it for UI, or process logic, or integration, or most possibly for all of these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follow open, vendor-neutral, scalable and highly modular architecture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avoid high license fees, vendor lock-in . Yes, even considering BPMN 2.0.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Have in house developers who can write code for domain logic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If you are already on Kubernetes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00908-AC27-4A76-B534-1D90608DC937}"/>
              </a:ext>
            </a:extLst>
          </p:cNvPr>
          <p:cNvSpPr/>
          <p:nvPr/>
        </p:nvSpPr>
        <p:spPr>
          <a:xfrm>
            <a:off x="353068" y="1876406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Automatic UI generated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editors with drag and drop promises to business users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rule engines, whose effect are easily achievable with another open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2036D-C894-4F25-9E08-B1C07029406E}"/>
              </a:ext>
            </a:extLst>
          </p:cNvPr>
          <p:cNvSpPr/>
          <p:nvPr/>
        </p:nvSpPr>
        <p:spPr>
          <a:xfrm>
            <a:off x="6096000" y="1822057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Complex technical adapters (licensable), Editors for complex data object mapping and transformations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Process objects embedded within engine, need to tolerate complex hydration/dehydration and associated penalties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BPMN support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21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300875"/>
            <a:ext cx="10031916" cy="644842"/>
          </a:xfrm>
        </p:spPr>
        <p:txBody>
          <a:bodyPr/>
          <a:lstStyle/>
          <a:p>
            <a:r>
              <a:rPr lang="en-US" dirty="0"/>
              <a:t>Loan 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A1304-9AC7-469A-BA98-2ED565CB71DA}"/>
              </a:ext>
            </a:extLst>
          </p:cNvPr>
          <p:cNvSpPr/>
          <p:nvPr/>
        </p:nvSpPr>
        <p:spPr>
          <a:xfrm>
            <a:off x="50897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31364"/>
              </p:ext>
            </p:extLst>
          </p:nvPr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CBD2C-9AE7-4600-9DB0-8199A0D8FBFB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57BFD-9820-4779-8E8E-55D1D4B2DE4D}"/>
              </a:ext>
            </a:extLst>
          </p:cNvPr>
          <p:cNvSpPr/>
          <p:nvPr/>
        </p:nvSpPr>
        <p:spPr>
          <a:xfrm>
            <a:off x="164898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9C0472-4CFF-4F2F-A7D1-58434586CCA7}"/>
              </a:ext>
            </a:extLst>
          </p:cNvPr>
          <p:cNvSpPr/>
          <p:nvPr/>
        </p:nvSpPr>
        <p:spPr>
          <a:xfrm>
            <a:off x="2845971" y="20392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CB0FA8-2695-4286-B878-0A6A005A28E9}"/>
              </a:ext>
            </a:extLst>
          </p:cNvPr>
          <p:cNvSpPr/>
          <p:nvPr/>
        </p:nvSpPr>
        <p:spPr>
          <a:xfrm>
            <a:off x="4555277" y="171842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9B777-5437-4B07-B341-64364FAACA9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3623CB9-146C-40A4-9863-7F2B09ECE53A}"/>
              </a:ext>
            </a:extLst>
          </p:cNvPr>
          <p:cNvSpPr/>
          <p:nvPr/>
        </p:nvSpPr>
        <p:spPr>
          <a:xfrm>
            <a:off x="4553919" y="2271032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CCFCE7-40C9-4285-9E43-C3F258C8467F}"/>
              </a:ext>
            </a:extLst>
          </p:cNvPr>
          <p:cNvSpPr/>
          <p:nvPr/>
        </p:nvSpPr>
        <p:spPr>
          <a:xfrm>
            <a:off x="6615440" y="2223295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677277" y="2439295"/>
            <a:ext cx="1938163" cy="503948"/>
          </a:xfrm>
          <a:prstGeom prst="bentConnector3">
            <a:avLst>
              <a:gd name="adj1" fmla="val 87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7D9594-9F4B-4EA1-8282-E5D0AF4E097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170829" y="2375844"/>
            <a:ext cx="444611" cy="63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577F2B-355E-490D-8BD6-FABED793898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6170829" y="1819361"/>
            <a:ext cx="444611" cy="61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F742F7C-2207-40F0-BB6D-B31BBC35F850}"/>
              </a:ext>
            </a:extLst>
          </p:cNvPr>
          <p:cNvSpPr/>
          <p:nvPr/>
        </p:nvSpPr>
        <p:spPr>
          <a:xfrm>
            <a:off x="4593305" y="310152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90311" y="220396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413E8CD-CD18-4958-931B-EB4BAFB84050}"/>
              </a:ext>
            </a:extLst>
          </p:cNvPr>
          <p:cNvSpPr/>
          <p:nvPr/>
        </p:nvSpPr>
        <p:spPr>
          <a:xfrm>
            <a:off x="8535245" y="198009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e7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7E24C-DF00-448E-B5D8-0684282136E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692145" y="241161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F929D-80B1-4A56-9A83-01D4D549BBB4}"/>
              </a:ext>
            </a:extLst>
          </p:cNvPr>
          <p:cNvSpPr/>
          <p:nvPr/>
        </p:nvSpPr>
        <p:spPr>
          <a:xfrm>
            <a:off x="9685529" y="196937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e8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3DD779-A89B-485A-A6FD-37F3D9CC146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842429" y="2400886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AADD200-4A0E-4612-B019-88C0614B47E8}"/>
              </a:ext>
            </a:extLst>
          </p:cNvPr>
          <p:cNvSpPr/>
          <p:nvPr/>
        </p:nvSpPr>
        <p:spPr>
          <a:xfrm>
            <a:off x="10854460" y="201865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6C70A-5A9F-4B53-8497-C06DDE153981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776406" y="2221682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D8D351-56D7-4A41-9F09-3CC873F20187}"/>
              </a:ext>
            </a:extLst>
          </p:cNvPr>
          <p:cNvCxnSpPr>
            <a:cxnSpLocks/>
            <a:stCxn id="65" idx="3"/>
            <a:endCxn id="100" idx="1"/>
          </p:cNvCxnSpPr>
          <p:nvPr/>
        </p:nvCxnSpPr>
        <p:spPr>
          <a:xfrm flipV="1">
            <a:off x="7525854" y="2437682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F26C3A0-1CDF-4514-BFBA-22C9C1164C63}"/>
              </a:ext>
            </a:extLst>
          </p:cNvPr>
          <p:cNvSpPr/>
          <p:nvPr/>
        </p:nvSpPr>
        <p:spPr>
          <a:xfrm>
            <a:off x="5969804" y="140254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EB16EF-21AE-453F-9A80-E46B4FE5AE39}"/>
              </a:ext>
            </a:extLst>
          </p:cNvPr>
          <p:cNvSpPr/>
          <p:nvPr/>
        </p:nvSpPr>
        <p:spPr>
          <a:xfrm>
            <a:off x="5972266" y="253282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E1B09FF-CB4B-4495-BBC3-DC28BA49B803}"/>
              </a:ext>
            </a:extLst>
          </p:cNvPr>
          <p:cNvSpPr/>
          <p:nvPr/>
        </p:nvSpPr>
        <p:spPr>
          <a:xfrm>
            <a:off x="7321340" y="200629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6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79" y="314520"/>
            <a:ext cx="10031916" cy="958849"/>
          </a:xfrm>
        </p:spPr>
        <p:txBody>
          <a:bodyPr/>
          <a:lstStyle/>
          <a:p>
            <a:r>
              <a:rPr lang="en-US" dirty="0"/>
              <a:t>….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B5A45-7670-4ADD-9050-667608C84C80}"/>
              </a:ext>
            </a:extLst>
          </p:cNvPr>
          <p:cNvCxnSpPr/>
          <p:nvPr/>
        </p:nvCxnSpPr>
        <p:spPr>
          <a:xfrm>
            <a:off x="3945277" y="1127106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D634E-8DB0-428A-A7BF-7D6F73A5C07F}"/>
              </a:ext>
            </a:extLst>
          </p:cNvPr>
          <p:cNvCxnSpPr/>
          <p:nvPr/>
        </p:nvCxnSpPr>
        <p:spPr>
          <a:xfrm>
            <a:off x="8084049" y="1273369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1BC846-81FF-4155-8DAD-3DBFFF17972D}"/>
              </a:ext>
            </a:extLst>
          </p:cNvPr>
          <p:cNvSpPr/>
          <p:nvPr/>
        </p:nvSpPr>
        <p:spPr>
          <a:xfrm>
            <a:off x="380144" y="2352782"/>
            <a:ext cx="3267179" cy="1910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F2AA7-FDF0-4BF2-A3D7-375A67022684}"/>
              </a:ext>
            </a:extLst>
          </p:cNvPr>
          <p:cNvSpPr/>
          <p:nvPr/>
        </p:nvSpPr>
        <p:spPr>
          <a:xfrm>
            <a:off x="1053959" y="1273369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Pure custom-build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39C15-4C50-4269-9891-EED1E9D62073}"/>
              </a:ext>
            </a:extLst>
          </p:cNvPr>
          <p:cNvSpPr/>
          <p:nvPr/>
        </p:nvSpPr>
        <p:spPr>
          <a:xfrm>
            <a:off x="5320515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 a traditional BPM engine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FEB1-3DB9-4E1D-A0FA-B006F4E56472}"/>
              </a:ext>
            </a:extLst>
          </p:cNvPr>
          <p:cNvSpPr/>
          <p:nvPr/>
        </p:nvSpPr>
        <p:spPr>
          <a:xfrm>
            <a:off x="4462410" y="2544939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License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Development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Skill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Lock-in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68544-8951-4097-B280-1205A171ED51}"/>
              </a:ext>
            </a:extLst>
          </p:cNvPr>
          <p:cNvSpPr/>
          <p:nvPr/>
        </p:nvSpPr>
        <p:spPr>
          <a:xfrm>
            <a:off x="9221980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solution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14E55C-BC59-43ED-A9CA-B3D57C678262}"/>
              </a:ext>
            </a:extLst>
          </p:cNvPr>
          <p:cNvSpPr/>
          <p:nvPr/>
        </p:nvSpPr>
        <p:spPr>
          <a:xfrm>
            <a:off x="8253391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F2C823-AF80-4022-B368-6F7C0CACA3CE}"/>
              </a:ext>
            </a:extLst>
          </p:cNvPr>
          <p:cNvSpPr/>
          <p:nvPr/>
        </p:nvSpPr>
        <p:spPr>
          <a:xfrm>
            <a:off x="10328770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8115DE-0B03-4B75-B28C-661175F0F99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805621" y="3093375"/>
            <a:ext cx="523149" cy="168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AC7D3-FAC9-44ED-A36F-F72A579C0B56}"/>
              </a:ext>
            </a:extLst>
          </p:cNvPr>
          <p:cNvSpPr/>
          <p:nvPr/>
        </p:nvSpPr>
        <p:spPr>
          <a:xfrm>
            <a:off x="8983689" y="2945684"/>
            <a:ext cx="821932" cy="63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Env </a:t>
            </a:r>
            <a:r>
              <a:rPr lang="en-IN" sz="1100" dirty="0" err="1"/>
              <a:t>provisining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A69F14-A18E-47B6-AE60-7F5F457C3468}"/>
              </a:ext>
            </a:extLst>
          </p:cNvPr>
          <p:cNvSpPr/>
          <p:nvPr/>
        </p:nvSpPr>
        <p:spPr>
          <a:xfrm>
            <a:off x="11059069" y="2952034"/>
            <a:ext cx="821932" cy="33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CD14E6-907C-44CB-A54A-F40F75BC9A06}"/>
              </a:ext>
            </a:extLst>
          </p:cNvPr>
          <p:cNvCxnSpPr>
            <a:cxnSpLocks/>
          </p:cNvCxnSpPr>
          <p:nvPr/>
        </p:nvCxnSpPr>
        <p:spPr>
          <a:xfrm>
            <a:off x="10667817" y="3118989"/>
            <a:ext cx="391252" cy="5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264474-7D41-45D4-AF96-680A0ED00029}"/>
              </a:ext>
            </a:extLst>
          </p:cNvPr>
          <p:cNvCxnSpPr>
            <a:cxnSpLocks/>
          </p:cNvCxnSpPr>
          <p:nvPr/>
        </p:nvCxnSpPr>
        <p:spPr>
          <a:xfrm>
            <a:off x="8592438" y="3115208"/>
            <a:ext cx="3912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14C99E-1126-431F-9F4F-375A382E301C}"/>
              </a:ext>
            </a:extLst>
          </p:cNvPr>
          <p:cNvCxnSpPr>
            <a:cxnSpLocks/>
          </p:cNvCxnSpPr>
          <p:nvPr/>
        </p:nvCxnSpPr>
        <p:spPr>
          <a:xfrm>
            <a:off x="10667817" y="3120276"/>
            <a:ext cx="3912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EF33A-39AE-474A-8A4A-CE34FDD5EE7C}"/>
              </a:ext>
            </a:extLst>
          </p:cNvPr>
          <p:cNvSpPr/>
          <p:nvPr/>
        </p:nvSpPr>
        <p:spPr>
          <a:xfrm>
            <a:off x="8438510" y="3924938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 technologies – choose what you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Easy skills – use your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Lock-in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66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249504"/>
            <a:ext cx="10031916" cy="644842"/>
          </a:xfrm>
        </p:spPr>
        <p:txBody>
          <a:bodyPr/>
          <a:lstStyle/>
          <a:p>
            <a:r>
              <a:rPr lang="en-US" dirty="0"/>
              <a:t>Loan Process – Reconstructed from Definition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801565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Completeness</a:t>
            </a:r>
            <a:endParaRPr lang="en-US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stCxn id="55" idx="6"/>
            <a:endCxn id="30" idx="1"/>
          </p:cNvCxnSpPr>
          <p:nvPr/>
        </p:nvCxnSpPr>
        <p:spPr>
          <a:xfrm>
            <a:off x="504813" y="2549944"/>
            <a:ext cx="296752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/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1827851" y="2553741"/>
            <a:ext cx="26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707308" y="1913910"/>
            <a:ext cx="940025" cy="57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Borrowers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186141" cy="8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253511" y="2426654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737252" y="2727243"/>
            <a:ext cx="940025" cy="39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32052" y="2201606"/>
            <a:ext cx="775256" cy="287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32052" y="2489302"/>
            <a:ext cx="805200" cy="437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230805" y="1110346"/>
            <a:ext cx="1046706" cy="79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Ceck</a:t>
            </a:r>
            <a:r>
              <a:rPr lang="en-IN" sz="1200" dirty="0"/>
              <a:t> Borrower Employment Check</a:t>
            </a:r>
            <a:endParaRPr lang="en-US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260415" y="2159844"/>
            <a:ext cx="910414" cy="51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Borrower Credit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506748"/>
            <a:ext cx="583472" cy="6948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201606"/>
            <a:ext cx="613082" cy="2149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77277" y="2655295"/>
            <a:ext cx="2393370" cy="271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59406" y="2082403"/>
            <a:ext cx="828000" cy="64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All Results</a:t>
            </a:r>
            <a:endParaRPr lang="en-US" sz="12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673666" y="2108667"/>
            <a:ext cx="910414" cy="644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Run Automatic Decision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585B28-B884-4CE5-9101-AD492F3A1B40}"/>
              </a:ext>
            </a:extLst>
          </p:cNvPr>
          <p:cNvSpPr/>
          <p:nvPr/>
        </p:nvSpPr>
        <p:spPr>
          <a:xfrm>
            <a:off x="2097551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Correctness</a:t>
            </a:r>
            <a:endParaRPr lang="en-US" sz="11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DA3BC84-2F36-4D89-9F23-0DDFAD5C8B4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170829" y="2416539"/>
            <a:ext cx="661584" cy="1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4255489-D732-4FD7-87F1-1C0BF491A15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277511" y="1506748"/>
            <a:ext cx="793136" cy="716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9DAFED2-B0FA-46A9-B7A3-2D97F34D7B00}"/>
              </a:ext>
            </a:extLst>
          </p:cNvPr>
          <p:cNvSpPr/>
          <p:nvPr/>
        </p:nvSpPr>
        <p:spPr>
          <a:xfrm>
            <a:off x="6832413" y="2221682"/>
            <a:ext cx="465927" cy="41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9F2F86B-2E3E-47C0-8ED9-CB8B8FCCBD17}"/>
              </a:ext>
            </a:extLst>
          </p:cNvPr>
          <p:cNvCxnSpPr>
            <a:cxnSpLocks/>
            <a:stCxn id="50" idx="6"/>
            <a:endCxn id="100" idx="1"/>
          </p:cNvCxnSpPr>
          <p:nvPr/>
        </p:nvCxnSpPr>
        <p:spPr>
          <a:xfrm>
            <a:off x="7298340" y="2430728"/>
            <a:ext cx="375326" cy="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57E143A-D263-4F84-979E-6956D34FEC78}"/>
              </a:ext>
            </a:extLst>
          </p:cNvPr>
          <p:cNvCxnSpPr>
            <a:cxnSpLocks/>
            <a:stCxn id="100" idx="3"/>
            <a:endCxn id="72" idx="1"/>
          </p:cNvCxnSpPr>
          <p:nvPr/>
        </p:nvCxnSpPr>
        <p:spPr>
          <a:xfrm flipV="1">
            <a:off x="8584080" y="2404823"/>
            <a:ext cx="375326" cy="26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C875E25-3C50-4749-87B8-340266DAF736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9787406" y="2404823"/>
            <a:ext cx="353189" cy="4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C95D19-C176-4FA1-8095-982D214AB71C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64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0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1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3EDC3CFB-00B6-4A76-A4F8-213B80511C87}">
  <ds:schemaRefs/>
</ds:datastoreItem>
</file>

<file path=customXml/itemProps10.xml><?xml version="1.0" encoding="utf-8"?>
<ds:datastoreItem xmlns:ds="http://schemas.openxmlformats.org/officeDocument/2006/customXml" ds:itemID="{2C32BD2C-3EFF-4CDB-B659-B2B4E7B7C3F7}">
  <ds:schemaRefs/>
</ds:datastoreItem>
</file>

<file path=customXml/itemProps11.xml><?xml version="1.0" encoding="utf-8"?>
<ds:datastoreItem xmlns:ds="http://schemas.openxmlformats.org/officeDocument/2006/customXml" ds:itemID="{9235110C-C9EF-4C66-A23F-31003A5550F5}">
  <ds:schemaRefs/>
</ds:datastoreItem>
</file>

<file path=customXml/itemProps12.xml><?xml version="1.0" encoding="utf-8"?>
<ds:datastoreItem xmlns:ds="http://schemas.openxmlformats.org/officeDocument/2006/customXml" ds:itemID="{BF04C681-3F73-4EBC-97E2-D1FC67EC72D0}">
  <ds:schemaRefs/>
</ds:datastoreItem>
</file>

<file path=customXml/itemProps2.xml><?xml version="1.0" encoding="utf-8"?>
<ds:datastoreItem xmlns:ds="http://schemas.openxmlformats.org/officeDocument/2006/customXml" ds:itemID="{BC21E34E-8263-4266-9AD4-B98F031DFFD0}">
  <ds:schemaRefs/>
</ds:datastoreItem>
</file>

<file path=customXml/itemProps3.xml><?xml version="1.0" encoding="utf-8"?>
<ds:datastoreItem xmlns:ds="http://schemas.openxmlformats.org/officeDocument/2006/customXml" ds:itemID="{E7DCFFA5-1C0A-475A-8D4B-D9408E8F38DD}">
  <ds:schemaRefs/>
</ds:datastoreItem>
</file>

<file path=customXml/itemProps4.xml><?xml version="1.0" encoding="utf-8"?>
<ds:datastoreItem xmlns:ds="http://schemas.openxmlformats.org/officeDocument/2006/customXml" ds:itemID="{595D5F3C-8793-4B6C-9392-9FA7E76F1396}">
  <ds:schemaRefs/>
</ds:datastoreItem>
</file>

<file path=customXml/itemProps5.xml><?xml version="1.0" encoding="utf-8"?>
<ds:datastoreItem xmlns:ds="http://schemas.openxmlformats.org/officeDocument/2006/customXml" ds:itemID="{7FECE985-881C-406F-816D-58AEE74D8F1C}">
  <ds:schemaRefs/>
</ds:datastoreItem>
</file>

<file path=customXml/itemProps6.xml><?xml version="1.0" encoding="utf-8"?>
<ds:datastoreItem xmlns:ds="http://schemas.openxmlformats.org/officeDocument/2006/customXml" ds:itemID="{15ACA71F-45FC-4468-B737-845C2FDCD2DF}">
  <ds:schemaRefs/>
</ds:datastoreItem>
</file>

<file path=customXml/itemProps7.xml><?xml version="1.0" encoding="utf-8"?>
<ds:datastoreItem xmlns:ds="http://schemas.openxmlformats.org/officeDocument/2006/customXml" ds:itemID="{644E3CC3-5418-4967-B084-476DADC75B9C}">
  <ds:schemaRefs/>
</ds:datastoreItem>
</file>

<file path=customXml/itemProps8.xml><?xml version="1.0" encoding="utf-8"?>
<ds:datastoreItem xmlns:ds="http://schemas.openxmlformats.org/officeDocument/2006/customXml" ds:itemID="{68D1A23D-6C4C-40E7-89CF-659CCC37F1B6}">
  <ds:schemaRefs/>
</ds:datastoreItem>
</file>

<file path=customXml/itemProps9.xml><?xml version="1.0" encoding="utf-8"?>
<ds:datastoreItem xmlns:ds="http://schemas.openxmlformats.org/officeDocument/2006/customXml" ds:itemID="{CB0A619E-115B-4A5D-A2D2-ADEC5267999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563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think-cell Slide</vt:lpstr>
      <vt:lpstr>Microservice Orchestration Framework</vt:lpstr>
      <vt:lpstr>Is it another BPM/ Workflow Engine? How is it different?</vt:lpstr>
      <vt:lpstr>Loan Process</vt:lpstr>
      <vt:lpstr>….</vt:lpstr>
      <vt:lpstr>Loan Process – Reconstructed from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Login, Identity &amp; Access Management</dc:title>
  <dc:creator>Das, Sibendu</dc:creator>
  <cp:lastModifiedBy>Das, Sibendu</cp:lastModifiedBy>
  <cp:revision>282</cp:revision>
  <dcterms:created xsi:type="dcterms:W3CDTF">2022-02-27T09:00:01Z</dcterms:created>
  <dcterms:modified xsi:type="dcterms:W3CDTF">2022-04-16T16:18:26Z</dcterms:modified>
</cp:coreProperties>
</file>