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24"/>
  </p:notesMasterIdLst>
  <p:sldIdLst>
    <p:sldId id="256" r:id="rId5"/>
    <p:sldId id="988" r:id="rId6"/>
    <p:sldId id="1025" r:id="rId7"/>
    <p:sldId id="808" r:id="rId8"/>
    <p:sldId id="899" r:id="rId9"/>
    <p:sldId id="989" r:id="rId10"/>
    <p:sldId id="1020" r:id="rId11"/>
    <p:sldId id="1026" r:id="rId12"/>
    <p:sldId id="1027" r:id="rId13"/>
    <p:sldId id="995" r:id="rId14"/>
    <p:sldId id="1028" r:id="rId15"/>
    <p:sldId id="1012" r:id="rId16"/>
    <p:sldId id="1000" r:id="rId17"/>
    <p:sldId id="1021" r:id="rId18"/>
    <p:sldId id="1029" r:id="rId19"/>
    <p:sldId id="1024" r:id="rId20"/>
    <p:sldId id="1030" r:id="rId21"/>
    <p:sldId id="1018" r:id="rId22"/>
    <p:sldId id="507" r:id="rId23"/>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70" autoAdjust="0"/>
  </p:normalViewPr>
  <p:slideViewPr>
    <p:cSldViewPr showGuides="1">
      <p:cViewPr varScale="1">
        <p:scale>
          <a:sx n="94" d="100"/>
          <a:sy n="94" d="100"/>
        </p:scale>
        <p:origin x="2094" y="96"/>
      </p:cViewPr>
      <p:guideLst>
        <p:guide orient="horz" pos="2160"/>
        <p:guide pos="2832"/>
      </p:guideLst>
    </p:cSldViewPr>
  </p:slideViewPr>
  <p:notesTextViewPr>
    <p:cViewPr>
      <p:scale>
        <a:sx n="125" d="100"/>
        <a:sy n="125"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dirty="0">
                <a:effectLst/>
              </a:rPr>
              <a:t>关系感知的知识图谱四元数嵌入</a:t>
            </a:r>
            <a:r>
              <a:rPr lang="en-US" altLang="zh-CN" dirty="0">
                <a:effectLst/>
              </a:rPr>
              <a:t>》</a:t>
            </a:r>
            <a:r>
              <a:rPr lang="zh-CN" altLang="en-US" dirty="0">
                <a:effectLst/>
              </a:rPr>
              <a:t>，来自</a:t>
            </a:r>
            <a:r>
              <a:rPr lang="en-US" altLang="zh-CN" dirty="0" err="1"/>
              <a:t>NeurIPS</a:t>
            </a:r>
            <a:r>
              <a:rPr lang="en-US" altLang="zh-CN" dirty="0"/>
              <a:t> 2020</a:t>
            </a:r>
            <a:endParaRPr lang="en-US" altLang="zh-CN" dirty="0">
              <a:effectLst/>
            </a:endParaRP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Vr,1</a:t>
            </a:r>
            <a:r>
              <a:rPr lang="zh-CN" altLang="en-US" dirty="0"/>
              <a:t>是和</a:t>
            </a:r>
            <a:r>
              <a:rPr lang="en-US" altLang="zh-CN" dirty="0" err="1"/>
              <a:t>Vr</a:t>
            </a:r>
            <a:r>
              <a:rPr lang="zh-CN" altLang="en-US" dirty="0"/>
              <a:t>一起随机生成的向量</a:t>
            </a:r>
            <a:endParaRPr lang="en-US" altLang="zh-CN" dirty="0"/>
          </a:p>
          <a:p>
            <a:endParaRPr lang="en-US" altLang="zh-CN" dirty="0"/>
          </a:p>
        </p:txBody>
      </p:sp>
    </p:spTree>
    <p:extLst>
      <p:ext uri="{BB962C8B-B14F-4D97-AF65-F5344CB8AC3E}">
        <p14:creationId xmlns:p14="http://schemas.microsoft.com/office/powerpoint/2010/main" val="3721736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图为</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QuatRE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的对比图。</a:t>
            </a:r>
            <a:endParaRPr lang="en-US" altLang="zh-CN" dirty="0"/>
          </a:p>
        </p:txBody>
      </p:sp>
    </p:spTree>
    <p:extLst>
      <p:ext uri="{BB962C8B-B14F-4D97-AF65-F5344CB8AC3E}">
        <p14:creationId xmlns:p14="http://schemas.microsoft.com/office/powerpoint/2010/main" val="1828946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endParaRPr lang="zh-CN" altLang="en-US" sz="1200" dirty="0"/>
          </a:p>
        </p:txBody>
      </p:sp>
    </p:spTree>
    <p:extLst>
      <p:ext uri="{BB962C8B-B14F-4D97-AF65-F5344CB8AC3E}">
        <p14:creationId xmlns:p14="http://schemas.microsoft.com/office/powerpoint/2010/main" val="2659344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作者在四个数据集上进行了实验，</a:t>
            </a:r>
            <a:r>
              <a:rPr lang="en-US" altLang="zh-CN" dirty="0"/>
              <a:t>WN18</a:t>
            </a:r>
            <a:r>
              <a:rPr lang="zh-CN" altLang="en-US" dirty="0"/>
              <a:t>和</a:t>
            </a:r>
            <a:r>
              <a:rPr lang="en-US" altLang="zh-CN" dirty="0"/>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包含许多可逆关系，这使得预测任务变得琐碎和不真实。最近关于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的最先进的结果仍然是通过使用简单的逆转获得的。</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因此，它们的子集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被导出，以消除可逆关系问题，从而创建更现实和更具挑战性的预测任务。</a:t>
            </a:r>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err="1"/>
              <a:t>RotatE</a:t>
            </a:r>
            <a:r>
              <a:rPr lang="en-US" altLang="zh-CN" dirty="0"/>
              <a:t> Adv</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使用了自对抗的负采样，这与通常的采样策略不同</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N3Rec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正则化和互惠学习，这需要一个较大的嵌入维数</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RGCN+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利用有关关系路径的信息。</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因此为了公平，不将</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QuatRE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与他们作比较</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QuatRE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上的效果都很显著</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endParaRPr lang="zh-CN" altLang="en-US" dirty="0"/>
          </a:p>
        </p:txBody>
      </p:sp>
    </p:spTree>
    <p:extLst>
      <p:ext uri="{BB962C8B-B14F-4D97-AF65-F5344CB8AC3E}">
        <p14:creationId xmlns:p14="http://schemas.microsoft.com/office/powerpoint/2010/main" val="3281377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a:t>GC-OTE</a:t>
            </a:r>
            <a:r>
              <a:rPr lang="zh-CN" altLang="en-US" dirty="0"/>
              <a:t>和</a:t>
            </a:r>
            <a:r>
              <a:rPr lang="en-US" altLang="zh-CN" dirty="0" err="1"/>
              <a:t>RotatE</a:t>
            </a:r>
            <a:r>
              <a:rPr lang="en-US" altLang="zh-CN" dirty="0"/>
              <a:t> Adv</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使用了自对抗的负采样。</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N3Rec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正则化和互惠学习。</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a:t>GC-OTE</a:t>
            </a:r>
            <a:r>
              <a:rPr lang="zh-CN" altLang="en-US" dirty="0"/>
              <a:t>、</a:t>
            </a:r>
            <a:r>
              <a:rPr lang="en-US" altLang="zh-CN" dirty="0" err="1"/>
              <a:t>ReInceptionE</a:t>
            </a:r>
            <a:r>
              <a:rPr lang="zh-CN" altLang="en-US" dirty="0"/>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RGCN+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利用了有关关系路径的信息。</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rPr>
              <a:t>在更具挑战的</a:t>
            </a:r>
            <a:r>
              <a:rPr lang="en-US" altLang="zh-CN" sz="1200" u="none" kern="1200" baseline="0" dirty="0">
                <a:solidFill>
                  <a:schemeClr val="tx1"/>
                </a:solidFill>
                <a:effectLst/>
                <a:latin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上效果也数一数二</a:t>
            </a:r>
            <a:endParaRPr lang="zh-CN" altLang="en-US" dirty="0"/>
          </a:p>
        </p:txBody>
      </p:sp>
    </p:spTree>
    <p:extLst>
      <p:ext uri="{BB962C8B-B14F-4D97-AF65-F5344CB8AC3E}">
        <p14:creationId xmlns:p14="http://schemas.microsoft.com/office/powerpoint/2010/main" val="784948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为了定性地证明实体之间的相关性，</a:t>
            </a:r>
            <a:r>
              <a:rPr lang="zh-CN" altLang="en-US" dirty="0"/>
              <a:t>本文使用</a:t>
            </a:r>
            <a:r>
              <a:rPr lang="en-US" altLang="zh-CN" dirty="0"/>
              <a:t>t-SNE</a:t>
            </a:r>
            <a:r>
              <a:rPr lang="zh-CN" altLang="en-US" dirty="0"/>
              <a:t>来可视化学习</a:t>
            </a:r>
            <a:r>
              <a:rPr lang="en-US" altLang="zh-CN" dirty="0"/>
              <a:t>WN18RR</a:t>
            </a:r>
            <a:r>
              <a:rPr lang="zh-CN" altLang="en-US" dirty="0"/>
              <a:t>上</a:t>
            </a:r>
            <a:r>
              <a:rPr lang="en-US" altLang="zh-CN" dirty="0" err="1"/>
              <a:t>QuatE</a:t>
            </a:r>
            <a:r>
              <a:rPr lang="zh-CN" altLang="en-US" dirty="0"/>
              <a:t>和</a:t>
            </a:r>
            <a:r>
              <a:rPr lang="en-US" altLang="zh-CN" dirty="0" err="1"/>
              <a:t>QuatRE</a:t>
            </a:r>
            <a:r>
              <a:rPr lang="zh-CN" altLang="en-US" dirty="0"/>
              <a:t>的四元数嵌入。</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a:t>本文选择所有与关系</a:t>
            </a:r>
            <a:r>
              <a:rPr lang="en-US" altLang="zh-CN" dirty="0"/>
              <a:t>“instance hypernym” and “</a:t>
            </a:r>
            <a:r>
              <a:rPr lang="en-US" altLang="zh-CN" dirty="0" err="1"/>
              <a:t>synset</a:t>
            </a:r>
            <a:r>
              <a:rPr lang="en-US" altLang="zh-CN" dirty="0"/>
              <a:t> domain topic of”</a:t>
            </a:r>
            <a:r>
              <a:rPr lang="zh-CN" altLang="en-US" dirty="0"/>
              <a:t>关联的实体。</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本文使用跨四个分量的矢量连接来矢量化每个四元数嵌入，获得了用于应用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t-SNE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的实值向量表示。</a:t>
            </a:r>
            <a:endParaRPr lang="zh-CN" altLang="en-US" dirty="0"/>
          </a:p>
        </p:txBody>
      </p:sp>
    </p:spTree>
    <p:extLst>
      <p:ext uri="{BB962C8B-B14F-4D97-AF65-F5344CB8AC3E}">
        <p14:creationId xmlns:p14="http://schemas.microsoft.com/office/powerpoint/2010/main" val="149186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a:t>图是</a:t>
            </a:r>
            <a:r>
              <a:rPr lang="en-US" altLang="zh-CN" dirty="0" err="1"/>
              <a:t>QuatRE</a:t>
            </a:r>
            <a:r>
              <a:rPr lang="zh-CN" altLang="en-US" dirty="0"/>
              <a:t>和</a:t>
            </a:r>
            <a:r>
              <a:rPr lang="en-US" altLang="zh-CN" dirty="0" err="1"/>
              <a:t>QuatE</a:t>
            </a:r>
            <a:r>
              <a:rPr lang="zh-CN" altLang="en-US" dirty="0"/>
              <a:t>在</a:t>
            </a:r>
            <a:r>
              <a:rPr lang="en-US" altLang="zh-CN" dirty="0"/>
              <a:t>WN18RR</a:t>
            </a:r>
            <a:r>
              <a:rPr lang="zh-CN" altLang="en-US" dirty="0"/>
              <a:t>上预测结果的对比，此外表展示的是</a:t>
            </a:r>
            <a:r>
              <a:rPr lang="en-US" altLang="zh-CN" dirty="0" err="1"/>
              <a:t>QuatRE</a:t>
            </a:r>
            <a:r>
              <a:rPr lang="zh-CN" altLang="en-US" dirty="0"/>
              <a:t>和</a:t>
            </a:r>
            <a:r>
              <a:rPr lang="en-US" altLang="zh-CN" dirty="0" err="1"/>
              <a:t>QuatE</a:t>
            </a:r>
            <a:r>
              <a:rPr lang="zh-CN" altLang="en-US" dirty="0"/>
              <a:t>在</a:t>
            </a:r>
            <a:r>
              <a:rPr lang="en-US" altLang="zh-CN" dirty="0"/>
              <a:t>WN18RR</a:t>
            </a:r>
            <a:r>
              <a:rPr lang="zh-CN" altLang="en-US" dirty="0"/>
              <a:t>上各个关系结果的对比，</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这显示了</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QuatRE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在建模不同类型的关系中的有效性。</a:t>
            </a:r>
            <a:endParaRPr lang="zh-CN" altLang="en-US" dirty="0"/>
          </a:p>
        </p:txBody>
      </p:sp>
    </p:spTree>
    <p:extLst>
      <p:ext uri="{BB962C8B-B14F-4D97-AF65-F5344CB8AC3E}">
        <p14:creationId xmlns:p14="http://schemas.microsoft.com/office/powerpoint/2010/main" val="3477207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（读</a:t>
            </a:r>
            <a:r>
              <a:rPr lang="en-US" altLang="zh-CN" dirty="0"/>
              <a:t>PPT</a:t>
            </a:r>
            <a:r>
              <a:rPr lang="zh-CN" altLang="en-US" dirty="0"/>
              <a:t>）</a:t>
            </a:r>
          </a:p>
        </p:txBody>
      </p:sp>
    </p:spTree>
    <p:extLst>
      <p:ext uri="{BB962C8B-B14F-4D97-AF65-F5344CB8AC3E}">
        <p14:creationId xmlns:p14="http://schemas.microsoft.com/office/powerpoint/2010/main" val="191640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6012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185031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p>
        </p:txBody>
      </p:sp>
    </p:spTree>
    <p:extLst>
      <p:ext uri="{BB962C8B-B14F-4D97-AF65-F5344CB8AC3E}">
        <p14:creationId xmlns:p14="http://schemas.microsoft.com/office/powerpoint/2010/main" val="2843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这里主要介绍一下相关的</a:t>
            </a:r>
            <a:r>
              <a:rPr lang="en-US" altLang="zh-CN" dirty="0" err="1"/>
              <a:t>QuatE</a:t>
            </a:r>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简略介绍一下四元数</a:t>
            </a:r>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简略介绍一下四元数</a:t>
            </a:r>
            <a:endParaRPr lang="en-US" altLang="zh-CN" dirty="0"/>
          </a:p>
        </p:txBody>
      </p:sp>
    </p:spTree>
    <p:extLst>
      <p:ext uri="{BB962C8B-B14F-4D97-AF65-F5344CB8AC3E}">
        <p14:creationId xmlns:p14="http://schemas.microsoft.com/office/powerpoint/2010/main" val="3372205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◦是对应位置的乘积</a:t>
            </a:r>
            <a:endParaRPr lang="en-US" altLang="zh-CN" dirty="0"/>
          </a:p>
        </p:txBody>
      </p:sp>
    </p:spTree>
    <p:extLst>
      <p:ext uri="{BB962C8B-B14F-4D97-AF65-F5344CB8AC3E}">
        <p14:creationId xmlns:p14="http://schemas.microsoft.com/office/powerpoint/2010/main" val="423360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0.xml"/><Relationship Id="rId5" Type="http://schemas.openxmlformats.org/officeDocument/2006/relationships/image" Target="../media/image28.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0.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3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QuatRE</a:t>
            </a:r>
            <a:r>
              <a:rPr lang="zh-CN" altLang="en-US" sz="2800" b="1" dirty="0"/>
              <a:t>：</a:t>
            </a:r>
            <a:r>
              <a:rPr lang="en-US" altLang="zh-CN" sz="2800" b="1" dirty="0"/>
              <a:t>Relation-Aware Quaternions  for</a:t>
            </a:r>
            <a:br>
              <a:rPr lang="en-US" altLang="zh-CN" sz="2800" b="1" dirty="0"/>
            </a:br>
            <a:r>
              <a:rPr lang="en-US" altLang="zh-CN" sz="2800" b="1" dirty="0"/>
              <a:t>Knowledge Graph Embeddings</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9</a:t>
            </a:r>
            <a:r>
              <a:rPr lang="zh-CN" altLang="en-US" sz="1800" dirty="0"/>
              <a:t>-</a:t>
            </a:r>
            <a:r>
              <a:rPr lang="en-US" altLang="zh-CN" sz="1800" dirty="0"/>
              <a:t>?</a:t>
            </a:r>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en-US" altLang="zh-CN" sz="2800" dirty="0" err="1"/>
              <a:t>QuatRE</a:t>
            </a:r>
            <a:endParaRPr lang="zh-CN" altLang="en-US" sz="2800" b="1" dirty="0">
              <a:effectLst>
                <a:outerShdw blurRad="38100" dist="38100" dir="2700000">
                  <a:srgbClr val="C0C0C0"/>
                </a:outerShdw>
              </a:effectLst>
            </a:endParaRP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152516" y="1066862"/>
                <a:ext cx="8477134" cy="4952870"/>
              </a:xfrm>
            </p:spPr>
            <p:txBody>
              <a:bodyPr vert="horz" wrap="square" anchor="t"/>
              <a:lstStyle/>
              <a:p>
                <a:pPr marL="0" indent="457200">
                  <a:buNone/>
                </a:pPr>
                <a:r>
                  <a:rPr lang="zh-CN" altLang="en-US" dirty="0"/>
                  <a:t>本文同样在四元数空间中进行实体和关系的嵌入。</a:t>
                </a:r>
                <a:endParaRPr lang="en-US" altLang="zh-CN" dirty="0"/>
              </a:p>
              <a:p>
                <a:pPr marL="0" indent="457200">
                  <a:buNone/>
                </a:pPr>
                <a:r>
                  <a:rPr lang="zh-CN" altLang="en-US" dirty="0"/>
                  <a:t>给定三元组</a:t>
                </a:r>
                <a:r>
                  <a:rPr lang="en-US" altLang="zh-CN" dirty="0"/>
                  <a:t>(</a:t>
                </a:r>
                <a:r>
                  <a:rPr lang="en-US" altLang="zh-CN" dirty="0" err="1"/>
                  <a:t>h,r,t</a:t>
                </a:r>
                <a:r>
                  <a:rPr lang="en-US" altLang="zh-CN" dirty="0"/>
                  <a:t>)</a:t>
                </a:r>
                <a:r>
                  <a:rPr lang="zh-CN" altLang="en-US" dirty="0"/>
                  <a:t>，其四元数嵌入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h</m:t>
                        </m:r>
                      </m:sub>
                    </m:sSub>
                    <m:r>
                      <a:rPr lang="zh-CN" altLang="en-US"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𝑟</m:t>
                        </m:r>
                      </m:sub>
                    </m:sSub>
                    <m:r>
                      <a:rPr lang="zh-CN" altLang="en-US"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𝑡</m:t>
                        </m:r>
                      </m:sub>
                    </m:sSub>
                    <m:r>
                      <a:rPr lang="zh-CN" altLang="en-US" b="0" i="1" smtClean="0">
                        <a:latin typeface="Cambria Math" panose="02040503050406030204" pitchFamily="18" charset="0"/>
                      </a:rPr>
                      <m:t>为：</m:t>
                    </m:r>
                  </m:oMath>
                </a14:m>
                <a:endParaRPr lang="en-US" altLang="zh-CN" dirty="0"/>
              </a:p>
              <a:p>
                <a:pPr marL="0" indent="457200">
                  <a:buNone/>
                </a:pPr>
                <a:endParaRPr lang="en-US" altLang="zh-CN" dirty="0"/>
              </a:p>
              <a:p>
                <a:pPr marL="0" indent="457200">
                  <a:buNone/>
                </a:pPr>
                <a:endParaRPr lang="en-US" altLang="zh-CN" dirty="0"/>
              </a:p>
              <a:p>
                <a:pPr marL="0" indent="457200">
                  <a:buNone/>
                </a:pPr>
                <a:r>
                  <a:rPr lang="zh-CN" altLang="en-US" dirty="0"/>
                  <a:t>在</a:t>
                </a:r>
                <a:r>
                  <a:rPr lang="en-US" altLang="zh-CN" dirty="0" err="1"/>
                  <a:t>QuatRE</a:t>
                </a:r>
                <a:r>
                  <a:rPr lang="zh-CN" altLang="en-US" dirty="0"/>
                  <a:t>中，我们将每个关系</a:t>
                </a:r>
                <a:r>
                  <a:rPr lang="en-US" altLang="zh-CN" dirty="0"/>
                  <a:t>r</a:t>
                </a:r>
                <a:r>
                  <a:rPr lang="zh-CN" altLang="en-US" dirty="0"/>
                  <a:t>与两个四元数向量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𝑟</m:t>
                        </m:r>
                        <m:r>
                          <a:rPr lang="en-US" altLang="zh-CN" b="0" i="1" smtClean="0">
                            <a:latin typeface="Cambria Math" panose="02040503050406030204" pitchFamily="18" charset="0"/>
                          </a:rPr>
                          <m:t>,2</m:t>
                        </m:r>
                      </m:sub>
                    </m:sSub>
                    <m:r>
                      <a:rPr lang="zh-CN" altLang="en-US" i="1" smtClean="0">
                        <a:latin typeface="Cambria Math" panose="02040503050406030204" pitchFamily="18" charset="0"/>
                      </a:rPr>
                      <m:t>相关联</m:t>
                    </m:r>
                  </m:oMath>
                </a14:m>
                <a:endParaRPr lang="en-US" altLang="zh-CN" dirty="0"/>
              </a:p>
              <a:p>
                <a:pPr marL="0" indent="457200">
                  <a:buNone/>
                </a:pPr>
                <a:endParaRPr lang="en-US" altLang="zh-CN" dirty="0"/>
              </a:p>
              <a:p>
                <a:pPr marL="0" indent="457200">
                  <a:buNone/>
                </a:pPr>
                <a:endParaRPr lang="en-US" altLang="zh-CN" dirty="0"/>
              </a:p>
              <a:p>
                <a:pPr marL="0" indent="457200">
                  <a:buNone/>
                </a:pPr>
                <a:r>
                  <a:rPr lang="zh-CN" altLang="en-US" dirty="0"/>
                  <a:t>接着用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h</m:t>
                        </m:r>
                      </m:sub>
                    </m:sSub>
                    <m:r>
                      <a:rPr lang="zh-CN" altLang="en-US" b="0" i="1" smtClean="0">
                        <a:latin typeface="Cambria Math" panose="02040503050406030204" pitchFamily="18" charset="0"/>
                      </a:rPr>
                      <m:t>和</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𝑡</m:t>
                        </m:r>
                      </m:sub>
                    </m:sSub>
                    <m:r>
                      <a:rPr lang="zh-CN" altLang="en-US" b="0" i="1" smtClean="0">
                        <a:latin typeface="Cambria Math" panose="02040503050406030204" pitchFamily="18" charset="0"/>
                      </a:rPr>
                      <m:t>与</m:t>
                    </m:r>
                    <m:r>
                      <a:rPr lang="zh-CN" altLang="en-US" i="1">
                        <a:latin typeface="Cambria Math" panose="02040503050406030204" pitchFamily="18" charset="0"/>
                      </a:rPr>
                      <m:t>归一化</m:t>
                    </m:r>
                    <m:r>
                      <a:rPr lang="zh-CN" altLang="en-US" i="1" smtClean="0">
                        <a:latin typeface="Cambria Math" panose="02040503050406030204" pitchFamily="18" charset="0"/>
                      </a:rPr>
                      <m:t>向量</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up>
                        <m:r>
                          <a:rPr lang="en-US" altLang="zh-CN" i="1" smtClean="0">
                            <a:latin typeface="Cambria Math" panose="02040503050406030204" pitchFamily="18" charset="0"/>
                          </a:rPr>
                          <m:t>⊲</m:t>
                        </m:r>
                      </m:sup>
                    </m:sSubSup>
                    <m:r>
                      <a:rPr lang="zh-CN" altLang="en-US" b="0" i="1" smtClean="0">
                        <a:latin typeface="Cambria Math" panose="02040503050406030204" pitchFamily="18" charset="0"/>
                      </a:rPr>
                      <m:t>和</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𝑟</m:t>
                        </m:r>
                        <m:r>
                          <a:rPr lang="en-US" altLang="zh-CN" i="1">
                            <a:latin typeface="Cambria Math" panose="02040503050406030204" pitchFamily="18" charset="0"/>
                          </a:rPr>
                          <m:t>,2</m:t>
                        </m:r>
                      </m:sub>
                      <m:sup>
                        <m:r>
                          <a:rPr lang="en-US" altLang="zh-CN" i="1">
                            <a:latin typeface="Cambria Math" panose="02040503050406030204" pitchFamily="18" charset="0"/>
                          </a:rPr>
                          <m:t>⊲</m:t>
                        </m:r>
                      </m:sup>
                    </m:sSubSup>
                  </m:oMath>
                </a14:m>
                <a:r>
                  <a:rPr lang="en-US" altLang="zh-CN" dirty="0"/>
                  <a:t>Hamilton</a:t>
                </a:r>
                <a:r>
                  <a:rPr lang="zh-CN" altLang="en-US" dirty="0"/>
                  <a:t>积来旋转四元数嵌入</a:t>
                </a:r>
                <a:endParaRPr lang="en-US" altLang="zh-CN"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152516" y="1066862"/>
                <a:ext cx="8477134" cy="4952870"/>
              </a:xfrm>
              <a:blipFill>
                <a:blip r:embed="rId3"/>
                <a:stretch>
                  <a:fillRect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10</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09A3721-2110-4EBF-AEE2-A12DBC1E8577}"/>
              </a:ext>
            </a:extLst>
          </p:cNvPr>
          <p:cNvPicPr>
            <a:picLocks noChangeAspect="1"/>
          </p:cNvPicPr>
          <p:nvPr/>
        </p:nvPicPr>
        <p:blipFill>
          <a:blip r:embed="rId5"/>
          <a:stretch>
            <a:fillRect/>
          </a:stretch>
        </p:blipFill>
        <p:spPr>
          <a:xfrm>
            <a:off x="2562476" y="1905040"/>
            <a:ext cx="4019048" cy="1085714"/>
          </a:xfrm>
          <a:prstGeom prst="rect">
            <a:avLst/>
          </a:prstGeom>
        </p:spPr>
      </p:pic>
      <p:pic>
        <p:nvPicPr>
          <p:cNvPr id="4" name="图片 3">
            <a:extLst>
              <a:ext uri="{FF2B5EF4-FFF2-40B4-BE49-F238E27FC236}">
                <a16:creationId xmlns:a16="http://schemas.microsoft.com/office/drawing/2014/main" id="{7A295856-E8CE-41F3-84B7-0C36D2FB59C9}"/>
              </a:ext>
            </a:extLst>
          </p:cNvPr>
          <p:cNvPicPr>
            <a:picLocks noChangeAspect="1"/>
          </p:cNvPicPr>
          <p:nvPr/>
        </p:nvPicPr>
        <p:blipFill>
          <a:blip r:embed="rId6"/>
          <a:stretch>
            <a:fillRect/>
          </a:stretch>
        </p:blipFill>
        <p:spPr>
          <a:xfrm>
            <a:off x="2310095" y="3571940"/>
            <a:ext cx="4523809" cy="695238"/>
          </a:xfrm>
          <a:prstGeom prst="rect">
            <a:avLst/>
          </a:prstGeom>
        </p:spPr>
      </p:pic>
      <p:pic>
        <p:nvPicPr>
          <p:cNvPr id="8" name="图片 7">
            <a:extLst>
              <a:ext uri="{FF2B5EF4-FFF2-40B4-BE49-F238E27FC236}">
                <a16:creationId xmlns:a16="http://schemas.microsoft.com/office/drawing/2014/main" id="{2E08E908-413C-4B50-93D5-F89338D7086D}"/>
              </a:ext>
            </a:extLst>
          </p:cNvPr>
          <p:cNvPicPr>
            <a:picLocks noChangeAspect="1"/>
          </p:cNvPicPr>
          <p:nvPr/>
        </p:nvPicPr>
        <p:blipFill>
          <a:blip r:embed="rId7"/>
          <a:stretch>
            <a:fillRect/>
          </a:stretch>
        </p:blipFill>
        <p:spPr>
          <a:xfrm>
            <a:off x="3048040" y="4962639"/>
            <a:ext cx="2371429" cy="780952"/>
          </a:xfrm>
          <a:prstGeom prst="rect">
            <a:avLst/>
          </a:prstGeom>
        </p:spPr>
      </p:pic>
    </p:spTree>
    <p:extLst>
      <p:ext uri="{BB962C8B-B14F-4D97-AF65-F5344CB8AC3E}">
        <p14:creationId xmlns:p14="http://schemas.microsoft.com/office/powerpoint/2010/main" val="1209968607"/>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en-US" altLang="zh-CN" sz="2800" dirty="0" err="1"/>
              <a:t>QuatRE</a:t>
            </a:r>
            <a:endParaRPr lang="zh-CN" altLang="en-US" sz="2800" b="1" dirty="0">
              <a:effectLst>
                <a:outerShdw blurRad="38100" dist="38100" dir="2700000">
                  <a:srgbClr val="C0C0C0"/>
                </a:outerShdw>
              </a:effectLst>
            </a:endParaRP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506" y="1066862"/>
                <a:ext cx="8096144" cy="4952870"/>
              </a:xfrm>
            </p:spPr>
            <p:txBody>
              <a:bodyPr vert="horz" wrap="square" anchor="t"/>
              <a:lstStyle/>
              <a:p>
                <a:pPr marL="0" indent="0">
                  <a:buNone/>
                </a:pPr>
                <a:r>
                  <a:rPr lang="zh-CN" altLang="en-US" dirty="0"/>
                  <a:t>接着通过归一化四元数嵌入</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𝑟</m:t>
                        </m:r>
                      </m:sub>
                      <m:sup>
                        <m:r>
                          <a:rPr lang="en-US" altLang="zh-CN" i="1">
                            <a:latin typeface="Cambria Math" panose="02040503050406030204" pitchFamily="18" charset="0"/>
                          </a:rPr>
                          <m:t>⊲</m:t>
                        </m:r>
                      </m:sup>
                    </m:sSubSup>
                    <m:r>
                      <a:rPr lang="zh-CN" altLang="en-US" b="0" i="1" smtClean="0">
                        <a:latin typeface="Cambria Math" panose="02040503050406030204" pitchFamily="18" charset="0"/>
                      </a:rPr>
                      <m:t>来</m:t>
                    </m:r>
                    <m:r>
                      <a:rPr lang="zh-CN" altLang="en-US" i="1">
                        <a:latin typeface="Cambria Math" panose="02040503050406030204" pitchFamily="18" charset="0"/>
                      </a:rPr>
                      <m:t>旋转</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，然后计算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zh-CN" altLang="en-US" b="0" i="1" smtClean="0">
                        <a:latin typeface="Cambria Math" panose="02040503050406030204" pitchFamily="18" charset="0"/>
                      </a:rPr>
                      <m:t>和</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,2</m:t>
                        </m:r>
                      </m:sub>
                    </m:sSub>
                    <m:r>
                      <a:rPr lang="zh-CN" altLang="en-US" b="0" i="1" smtClean="0">
                        <a:latin typeface="Cambria Math" panose="02040503050406030204" pitchFamily="18" charset="0"/>
                      </a:rPr>
                      <m:t>的</m:t>
                    </m:r>
                    <m:r>
                      <a:rPr lang="zh-CN" altLang="en-US" i="1">
                        <a:latin typeface="Cambria Math" panose="02040503050406030204" pitchFamily="18" charset="0"/>
                      </a:rPr>
                      <m:t>四元数内积</m:t>
                    </m:r>
                    <m:r>
                      <a:rPr lang="zh-CN" altLang="en-US" b="0" i="1" smtClean="0">
                        <a:latin typeface="Cambria Math" panose="02040503050406030204" pitchFamily="18" charset="0"/>
                      </a:rPr>
                      <m:t>，</m:t>
                    </m:r>
                    <m:r>
                      <a:rPr lang="zh-CN" altLang="en-US" i="1">
                        <a:latin typeface="Cambria Math" panose="02040503050406030204" pitchFamily="18" charset="0"/>
                      </a:rPr>
                      <m:t>得分</m:t>
                    </m:r>
                    <m:r>
                      <a:rPr lang="zh-CN" altLang="en-US" i="1" smtClean="0">
                        <a:latin typeface="Cambria Math" panose="02040503050406030204" pitchFamily="18" charset="0"/>
                      </a:rPr>
                      <m:t>函数</m:t>
                    </m:r>
                    <m:r>
                      <a:rPr lang="zh-CN" altLang="en-US" i="1">
                        <a:latin typeface="Cambria Math" panose="02040503050406030204" pitchFamily="18" charset="0"/>
                      </a:rPr>
                      <m:t>如下</m:t>
                    </m:r>
                  </m:oMath>
                </a14:m>
                <a:endParaRPr lang="en-US" altLang="zh-CN" dirty="0"/>
              </a:p>
              <a:p>
                <a:pPr marL="0" indent="457200">
                  <a:buNone/>
                </a:pPr>
                <a:endParaRPr lang="en-US" altLang="zh-CN" dirty="0"/>
              </a:p>
              <a:p>
                <a:pPr marL="0" indent="457200">
                  <a:buNone/>
                </a:pPr>
                <a:endParaRPr lang="en-US" altLang="zh-CN"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506" y="1066862"/>
                <a:ext cx="8096144" cy="4952870"/>
              </a:xfrm>
              <a:blipFill>
                <a:blip r:embed="rId3"/>
                <a:stretch>
                  <a:fillRect l="-828"/>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11</a:t>
            </a:fld>
            <a:endParaRPr lang="zh-CN" altLang="en-US" sz="2400" b="1" dirty="0">
              <a:solidFill>
                <a:srgbClr val="254061"/>
              </a:solidFill>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34B44FC3-410B-4760-B9A4-F3131DA24EAA}"/>
              </a:ext>
            </a:extLst>
          </p:cNvPr>
          <p:cNvPicPr>
            <a:picLocks noChangeAspect="1"/>
          </p:cNvPicPr>
          <p:nvPr/>
        </p:nvPicPr>
        <p:blipFill>
          <a:blip r:embed="rId5"/>
          <a:stretch>
            <a:fillRect/>
          </a:stretch>
        </p:blipFill>
        <p:spPr>
          <a:xfrm>
            <a:off x="699424" y="1905040"/>
            <a:ext cx="7695238" cy="380952"/>
          </a:xfrm>
          <a:prstGeom prst="rect">
            <a:avLst/>
          </a:prstGeom>
        </p:spPr>
      </p:pic>
      <p:pic>
        <p:nvPicPr>
          <p:cNvPr id="5" name="图片 4">
            <a:extLst>
              <a:ext uri="{FF2B5EF4-FFF2-40B4-BE49-F238E27FC236}">
                <a16:creationId xmlns:a16="http://schemas.microsoft.com/office/drawing/2014/main" id="{93746DCE-5EDD-4013-9CEE-DED17E9B41A8}"/>
              </a:ext>
            </a:extLst>
          </p:cNvPr>
          <p:cNvPicPr>
            <a:picLocks noChangeAspect="1"/>
          </p:cNvPicPr>
          <p:nvPr/>
        </p:nvPicPr>
        <p:blipFill>
          <a:blip r:embed="rId6"/>
          <a:stretch>
            <a:fillRect/>
          </a:stretch>
        </p:blipFill>
        <p:spPr>
          <a:xfrm>
            <a:off x="219928" y="2438392"/>
            <a:ext cx="8553332" cy="3858710"/>
          </a:xfrm>
          <a:prstGeom prst="rect">
            <a:avLst/>
          </a:prstGeom>
        </p:spPr>
      </p:pic>
      <p:pic>
        <p:nvPicPr>
          <p:cNvPr id="6" name="图片 5">
            <a:extLst>
              <a:ext uri="{FF2B5EF4-FFF2-40B4-BE49-F238E27FC236}">
                <a16:creationId xmlns:a16="http://schemas.microsoft.com/office/drawing/2014/main" id="{D76D056D-9D69-40AA-9EC3-1EC55885A8D1}"/>
              </a:ext>
            </a:extLst>
          </p:cNvPr>
          <p:cNvPicPr>
            <a:picLocks noChangeAspect="1"/>
          </p:cNvPicPr>
          <p:nvPr/>
        </p:nvPicPr>
        <p:blipFill>
          <a:blip r:embed="rId7"/>
          <a:stretch>
            <a:fillRect/>
          </a:stretch>
        </p:blipFill>
        <p:spPr>
          <a:xfrm>
            <a:off x="1143090" y="6319860"/>
            <a:ext cx="1638095" cy="342857"/>
          </a:xfrm>
          <a:prstGeom prst="rect">
            <a:avLst/>
          </a:prstGeom>
        </p:spPr>
      </p:pic>
      <p:pic>
        <p:nvPicPr>
          <p:cNvPr id="7" name="图片 6">
            <a:extLst>
              <a:ext uri="{FF2B5EF4-FFF2-40B4-BE49-F238E27FC236}">
                <a16:creationId xmlns:a16="http://schemas.microsoft.com/office/drawing/2014/main" id="{0FD186B0-B5E2-4B25-9FE9-6350E8873CF1}"/>
              </a:ext>
            </a:extLst>
          </p:cNvPr>
          <p:cNvPicPr>
            <a:picLocks noChangeAspect="1"/>
          </p:cNvPicPr>
          <p:nvPr/>
        </p:nvPicPr>
        <p:blipFill>
          <a:blip r:embed="rId8"/>
          <a:stretch>
            <a:fillRect/>
          </a:stretch>
        </p:blipFill>
        <p:spPr>
          <a:xfrm>
            <a:off x="4603526" y="6305522"/>
            <a:ext cx="3523809" cy="476190"/>
          </a:xfrm>
          <a:prstGeom prst="rect">
            <a:avLst/>
          </a:prstGeom>
        </p:spPr>
      </p:pic>
    </p:spTree>
    <p:extLst>
      <p:ext uri="{BB962C8B-B14F-4D97-AF65-F5344CB8AC3E}">
        <p14:creationId xmlns:p14="http://schemas.microsoft.com/office/powerpoint/2010/main" val="2906948291"/>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学习过程</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14350" y="1066862"/>
                <a:ext cx="8115300" cy="5333940"/>
              </a:xfrm>
            </p:spPr>
            <p:txBody>
              <a:bodyPr vert="horz" wrap="square" anchor="t"/>
              <a:lstStyle/>
              <a:p>
                <a:r>
                  <a:rPr lang="zh-CN" altLang="en-US" sz="2400" dirty="0"/>
                  <a:t>损失函数</a:t>
                </a:r>
                <a:endParaRPr lang="en-US" altLang="zh-CN" sz="2400" dirty="0"/>
              </a:p>
              <a:p>
                <a:endParaRPr lang="en-US" altLang="zh-CN" sz="2800" dirty="0"/>
              </a:p>
              <a:p>
                <a:pPr marL="0" indent="0">
                  <a:buNone/>
                </a:pPr>
                <a:endParaRPr lang="en-US" altLang="zh-CN" sz="2800" dirty="0"/>
              </a:p>
              <a:p>
                <a:pPr marL="0" indent="0">
                  <a:buNone/>
                </a:pPr>
                <a:r>
                  <a:rPr lang="zh-CN" altLang="en-US" dirty="0"/>
                  <a:t>使用正则化率为</a:t>
                </a:r>
                <a:r>
                  <a:rPr lang="el-GR" altLang="zh-CN" dirty="0"/>
                  <a:t>λ</a:t>
                </a:r>
                <a:r>
                  <a:rPr lang="zh-CN" altLang="en-US" dirty="0"/>
                  <a:t>的</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Sub>
                  </m:oMath>
                </a14:m>
                <a:r>
                  <a:rPr lang="zh-CN" altLang="en-US" dirty="0"/>
                  <a:t>范数，</a:t>
                </a:r>
                <a:r>
                  <a:rPr lang="en-US" altLang="zh-CN" dirty="0"/>
                  <a:t>G</a:t>
                </a:r>
                <a:r>
                  <a:rPr lang="zh-CN" altLang="en-US" dirty="0"/>
                  <a:t>是正三元组，</a:t>
                </a:r>
                <a:r>
                  <a:rPr lang="en-US" altLang="zh-CN" dirty="0"/>
                  <a:t>G</a:t>
                </a:r>
                <a:r>
                  <a:rPr lang="zh-CN" altLang="en-US" dirty="0"/>
                  <a:t>’是负三元组</a:t>
                </a:r>
                <a:endParaRPr lang="en-US" altLang="zh-CN" dirty="0"/>
              </a:p>
              <a:p>
                <a:r>
                  <a:rPr lang="zh-CN" altLang="en-US" sz="2400" dirty="0"/>
                  <a:t>负采样</a:t>
                </a:r>
                <a:endParaRPr lang="en-US" altLang="zh-CN" sz="2400" dirty="0"/>
              </a:p>
              <a:p>
                <a:pPr marL="0" indent="0">
                  <a:buNone/>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m:rPr>
                              <m:nor/>
                            </m:rPr>
                            <a:rPr lang="el-GR" altLang="zh-CN"/>
                            <m:t>η</m:t>
                          </m:r>
                        </m:e>
                        <m:sub>
                          <m:r>
                            <a:rPr lang="en-US" altLang="zh-CN">
                              <a:latin typeface="Cambria Math" panose="02040503050406030204" pitchFamily="18" charset="0"/>
                            </a:rPr>
                            <m:t>h</m:t>
                          </m:r>
                        </m:sub>
                      </m:sSub>
                      <m:r>
                        <a:rPr lang="zh-CN" altLang="en-US">
                          <a:latin typeface="Cambria Math" panose="02040503050406030204" pitchFamily="18" charset="0"/>
                        </a:rPr>
                        <m:t>是每个尾部实体的头部实体的平均数量</m:t>
                      </m:r>
                    </m:oMath>
                  </m:oMathPara>
                </a14:m>
                <a:endParaRPr lang="en-US" altLang="zh-CN" dirty="0"/>
              </a:p>
              <a:p>
                <a:pPr marL="0" indent="0">
                  <a:buNone/>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m:rPr>
                              <m:nor/>
                            </m:rPr>
                            <a:rPr lang="el-GR" altLang="zh-CN"/>
                            <m:t>η</m:t>
                          </m:r>
                        </m:e>
                        <m:sub>
                          <m:r>
                            <a:rPr lang="en-US" altLang="zh-CN" b="0" i="1" smtClean="0">
                              <a:latin typeface="Cambria Math" panose="02040503050406030204" pitchFamily="18" charset="0"/>
                            </a:rPr>
                            <m:t>𝑡</m:t>
                          </m:r>
                        </m:sub>
                      </m:sSub>
                      <m:r>
                        <a:rPr lang="zh-CN" altLang="en-US">
                          <a:latin typeface="Cambria Math" panose="02040503050406030204" pitchFamily="18" charset="0"/>
                        </a:rPr>
                        <m:t>是每个</m:t>
                      </m:r>
                      <m:r>
                        <a:rPr lang="zh-CN" altLang="en-US" b="0" i="1" smtClean="0">
                          <a:latin typeface="Cambria Math" panose="02040503050406030204" pitchFamily="18" charset="0"/>
                        </a:rPr>
                        <m:t>头</m:t>
                      </m:r>
                      <m:r>
                        <a:rPr lang="zh-CN" altLang="en-US">
                          <a:latin typeface="Cambria Math" panose="02040503050406030204" pitchFamily="18" charset="0"/>
                        </a:rPr>
                        <m:t>部实体的</m:t>
                      </m:r>
                      <m:r>
                        <a:rPr lang="zh-CN" altLang="en-US" b="0" i="1" smtClean="0">
                          <a:latin typeface="Cambria Math" panose="02040503050406030204" pitchFamily="18" charset="0"/>
                        </a:rPr>
                        <m:t>尾</m:t>
                      </m:r>
                      <m:r>
                        <a:rPr lang="zh-CN" altLang="en-US">
                          <a:latin typeface="Cambria Math" panose="02040503050406030204" pitchFamily="18" charset="0"/>
                        </a:rPr>
                        <m:t>部实体的平均数量</m:t>
                      </m:r>
                    </m:oMath>
                  </m:oMathPara>
                </a14:m>
                <a:endParaRPr lang="en-US" altLang="zh-CN" dirty="0"/>
              </a:p>
              <a:p>
                <a:pPr marL="0" indent="0">
                  <a:buNone/>
                </a:pPr>
                <a:r>
                  <a:rPr lang="zh-CN" altLang="en-US" dirty="0"/>
                  <a:t>给定一个三元组</a:t>
                </a:r>
                <a:r>
                  <a:rPr lang="en-US" altLang="zh-CN" dirty="0"/>
                  <a:t>(</a:t>
                </a:r>
                <a:r>
                  <a:rPr lang="en-US" altLang="zh-CN" dirty="0" err="1"/>
                  <a:t>h,r,t</a:t>
                </a:r>
                <a:r>
                  <a:rPr lang="en-US" altLang="zh-CN" dirty="0"/>
                  <a:t>)</a:t>
                </a:r>
                <a:r>
                  <a:rPr lang="zh-CN" altLang="en-US" dirty="0"/>
                  <a:t>，通过几率</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m:rPr>
                                <m:nor/>
                              </m:rPr>
                              <a:rPr lang="el-GR" altLang="zh-CN"/>
                              <m:t>η</m:t>
                            </m:r>
                          </m:e>
                          <m:sub>
                            <m:r>
                              <a:rPr lang="en-US" altLang="zh-CN" i="1">
                                <a:latin typeface="Cambria Math" panose="02040503050406030204" pitchFamily="18" charset="0"/>
                              </a:rPr>
                              <m:t>𝑡</m:t>
                            </m:r>
                          </m:sub>
                        </m:sSub>
                      </m:num>
                      <m:den>
                        <m:sSub>
                          <m:sSubPr>
                            <m:ctrlPr>
                              <a:rPr lang="en-US" altLang="zh-CN" i="1">
                                <a:latin typeface="Cambria Math" panose="02040503050406030204" pitchFamily="18" charset="0"/>
                              </a:rPr>
                            </m:ctrlPr>
                          </m:sSubPr>
                          <m:e>
                            <m:r>
                              <m:rPr>
                                <m:nor/>
                              </m:rPr>
                              <a:rPr lang="el-GR" altLang="zh-CN"/>
                              <m:t>η</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nor/>
                              </m:rPr>
                              <a:rPr lang="el-GR" altLang="zh-CN"/>
                              <m:t>η</m:t>
                            </m:r>
                          </m:e>
                          <m:sub>
                            <m:r>
                              <a:rPr lang="en-US" altLang="zh-CN" i="1">
                                <a:latin typeface="Cambria Math" panose="02040503050406030204" pitchFamily="18" charset="0"/>
                              </a:rPr>
                              <m:t>𝑡</m:t>
                            </m:r>
                          </m:sub>
                        </m:sSub>
                      </m:den>
                    </m:f>
                  </m:oMath>
                </a14:m>
                <a:r>
                  <a:rPr lang="zh-CN" altLang="en-US" dirty="0"/>
                  <a:t>生成一个新的头实体</a:t>
                </a:r>
                <a:r>
                  <a:rPr lang="en-US" altLang="zh-CN" dirty="0"/>
                  <a:t>h’</a:t>
                </a:r>
                <a:r>
                  <a:rPr lang="zh-CN" altLang="en-US" dirty="0"/>
                  <a:t>来构成负三元组</a:t>
                </a:r>
                <a:r>
                  <a:rPr lang="en-US" altLang="zh-CN" dirty="0"/>
                  <a:t>(h’,</a:t>
                </a:r>
                <a:r>
                  <a:rPr lang="en-US" altLang="zh-CN" dirty="0" err="1"/>
                  <a:t>r,t</a:t>
                </a:r>
                <a:r>
                  <a:rPr lang="en-US" altLang="zh-CN" dirty="0"/>
                  <a:t>),</a:t>
                </a:r>
                <a:r>
                  <a:rPr lang="zh-CN" altLang="en-US" dirty="0"/>
                  <a:t>同样的方法通过几率</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m:rPr>
                                <m:nor/>
                              </m:rPr>
                              <a:rPr lang="el-GR" altLang="zh-CN"/>
                              <m:t>η</m:t>
                            </m:r>
                          </m:e>
                          <m:sub>
                            <m:r>
                              <a:rPr lang="en-US" altLang="zh-CN" b="0" i="1" smtClean="0">
                                <a:latin typeface="Cambria Math" panose="02040503050406030204" pitchFamily="18" charset="0"/>
                              </a:rPr>
                              <m:t>h</m:t>
                            </m:r>
                          </m:sub>
                        </m:sSub>
                      </m:num>
                      <m:den>
                        <m:sSub>
                          <m:sSubPr>
                            <m:ctrlPr>
                              <a:rPr lang="en-US" altLang="zh-CN" i="1">
                                <a:latin typeface="Cambria Math" panose="02040503050406030204" pitchFamily="18" charset="0"/>
                              </a:rPr>
                            </m:ctrlPr>
                          </m:sSubPr>
                          <m:e>
                            <m:r>
                              <m:rPr>
                                <m:nor/>
                              </m:rPr>
                              <a:rPr lang="el-GR" altLang="zh-CN"/>
                              <m:t>η</m:t>
                            </m:r>
                          </m:e>
                          <m:sub>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nor/>
                              </m:rPr>
                              <a:rPr lang="el-GR" altLang="zh-CN"/>
                              <m:t>η</m:t>
                            </m:r>
                          </m:e>
                          <m:sub>
                            <m:r>
                              <a:rPr lang="en-US" altLang="zh-CN" i="1">
                                <a:latin typeface="Cambria Math" panose="02040503050406030204" pitchFamily="18" charset="0"/>
                              </a:rPr>
                              <m:t>𝑡</m:t>
                            </m:r>
                          </m:sub>
                        </m:sSub>
                      </m:den>
                    </m:f>
                  </m:oMath>
                </a14:m>
                <a:r>
                  <a:rPr lang="zh-CN" altLang="en-US" dirty="0"/>
                  <a:t>生成新的尾实体</a:t>
                </a:r>
                <a:r>
                  <a:rPr lang="en-US" altLang="zh-CN" dirty="0"/>
                  <a:t>t’</a:t>
                </a:r>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14350" y="1066862"/>
                <a:ext cx="8115300" cy="5333940"/>
              </a:xfrm>
              <a:blipFill>
                <a:blip r:embed="rId3"/>
                <a:stretch>
                  <a:fillRect l="-976" t="-457"/>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pic>
        <p:nvPicPr>
          <p:cNvPr id="5" name="图片 4">
            <a:extLst>
              <a:ext uri="{FF2B5EF4-FFF2-40B4-BE49-F238E27FC236}">
                <a16:creationId xmlns:a16="http://schemas.microsoft.com/office/drawing/2014/main" id="{6865BB8C-2D9A-41B4-9AA7-3FA4057CC58D}"/>
              </a:ext>
            </a:extLst>
          </p:cNvPr>
          <p:cNvPicPr>
            <a:picLocks noChangeAspect="1"/>
          </p:cNvPicPr>
          <p:nvPr/>
        </p:nvPicPr>
        <p:blipFill>
          <a:blip r:embed="rId5"/>
          <a:stretch>
            <a:fillRect/>
          </a:stretch>
        </p:blipFill>
        <p:spPr>
          <a:xfrm>
            <a:off x="1025165" y="1600248"/>
            <a:ext cx="6942857" cy="1495238"/>
          </a:xfrm>
          <a:prstGeom prst="rect">
            <a:avLst/>
          </a:prstGeom>
        </p:spPr>
      </p:pic>
    </p:spTree>
    <p:extLst>
      <p:ext uri="{BB962C8B-B14F-4D97-AF65-F5344CB8AC3E}">
        <p14:creationId xmlns:p14="http://schemas.microsoft.com/office/powerpoint/2010/main" val="92109000"/>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数据集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315A07AF-529B-4E10-A19D-7632B3681A01}"/>
              </a:ext>
            </a:extLst>
          </p:cNvPr>
          <p:cNvPicPr>
            <a:picLocks noChangeAspect="1"/>
          </p:cNvPicPr>
          <p:nvPr/>
        </p:nvPicPr>
        <p:blipFill>
          <a:blip r:embed="rId4"/>
          <a:stretch>
            <a:fillRect/>
          </a:stretch>
        </p:blipFill>
        <p:spPr>
          <a:xfrm>
            <a:off x="391047" y="2238524"/>
            <a:ext cx="8361905" cy="2380952"/>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    （最好的结果以粗体表示，次好的以下划线表示）</a:t>
            </a:r>
          </a:p>
          <a:p>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595EE08-1E7E-4E65-8ED9-6AE4576141DC}"/>
              </a:ext>
            </a:extLst>
          </p:cNvPr>
          <p:cNvPicPr>
            <a:picLocks noChangeAspect="1"/>
          </p:cNvPicPr>
          <p:nvPr/>
        </p:nvPicPr>
        <p:blipFill>
          <a:blip r:embed="rId4"/>
          <a:stretch>
            <a:fillRect/>
          </a:stretch>
        </p:blipFill>
        <p:spPr>
          <a:xfrm>
            <a:off x="0" y="1583702"/>
            <a:ext cx="9144000" cy="4436030"/>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    （最好的结果以粗体表示，次好的以下划线表示）</a:t>
            </a:r>
          </a:p>
          <a:p>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FBB9612B-770C-4F61-9102-AE8572CAC6CD}"/>
              </a:ext>
            </a:extLst>
          </p:cNvPr>
          <p:cNvPicPr>
            <a:picLocks noChangeAspect="1"/>
          </p:cNvPicPr>
          <p:nvPr/>
        </p:nvPicPr>
        <p:blipFill>
          <a:blip r:embed="rId4"/>
          <a:stretch>
            <a:fillRect/>
          </a:stretch>
        </p:blipFill>
        <p:spPr>
          <a:xfrm>
            <a:off x="0" y="1066862"/>
            <a:ext cx="9144000" cy="5166102"/>
          </a:xfrm>
          <a:prstGeom prst="rect">
            <a:avLst/>
          </a:prstGeom>
        </p:spPr>
      </p:pic>
    </p:spTree>
    <p:extLst>
      <p:ext uri="{BB962C8B-B14F-4D97-AF65-F5344CB8AC3E}">
        <p14:creationId xmlns:p14="http://schemas.microsoft.com/office/powerpoint/2010/main" val="302510135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相关分析</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上图表明</a:t>
            </a:r>
            <a:r>
              <a:rPr lang="en-US" altLang="zh-CN" dirty="0" err="1"/>
              <a:t>QuatRE</a:t>
            </a:r>
            <a:r>
              <a:rPr lang="zh-CN" altLang="en-US" dirty="0"/>
              <a:t>中的实体分布比</a:t>
            </a:r>
            <a:r>
              <a:rPr lang="en-US" altLang="zh-CN" dirty="0" err="1"/>
              <a:t>QuatE</a:t>
            </a:r>
            <a:r>
              <a:rPr lang="zh-CN" altLang="en-US" dirty="0"/>
              <a:t>中更加密集</a:t>
            </a:r>
            <a:endParaRPr lang="en-US" altLang="zh-CN" dirty="0"/>
          </a:p>
          <a:p>
            <a:pPr marL="0" indent="0">
              <a:buNone/>
            </a:pPr>
            <a:r>
              <a:rPr lang="zh-CN" altLang="en-US" dirty="0"/>
              <a:t>这意味着</a:t>
            </a:r>
            <a:r>
              <a:rPr lang="en-US" altLang="zh-CN" dirty="0" err="1"/>
              <a:t>QuatRE</a:t>
            </a:r>
            <a:r>
              <a:rPr lang="zh-CN" altLang="en-US" dirty="0"/>
              <a:t>加强了实体之间的联系</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1823A863-7792-40AD-92CA-A21BF6B3FFDA}"/>
              </a:ext>
            </a:extLst>
          </p:cNvPr>
          <p:cNvPicPr>
            <a:picLocks noChangeAspect="1"/>
          </p:cNvPicPr>
          <p:nvPr/>
        </p:nvPicPr>
        <p:blipFill>
          <a:blip r:embed="rId4"/>
          <a:stretch>
            <a:fillRect/>
          </a:stretch>
        </p:blipFill>
        <p:spPr>
          <a:xfrm>
            <a:off x="0" y="1752644"/>
            <a:ext cx="9144000" cy="3085552"/>
          </a:xfrm>
          <a:prstGeom prst="rect">
            <a:avLst/>
          </a:prstGeom>
        </p:spPr>
      </p:pic>
    </p:spTree>
    <p:extLst>
      <p:ext uri="{BB962C8B-B14F-4D97-AF65-F5344CB8AC3E}">
        <p14:creationId xmlns:p14="http://schemas.microsoft.com/office/powerpoint/2010/main" val="1550661019"/>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400" y="990664"/>
                <a:ext cx="8096250" cy="4952870"/>
              </a:xfrm>
            </p:spPr>
            <p:txBody>
              <a:bodyPr vert="horz" wrap="square" anchor="t"/>
              <a:lstStyle/>
              <a:p>
                <a:r>
                  <a:rPr lang="zh-CN" altLang="en-US" sz="1800" dirty="0"/>
                  <a:t>关系分析</a:t>
                </a:r>
                <a:endParaRPr lang="en-US" altLang="zh-CN" sz="1800" dirty="0"/>
              </a:p>
              <a:p>
                <a:pPr marL="0" indent="0">
                  <a:buNone/>
                </a:pPr>
                <a:r>
                  <a:rPr lang="zh-CN" altLang="en-US" sz="1600" dirty="0"/>
                  <a:t>对于每一个关系</a:t>
                </a:r>
                <a:r>
                  <a:rPr lang="en-US" altLang="zh-CN" sz="1600" dirty="0"/>
                  <a:t>r</a:t>
                </a:r>
                <a:r>
                  <a:rPr lang="zh-CN" altLang="en-US" sz="1600" dirty="0"/>
                  <a:t>，本文计算每个尾实体的平均头实体个数</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b="0" i="1" smtClean="0">
                            <a:latin typeface="Cambria Math" panose="02040503050406030204" pitchFamily="18" charset="0"/>
                          </a:rPr>
                          <m:t>h</m:t>
                        </m:r>
                      </m:sub>
                    </m:sSub>
                  </m:oMath>
                </a14:m>
                <a:r>
                  <a:rPr lang="zh-CN" altLang="en-US" sz="1600" dirty="0"/>
                  <a:t>和每个头实体的平均尾实体个数</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b="0" i="1" smtClean="0">
                            <a:latin typeface="Cambria Math" panose="02040503050406030204" pitchFamily="18" charset="0"/>
                          </a:rPr>
                          <m:t>𝑡</m:t>
                        </m:r>
                      </m:sub>
                    </m:sSub>
                  </m:oMath>
                </a14:m>
                <a:r>
                  <a:rPr lang="zh-CN" altLang="en-US" sz="1600" dirty="0"/>
                  <a:t>。若</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h</m:t>
                        </m:r>
                      </m:sub>
                    </m:sSub>
                    <m:r>
                      <a:rPr lang="en-US" altLang="zh-CN" sz="1600" b="0" i="0" smtClean="0">
                        <a:latin typeface="Cambria Math" panose="02040503050406030204" pitchFamily="18" charset="0"/>
                      </a:rPr>
                      <m:t>&lt;1.5</m:t>
                    </m:r>
                    <m:r>
                      <a:rPr lang="zh-CN" altLang="en-US" sz="1600" b="0" i="1" smtClean="0">
                        <a:latin typeface="Cambria Math" panose="02040503050406030204" pitchFamily="18" charset="0"/>
                      </a:rPr>
                      <m:t>且</m:t>
                    </m:r>
                    <m:sSub>
                      <m:sSubPr>
                        <m:ctrlPr>
                          <a:rPr lang="en-US" altLang="zh-CN" sz="1600" i="1">
                            <a:latin typeface="Cambria Math" panose="02040503050406030204" pitchFamily="18" charset="0"/>
                          </a:rPr>
                        </m:ctrlPr>
                      </m:sSubPr>
                      <m:e>
                        <m:r>
                          <m:rPr>
                            <m:nor/>
                          </m:rPr>
                          <a:rPr lang="el-GR" altLang="zh-CN" sz="1600"/>
                          <m:t>η</m:t>
                        </m:r>
                      </m:e>
                      <m:sub>
                        <m:r>
                          <a:rPr lang="en-US" altLang="zh-CN" sz="1600" b="0" i="1" smtClean="0">
                            <a:latin typeface="Cambria Math" panose="02040503050406030204" pitchFamily="18" charset="0"/>
                          </a:rPr>
                          <m:t>𝑡</m:t>
                        </m:r>
                      </m:sub>
                    </m:sSub>
                    <m:r>
                      <a:rPr lang="en-US" altLang="zh-CN" sz="1600">
                        <a:latin typeface="Cambria Math" panose="02040503050406030204" pitchFamily="18" charset="0"/>
                      </a:rPr>
                      <m:t>&lt;1.5</m:t>
                    </m:r>
                  </m:oMath>
                </a14:m>
                <a:r>
                  <a:rPr lang="zh-CN" altLang="en-US" sz="1600" dirty="0"/>
                  <a:t>，则</a:t>
                </a:r>
                <a:r>
                  <a:rPr lang="en-US" altLang="zh-CN" sz="1600" dirty="0"/>
                  <a:t>r</a:t>
                </a:r>
                <a:r>
                  <a:rPr lang="zh-CN" altLang="en-US" sz="1600" dirty="0"/>
                  <a:t>被认定为</a:t>
                </a:r>
                <a:r>
                  <a:rPr lang="en-US" altLang="zh-CN" sz="1600" dirty="0"/>
                  <a:t>1-1</a:t>
                </a:r>
                <a:r>
                  <a:rPr lang="zh-CN" altLang="en-US" sz="1600" dirty="0"/>
                  <a:t>的关系；若</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h</m:t>
                        </m:r>
                      </m:sub>
                    </m:sSub>
                    <m:r>
                      <a:rPr lang="en-US" altLang="zh-CN" sz="1600">
                        <a:latin typeface="Cambria Math" panose="02040503050406030204" pitchFamily="18" charset="0"/>
                      </a:rPr>
                      <m:t>&lt;1.5</m:t>
                    </m:r>
                    <m:r>
                      <a:rPr lang="zh-CN" altLang="en-US" sz="1600" i="1">
                        <a:latin typeface="Cambria Math" panose="02040503050406030204" pitchFamily="18" charset="0"/>
                      </a:rPr>
                      <m:t>且</m:t>
                    </m:r>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𝑡</m:t>
                        </m:r>
                      </m:sub>
                    </m:sSub>
                    <m:r>
                      <a:rPr lang="zh-CN" altLang="en-US" sz="1600" b="0" i="1" smtClean="0">
                        <a:latin typeface="Cambria Math" panose="02040503050406030204" pitchFamily="18" charset="0"/>
                      </a:rPr>
                      <m:t>≥</m:t>
                    </m:r>
                    <m:r>
                      <a:rPr lang="en-US" altLang="zh-CN" sz="1600">
                        <a:latin typeface="Cambria Math" panose="02040503050406030204" pitchFamily="18" charset="0"/>
                      </a:rPr>
                      <m:t>1.5</m:t>
                    </m:r>
                  </m:oMath>
                </a14:m>
                <a:r>
                  <a:rPr lang="zh-CN" altLang="en-US" sz="1600" dirty="0"/>
                  <a:t>，则</a:t>
                </a:r>
                <a:r>
                  <a:rPr lang="en-US" altLang="zh-CN" sz="1600" dirty="0"/>
                  <a:t>r</a:t>
                </a:r>
                <a:r>
                  <a:rPr lang="zh-CN" altLang="en-US" sz="1600" dirty="0"/>
                  <a:t>被认定为</a:t>
                </a:r>
                <a:r>
                  <a:rPr lang="en-US" altLang="zh-CN" sz="1600" dirty="0"/>
                  <a:t>1-M</a:t>
                </a:r>
                <a:r>
                  <a:rPr lang="zh-CN" altLang="en-US" sz="1600" dirty="0"/>
                  <a:t>的关系；若</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h</m:t>
                        </m:r>
                      </m:sub>
                    </m:sSub>
                    <m:r>
                      <a:rPr lang="zh-CN" altLang="en-US" sz="1600" b="0" i="1" smtClean="0">
                        <a:latin typeface="Cambria Math" panose="02040503050406030204" pitchFamily="18" charset="0"/>
                      </a:rPr>
                      <m:t>≥</m:t>
                    </m:r>
                    <m:r>
                      <a:rPr lang="en-US" altLang="zh-CN" sz="1600">
                        <a:latin typeface="Cambria Math" panose="02040503050406030204" pitchFamily="18" charset="0"/>
                      </a:rPr>
                      <m:t>1.5</m:t>
                    </m:r>
                    <m:r>
                      <a:rPr lang="zh-CN" altLang="en-US" sz="1600" i="1">
                        <a:latin typeface="Cambria Math" panose="02040503050406030204" pitchFamily="18" charset="0"/>
                      </a:rPr>
                      <m:t>且</m:t>
                    </m:r>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𝑡</m:t>
                        </m:r>
                      </m:sub>
                    </m:sSub>
                    <m:r>
                      <a:rPr lang="en-US" altLang="zh-CN" sz="1600" b="0" i="1" smtClean="0">
                        <a:latin typeface="Cambria Math" panose="02040503050406030204" pitchFamily="18" charset="0"/>
                      </a:rPr>
                      <m:t>&lt;</m:t>
                    </m:r>
                    <m:r>
                      <a:rPr lang="en-US" altLang="zh-CN" sz="1600">
                        <a:latin typeface="Cambria Math" panose="02040503050406030204" pitchFamily="18" charset="0"/>
                      </a:rPr>
                      <m:t>1.5</m:t>
                    </m:r>
                  </m:oMath>
                </a14:m>
                <a:r>
                  <a:rPr lang="zh-CN" altLang="en-US" sz="1600" dirty="0"/>
                  <a:t>，则</a:t>
                </a:r>
                <a:r>
                  <a:rPr lang="en-US" altLang="zh-CN" sz="1600" dirty="0"/>
                  <a:t>r</a:t>
                </a:r>
                <a:r>
                  <a:rPr lang="zh-CN" altLang="en-US" sz="1600" dirty="0"/>
                  <a:t>被认定为</a:t>
                </a:r>
                <a:r>
                  <a:rPr lang="en-US" altLang="zh-CN" sz="1600" dirty="0"/>
                  <a:t>M-1</a:t>
                </a:r>
                <a:r>
                  <a:rPr lang="zh-CN" altLang="en-US" sz="1600" dirty="0"/>
                  <a:t>的关系；若</a:t>
                </a:r>
                <a14:m>
                  <m:oMath xmlns:m="http://schemas.openxmlformats.org/officeDocument/2006/math">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h</m:t>
                        </m:r>
                      </m:sub>
                    </m:sSub>
                    <m:r>
                      <a:rPr lang="zh-CN" altLang="en-US" sz="1600" b="0" i="1" smtClean="0">
                        <a:latin typeface="Cambria Math" panose="02040503050406030204" pitchFamily="18" charset="0"/>
                      </a:rPr>
                      <m:t>≥</m:t>
                    </m:r>
                    <m:r>
                      <a:rPr lang="en-US" altLang="zh-CN" sz="1600">
                        <a:latin typeface="Cambria Math" panose="02040503050406030204" pitchFamily="18" charset="0"/>
                      </a:rPr>
                      <m:t>1.5</m:t>
                    </m:r>
                    <m:r>
                      <a:rPr lang="zh-CN" altLang="en-US" sz="1600" i="1">
                        <a:latin typeface="Cambria Math" panose="02040503050406030204" pitchFamily="18" charset="0"/>
                      </a:rPr>
                      <m:t>且</m:t>
                    </m:r>
                    <m:sSub>
                      <m:sSubPr>
                        <m:ctrlPr>
                          <a:rPr lang="en-US" altLang="zh-CN" sz="1600" i="1">
                            <a:latin typeface="Cambria Math" panose="02040503050406030204" pitchFamily="18" charset="0"/>
                          </a:rPr>
                        </m:ctrlPr>
                      </m:sSubPr>
                      <m:e>
                        <m:r>
                          <m:rPr>
                            <m:nor/>
                          </m:rPr>
                          <a:rPr lang="el-GR" altLang="zh-CN" sz="1600"/>
                          <m:t>η</m:t>
                        </m:r>
                      </m:e>
                      <m:sub>
                        <m:r>
                          <a:rPr lang="en-US" altLang="zh-CN" sz="1600" i="1">
                            <a:latin typeface="Cambria Math" panose="02040503050406030204" pitchFamily="18" charset="0"/>
                          </a:rPr>
                          <m:t>𝑡</m:t>
                        </m:r>
                      </m:sub>
                    </m:sSub>
                    <m:r>
                      <a:rPr lang="zh-CN" altLang="en-US" sz="1600" i="1">
                        <a:latin typeface="Cambria Math" panose="02040503050406030204" pitchFamily="18" charset="0"/>
                      </a:rPr>
                      <m:t>≥</m:t>
                    </m:r>
                    <m:r>
                      <a:rPr lang="en-US" altLang="zh-CN" sz="1600">
                        <a:latin typeface="Cambria Math" panose="02040503050406030204" pitchFamily="18" charset="0"/>
                      </a:rPr>
                      <m:t>1.5</m:t>
                    </m:r>
                  </m:oMath>
                </a14:m>
                <a:r>
                  <a:rPr lang="zh-CN" altLang="en-US" sz="1600" dirty="0"/>
                  <a:t>，则</a:t>
                </a:r>
                <a:r>
                  <a:rPr lang="en-US" altLang="zh-CN" sz="1600" dirty="0"/>
                  <a:t>r</a:t>
                </a:r>
                <a:r>
                  <a:rPr lang="zh-CN" altLang="en-US" sz="1600" dirty="0"/>
                  <a:t>被认定为</a:t>
                </a:r>
                <a:r>
                  <a:rPr lang="en-US" altLang="zh-CN" sz="1600" dirty="0"/>
                  <a:t>M-M</a:t>
                </a:r>
                <a:r>
                  <a:rPr lang="zh-CN" altLang="en-US" sz="1600" dirty="0"/>
                  <a:t>的关系；</a:t>
                </a:r>
              </a:p>
              <a:p>
                <a:pPr marL="0" indent="0">
                  <a:buNone/>
                </a:pPr>
                <a:endParaRPr lang="zh-CN" altLang="en-US" sz="1600" dirty="0"/>
              </a:p>
              <a:p>
                <a:pPr marL="0" indent="0">
                  <a:buNone/>
                </a:pPr>
                <a:endParaRPr lang="zh-CN" altLang="en-US" sz="1600"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400" y="990664"/>
                <a:ext cx="8096250" cy="4952870"/>
              </a:xfrm>
              <a:blipFill>
                <a:blip r:embed="rId3"/>
                <a:stretch>
                  <a:fillRect l="-527" t="-369"/>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DAED7225-DE0D-4466-9AEB-FEECEA30EE0F}"/>
              </a:ext>
            </a:extLst>
          </p:cNvPr>
          <p:cNvPicPr>
            <a:picLocks noChangeAspect="1"/>
          </p:cNvPicPr>
          <p:nvPr/>
        </p:nvPicPr>
        <p:blipFill>
          <a:blip r:embed="rId5"/>
          <a:stretch>
            <a:fillRect/>
          </a:stretch>
        </p:blipFill>
        <p:spPr>
          <a:xfrm>
            <a:off x="4114812" y="2288307"/>
            <a:ext cx="4967618" cy="2121797"/>
          </a:xfrm>
          <a:prstGeom prst="rect">
            <a:avLst/>
          </a:prstGeom>
        </p:spPr>
      </p:pic>
      <p:pic>
        <p:nvPicPr>
          <p:cNvPr id="5" name="图片 4">
            <a:extLst>
              <a:ext uri="{FF2B5EF4-FFF2-40B4-BE49-F238E27FC236}">
                <a16:creationId xmlns:a16="http://schemas.microsoft.com/office/drawing/2014/main" id="{18FA12ED-6CC0-4B2A-8DA8-83D46613B6E9}"/>
              </a:ext>
            </a:extLst>
          </p:cNvPr>
          <p:cNvPicPr>
            <a:picLocks noChangeAspect="1"/>
          </p:cNvPicPr>
          <p:nvPr/>
        </p:nvPicPr>
        <p:blipFill>
          <a:blip r:embed="rId6"/>
          <a:stretch>
            <a:fillRect/>
          </a:stretch>
        </p:blipFill>
        <p:spPr>
          <a:xfrm>
            <a:off x="4114812" y="4370534"/>
            <a:ext cx="4967618" cy="2161367"/>
          </a:xfrm>
          <a:prstGeom prst="rect">
            <a:avLst/>
          </a:prstGeom>
        </p:spPr>
      </p:pic>
      <p:pic>
        <p:nvPicPr>
          <p:cNvPr id="6" name="图片 5">
            <a:extLst>
              <a:ext uri="{FF2B5EF4-FFF2-40B4-BE49-F238E27FC236}">
                <a16:creationId xmlns:a16="http://schemas.microsoft.com/office/drawing/2014/main" id="{EFC914BA-A935-429B-80A6-3D7F54E70160}"/>
              </a:ext>
            </a:extLst>
          </p:cNvPr>
          <p:cNvPicPr>
            <a:picLocks noChangeAspect="1"/>
          </p:cNvPicPr>
          <p:nvPr/>
        </p:nvPicPr>
        <p:blipFill>
          <a:blip r:embed="rId7"/>
          <a:stretch>
            <a:fillRect/>
          </a:stretch>
        </p:blipFill>
        <p:spPr>
          <a:xfrm>
            <a:off x="196138" y="2939679"/>
            <a:ext cx="3918674" cy="2761957"/>
          </a:xfrm>
          <a:prstGeom prst="rect">
            <a:avLst/>
          </a:prstGeom>
        </p:spPr>
      </p:pic>
    </p:spTree>
    <p:extLst>
      <p:ext uri="{BB962C8B-B14F-4D97-AF65-F5344CB8AC3E}">
        <p14:creationId xmlns:p14="http://schemas.microsoft.com/office/powerpoint/2010/main" val="425665726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905126"/>
            <a:ext cx="8355274" cy="2743042"/>
          </a:xfrm>
        </p:spPr>
        <p:txBody>
          <a:bodyPr vert="horz" wrap="square" anchor="t"/>
          <a:lstStyle/>
          <a:p>
            <a:pPr marL="0" indent="457200">
              <a:buNone/>
            </a:pPr>
            <a:r>
              <a:rPr lang="zh-CN" altLang="en-US" dirty="0"/>
              <a:t>本文中提出了</a:t>
            </a:r>
            <a:r>
              <a:rPr lang="en-US" altLang="zh-CN" dirty="0" err="1"/>
              <a:t>QuatRE</a:t>
            </a:r>
            <a:r>
              <a:rPr lang="zh-CN" altLang="en-US" dirty="0"/>
              <a:t>知识图嵌入模型来学习四元数空间中实体和关系的嵌入。</a:t>
            </a:r>
            <a:endParaRPr lang="en-US" altLang="zh-CN" dirty="0"/>
          </a:p>
          <a:p>
            <a:pPr marL="0" indent="457200">
              <a:buNone/>
            </a:pPr>
            <a:r>
              <a:rPr lang="en-US" altLang="zh-CN" dirty="0" err="1"/>
              <a:t>QuatRE</a:t>
            </a:r>
            <a:r>
              <a:rPr lang="zh-CN" altLang="en-US" dirty="0"/>
              <a:t>进一步将每个关系与两个感知关系的四元数向量相关联，以增加头部和尾部实体之间的相关性。</a:t>
            </a:r>
            <a:endParaRPr lang="en-US" altLang="zh-CN" dirty="0"/>
          </a:p>
          <a:p>
            <a:pPr marL="0" indent="457200">
              <a:buNone/>
            </a:pPr>
            <a:r>
              <a:rPr lang="zh-CN" altLang="en-US" dirty="0"/>
              <a:t>实验结果表明，</a:t>
            </a:r>
            <a:r>
              <a:rPr lang="en-US" altLang="zh-CN" dirty="0" err="1"/>
              <a:t>QuatRE</a:t>
            </a:r>
            <a:r>
              <a:rPr lang="zh-CN" altLang="en-US" dirty="0"/>
              <a:t>在包括</a:t>
            </a:r>
            <a:r>
              <a:rPr lang="en-US" altLang="zh-CN" dirty="0"/>
              <a:t>WN18</a:t>
            </a:r>
            <a:r>
              <a:rPr lang="zh-CN" altLang="en-US" dirty="0"/>
              <a:t>、</a:t>
            </a:r>
            <a:r>
              <a:rPr lang="en-US" altLang="zh-CN" dirty="0"/>
              <a:t>FB15k</a:t>
            </a:r>
            <a:r>
              <a:rPr lang="zh-CN" altLang="en-US" dirty="0"/>
              <a:t>、</a:t>
            </a:r>
            <a:r>
              <a:rPr lang="en-US" altLang="zh-CN" dirty="0"/>
              <a:t>WN18RR</a:t>
            </a:r>
            <a:r>
              <a:rPr lang="zh-CN" altLang="en-US" dirty="0"/>
              <a:t>和</a:t>
            </a:r>
            <a:r>
              <a:rPr lang="en-US" altLang="zh-CN" dirty="0"/>
              <a:t>FB15k-237</a:t>
            </a:r>
            <a:r>
              <a:rPr lang="zh-CN" altLang="en-US" dirty="0"/>
              <a:t>四个基准数据集上的知识图谱补全任务的性能优于最新的嵌入模型。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18</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19</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381110" y="1295400"/>
            <a:ext cx="8381890" cy="4878388"/>
          </a:xfrm>
        </p:spPr>
        <p:txBody>
          <a:bodyPr vert="horz" wrap="square" anchor="t"/>
          <a:lstStyle/>
          <a:p>
            <a:pPr marL="0" lvl="1" indent="469900">
              <a:lnSpc>
                <a:spcPct val="100000"/>
              </a:lnSpc>
              <a:buNone/>
            </a:pPr>
            <a:r>
              <a:rPr lang="zh-CN" altLang="en-US" dirty="0"/>
              <a:t>本文提出了一个简单有效的嵌入模型，</a:t>
            </a:r>
            <a:r>
              <a:rPr lang="en-US" altLang="zh-CN" b="1" dirty="0" err="1"/>
              <a:t>QuatRE</a:t>
            </a:r>
            <a:r>
              <a:rPr lang="zh-CN" altLang="en-US" dirty="0"/>
              <a:t>，来学习知识图谱中实体和关系的四元数嵌入。</a:t>
            </a:r>
            <a:endParaRPr lang="en-US" altLang="zh-CN" dirty="0"/>
          </a:p>
          <a:p>
            <a:pPr marL="0" lvl="1" indent="469900">
              <a:lnSpc>
                <a:spcPct val="100000"/>
              </a:lnSpc>
              <a:buNone/>
            </a:pPr>
            <a:r>
              <a:rPr lang="en-US" altLang="zh-CN" b="1" dirty="0" err="1"/>
              <a:t>QuatRE</a:t>
            </a:r>
            <a:r>
              <a:rPr lang="zh-CN" altLang="en-US" dirty="0"/>
              <a:t>的目的是通过给定四元数空间内的汉密尔顿积关系，来增强头实体和尾实体之间的相关性。</a:t>
            </a:r>
            <a:endParaRPr lang="en-US" altLang="zh-CN" dirty="0"/>
          </a:p>
          <a:p>
            <a:pPr marL="0" lvl="1" indent="469900">
              <a:lnSpc>
                <a:spcPct val="100000"/>
              </a:lnSpc>
              <a:buNone/>
            </a:pPr>
            <a:r>
              <a:rPr lang="en-US" altLang="zh-CN" b="1" dirty="0" err="1"/>
              <a:t>QuatRE</a:t>
            </a:r>
            <a:r>
              <a:rPr lang="zh-CN" altLang="en-US" dirty="0"/>
              <a:t>通过将每个关系与两个四元数向量相关联来实现这一点，这两个四元数向量分别用于旋转头部和尾部实体的四元数嵌入。</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 calcmode="lin" valueType="num">
                                      <p:cBhvr additive="base">
                                        <p:cTn id="1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381110" y="1295400"/>
            <a:ext cx="8381890" cy="4878388"/>
          </a:xfrm>
        </p:spPr>
        <p:txBody>
          <a:bodyPr vert="horz" wrap="square" anchor="t"/>
          <a:lstStyle/>
          <a:p>
            <a:pPr marL="0" lvl="1" indent="469900">
              <a:lnSpc>
                <a:spcPct val="100000"/>
              </a:lnSpc>
              <a:buNone/>
            </a:pPr>
            <a:r>
              <a:rPr lang="zh-CN" altLang="en-US" dirty="0"/>
              <a:t>为了获得三元组的得分</a:t>
            </a:r>
            <a:r>
              <a:rPr lang="en-US" altLang="zh-CN" b="1" dirty="0" err="1"/>
              <a:t>QuatRE</a:t>
            </a:r>
            <a:r>
              <a:rPr lang="zh-CN" altLang="en-US" dirty="0"/>
              <a:t>使用关系的归一化四元数嵌入来旋转头部实体的旋转嵌入，随后是与尾部实体的旋转嵌入的四元数内积。</a:t>
            </a:r>
            <a:endParaRPr lang="en-US" altLang="zh-CN" dirty="0"/>
          </a:p>
          <a:p>
            <a:pPr marL="0" lvl="1" indent="469900">
              <a:lnSpc>
                <a:spcPct val="100000"/>
              </a:lnSpc>
              <a:buNone/>
            </a:pPr>
            <a:endParaRPr lang="en-US" altLang="zh-CN" dirty="0"/>
          </a:p>
          <a:p>
            <a:pPr marL="0" lvl="1" indent="469900">
              <a:lnSpc>
                <a:spcPct val="100000"/>
              </a:lnSpc>
              <a:buNone/>
            </a:pPr>
            <a:r>
              <a:rPr lang="zh-CN" altLang="en-US" dirty="0"/>
              <a:t>实验结果表明，我们的</a:t>
            </a:r>
            <a:r>
              <a:rPr lang="en-US" altLang="zh-CN" b="1" dirty="0" err="1"/>
              <a:t>QuatRE</a:t>
            </a:r>
            <a:r>
              <a:rPr lang="zh-CN" altLang="en-US" dirty="0"/>
              <a:t>在知识图补全方面优于现有的嵌入模型。</a:t>
            </a:r>
            <a:endParaRPr lang="zh-CN" altLang="en-US" sz="24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3581935801"/>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 calcmode="lin" valueType="num">
                                      <p:cBhvr additive="base">
                                        <p:cTn id="1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1、动机</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mc:AlternateContent xmlns:mc="http://schemas.openxmlformats.org/markup-compatibility/2006" xmlns:a14="http://schemas.microsoft.com/office/drawing/2010/main">
        <mc:Choice Requires="a14">
          <p:sp>
            <p:nvSpPr>
              <p:cNvPr id="8195" name="内容占位符 2"/>
              <p:cNvSpPr>
                <a:spLocks noGrp="1"/>
              </p:cNvSpPr>
              <p:nvPr>
                <p:ph idx="1"/>
              </p:nvPr>
            </p:nvSpPr>
            <p:spPr>
              <a:xfrm>
                <a:off x="457202" y="1143060"/>
                <a:ext cx="8305798" cy="5030728"/>
              </a:xfrm>
            </p:spPr>
            <p:txBody>
              <a:bodyPr vert="horz" wrap="square" anchor="t"/>
              <a:lstStyle/>
              <a:p>
                <a:pPr marL="285750" lvl="1" indent="-285750">
                  <a:lnSpc>
                    <a:spcPct val="100000"/>
                  </a:lnSpc>
                </a:pPr>
                <a:r>
                  <a:rPr lang="zh-CN" altLang="en-US" sz="2400" b="1" dirty="0"/>
                  <a:t>要解决什么问题？</a:t>
                </a:r>
              </a:p>
              <a:p>
                <a:pPr marL="0" lvl="1" indent="457200">
                  <a:lnSpc>
                    <a:spcPct val="100000"/>
                  </a:lnSpc>
                  <a:buNone/>
                </a:pPr>
                <a:r>
                  <a:rPr lang="en-US" altLang="zh-CN" sz="2000" dirty="0" err="1"/>
                  <a:t>QuatE</a:t>
                </a:r>
                <a:r>
                  <a:rPr lang="zh-CN" altLang="en-US" sz="2000" dirty="0"/>
                  <a:t>直接使用四元数嵌入</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𝑣</m:t>
                        </m:r>
                      </m:e>
                      <m:sub>
                        <m:r>
                          <a:rPr lang="en-US" altLang="zh-CN" sz="2000" b="0" i="1" dirty="0" smtClean="0">
                            <a:latin typeface="Cambria Math" panose="02040503050406030204" pitchFamily="18" charset="0"/>
                          </a:rPr>
                          <m:t>h</m:t>
                        </m:r>
                      </m:sub>
                    </m:sSub>
                    <m:r>
                      <a:rPr lang="zh-CN" altLang="en-US"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𝑣</m:t>
                        </m:r>
                      </m:e>
                      <m:sub>
                        <m:r>
                          <a:rPr lang="en-US" altLang="zh-CN" sz="2000" b="0" i="1" dirty="0" smtClean="0">
                            <a:latin typeface="Cambria Math" panose="02040503050406030204" pitchFamily="18" charset="0"/>
                          </a:rPr>
                          <m:t>𝑟</m:t>
                        </m:r>
                      </m:sub>
                    </m:sSub>
                    <m:r>
                      <a:rPr lang="zh-CN" altLang="en-US"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𝑣</m:t>
                        </m:r>
                      </m:e>
                      <m:sub>
                        <m:r>
                          <a:rPr lang="en-US" altLang="zh-CN" sz="2000" b="0" i="1" dirty="0" smtClean="0">
                            <a:latin typeface="Cambria Math" panose="02040503050406030204" pitchFamily="18" charset="0"/>
                          </a:rPr>
                          <m:t>𝑡</m:t>
                        </m:r>
                      </m:sub>
                    </m:sSub>
                  </m:oMath>
                </a14:m>
                <a:r>
                  <a:rPr lang="zh-CN" altLang="en-US" sz="2000" dirty="0"/>
                  <a:t>来获得三元组分数可能会导致难以加强头部和尾部实体之间的关系感知相关性的问题。这可能会降低</a:t>
                </a:r>
                <a:r>
                  <a:rPr lang="en-US" altLang="zh-CN" sz="2000" dirty="0" err="1"/>
                  <a:t>QuatE</a:t>
                </a:r>
                <a:r>
                  <a:rPr lang="zh-CN" altLang="en-US" sz="2000" dirty="0"/>
                  <a:t>的性能。</a:t>
                </a:r>
                <a:endParaRPr lang="en-US" altLang="zh-CN" sz="2400" b="1" dirty="0"/>
              </a:p>
              <a:p>
                <a:pPr marL="285750" lvl="1" indent="-285750">
                  <a:lnSpc>
                    <a:spcPct val="100000"/>
                  </a:lnSpc>
                </a:pPr>
                <a:r>
                  <a:rPr lang="zh-CN" altLang="en-US" sz="2400" b="1" dirty="0"/>
                  <a:t>用什么方法解决？</a:t>
                </a:r>
                <a:endParaRPr lang="en-US" altLang="zh-CN" sz="2400" b="1" dirty="0"/>
              </a:p>
              <a:p>
                <a:pPr marL="0" lvl="1" indent="457200">
                  <a:lnSpc>
                    <a:spcPct val="100000"/>
                  </a:lnSpc>
                  <a:buNone/>
                </a:pPr>
                <a:r>
                  <a:rPr lang="zh-CN" altLang="en-US" sz="2000" dirty="0"/>
                  <a:t>提出了一个简单有效的嵌入模型</a:t>
                </a:r>
                <a:r>
                  <a:rPr lang="en-US" altLang="zh-CN" sz="2000" dirty="0" err="1"/>
                  <a:t>QuatRE</a:t>
                </a:r>
                <a:r>
                  <a:rPr lang="zh-CN" altLang="en-US" sz="2000" dirty="0"/>
                  <a:t>，用</a:t>
                </a:r>
                <a:r>
                  <a:rPr lang="en-US" altLang="zh-CN" sz="2000" dirty="0"/>
                  <a:t>Hamilton</a:t>
                </a:r>
                <a:r>
                  <a:rPr lang="zh-CN" altLang="en-US" sz="2000" dirty="0"/>
                  <a:t>乘积在四元数空间中嵌入实体和关系。为每个关系使用两个关系感知四元数向量，以加强头部和尾部实体之间的相关性。</a:t>
                </a:r>
                <a:endParaRPr lang="en-US" altLang="zh-CN" sz="2000" dirty="0"/>
              </a:p>
              <a:p>
                <a:pPr marL="342900" lvl="1" indent="-342900">
                  <a:lnSpc>
                    <a:spcPct val="100000"/>
                  </a:lnSpc>
                </a:pPr>
                <a:r>
                  <a:rPr lang="zh-CN" altLang="en-US" sz="2400" b="1" dirty="0"/>
                  <a:t>实验结果如何？</a:t>
                </a:r>
                <a:endParaRPr lang="en-US" altLang="zh-CN" sz="2400" b="1" dirty="0"/>
              </a:p>
              <a:p>
                <a:pPr marL="0" lvl="1" indent="457200">
                  <a:lnSpc>
                    <a:spcPct val="100000"/>
                  </a:lnSpc>
                  <a:buNone/>
                </a:pPr>
                <a:r>
                  <a:rPr lang="zh-CN" altLang="en-US" sz="2000" dirty="0"/>
                  <a:t>实验结果表明，对于知识图谱补全任务，</a:t>
                </a:r>
                <a:r>
                  <a:rPr lang="en-US" altLang="zh-CN" sz="2000" dirty="0" err="1"/>
                  <a:t>QuatRE</a:t>
                </a:r>
                <a:r>
                  <a:rPr lang="zh-CN" altLang="en-US" sz="2000" dirty="0"/>
                  <a:t>在包括</a:t>
                </a:r>
                <a:r>
                  <a:rPr lang="en-US" altLang="zh-CN" sz="2000" dirty="0"/>
                  <a:t>WN18</a:t>
                </a:r>
                <a:r>
                  <a:rPr lang="zh-CN" altLang="en-US" sz="2000" dirty="0"/>
                  <a:t>、</a:t>
                </a:r>
                <a:r>
                  <a:rPr lang="en-US" altLang="zh-CN" sz="2000" dirty="0"/>
                  <a:t>WN18RR</a:t>
                </a:r>
                <a:r>
                  <a:rPr lang="zh-CN" altLang="en-US" sz="2000" dirty="0"/>
                  <a:t>、</a:t>
                </a:r>
                <a:r>
                  <a:rPr lang="en-US" altLang="zh-CN" sz="2000" dirty="0"/>
                  <a:t>FB15K</a:t>
                </a:r>
                <a:r>
                  <a:rPr lang="zh-CN" altLang="en-US" sz="2000" dirty="0"/>
                  <a:t>和</a:t>
                </a:r>
                <a:r>
                  <a:rPr lang="en-US" altLang="zh-CN" sz="2000" dirty="0"/>
                  <a:t>FB15k237</a:t>
                </a:r>
                <a:r>
                  <a:rPr lang="zh-CN" altLang="en-US" sz="2000" dirty="0"/>
                  <a:t>在内的四个基准数据集上获得了最先进的性能。</a:t>
                </a:r>
              </a:p>
            </p:txBody>
          </p:sp>
        </mc:Choice>
        <mc:Fallback xmlns="">
          <p:sp>
            <p:nvSpPr>
              <p:cNvPr id="8195" name="内容占位符 2"/>
              <p:cNvSpPr>
                <a:spLocks noGrp="1" noRot="1" noChangeAspect="1" noMove="1" noResize="1" noEditPoints="1" noAdjustHandles="1" noChangeArrowheads="1" noChangeShapeType="1" noTextEdit="1"/>
              </p:cNvSpPr>
              <p:nvPr>
                <p:ph idx="1"/>
              </p:nvPr>
            </p:nvSpPr>
            <p:spPr>
              <a:xfrm>
                <a:off x="457202" y="1143060"/>
                <a:ext cx="8305798" cy="5030728"/>
              </a:xfrm>
              <a:blipFill>
                <a:blip r:embed="rId3"/>
                <a:stretch>
                  <a:fillRect/>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 calcmode="lin" valueType="num">
                                      <p:cBhvr additive="base">
                                        <p:cTn id="23"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 calcmode="lin" valueType="num">
                                      <p:cBhvr additive="base">
                                        <p:cTn id="2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 calcmode="lin" valueType="num">
                                      <p:cBhvr additive="base">
                                        <p:cTn id="31"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en-US" altLang="zh-CN" sz="2800" b="1" dirty="0">
                <a:effectLst>
                  <a:outerShdw blurRad="38100" dist="38100" dir="2700000">
                    <a:srgbClr val="C0C0C0"/>
                  </a:outerShdw>
                </a:effectLst>
                <a:latin typeface="+mn-lt"/>
                <a:ea typeface="+mn-ea"/>
                <a:cs typeface="+mn-cs"/>
              </a:rPr>
              <a:t>.5</a:t>
            </a:r>
            <a:r>
              <a:rPr lang="zh-CN" altLang="en-US" sz="2800" b="1" dirty="0">
                <a:effectLst>
                  <a:outerShdw blurRad="38100" dist="38100" dir="2700000">
                    <a:srgbClr val="C0C0C0"/>
                  </a:outerShdw>
                </a:effectLst>
                <a:latin typeface="+mn-lt"/>
                <a:ea typeface="+mn-ea"/>
                <a:cs typeface="+mn-cs"/>
              </a:rPr>
              <a:t>、相关工作</a:t>
            </a:r>
            <a:r>
              <a:rPr lang="en-US" altLang="zh-CN" sz="2800" b="1" dirty="0">
                <a:effectLst>
                  <a:outerShdw blurRad="38100" dist="38100" dir="2700000">
                    <a:srgbClr val="C0C0C0"/>
                  </a:outerShdw>
                </a:effectLst>
                <a:latin typeface="+mn-lt"/>
                <a:ea typeface="+mn-ea"/>
                <a:cs typeface="+mn-cs"/>
              </a:rPr>
              <a:t>——</a:t>
            </a:r>
            <a:r>
              <a:rPr lang="en-US" altLang="zh-CN" sz="2800" dirty="0" err="1"/>
              <a:t>QuatE</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19258"/>
            <a:ext cx="8096250" cy="5029142"/>
          </a:xfrm>
        </p:spPr>
        <p:txBody>
          <a:bodyPr vert="horz" wrap="square" anchor="t"/>
          <a:lstStyle/>
          <a:p>
            <a:pPr marL="0" indent="457200">
              <a:buNone/>
            </a:pPr>
            <a:r>
              <a:rPr lang="zh-CN" altLang="en-US" sz="1800" dirty="0"/>
              <a:t>四元数表征能够使能头实体和尾实体之间的丰富语义关系，能够完成集合旋转，而不仅仅是一个平面的旋转，能够完成语义匹配，而不仅仅是一个翻译模型。</a:t>
            </a:r>
            <a:endParaRPr lang="en-US" altLang="zh-CN" sz="1800" dirty="0"/>
          </a:p>
          <a:p>
            <a:pPr marL="0" indent="457200">
              <a:buNone/>
            </a:pPr>
            <a:r>
              <a:rPr lang="en-US" altLang="zh-CN" sz="1800" dirty="0" err="1"/>
              <a:t>QuatE</a:t>
            </a:r>
            <a:r>
              <a:rPr lang="zh-CN" altLang="en-US" sz="1800" dirty="0"/>
              <a:t>将关系建模为</a:t>
            </a:r>
            <a:r>
              <a:rPr lang="en-US" altLang="zh-CN" sz="1800" dirty="0"/>
              <a:t>4</a:t>
            </a:r>
            <a:r>
              <a:rPr lang="zh-CN" altLang="en-US" sz="1800" dirty="0"/>
              <a:t>维空间上的旋转，从而将</a:t>
            </a:r>
            <a:r>
              <a:rPr lang="en-US" altLang="zh-CN" sz="1800" dirty="0" err="1"/>
              <a:t>complEx</a:t>
            </a:r>
            <a:r>
              <a:rPr lang="en-US" altLang="zh-CN" sz="1800" dirty="0"/>
              <a:t> </a:t>
            </a:r>
            <a:r>
              <a:rPr lang="zh-CN" altLang="en-US" sz="1800" dirty="0"/>
              <a:t>和 </a:t>
            </a:r>
            <a:r>
              <a:rPr lang="en-US" altLang="zh-CN" sz="1800" dirty="0" err="1"/>
              <a:t>RotatE</a:t>
            </a:r>
            <a:r>
              <a:rPr lang="zh-CN" altLang="en-US" sz="1800" dirty="0"/>
              <a:t>统一起来。在</a:t>
            </a:r>
            <a:r>
              <a:rPr lang="en-US" altLang="zh-CN" sz="1800" dirty="0" err="1"/>
              <a:t>RotatE</a:t>
            </a:r>
            <a:r>
              <a:rPr lang="zh-CN" altLang="en-US" sz="1800" dirty="0"/>
              <a:t>中，只有一个旋转平面；而在</a:t>
            </a:r>
            <a:r>
              <a:rPr lang="en-US" altLang="zh-CN" sz="1800" dirty="0" err="1"/>
              <a:t>QuatE</a:t>
            </a:r>
            <a:r>
              <a:rPr lang="zh-CN" altLang="en-US" sz="1800" dirty="0"/>
              <a:t>中，会有两个。此外，对称、反对称和逆的功能都保留了下来。</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113D442-4C46-47DF-9E1A-4D80A701D03C}"/>
              </a:ext>
            </a:extLst>
          </p:cNvPr>
          <p:cNvPicPr>
            <a:picLocks noChangeAspect="1"/>
          </p:cNvPicPr>
          <p:nvPr/>
        </p:nvPicPr>
        <p:blipFill>
          <a:blip r:embed="rId4"/>
          <a:stretch>
            <a:fillRect/>
          </a:stretch>
        </p:blipFill>
        <p:spPr>
          <a:xfrm>
            <a:off x="915895" y="3299586"/>
            <a:ext cx="6662161" cy="3101216"/>
          </a:xfrm>
          <a:prstGeom prst="rect">
            <a:avLst/>
          </a:prstGeom>
        </p:spPr>
      </p:pic>
    </p:spTree>
    <p:extLst>
      <p:ext uri="{BB962C8B-B14F-4D97-AF65-F5344CB8AC3E}">
        <p14:creationId xmlns:p14="http://schemas.microsoft.com/office/powerpoint/2010/main" val="335757750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背景知识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7</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05AC2C2C-8532-4057-AC04-F3619083F904}"/>
              </a:ext>
            </a:extLst>
          </p:cNvPr>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solidFill>
                  <a:srgbClr val="000000"/>
                </a:solidFill>
                <a:latin typeface="微软雅黑"/>
                <a:ea typeface="微软雅黑"/>
              </a:rPr>
              <a:t>接下来简单</a:t>
            </a:r>
            <a:r>
              <a:rPr lang="zh-CN" altLang="en-US" dirty="0">
                <a:solidFill>
                  <a:srgbClr val="000000"/>
                </a:solidFill>
              </a:rPr>
              <a:t>介绍一下四元数</a:t>
            </a:r>
            <a:r>
              <a:rPr lang="zh-CN" altLang="en-US" dirty="0">
                <a:solidFill>
                  <a:srgbClr val="000000"/>
                </a:solidFill>
                <a:latin typeface="微软雅黑"/>
                <a:ea typeface="微软雅黑"/>
              </a:rPr>
              <a:t>的运算及性质</a:t>
            </a:r>
            <a:endParaRPr lang="en-US" altLang="zh-CN" dirty="0">
              <a:solidFill>
                <a:srgbClr val="000000"/>
              </a:solidFill>
              <a:latin typeface="微软雅黑"/>
              <a:ea typeface="微软雅黑"/>
            </a:endParaRPr>
          </a:p>
          <a:p>
            <a:pPr>
              <a:buClr>
                <a:srgbClr val="C0504D"/>
              </a:buClr>
            </a:pPr>
            <a:r>
              <a:rPr lang="zh-CN" altLang="en-US" dirty="0">
                <a:solidFill>
                  <a:srgbClr val="FF0000"/>
                </a:solidFill>
                <a:latin typeface="微软雅黑"/>
                <a:ea typeface="微软雅黑"/>
              </a:rPr>
              <a:t>四元数</a:t>
            </a:r>
            <a:endParaRPr lang="en-US" altLang="zh-CN" dirty="0">
              <a:solidFill>
                <a:srgbClr val="FF0000"/>
              </a:solidFill>
              <a:latin typeface="微软雅黑"/>
              <a:ea typeface="微软雅黑"/>
            </a:endParaRPr>
          </a:p>
          <a:p>
            <a:pPr marL="0" indent="0">
              <a:buClr>
                <a:srgbClr val="C0504D"/>
              </a:buClr>
              <a:buNone/>
            </a:pPr>
            <a:r>
              <a:rPr lang="zh-CN" altLang="en-US" dirty="0"/>
              <a:t>四元数是超复数系统，一个四元数被表示为：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err="1"/>
              <a:t>i</a:t>
            </a:r>
            <a:r>
              <a:rPr lang="en-US" altLang="zh-CN" dirty="0"/>
              <a:t>, j, k</a:t>
            </a:r>
            <a:r>
              <a:rPr lang="zh-CN" altLang="en-US" dirty="0"/>
              <a:t>为三个维度</a:t>
            </a:r>
            <a:r>
              <a:rPr lang="en-US" altLang="zh-CN" dirty="0"/>
              <a:t>(x</a:t>
            </a:r>
            <a:r>
              <a:rPr lang="zh-CN" altLang="en-US" dirty="0"/>
              <a:t>、</a:t>
            </a:r>
            <a:r>
              <a:rPr lang="en-US" altLang="zh-CN" dirty="0"/>
              <a:t>y</a:t>
            </a:r>
            <a:r>
              <a:rPr lang="zh-CN" altLang="en-US" dirty="0"/>
              <a:t>、</a:t>
            </a:r>
            <a:r>
              <a:rPr lang="en-US" altLang="zh-CN" dirty="0"/>
              <a:t>z</a:t>
            </a:r>
            <a:r>
              <a:rPr lang="zh-CN" altLang="en-US" dirty="0"/>
              <a:t>轴</a:t>
            </a:r>
            <a:r>
              <a:rPr lang="en-US" altLang="zh-CN" dirty="0"/>
              <a:t>)</a:t>
            </a:r>
            <a:r>
              <a:rPr lang="zh-CN" altLang="en-US" dirty="0"/>
              <a:t>上的单位矢量。</a:t>
            </a:r>
            <a:endParaRPr lang="en-US" altLang="zh-CN" dirty="0"/>
          </a:p>
          <a:p>
            <a:pPr>
              <a:buClr>
                <a:srgbClr val="C0504D"/>
              </a:buClr>
            </a:pPr>
            <a:r>
              <a:rPr lang="zh-CN" altLang="en-US" dirty="0">
                <a:solidFill>
                  <a:srgbClr val="FF0000"/>
                </a:solidFill>
              </a:rPr>
              <a:t>共轭</a:t>
            </a:r>
            <a:endParaRPr lang="en-US" altLang="zh-CN" dirty="0">
              <a:solidFill>
                <a:srgbClr val="FF0000"/>
              </a:solidFill>
            </a:endParaRPr>
          </a:p>
          <a:p>
            <a:pPr>
              <a:buClr>
                <a:srgbClr val="C0504D"/>
              </a:buClr>
            </a:pPr>
            <a:endParaRPr lang="en-US" altLang="zh-CN" dirty="0">
              <a:solidFill>
                <a:srgbClr val="FF0000"/>
              </a:solidFill>
            </a:endParaRPr>
          </a:p>
          <a:p>
            <a:pPr>
              <a:buClr>
                <a:srgbClr val="C0504D"/>
              </a:buClr>
            </a:pPr>
            <a:r>
              <a:rPr lang="zh-CN" altLang="en-US" dirty="0">
                <a:solidFill>
                  <a:srgbClr val="FF0000"/>
                </a:solidFill>
              </a:rPr>
              <a:t>加法</a:t>
            </a:r>
            <a:endParaRPr lang="en-US" altLang="zh-CN" dirty="0">
              <a:solidFill>
                <a:srgbClr val="FF0000"/>
              </a:solidFill>
            </a:endParaRPr>
          </a:p>
          <a:p>
            <a:pPr marL="0" indent="0">
              <a:buClr>
                <a:srgbClr val="C0504D"/>
              </a:buClr>
              <a:buNone/>
            </a:pPr>
            <a:endParaRPr lang="en-US" altLang="zh-CN" dirty="0">
              <a:solidFill>
                <a:srgbClr val="FF0000"/>
              </a:solidFill>
            </a:endParaRPr>
          </a:p>
        </p:txBody>
      </p:sp>
      <p:pic>
        <p:nvPicPr>
          <p:cNvPr id="8" name="图片 7">
            <a:extLst>
              <a:ext uri="{FF2B5EF4-FFF2-40B4-BE49-F238E27FC236}">
                <a16:creationId xmlns:a16="http://schemas.microsoft.com/office/drawing/2014/main" id="{2C1E777C-A255-475E-AB75-6A0CE2BCABB4}"/>
              </a:ext>
            </a:extLst>
          </p:cNvPr>
          <p:cNvPicPr>
            <a:picLocks noChangeAspect="1"/>
          </p:cNvPicPr>
          <p:nvPr/>
        </p:nvPicPr>
        <p:blipFill>
          <a:blip r:embed="rId4"/>
          <a:stretch>
            <a:fillRect/>
          </a:stretch>
        </p:blipFill>
        <p:spPr>
          <a:xfrm>
            <a:off x="3124238" y="2638479"/>
            <a:ext cx="2495238" cy="333333"/>
          </a:xfrm>
          <a:prstGeom prst="rect">
            <a:avLst/>
          </a:prstGeom>
        </p:spPr>
      </p:pic>
      <p:pic>
        <p:nvPicPr>
          <p:cNvPr id="9" name="图片 8">
            <a:extLst>
              <a:ext uri="{FF2B5EF4-FFF2-40B4-BE49-F238E27FC236}">
                <a16:creationId xmlns:a16="http://schemas.microsoft.com/office/drawing/2014/main" id="{A0540D2B-0657-4027-8888-01B897446630}"/>
              </a:ext>
            </a:extLst>
          </p:cNvPr>
          <p:cNvPicPr>
            <a:picLocks noChangeAspect="1"/>
          </p:cNvPicPr>
          <p:nvPr/>
        </p:nvPicPr>
        <p:blipFill>
          <a:blip r:embed="rId5"/>
          <a:stretch>
            <a:fillRect/>
          </a:stretch>
        </p:blipFill>
        <p:spPr>
          <a:xfrm>
            <a:off x="5943564" y="2419430"/>
            <a:ext cx="2580952" cy="771429"/>
          </a:xfrm>
          <a:prstGeom prst="rect">
            <a:avLst/>
          </a:prstGeom>
        </p:spPr>
      </p:pic>
      <p:pic>
        <p:nvPicPr>
          <p:cNvPr id="3" name="图片 2">
            <a:extLst>
              <a:ext uri="{FF2B5EF4-FFF2-40B4-BE49-F238E27FC236}">
                <a16:creationId xmlns:a16="http://schemas.microsoft.com/office/drawing/2014/main" id="{E5041C0C-A49B-4917-AFD5-5878403A0709}"/>
              </a:ext>
            </a:extLst>
          </p:cNvPr>
          <p:cNvPicPr>
            <a:picLocks noChangeAspect="1"/>
          </p:cNvPicPr>
          <p:nvPr/>
        </p:nvPicPr>
        <p:blipFill>
          <a:blip r:embed="rId6"/>
          <a:stretch>
            <a:fillRect/>
          </a:stretch>
        </p:blipFill>
        <p:spPr>
          <a:xfrm>
            <a:off x="2651654" y="3980122"/>
            <a:ext cx="3256364" cy="419990"/>
          </a:xfrm>
          <a:prstGeom prst="rect">
            <a:avLst/>
          </a:prstGeom>
        </p:spPr>
      </p:pic>
      <p:pic>
        <p:nvPicPr>
          <p:cNvPr id="5" name="图片 4">
            <a:extLst>
              <a:ext uri="{FF2B5EF4-FFF2-40B4-BE49-F238E27FC236}">
                <a16:creationId xmlns:a16="http://schemas.microsoft.com/office/drawing/2014/main" id="{AA4DB4F4-A99F-4F9E-879D-D0A4B3FC5DFB}"/>
              </a:ext>
            </a:extLst>
          </p:cNvPr>
          <p:cNvPicPr>
            <a:picLocks noChangeAspect="1"/>
          </p:cNvPicPr>
          <p:nvPr/>
        </p:nvPicPr>
        <p:blipFill>
          <a:blip r:embed="rId7"/>
          <a:stretch>
            <a:fillRect/>
          </a:stretch>
        </p:blipFill>
        <p:spPr>
          <a:xfrm>
            <a:off x="1534689" y="5048251"/>
            <a:ext cx="5923809" cy="438095"/>
          </a:xfrm>
          <a:prstGeom prst="rect">
            <a:avLst/>
          </a:prstGeom>
        </p:spPr>
      </p:pic>
    </p:spTree>
    <p:extLst>
      <p:ext uri="{BB962C8B-B14F-4D97-AF65-F5344CB8AC3E}">
        <p14:creationId xmlns:p14="http://schemas.microsoft.com/office/powerpoint/2010/main" val="3999895320"/>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背景知识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05AC2C2C-8532-4057-AC04-F3619083F904}"/>
              </a:ext>
            </a:extLst>
          </p:cNvPr>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标量乘法</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范数</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单位四元数</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pic>
        <p:nvPicPr>
          <p:cNvPr id="2" name="图片 1">
            <a:extLst>
              <a:ext uri="{FF2B5EF4-FFF2-40B4-BE49-F238E27FC236}">
                <a16:creationId xmlns:a16="http://schemas.microsoft.com/office/drawing/2014/main" id="{01F9512D-BD47-477A-8088-82F6E96FEC38}"/>
              </a:ext>
            </a:extLst>
          </p:cNvPr>
          <p:cNvPicPr>
            <a:picLocks noChangeAspect="1"/>
          </p:cNvPicPr>
          <p:nvPr/>
        </p:nvPicPr>
        <p:blipFill>
          <a:blip r:embed="rId4"/>
          <a:stretch>
            <a:fillRect/>
          </a:stretch>
        </p:blipFill>
        <p:spPr>
          <a:xfrm>
            <a:off x="2868022" y="1600248"/>
            <a:ext cx="3257143" cy="371429"/>
          </a:xfrm>
          <a:prstGeom prst="rect">
            <a:avLst/>
          </a:prstGeom>
        </p:spPr>
      </p:pic>
      <p:pic>
        <p:nvPicPr>
          <p:cNvPr id="4" name="图片 3">
            <a:extLst>
              <a:ext uri="{FF2B5EF4-FFF2-40B4-BE49-F238E27FC236}">
                <a16:creationId xmlns:a16="http://schemas.microsoft.com/office/drawing/2014/main" id="{6A460311-D936-4970-AE9E-47ECFEEB10E2}"/>
              </a:ext>
            </a:extLst>
          </p:cNvPr>
          <p:cNvPicPr>
            <a:picLocks noChangeAspect="1"/>
          </p:cNvPicPr>
          <p:nvPr/>
        </p:nvPicPr>
        <p:blipFill>
          <a:blip r:embed="rId5"/>
          <a:stretch>
            <a:fillRect/>
          </a:stretch>
        </p:blipFill>
        <p:spPr>
          <a:xfrm>
            <a:off x="2991831" y="2413625"/>
            <a:ext cx="3009524" cy="580952"/>
          </a:xfrm>
          <a:prstGeom prst="rect">
            <a:avLst/>
          </a:prstGeom>
        </p:spPr>
      </p:pic>
      <p:pic>
        <p:nvPicPr>
          <p:cNvPr id="6" name="图片 5">
            <a:extLst>
              <a:ext uri="{FF2B5EF4-FFF2-40B4-BE49-F238E27FC236}">
                <a16:creationId xmlns:a16="http://schemas.microsoft.com/office/drawing/2014/main" id="{703F437D-3337-4A8B-9FFE-A169AF732EB1}"/>
              </a:ext>
            </a:extLst>
          </p:cNvPr>
          <p:cNvPicPr>
            <a:picLocks noChangeAspect="1"/>
          </p:cNvPicPr>
          <p:nvPr/>
        </p:nvPicPr>
        <p:blipFill>
          <a:blip r:embed="rId6"/>
          <a:stretch>
            <a:fillRect/>
          </a:stretch>
        </p:blipFill>
        <p:spPr>
          <a:xfrm>
            <a:off x="4024381" y="3436525"/>
            <a:ext cx="1095238" cy="685714"/>
          </a:xfrm>
          <a:prstGeom prst="rect">
            <a:avLst/>
          </a:prstGeom>
        </p:spPr>
      </p:pic>
      <p:pic>
        <p:nvPicPr>
          <p:cNvPr id="10" name="图片 9">
            <a:extLst>
              <a:ext uri="{FF2B5EF4-FFF2-40B4-BE49-F238E27FC236}">
                <a16:creationId xmlns:a16="http://schemas.microsoft.com/office/drawing/2014/main" id="{A8DFED78-720E-4B13-9285-A093D80C7957}"/>
              </a:ext>
            </a:extLst>
          </p:cNvPr>
          <p:cNvPicPr>
            <a:picLocks noChangeAspect="1"/>
          </p:cNvPicPr>
          <p:nvPr/>
        </p:nvPicPr>
        <p:blipFill>
          <a:blip r:embed="rId7"/>
          <a:stretch>
            <a:fillRect/>
          </a:stretch>
        </p:blipFill>
        <p:spPr>
          <a:xfrm>
            <a:off x="3058498" y="4151426"/>
            <a:ext cx="3066667" cy="857143"/>
          </a:xfrm>
          <a:prstGeom prst="rect">
            <a:avLst/>
          </a:prstGeom>
        </p:spPr>
      </p:pic>
    </p:spTree>
    <p:extLst>
      <p:ext uri="{BB962C8B-B14F-4D97-AF65-F5344CB8AC3E}">
        <p14:creationId xmlns:p14="http://schemas.microsoft.com/office/powerpoint/2010/main" val="1296952313"/>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背景知识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9</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05AC2C2C-8532-4057-AC04-F3619083F904}"/>
              </a:ext>
            </a:extLst>
          </p:cNvPr>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Hamilton</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积</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lang="en-US" altLang="zh-CN" dirty="0">
              <a:solidFill>
                <a:srgbClr val="FF0000"/>
              </a:solidFill>
              <a:latin typeface="微软雅黑"/>
              <a:ea typeface="微软雅黑"/>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r>
              <a:rPr lang="zh-CN" altLang="en-US" dirty="0">
                <a:solidFill>
                  <a:srgbClr val="FF0000"/>
                </a:solidFill>
                <a:latin typeface="微软雅黑"/>
                <a:ea typeface="微软雅黑"/>
              </a:rPr>
              <a:t>四元</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数内积</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469900" marR="0" lvl="0" indent="-469900" algn="l" defTabSz="914400" eaLnBrk="0" fontAlgn="base" latinLnBrk="1" hangingPunct="0">
              <a:lnSpc>
                <a:spcPct val="115000"/>
              </a:lnSpc>
              <a:spcBef>
                <a:spcPct val="20000"/>
              </a:spcBef>
              <a:spcAft>
                <a:spcPct val="20000"/>
              </a:spcAft>
              <a:buClr>
                <a:srgbClr val="C0504D"/>
              </a:buClr>
              <a:buSzTx/>
              <a:buFont typeface="Wingdings" panose="05000000000000000000" pitchFamily="2" charset="2"/>
              <a:buChar char="o"/>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pic>
        <p:nvPicPr>
          <p:cNvPr id="3" name="图片 2">
            <a:extLst>
              <a:ext uri="{FF2B5EF4-FFF2-40B4-BE49-F238E27FC236}">
                <a16:creationId xmlns:a16="http://schemas.microsoft.com/office/drawing/2014/main" id="{AD6416FB-D0A2-4B7A-8072-0FF37B115A00}"/>
              </a:ext>
            </a:extLst>
          </p:cNvPr>
          <p:cNvPicPr>
            <a:picLocks noChangeAspect="1"/>
          </p:cNvPicPr>
          <p:nvPr/>
        </p:nvPicPr>
        <p:blipFill>
          <a:blip r:embed="rId4"/>
          <a:stretch>
            <a:fillRect/>
          </a:stretch>
        </p:blipFill>
        <p:spPr>
          <a:xfrm>
            <a:off x="905333" y="1657474"/>
            <a:ext cx="7333333" cy="780952"/>
          </a:xfrm>
          <a:prstGeom prst="rect">
            <a:avLst/>
          </a:prstGeom>
        </p:spPr>
      </p:pic>
      <p:pic>
        <p:nvPicPr>
          <p:cNvPr id="5" name="图片 4">
            <a:extLst>
              <a:ext uri="{FF2B5EF4-FFF2-40B4-BE49-F238E27FC236}">
                <a16:creationId xmlns:a16="http://schemas.microsoft.com/office/drawing/2014/main" id="{2F25679A-D089-422A-9CCA-59313C0DB630}"/>
              </a:ext>
            </a:extLst>
          </p:cNvPr>
          <p:cNvPicPr>
            <a:picLocks noChangeAspect="1"/>
          </p:cNvPicPr>
          <p:nvPr/>
        </p:nvPicPr>
        <p:blipFill>
          <a:blip r:embed="rId5"/>
          <a:stretch>
            <a:fillRect/>
          </a:stretch>
        </p:blipFill>
        <p:spPr>
          <a:xfrm>
            <a:off x="1447882" y="2438426"/>
            <a:ext cx="5419048" cy="1504762"/>
          </a:xfrm>
          <a:prstGeom prst="rect">
            <a:avLst/>
          </a:prstGeom>
        </p:spPr>
      </p:pic>
      <p:pic>
        <p:nvPicPr>
          <p:cNvPr id="8" name="图片 7">
            <a:extLst>
              <a:ext uri="{FF2B5EF4-FFF2-40B4-BE49-F238E27FC236}">
                <a16:creationId xmlns:a16="http://schemas.microsoft.com/office/drawing/2014/main" id="{161F6BC8-3F8D-44EF-9CE8-CABE7D8E1C8E}"/>
              </a:ext>
            </a:extLst>
          </p:cNvPr>
          <p:cNvPicPr>
            <a:picLocks noChangeAspect="1"/>
          </p:cNvPicPr>
          <p:nvPr/>
        </p:nvPicPr>
        <p:blipFill>
          <a:blip r:embed="rId6"/>
          <a:stretch>
            <a:fillRect/>
          </a:stretch>
        </p:blipFill>
        <p:spPr>
          <a:xfrm>
            <a:off x="6972099" y="2952840"/>
            <a:ext cx="1542857" cy="304762"/>
          </a:xfrm>
          <a:prstGeom prst="rect">
            <a:avLst/>
          </a:prstGeom>
        </p:spPr>
      </p:pic>
      <p:pic>
        <p:nvPicPr>
          <p:cNvPr id="9" name="图片 8">
            <a:extLst>
              <a:ext uri="{FF2B5EF4-FFF2-40B4-BE49-F238E27FC236}">
                <a16:creationId xmlns:a16="http://schemas.microsoft.com/office/drawing/2014/main" id="{4358D0A9-86C8-4FA9-BCD2-12736A365C44}"/>
              </a:ext>
            </a:extLst>
          </p:cNvPr>
          <p:cNvPicPr>
            <a:picLocks noChangeAspect="1"/>
          </p:cNvPicPr>
          <p:nvPr/>
        </p:nvPicPr>
        <p:blipFill>
          <a:blip r:embed="rId7"/>
          <a:stretch>
            <a:fillRect/>
          </a:stretch>
        </p:blipFill>
        <p:spPr>
          <a:xfrm>
            <a:off x="2614856" y="4386898"/>
            <a:ext cx="3914286" cy="428571"/>
          </a:xfrm>
          <a:prstGeom prst="rect">
            <a:avLst/>
          </a:prstGeom>
        </p:spPr>
      </p:pic>
    </p:spTree>
    <p:extLst>
      <p:ext uri="{BB962C8B-B14F-4D97-AF65-F5344CB8AC3E}">
        <p14:creationId xmlns:p14="http://schemas.microsoft.com/office/powerpoint/2010/main" val="2161280954"/>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14456</TotalTime>
  <Words>1374</Words>
  <Application>Microsoft Office PowerPoint</Application>
  <PresentationFormat>全屏显示(4:3)</PresentationFormat>
  <Paragraphs>150</Paragraphs>
  <Slides>19</Slides>
  <Notes>18</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19</vt:i4>
      </vt:variant>
    </vt:vector>
  </HeadingPairs>
  <TitlesOfParts>
    <vt:vector size="32" baseType="lpstr">
      <vt:lpstr>Gulim</vt:lpstr>
      <vt:lpstr>HY헤드라인M</vt:lpstr>
      <vt:lpstr>Malgun Gothic</vt:lpstr>
      <vt:lpstr>微软雅黑</vt:lpstr>
      <vt:lpstr>Arial</vt:lpstr>
      <vt:lpstr>Cambria Math</vt:lpstr>
      <vt:lpstr>Tahoma</vt:lpstr>
      <vt:lpstr>Times New Roman</vt:lpstr>
      <vt:lpstr>Wingdings</vt:lpstr>
      <vt:lpstr>프레젠테이션-서식4</vt:lpstr>
      <vt:lpstr>1_프레젠테이션-서식4</vt:lpstr>
      <vt:lpstr>2_프레젠테이션-서식4</vt:lpstr>
      <vt:lpstr>3_프레젠테이션-서식4</vt:lpstr>
      <vt:lpstr>QuatRE：Relation-Aware Quaternions  for Knowledge Graph Embeddings</vt:lpstr>
      <vt:lpstr>摘要</vt:lpstr>
      <vt:lpstr>摘要</vt:lpstr>
      <vt:lpstr>大纲</vt:lpstr>
      <vt:lpstr>1、动机</vt:lpstr>
      <vt:lpstr>1.5、相关工作——QuatE</vt:lpstr>
      <vt:lpstr>2、模型——背景知识</vt:lpstr>
      <vt:lpstr>2、模型——背景知识</vt:lpstr>
      <vt:lpstr>2、模型——背景知识</vt:lpstr>
      <vt:lpstr>2、模型——QuatRE</vt:lpstr>
      <vt:lpstr>2、模型——QuatRE</vt:lpstr>
      <vt:lpstr>2、模型——学习过程</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2790</cp:revision>
  <dcterms:created xsi:type="dcterms:W3CDTF">2014-06-19T14:09:00Z</dcterms:created>
  <dcterms:modified xsi:type="dcterms:W3CDTF">2021-09-03T13:18:21Z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