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1"/>
  </p:notesMasterIdLst>
  <p:sldIdLst>
    <p:sldId id="256" r:id="rId5"/>
    <p:sldId id="988" r:id="rId6"/>
    <p:sldId id="808" r:id="rId7"/>
    <p:sldId id="899" r:id="rId8"/>
    <p:sldId id="1015" r:id="rId9"/>
    <p:sldId id="1021" r:id="rId10"/>
    <p:sldId id="991" r:id="rId11"/>
    <p:sldId id="1016" r:id="rId12"/>
    <p:sldId id="995" r:id="rId13"/>
    <p:sldId id="993" r:id="rId14"/>
    <p:sldId id="999" r:id="rId15"/>
    <p:sldId id="1000" r:id="rId16"/>
    <p:sldId id="994" r:id="rId17"/>
    <p:sldId id="996" r:id="rId18"/>
    <p:sldId id="997" r:id="rId19"/>
    <p:sldId id="1017" r:id="rId20"/>
    <p:sldId id="1002" r:id="rId21"/>
    <p:sldId id="1003" r:id="rId22"/>
    <p:sldId id="1004" r:id="rId23"/>
    <p:sldId id="1018" r:id="rId24"/>
    <p:sldId id="1006" r:id="rId25"/>
    <p:sldId id="1008" r:id="rId26"/>
    <p:sldId id="1019" r:id="rId27"/>
    <p:sldId id="1020" r:id="rId28"/>
    <p:sldId id="1007" r:id="rId29"/>
    <p:sldId id="507" r:id="rId30"/>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5" autoAdjust="0"/>
  </p:normalViewPr>
  <p:slideViewPr>
    <p:cSldViewPr showGuides="1">
      <p:cViewPr varScale="1">
        <p:scale>
          <a:sx n="93" d="100"/>
          <a:sy n="93" d="100"/>
        </p:scale>
        <p:origin x="2124" y="84"/>
      </p:cViewPr>
      <p:guideLst>
        <p:guide orient="horz" pos="2160"/>
        <p:guide pos="285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charset="-127"/>
                <a:ea typeface="Malgun Gothic" panose="020B0503020000020004" charset="-127"/>
              </a:rPr>
              <a:t>基于加性时间序列分解的时间知识图嵌入模型</a:t>
            </a:r>
            <a:r>
              <a:rPr lang="en-US" altLang="zh-CN" dirty="0">
                <a:effectLst/>
              </a:rPr>
              <a:t>》</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本文提出的方法核心思想是将实体映射到了高维的高斯空间中，红框里面就是核心的公式</a:t>
            </a:r>
            <a:endParaRPr lang="en-US" altLang="zh-CN" dirty="0"/>
          </a:p>
          <a:p>
            <a:r>
              <a:rPr lang="zh-CN" altLang="en-US" dirty="0"/>
              <a:t>前面两个是趋势分量，第三个是周期分量，</a:t>
            </a:r>
            <a:r>
              <a:rPr lang="en-US" altLang="zh-CN" dirty="0"/>
              <a:t>b</a:t>
            </a:r>
            <a:r>
              <a:rPr lang="zh-CN" altLang="en-US" dirty="0"/>
              <a:t>是振幅，</a:t>
            </a:r>
            <a:r>
              <a:rPr lang="en-US" altLang="zh-CN" dirty="0"/>
              <a:t>w</a:t>
            </a:r>
            <a:r>
              <a:rPr lang="zh-CN" altLang="en-US" dirty="0"/>
              <a:t>是频率，最后是噪声分量，</a:t>
            </a:r>
            <a:r>
              <a:rPr lang="en-US" altLang="zh-CN" dirty="0"/>
              <a:t>N</a:t>
            </a:r>
            <a:r>
              <a:rPr lang="zh-CN" altLang="en-US" dirty="0"/>
              <a:t>是高斯噪声</a:t>
            </a:r>
            <a:endParaRPr lang="en-US" altLang="zh-CN" dirty="0"/>
          </a:p>
          <a:p>
            <a:r>
              <a:rPr lang="zh-CN" altLang="en-US" dirty="0"/>
              <a:t>原实体</a:t>
            </a:r>
            <a:r>
              <a:rPr lang="en-US" altLang="zh-CN" dirty="0" err="1"/>
              <a:t>e_i</a:t>
            </a:r>
            <a:r>
              <a:rPr lang="zh-CN" altLang="en-US" dirty="0"/>
              <a:t>是与时间无关的，</a:t>
            </a:r>
            <a:r>
              <a:rPr lang="en-US" altLang="zh-CN" dirty="0" err="1"/>
              <a:t>e_i,t</a:t>
            </a:r>
            <a:r>
              <a:rPr lang="en-US" altLang="zh-CN" dirty="0"/>
              <a:t> </a:t>
            </a:r>
            <a:r>
              <a:rPr lang="zh-CN" altLang="en-US" dirty="0"/>
              <a:t>是加入时间信息后的实体表示。后面三项依次是体现实体随时间变化的趋势（</a:t>
            </a:r>
            <a:r>
              <a:rPr lang="en-US" altLang="zh-CN" dirty="0"/>
              <a:t>trend)</a:t>
            </a:r>
            <a:r>
              <a:rPr lang="zh-CN" altLang="en-US" dirty="0"/>
              <a:t>、周期性（</a:t>
            </a:r>
            <a:r>
              <a:rPr lang="en-US" altLang="zh-CN" dirty="0"/>
              <a:t>seasonal </a:t>
            </a:r>
            <a:r>
              <a:rPr lang="zh-CN" altLang="en-US" dirty="0"/>
              <a:t>）、随机性（</a:t>
            </a:r>
            <a:r>
              <a:rPr lang="en-US" altLang="zh-CN" dirty="0"/>
              <a:t>Randomness</a:t>
            </a:r>
            <a:r>
              <a:rPr lang="zh-CN" altLang="en-US" dirty="0"/>
              <a:t>），如下图，分别是一个典型的时间序列的趋势、周期、随机性特征。</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对于一个</a:t>
            </a:r>
            <a:r>
              <a:rPr lang="en-US" altLang="zh-CN" dirty="0"/>
              <a:t>SPOT</a:t>
            </a:r>
            <a:r>
              <a:rPr lang="zh-CN" altLang="en-US" dirty="0"/>
              <a:t>四元组，头实体和尾实体分别服从各自的高斯分布。</a:t>
            </a:r>
            <a:r>
              <a:rPr lang="en-US" altLang="zh-CN" dirty="0" err="1"/>
              <a:t>P_s,t</a:t>
            </a:r>
            <a:r>
              <a:rPr lang="zh-CN" altLang="en-US" dirty="0"/>
              <a:t>和</a:t>
            </a:r>
            <a:r>
              <a:rPr lang="en-US" altLang="zh-CN" dirty="0" err="1"/>
              <a:t>P_o,t</a:t>
            </a:r>
            <a:r>
              <a:rPr lang="zh-CN" altLang="en-US" dirty="0"/>
              <a:t>分别是头实体和尾实体的概率分布，根据假设，可求出</a:t>
            </a:r>
            <a:r>
              <a:rPr lang="en-US" altLang="zh-CN" dirty="0" err="1"/>
              <a:t>P_s,t-P_o,t</a:t>
            </a:r>
            <a:r>
              <a:rPr lang="zh-CN" altLang="en-US" dirty="0"/>
              <a:t>即为二者关系的近似。</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打分函数基于</a:t>
            </a:r>
            <a:r>
              <a:rPr lang="en-US" altLang="zh-CN" dirty="0"/>
              <a:t>KL divergence</a:t>
            </a:r>
            <a:r>
              <a:rPr lang="zh-CN" altLang="en-US" dirty="0"/>
              <a:t>（</a:t>
            </a:r>
            <a:r>
              <a:rPr lang="en-US" altLang="zh-CN" dirty="0" err="1"/>
              <a:t>Kullback-Leibler</a:t>
            </a:r>
            <a:r>
              <a:rPr lang="zh-CN" altLang="en-US" dirty="0"/>
              <a:t>散度，也叫信息熵）原理，衡量</a:t>
            </a:r>
            <a:r>
              <a:rPr lang="en-US" altLang="zh-CN" dirty="0" err="1"/>
              <a:t>P_s,t-P_o,t</a:t>
            </a:r>
            <a:r>
              <a:rPr lang="zh-CN" altLang="en-US" dirty="0"/>
              <a:t>的结果与</a:t>
            </a:r>
            <a:r>
              <a:rPr lang="en-US" altLang="zh-CN" dirty="0" err="1"/>
              <a:t>P_r</a:t>
            </a:r>
            <a:r>
              <a:rPr lang="zh-CN" altLang="en-US" dirty="0"/>
              <a:t>（</a:t>
            </a:r>
            <a:r>
              <a:rPr lang="en-US" altLang="zh-CN" dirty="0"/>
              <a:t>SPO</a:t>
            </a:r>
            <a:r>
              <a:rPr lang="zh-CN" altLang="en-US" dirty="0"/>
              <a:t>中实际关系的概率分布）之间的相似性，如公式</a:t>
            </a:r>
            <a:r>
              <a:rPr lang="en-US" altLang="zh-CN" dirty="0"/>
              <a:t>3</a:t>
            </a:r>
          </a:p>
          <a:p>
            <a:r>
              <a:rPr lang="zh-CN" altLang="en-US" dirty="0"/>
              <a:t>公式中参数的确定也是大致利用了</a:t>
            </a:r>
            <a:r>
              <a:rPr lang="en-US" altLang="zh-CN" dirty="0"/>
              <a:t>BP</a:t>
            </a:r>
            <a:r>
              <a:rPr lang="zh-CN" altLang="en-US" dirty="0"/>
              <a:t>算法的原理（个人理解），通过反向求偏导（梯度）来确定。</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endParaRPr lang="en-US" altLang="zh-CN" dirty="0"/>
          </a:p>
          <a:p>
            <a:r>
              <a:rPr lang="zh-CN" altLang="en-US" dirty="0"/>
              <a:t>这部分其实我也没咋看懂</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charset="-127"/>
                <a:ea typeface="Malgun Gothic" panose="020B0503020000020004" charset="-127"/>
              </a:rPr>
              <a:t>在表</a:t>
            </a:r>
            <a:r>
              <a:rPr lang="en-US" altLang="zh-CN" sz="1200" u="none" kern="1200" baseline="0" dirty="0">
                <a:solidFill>
                  <a:schemeClr val="tx1"/>
                </a:solidFill>
                <a:effectLst/>
                <a:latin typeface="Malgun Gothic" panose="020B0503020000020004" charset="-127"/>
                <a:ea typeface="Malgun Gothic" panose="020B0503020000020004" charset="-127"/>
              </a:rPr>
              <a:t>1</a:t>
            </a:r>
            <a:r>
              <a:rPr lang="zh-CN" altLang="en-US" sz="1200" u="none" kern="1200" baseline="0" dirty="0">
                <a:solidFill>
                  <a:schemeClr val="tx1"/>
                </a:solidFill>
                <a:effectLst/>
                <a:latin typeface="Malgun Gothic" panose="020B0503020000020004" charset="-127"/>
                <a:ea typeface="Malgun Gothic" panose="020B0503020000020004" charset="-127"/>
              </a:rPr>
              <a:t>中，作者总结了几种现有</a:t>
            </a:r>
            <a:r>
              <a:rPr lang="en-US" altLang="zh-CN" sz="1200" u="none" kern="1200" baseline="0" dirty="0">
                <a:solidFill>
                  <a:schemeClr val="tx1"/>
                </a:solidFill>
                <a:effectLst/>
                <a:latin typeface="Malgun Gothic" panose="020B0503020000020004" charset="-127"/>
                <a:ea typeface="Malgun Gothic" panose="020B0503020000020004" charset="-127"/>
              </a:rPr>
              <a:t>(T)KGE</a:t>
            </a:r>
            <a:r>
              <a:rPr lang="zh-CN" altLang="en-US" sz="1200" u="none" kern="1200" baseline="0" dirty="0">
                <a:solidFill>
                  <a:schemeClr val="tx1"/>
                </a:solidFill>
                <a:effectLst/>
                <a:latin typeface="Malgun Gothic" panose="020B0503020000020004" charset="-127"/>
                <a:ea typeface="Malgun Gothic" panose="020B0503020000020004" charset="-127"/>
              </a:rPr>
              <a:t>方法和作者的模型的评分函数，并比较了它们的空间复杂性。</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en-US" altLang="zh-CN" sz="1200" u="none" kern="1200" baseline="0" dirty="0">
                <a:solidFill>
                  <a:schemeClr val="tx1"/>
                </a:solidFill>
                <a:effectLst/>
                <a:latin typeface="Malgun Gothic" panose="020B0503020000020004" charset="-127"/>
                <a:ea typeface="Malgun Gothic" panose="020B0503020000020004" charset="-127"/>
              </a:rPr>
              <a:t>ne, nr, </a:t>
            </a:r>
            <a:r>
              <a:rPr lang="en-US" altLang="zh-CN" sz="1200" u="none" kern="1200" baseline="0" dirty="0" err="1">
                <a:solidFill>
                  <a:schemeClr val="tx1"/>
                </a:solidFill>
                <a:effectLst/>
                <a:latin typeface="Malgun Gothic" panose="020B0503020000020004" charset="-127"/>
                <a:ea typeface="Malgun Gothic" panose="020B0503020000020004" charset="-127"/>
              </a:rPr>
              <a:t>nt</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 </a:t>
            </a:r>
            <a:r>
              <a:rPr lang="en-US" altLang="zh-CN" sz="1200" u="none" kern="1200" baseline="0" dirty="0" err="1">
                <a:solidFill>
                  <a:schemeClr val="tx1"/>
                </a:solidFill>
                <a:effectLst/>
                <a:latin typeface="Malgun Gothic" panose="020B0503020000020004" charset="-127"/>
                <a:ea typeface="Malgun Gothic" panose="020B0503020000020004" charset="-127"/>
              </a:rPr>
              <a:t>ntoken</a:t>
            </a:r>
            <a:r>
              <a:rPr lang="zh-CN" altLang="en-US" sz="1200" u="none" kern="1200" baseline="0" dirty="0">
                <a:solidFill>
                  <a:schemeClr val="tx1"/>
                </a:solidFill>
                <a:effectLst/>
                <a:latin typeface="Malgun Gothic" panose="020B0503020000020004" charset="-127"/>
                <a:ea typeface="Malgun Gothic" panose="020B0503020000020004" charset="-127"/>
              </a:rPr>
              <a:t>代表使用的实体、关系、时间步长和时间令牌的数量</a:t>
            </a:r>
            <a:r>
              <a:rPr lang="en-US" altLang="zh-CN" sz="1200" u="none" kern="1200" baseline="0" dirty="0">
                <a:solidFill>
                  <a:schemeClr val="tx1"/>
                </a:solidFill>
                <a:effectLst/>
                <a:latin typeface="Malgun Gothic" panose="020B0503020000020004" charset="-127"/>
                <a:ea typeface="Malgun Gothic" panose="020B0503020000020004" charset="-127"/>
              </a:rPr>
              <a:t>;d</a:t>
            </a:r>
            <a:r>
              <a:rPr lang="zh-CN" altLang="en-US" sz="1200" u="none" kern="1200" baseline="0" dirty="0">
                <a:solidFill>
                  <a:schemeClr val="tx1"/>
                </a:solidFill>
                <a:effectLst/>
                <a:latin typeface="Malgun Gothic" panose="020B0503020000020004" charset="-127"/>
                <a:ea typeface="Malgun Gothic" panose="020B0503020000020004" charset="-127"/>
              </a:rPr>
              <a:t>为嵌入的维数。</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zh-CN" altLang="en-US" sz="1200" u="none" kern="1200" baseline="0" dirty="0">
                <a:solidFill>
                  <a:schemeClr val="tx1"/>
                </a:solidFill>
                <a:effectLst/>
                <a:latin typeface="Malgun Gothic" panose="020B0503020000020004" charset="-127"/>
                <a:ea typeface="Malgun Gothic" panose="020B0503020000020004" charset="-127"/>
              </a:rPr>
              <a:t>如表</a:t>
            </a:r>
            <a:r>
              <a:rPr lang="en-US" altLang="zh-CN" sz="1200" u="none" kern="1200" baseline="0" dirty="0">
                <a:solidFill>
                  <a:schemeClr val="tx1"/>
                </a:solidFill>
                <a:effectLst/>
                <a:latin typeface="Malgun Gothic" panose="020B0503020000020004" charset="-127"/>
                <a:ea typeface="Malgun Gothic" panose="020B0503020000020004" charset="-127"/>
              </a:rPr>
              <a:t>3.2</a:t>
            </a:r>
            <a:r>
              <a:rPr lang="zh-CN" altLang="en-US" sz="1200" u="none" kern="1200" baseline="0" dirty="0">
                <a:solidFill>
                  <a:schemeClr val="tx1"/>
                </a:solidFill>
                <a:effectLst/>
                <a:latin typeface="Malgun Gothic" panose="020B0503020000020004" charset="-127"/>
                <a:ea typeface="Malgun Gothic" panose="020B0503020000020004" charset="-127"/>
              </a:rPr>
              <a:t>所示，作者的模型与表</a:t>
            </a:r>
            <a:r>
              <a:rPr lang="en-US" altLang="zh-CN" sz="1200" u="none" kern="1200" baseline="0" dirty="0">
                <a:solidFill>
                  <a:schemeClr val="tx1"/>
                </a:solidFill>
                <a:effectLst/>
                <a:latin typeface="Malgun Gothic" panose="020B0503020000020004" charset="-127"/>
                <a:ea typeface="Malgun Gothic" panose="020B0503020000020004" charset="-127"/>
              </a:rPr>
              <a:t>3.2</a:t>
            </a:r>
            <a:r>
              <a:rPr lang="zh-CN" altLang="en-US" sz="1200" u="none" kern="1200" baseline="0" dirty="0">
                <a:solidFill>
                  <a:schemeClr val="tx1"/>
                </a:solidFill>
                <a:effectLst/>
                <a:latin typeface="Malgun Gothic" panose="020B0503020000020004" charset="-127"/>
                <a:ea typeface="Malgun Gothic" panose="020B0503020000020004" charset="-127"/>
              </a:rPr>
              <a:t>所示的静态</a:t>
            </a:r>
            <a:r>
              <a:rPr lang="en-US" altLang="zh-CN" sz="1200" u="none" kern="1200" baseline="0" dirty="0">
                <a:solidFill>
                  <a:schemeClr val="tx1"/>
                </a:solidFill>
                <a:effectLst/>
                <a:latin typeface="Malgun Gothic" panose="020B0503020000020004" charset="-127"/>
                <a:ea typeface="Malgun Gothic" panose="020B0503020000020004" charset="-127"/>
              </a:rPr>
              <a:t>KGE</a:t>
            </a:r>
            <a:r>
              <a:rPr lang="zh-CN" altLang="en-US" sz="1200" u="none" kern="1200" baseline="0" dirty="0">
                <a:solidFill>
                  <a:schemeClr val="tx1"/>
                </a:solidFill>
                <a:effectLst/>
                <a:latin typeface="Malgun Gothic" panose="020B0503020000020004" charset="-127"/>
                <a:ea typeface="Malgun Gothic" panose="020B0503020000020004" charset="-127"/>
              </a:rPr>
              <a:t>模型具有相同的空间复杂度和时间复杂度，以及</a:t>
            </a:r>
            <a:r>
              <a:rPr lang="en-US" altLang="zh-CN" sz="1200" u="none" kern="1200" baseline="0" dirty="0">
                <a:solidFill>
                  <a:schemeClr val="tx1"/>
                </a:solidFill>
                <a:effectLst/>
                <a:latin typeface="Malgun Gothic" panose="020B0503020000020004" charset="-127"/>
                <a:ea typeface="Malgun Gothic" panose="020B0503020000020004" charset="-127"/>
              </a:rPr>
              <a:t>DE-</a:t>
            </a:r>
            <a:r>
              <a:rPr lang="en-US" altLang="zh-CN" sz="1200" u="none" kern="1200" baseline="0" dirty="0" err="1">
                <a:solidFill>
                  <a:schemeClr val="tx1"/>
                </a:solidFill>
                <a:effectLst/>
                <a:latin typeface="Malgun Gothic" panose="020B0503020000020004" charset="-127"/>
                <a:ea typeface="Malgun Gothic" panose="020B0503020000020004" charset="-127"/>
              </a:rPr>
              <a:t>SimplE</a:t>
            </a:r>
            <a:r>
              <a:rPr lang="zh-CN" altLang="en-US" sz="1200" u="none" kern="1200" baseline="0" dirty="0">
                <a:solidFill>
                  <a:schemeClr val="tx1"/>
                </a:solidFill>
                <a:effectLst/>
                <a:latin typeface="Malgun Gothic" panose="020B0503020000020004" charset="-127"/>
                <a:ea typeface="Malgun Gothic" panose="020B0503020000020004" charset="-127"/>
              </a:rPr>
              <a:t>。另一方面，如果</a:t>
            </a:r>
            <a:r>
              <a:rPr lang="en-US" altLang="zh-CN" sz="1200" u="none" kern="1200" baseline="0" dirty="0" err="1">
                <a:solidFill>
                  <a:schemeClr val="tx1"/>
                </a:solidFill>
                <a:effectLst/>
                <a:latin typeface="Malgun Gothic" panose="020B0503020000020004" charset="-127"/>
                <a:ea typeface="Malgun Gothic" panose="020B0503020000020004" charset="-127"/>
              </a:rPr>
              <a:t>ntor</a:t>
            </a:r>
            <a:r>
              <a:rPr lang="en-US" altLang="zh-CN" sz="1200" u="none" kern="1200" baseline="0" dirty="0">
                <a:solidFill>
                  <a:schemeClr val="tx1"/>
                </a:solidFill>
                <a:effectLst/>
                <a:latin typeface="Malgun Gothic" panose="020B0503020000020004" charset="-127"/>
                <a:ea typeface="Malgun Gothic" panose="020B0503020000020004" charset="-127"/>
              </a:rPr>
              <a:t> </a:t>
            </a:r>
            <a:r>
              <a:rPr lang="en-US" altLang="zh-CN" sz="1200" u="none" kern="1200" baseline="0" dirty="0" err="1">
                <a:solidFill>
                  <a:schemeClr val="tx1"/>
                </a:solidFill>
                <a:effectLst/>
                <a:latin typeface="Malgun Gothic" panose="020B0503020000020004" charset="-127"/>
                <a:ea typeface="Malgun Gothic" panose="020B0503020000020004" charset="-127"/>
              </a:rPr>
              <a:t>ntokenn</a:t>
            </a:r>
            <a:r>
              <a:rPr lang="zh-CN" altLang="en-US" sz="1200" u="none" kern="1200" baseline="0" dirty="0">
                <a:solidFill>
                  <a:schemeClr val="tx1"/>
                </a:solidFill>
                <a:effectLst/>
                <a:latin typeface="Malgun Gothic" panose="020B0503020000020004" charset="-127"/>
                <a:ea typeface="Malgun Gothic" panose="020B0503020000020004" charset="-127"/>
              </a:rPr>
              <a:t>大于</a:t>
            </a:r>
            <a:r>
              <a:rPr lang="en-US" altLang="zh-CN" sz="1200" u="none" kern="1200" baseline="0" dirty="0">
                <a:solidFill>
                  <a:schemeClr val="tx1"/>
                </a:solidFill>
                <a:effectLst/>
                <a:latin typeface="Malgun Gothic" panose="020B0503020000020004" charset="-127"/>
                <a:ea typeface="Malgun Gothic" panose="020B0503020000020004" charset="-127"/>
              </a:rPr>
              <a:t>ne</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nr</a:t>
            </a:r>
            <a:r>
              <a:rPr lang="zh-CN" altLang="en-US" sz="1200" u="none" kern="1200" baseline="0" dirty="0">
                <a:solidFill>
                  <a:schemeClr val="tx1"/>
                </a:solidFill>
                <a:effectLst/>
                <a:latin typeface="Malgun Gothic" panose="020B0503020000020004" charset="-127"/>
                <a:ea typeface="Malgun Gothic" panose="020B0503020000020004" charset="-127"/>
              </a:rPr>
              <a:t>，则</a:t>
            </a:r>
            <a:r>
              <a:rPr lang="en-US" altLang="zh-CN" sz="1200" u="none" kern="1200" baseline="0" dirty="0" err="1">
                <a:solidFill>
                  <a:schemeClr val="tx1"/>
                </a:solidFill>
                <a:effectLst/>
                <a:latin typeface="Malgun Gothic" panose="020B0503020000020004" charset="-127"/>
                <a:ea typeface="Malgun Gothic" panose="020B0503020000020004" charset="-127"/>
              </a:rPr>
              <a:t>TTransE</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HyTE</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TA-</a:t>
            </a:r>
            <a:r>
              <a:rPr lang="en-US" altLang="zh-CN" sz="1200" u="none" kern="1200" baseline="0" dirty="0" err="1">
                <a:solidFill>
                  <a:schemeClr val="tx1"/>
                </a:solidFill>
                <a:effectLst/>
                <a:latin typeface="Malgun Gothic" panose="020B0503020000020004" charset="-127"/>
                <a:ea typeface="Malgun Gothic" panose="020B0503020000020004" charset="-127"/>
              </a:rPr>
              <a:t>TransE</a:t>
            </a:r>
            <a:r>
              <a:rPr lang="zh-CN" altLang="en-US" sz="1200" u="none" kern="1200" baseline="0" dirty="0">
                <a:solidFill>
                  <a:schemeClr val="tx1"/>
                </a:solidFill>
                <a:effectLst/>
                <a:latin typeface="Malgun Gothic" panose="020B0503020000020004" charset="-127"/>
                <a:ea typeface="Malgun Gothic" panose="020B0503020000020004" charset="-127"/>
              </a:rPr>
              <a:t>或</a:t>
            </a:r>
            <a:r>
              <a:rPr lang="en-US" altLang="zh-CN" sz="1200" u="none" kern="1200" baseline="0" dirty="0" err="1">
                <a:solidFill>
                  <a:schemeClr val="tx1"/>
                </a:solidFill>
                <a:effectLst/>
                <a:latin typeface="Malgun Gothic" panose="020B0503020000020004" charset="-127"/>
                <a:ea typeface="Malgun Gothic" panose="020B0503020000020004" charset="-127"/>
              </a:rPr>
              <a:t>TADistMult</a:t>
            </a:r>
            <a:r>
              <a:rPr lang="zh-CN" altLang="en-US" sz="1200" u="none" kern="1200" baseline="0" dirty="0">
                <a:solidFill>
                  <a:schemeClr val="tx1"/>
                </a:solidFill>
                <a:effectLst/>
                <a:latin typeface="Malgun Gothic" panose="020B0503020000020004" charset="-127"/>
                <a:ea typeface="Malgun Gothic" panose="020B0503020000020004" charset="-127"/>
              </a:rPr>
              <a:t>的空间复杂性将高于作者的模型。</a:t>
            </a:r>
            <a:endParaRPr lang="en-US" altLang="zh-CN" sz="1200" u="none" kern="1200" baseline="0" dirty="0">
              <a:solidFill>
                <a:schemeClr val="tx1"/>
              </a:solidFill>
              <a:effectLst/>
              <a:latin typeface="Malgun Gothic" panose="020B0503020000020004" charset="-127"/>
              <a:ea typeface="Malgun Gothic" panose="020B050302000002000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charset="-127"/>
                <a:ea typeface="Malgun Gothic" panose="020B0503020000020004" charset="-127"/>
              </a:rPr>
              <a:t>公式</a:t>
            </a:r>
            <a:r>
              <a:rPr lang="en-US" altLang="zh-CN" sz="1200" u="none" kern="1200" baseline="0" dirty="0">
                <a:solidFill>
                  <a:schemeClr val="tx1"/>
                </a:solidFill>
                <a:effectLst/>
                <a:latin typeface="Malgun Gothic" panose="020B0503020000020004" charset="-127"/>
                <a:ea typeface="Malgun Gothic" panose="020B0503020000020004" charset="-127"/>
              </a:rPr>
              <a:t>5</a:t>
            </a:r>
            <a:r>
              <a:rPr lang="zh-CN" altLang="en-US" sz="1200" u="none" kern="1200" baseline="0" dirty="0">
                <a:solidFill>
                  <a:schemeClr val="tx1"/>
                </a:solidFill>
                <a:effectLst/>
                <a:latin typeface="Malgun Gothic" panose="020B0503020000020004" charset="-127"/>
                <a:ea typeface="Malgun Gothic" panose="020B0503020000020004" charset="-127"/>
              </a:rPr>
              <a:t>是损失函数 </a:t>
            </a:r>
            <a:r>
              <a:rPr lang="en-US" altLang="zh-CN" sz="1200" u="none" kern="1200" baseline="0" dirty="0">
                <a:solidFill>
                  <a:schemeClr val="tx1"/>
                </a:solidFill>
                <a:effectLst/>
                <a:latin typeface="Malgun Gothic" panose="020B0503020000020004" charset="-127"/>
                <a:ea typeface="Malgun Gothic" panose="020B0503020000020004" charset="-127"/>
              </a:rPr>
              <a:t>6</a:t>
            </a:r>
            <a:r>
              <a:rPr lang="zh-CN" altLang="en-US" sz="1200" u="none" kern="1200" baseline="0" dirty="0">
                <a:solidFill>
                  <a:schemeClr val="tx1"/>
                </a:solidFill>
                <a:effectLst/>
                <a:latin typeface="Malgun Gothic" panose="020B0503020000020004" charset="-127"/>
                <a:ea typeface="Malgun Gothic" panose="020B0503020000020004" charset="-127"/>
              </a:rPr>
              <a:t>是其限制条件</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en-US" altLang="zh-CN" sz="1200" u="none" kern="1200" baseline="0" dirty="0">
                <a:solidFill>
                  <a:schemeClr val="tx1"/>
                </a:solidFill>
                <a:effectLst/>
                <a:latin typeface="Malgun Gothic" panose="020B0503020000020004" charset="-127"/>
                <a:ea typeface="Malgun Gothic" panose="020B0503020000020004" charset="-127"/>
              </a:rPr>
              <a:t>[T]</a:t>
            </a:r>
            <a:r>
              <a:rPr lang="zh-CN" altLang="en-US" sz="1200" u="none" kern="1200" baseline="0" dirty="0">
                <a:solidFill>
                  <a:schemeClr val="tx1"/>
                </a:solidFill>
                <a:effectLst/>
                <a:latin typeface="Malgun Gothic" panose="020B0503020000020004" charset="-127"/>
                <a:ea typeface="Malgun Gothic" panose="020B0503020000020004" charset="-127"/>
              </a:rPr>
              <a:t>是时间</a:t>
            </a:r>
            <a:r>
              <a:rPr lang="en-US" altLang="zh-CN" sz="1200" u="none" kern="1200" baseline="0" dirty="0">
                <a:solidFill>
                  <a:schemeClr val="tx1"/>
                </a:solidFill>
                <a:effectLst/>
                <a:latin typeface="Malgun Gothic" panose="020B0503020000020004" charset="-127"/>
                <a:ea typeface="Malgun Gothic" panose="020B0503020000020004" charset="-127"/>
              </a:rPr>
              <a:t>KG</a:t>
            </a:r>
            <a:r>
              <a:rPr lang="zh-CN" altLang="en-US" sz="1200" u="none" kern="1200" baseline="0" dirty="0">
                <a:solidFill>
                  <a:schemeClr val="tx1"/>
                </a:solidFill>
                <a:effectLst/>
                <a:latin typeface="Malgun Gothic" panose="020B0503020000020004" charset="-127"/>
                <a:ea typeface="Malgun Gothic" panose="020B0503020000020004" charset="-127"/>
              </a:rPr>
              <a:t>中的时间步长集，</a:t>
            </a:r>
            <a:r>
              <a:rPr lang="en-US" altLang="zh-CN" sz="1200" u="none" kern="1200" baseline="0" dirty="0">
                <a:solidFill>
                  <a:schemeClr val="tx1"/>
                </a:solidFill>
                <a:effectLst/>
                <a:latin typeface="Malgun Gothic" panose="020B0503020000020004" charset="-127"/>
                <a:ea typeface="Malgun Gothic" panose="020B0503020000020004" charset="-127"/>
              </a:rPr>
              <a:t>D+</a:t>
            </a:r>
            <a:r>
              <a:rPr lang="zh-CN" altLang="en-US" sz="1200" u="none" kern="1200" baseline="0" dirty="0">
                <a:solidFill>
                  <a:schemeClr val="tx1"/>
                </a:solidFill>
                <a:effectLst/>
                <a:latin typeface="Malgun Gothic" panose="020B0503020000020004" charset="-127"/>
                <a:ea typeface="Malgun Gothic" panose="020B0503020000020004" charset="-127"/>
              </a:rPr>
              <a:t>是时间戳为</a:t>
            </a:r>
            <a:r>
              <a:rPr lang="en-US" altLang="zh-CN" sz="1200" u="none" kern="1200" baseline="0" dirty="0">
                <a:solidFill>
                  <a:schemeClr val="tx1"/>
                </a:solidFill>
                <a:effectLst/>
                <a:latin typeface="Malgun Gothic" panose="020B0503020000020004" charset="-127"/>
                <a:ea typeface="Malgun Gothic" panose="020B0503020000020004" charset="-127"/>
              </a:rPr>
              <a:t>T</a:t>
            </a:r>
            <a:r>
              <a:rPr lang="zh-CN" altLang="en-US" sz="1200" u="none" kern="1200" baseline="0" dirty="0">
                <a:solidFill>
                  <a:schemeClr val="tx1"/>
                </a:solidFill>
                <a:effectLst/>
                <a:latin typeface="Malgun Gothic" panose="020B0503020000020004" charset="-127"/>
                <a:ea typeface="Malgun Gothic" panose="020B0503020000020004" charset="-127"/>
              </a:rPr>
              <a:t>的正三元组集，</a:t>
            </a:r>
            <a:r>
              <a:rPr lang="en-US" altLang="zh-CN" sz="1200" u="none" kern="1200" baseline="0" dirty="0">
                <a:solidFill>
                  <a:schemeClr val="tx1"/>
                </a:solidFill>
                <a:effectLst/>
                <a:latin typeface="Malgun Gothic" panose="020B0503020000020004" charset="-127"/>
                <a:ea typeface="Malgun Gothic" panose="020B0503020000020004" charset="-127"/>
              </a:rPr>
              <a:t>D</a:t>
            </a:r>
            <a:r>
              <a:rPr lang="zh-CN" altLang="en-US" sz="1200" u="none" kern="1200" baseline="0" dirty="0">
                <a:solidFill>
                  <a:schemeClr val="tx1"/>
                </a:solidFill>
                <a:effectLst/>
                <a:latin typeface="Malgun Gothic" panose="020B0503020000020004" charset="-127"/>
                <a:ea typeface="Malgun Gothic" panose="020B0503020000020004" charset="-127"/>
              </a:rPr>
              <a:t>是时间戳为</a:t>
            </a:r>
            <a:r>
              <a:rPr lang="en-US" altLang="zh-CN" sz="1200" u="none" kern="1200" baseline="0" dirty="0">
                <a:solidFill>
                  <a:schemeClr val="tx1"/>
                </a:solidFill>
                <a:effectLst/>
                <a:latin typeface="Malgun Gothic" panose="020B0503020000020004" charset="-127"/>
                <a:ea typeface="Malgun Gothic" panose="020B0503020000020004" charset="-127"/>
              </a:rPr>
              <a:t>T</a:t>
            </a:r>
            <a:r>
              <a:rPr lang="zh-CN" altLang="en-US" sz="1200" u="none" kern="1200" baseline="0" dirty="0">
                <a:solidFill>
                  <a:schemeClr val="tx1"/>
                </a:solidFill>
                <a:effectLst/>
                <a:latin typeface="Malgun Gothic" panose="020B0503020000020004" charset="-127"/>
                <a:ea typeface="Malgun Gothic" panose="020B0503020000020004" charset="-127"/>
              </a:rPr>
              <a:t>的负三元组集</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zh-CN" altLang="en-US" dirty="0"/>
              <a:t>负样本的生成，一般是替换</a:t>
            </a:r>
            <a:r>
              <a:rPr lang="en-US" altLang="zh-CN" dirty="0"/>
              <a:t>SPOT</a:t>
            </a:r>
            <a:r>
              <a:rPr lang="zh-CN" altLang="en-US" dirty="0"/>
              <a:t>四元组中的头实体、尾实体、时间项三项之中的一项，产生负样本。</a:t>
            </a:r>
          </a:p>
          <a:p>
            <a:r>
              <a:rPr lang="en-US" altLang="zh-CN" sz="1200" u="none" kern="1200" baseline="0" dirty="0">
                <a:solidFill>
                  <a:schemeClr val="tx1"/>
                </a:solidFill>
                <a:effectLst/>
                <a:latin typeface="Malgun Gothic" panose="020B0503020000020004" charset="-127"/>
                <a:ea typeface="Malgun Gothic" panose="020B0503020000020004" charset="-127"/>
              </a:rPr>
              <a:t>E</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R</a:t>
            </a:r>
            <a:r>
              <a:rPr lang="zh-CN" altLang="en-US" sz="1200" u="none" kern="1200" baseline="0" dirty="0">
                <a:solidFill>
                  <a:schemeClr val="tx1"/>
                </a:solidFill>
                <a:effectLst/>
                <a:latin typeface="Malgun Gothic" panose="020B0503020000020004" charset="-127"/>
                <a:ea typeface="Malgun Gothic" panose="020B0503020000020004" charset="-127"/>
              </a:rPr>
              <a:t>分别是实体和关系的集合，</a:t>
            </a:r>
            <a:r>
              <a:rPr lang="en-US" altLang="zh-CN" sz="1200" u="none" kern="1200" baseline="0" dirty="0" err="1">
                <a:solidFill>
                  <a:schemeClr val="tx1"/>
                </a:solidFill>
                <a:effectLst/>
                <a:latin typeface="Malgun Gothic" panose="020B0503020000020004" charset="-127"/>
                <a:ea typeface="Malgun Gothic" panose="020B0503020000020004" charset="-127"/>
              </a:rPr>
              <a:t>cmax</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err="1">
                <a:solidFill>
                  <a:schemeClr val="tx1"/>
                </a:solidFill>
                <a:effectLst/>
                <a:latin typeface="Malgun Gothic" panose="020B0503020000020004" charset="-127"/>
                <a:ea typeface="Malgun Gothic" panose="020B0503020000020004" charset="-127"/>
              </a:rPr>
              <a:t>cmax</a:t>
            </a:r>
            <a:r>
              <a:rPr lang="zh-CN" altLang="en-US" sz="1200" u="none" kern="1200" baseline="0" dirty="0">
                <a:solidFill>
                  <a:schemeClr val="tx1"/>
                </a:solidFill>
                <a:effectLst/>
                <a:latin typeface="Malgun Gothic" panose="020B0503020000020004" charset="-127"/>
                <a:ea typeface="Malgun Gothic" panose="020B0503020000020004" charset="-127"/>
              </a:rPr>
              <a:t>是两个正常数。</a:t>
            </a:r>
            <a:endParaRPr lang="en-US" altLang="zh-CN" sz="1200" u="none" kern="1200" baseline="0" dirty="0">
              <a:solidFill>
                <a:schemeClr val="tx1"/>
              </a:solidFill>
              <a:effectLst/>
              <a:latin typeface="Malgun Gothic" panose="020B0503020000020004" charset="-127"/>
              <a:ea typeface="Malgun Gothic" panose="020B050302000002000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这个是本模型的伪代码</a:t>
            </a:r>
          </a:p>
        </p:txBody>
      </p:sp>
    </p:spTree>
    <p:extLst>
      <p:ext uri="{BB962C8B-B14F-4D97-AF65-F5344CB8AC3E}">
        <p14:creationId xmlns:p14="http://schemas.microsoft.com/office/powerpoint/2010/main" val="693047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这个是实验所采用的数据集，</a:t>
            </a:r>
            <a:r>
              <a:rPr lang="zh-CN" altLang="en-US" sz="1200" u="none" kern="1200" baseline="0" dirty="0">
                <a:solidFill>
                  <a:schemeClr val="tx1"/>
                </a:solidFill>
                <a:effectLst/>
                <a:latin typeface="Malgun Gothic" panose="020B0503020000020004" charset="-127"/>
                <a:ea typeface="Malgun Gothic" panose="020B0503020000020004" charset="-127"/>
              </a:rPr>
              <a:t>包括</a:t>
            </a:r>
            <a:r>
              <a:rPr lang="en-US" altLang="zh-CN" sz="1200" u="none" kern="1200" baseline="0" dirty="0">
                <a:solidFill>
                  <a:schemeClr val="tx1"/>
                </a:solidFill>
                <a:effectLst/>
                <a:latin typeface="Malgun Gothic" panose="020B0503020000020004" charset="-127"/>
                <a:ea typeface="Malgun Gothic" panose="020B0503020000020004" charset="-127"/>
              </a:rPr>
              <a:t>ICEWS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Wikidata</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YAGO3</a:t>
            </a:r>
            <a:r>
              <a:rPr lang="zh-CN" altLang="en-US" sz="1200" u="none" kern="1200" baseline="0" dirty="0">
                <a:solidFill>
                  <a:schemeClr val="tx1"/>
                </a:solidFill>
                <a:effectLst/>
                <a:latin typeface="Malgun Gothic" panose="020B0503020000020004" charset="-127"/>
                <a:ea typeface="Malgun Gothic" panose="020B0503020000020004" charset="-127"/>
              </a:rPr>
              <a:t>的四个子集 </a:t>
            </a:r>
            <a:r>
              <a:rPr lang="en-US" altLang="zh-CN" sz="1200" u="none" kern="1200" baseline="0" dirty="0">
                <a:solidFill>
                  <a:schemeClr val="tx1"/>
                </a:solidFill>
                <a:effectLst/>
                <a:latin typeface="Malgun Gothic" panose="020B0503020000020004" charset="-127"/>
                <a:ea typeface="Malgun Gothic" panose="020B0503020000020004" charset="-127"/>
              </a:rPr>
              <a:t>ICEWS14</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ICEWS05-15</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p>
          <a:p>
            <a:r>
              <a:rPr lang="zh-CN" altLang="en-US" sz="1200" u="none" kern="1200" baseline="0" dirty="0">
                <a:solidFill>
                  <a:schemeClr val="tx1"/>
                </a:solidFill>
                <a:effectLst/>
                <a:latin typeface="Malgun Gothic" panose="020B0503020000020004" charset="-127"/>
              </a:rPr>
              <a:t>之所以没用</a:t>
            </a:r>
            <a:r>
              <a:rPr lang="en-US" altLang="zh-CN" sz="1200" u="none" kern="1200" baseline="0" dirty="0">
                <a:solidFill>
                  <a:schemeClr val="tx1"/>
                </a:solidFill>
                <a:effectLst/>
                <a:latin typeface="Malgun Gothic" panose="020B0503020000020004" charset="-127"/>
                <a:ea typeface="Malgun Gothic" panose="020B0503020000020004" charset="-127"/>
              </a:rPr>
              <a:t>YAGO15k</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Wikidata11k</a:t>
            </a:r>
            <a:r>
              <a:rPr lang="zh-CN" altLang="en-US" sz="1200" u="none" kern="1200" baseline="0" dirty="0">
                <a:solidFill>
                  <a:schemeClr val="tx1"/>
                </a:solidFill>
                <a:effectLst/>
                <a:latin typeface="Malgun Gothic" panose="020B0503020000020004" charset="-127"/>
                <a:ea typeface="Malgun Gothic" panose="020B0503020000020004" charset="-127"/>
              </a:rPr>
              <a:t>是因为它们只包含开始日期或结束日期，而</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既包含开始日期又包含结束日期</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en-US" altLang="zh-CN" sz="1200" u="none" kern="1200" baseline="0" dirty="0">
                <a:solidFill>
                  <a:schemeClr val="tx1"/>
                </a:solidFill>
                <a:effectLst/>
                <a:latin typeface="Malgun Gothic" panose="020B0503020000020004" charset="-127"/>
                <a:ea typeface="Malgun Gothic" panose="020B0503020000020004" charset="-127"/>
              </a:rPr>
              <a:t>ICEWS</a:t>
            </a:r>
            <a:r>
              <a:rPr lang="zh-CN" altLang="en-US" sz="1200" u="none" kern="1200" baseline="0" dirty="0">
                <a:solidFill>
                  <a:schemeClr val="tx1"/>
                </a:solidFill>
                <a:effectLst/>
                <a:latin typeface="Malgun Gothic" panose="020B0503020000020004" charset="-127"/>
                <a:ea typeface="Malgun Gothic" panose="020B0503020000020004" charset="-127"/>
              </a:rPr>
              <a:t>是一 个包含带有特定时间注释的政治事件的存储库，值得注意的是，</a:t>
            </a:r>
            <a:r>
              <a:rPr lang="en-US" altLang="zh-CN" sz="1200" u="none" kern="1200" baseline="0" dirty="0">
                <a:solidFill>
                  <a:schemeClr val="tx1"/>
                </a:solidFill>
                <a:effectLst/>
                <a:latin typeface="Malgun Gothic" panose="020B0503020000020004" charset="-127"/>
                <a:ea typeface="Malgun Gothic" panose="020B0503020000020004" charset="-127"/>
              </a:rPr>
              <a:t>ICEWS</a:t>
            </a:r>
            <a:r>
              <a:rPr lang="zh-CN" altLang="en-US" sz="1200" u="none" kern="1200" baseline="0" dirty="0">
                <a:solidFill>
                  <a:schemeClr val="tx1"/>
                </a:solidFill>
                <a:effectLst/>
                <a:latin typeface="Malgun Gothic" panose="020B0503020000020004" charset="-127"/>
                <a:ea typeface="Malgun Gothic" panose="020B0503020000020004" charset="-127"/>
              </a:rPr>
              <a:t>数据集中的所有时间注释都是时间点。</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zh-CN" altLang="en-US" sz="1200" u="none" kern="1200" baseline="0" dirty="0">
                <a:solidFill>
                  <a:schemeClr val="tx1"/>
                </a:solidFill>
                <a:effectLst/>
                <a:latin typeface="Malgun Gothic" panose="020B0503020000020004" charset="-127"/>
                <a:ea typeface="Malgun Gothic" panose="020B0503020000020004" charset="-127"/>
              </a:rPr>
              <a:t>与</a:t>
            </a:r>
            <a:r>
              <a:rPr lang="en-US" altLang="zh-CN" sz="1200" u="none" kern="1200" baseline="0" dirty="0">
                <a:solidFill>
                  <a:schemeClr val="tx1"/>
                </a:solidFill>
                <a:effectLst/>
                <a:latin typeface="Malgun Gothic" panose="020B0503020000020004" charset="-127"/>
                <a:ea typeface="Malgun Gothic" panose="020B0503020000020004" charset="-127"/>
              </a:rPr>
              <a:t>ICEWS</a:t>
            </a:r>
            <a:r>
              <a:rPr lang="zh-CN" altLang="en-US" sz="1200" u="none" kern="1200" baseline="0" dirty="0">
                <a:solidFill>
                  <a:schemeClr val="tx1"/>
                </a:solidFill>
                <a:effectLst/>
                <a:latin typeface="Malgun Gothic" panose="020B0503020000020004" charset="-127"/>
                <a:ea typeface="Malgun Gothic" panose="020B0503020000020004" charset="-127"/>
              </a:rPr>
              <a:t>不同，</a:t>
            </a:r>
            <a:r>
              <a:rPr lang="en-US" altLang="zh-CN" sz="1200" u="none" kern="1200" baseline="0" dirty="0">
                <a:solidFill>
                  <a:schemeClr val="tx1"/>
                </a:solidFill>
                <a:effectLst/>
                <a:latin typeface="Malgun Gothic" panose="020B0503020000020004" charset="-127"/>
                <a:ea typeface="Malgun Gothic" panose="020B0503020000020004" charset="-127"/>
              </a:rPr>
              <a:t>YAGO3</a:t>
            </a:r>
            <a:r>
              <a:rPr lang="zh-CN" altLang="en-US" sz="1200" u="none" kern="1200" baseline="0" dirty="0">
                <a:solidFill>
                  <a:schemeClr val="tx1"/>
                </a:solidFill>
                <a:effectLst/>
                <a:latin typeface="Malgun Gothic" panose="020B0503020000020004" charset="-127"/>
                <a:ea typeface="Malgun Gothic" panose="020B0503020000020004" charset="-127"/>
              </a:rPr>
              <a:t>中的一部分时间注释被表示为时间间隔，（作者只通过删除月和日期信息来处理年级别的粒度，并将时间戳视为</a:t>
            </a:r>
            <a:r>
              <a:rPr lang="en-US" altLang="zh-CN" sz="1200" u="none" kern="1200" baseline="0" dirty="0">
                <a:solidFill>
                  <a:schemeClr val="tx1"/>
                </a:solidFill>
                <a:effectLst/>
                <a:latin typeface="Malgun Gothic" panose="020B0503020000020004" charset="-127"/>
                <a:ea typeface="Malgun Gothic" panose="020B0503020000020004" charset="-127"/>
              </a:rPr>
              <a:t>70</a:t>
            </a:r>
            <a:r>
              <a:rPr lang="zh-CN" altLang="en-US" sz="1200" u="none" kern="1200" baseline="0" dirty="0">
                <a:solidFill>
                  <a:schemeClr val="tx1"/>
                </a:solidFill>
                <a:effectLst/>
                <a:latin typeface="Malgun Gothic" panose="020B0503020000020004" charset="-127"/>
                <a:ea typeface="Malgun Gothic" panose="020B0503020000020004" charset="-127"/>
              </a:rPr>
              <a:t>个不同的时间步长，以考虑不同时间步长中三元组数量的平衡。对于缺少开始日期或结束日期的时间间隔，例如，</a:t>
            </a:r>
            <a:r>
              <a:rPr lang="en-US" altLang="zh-CN" sz="1200" u="none" kern="1200" baseline="0" dirty="0">
                <a:solidFill>
                  <a:schemeClr val="tx1"/>
                </a:solidFill>
                <a:effectLst/>
                <a:latin typeface="Malgun Gothic" panose="020B0503020000020004" charset="-127"/>
                <a:ea typeface="Malgun Gothic" panose="020B0503020000020004" charset="-127"/>
              </a:rPr>
              <a:t>[2003-##-##</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 # #-#-# #]</a:t>
            </a:r>
            <a:r>
              <a:rPr lang="zh-CN" altLang="en-US" sz="1200" u="none" kern="1200" baseline="0" dirty="0">
                <a:solidFill>
                  <a:schemeClr val="tx1"/>
                </a:solidFill>
                <a:effectLst/>
                <a:latin typeface="Malgun Gothic" panose="020B0503020000020004" charset="-127"/>
                <a:ea typeface="Malgun Gothic" panose="020B0503020000020004" charset="-127"/>
              </a:rPr>
              <a:t>表示“自</a:t>
            </a:r>
            <a:r>
              <a:rPr lang="en-US" altLang="zh-CN" sz="1200" u="none" kern="1200" baseline="0" dirty="0">
                <a:solidFill>
                  <a:schemeClr val="tx1"/>
                </a:solidFill>
                <a:effectLst/>
                <a:latin typeface="Malgun Gothic" panose="020B0503020000020004" charset="-127"/>
                <a:ea typeface="Malgun Gothic" panose="020B0503020000020004" charset="-127"/>
              </a:rPr>
              <a:t>2003</a:t>
            </a:r>
            <a:r>
              <a:rPr lang="zh-CN" altLang="en-US" sz="1200" u="none" kern="1200" baseline="0" dirty="0">
                <a:solidFill>
                  <a:schemeClr val="tx1"/>
                </a:solidFill>
                <a:effectLst/>
                <a:latin typeface="Malgun Gothic" panose="020B0503020000020004" charset="-127"/>
                <a:ea typeface="Malgun Gothic" panose="020B0503020000020004" charset="-127"/>
              </a:rPr>
              <a:t>年以来”，作者使用第一个时间步长或最后一个时间步长来表示缺少的开始时间或结束时间。）</a:t>
            </a:r>
            <a:endParaRPr lang="en-US" altLang="zh-CN" sz="1200" u="none" kern="1200" baseline="0" dirty="0">
              <a:solidFill>
                <a:schemeClr val="tx1"/>
              </a:solidFill>
              <a:effectLst/>
              <a:latin typeface="Malgun Gothic" panose="020B0503020000020004" charset="-127"/>
              <a:ea typeface="Malgun Gothic" panose="020B0503020000020004"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维基数据</a:t>
            </a:r>
            <a:r>
              <a:rPr lang="en-US" altLang="zh-CN" sz="1200" u="none" kern="1200" baseline="0" dirty="0">
                <a:solidFill>
                  <a:schemeClr val="tx1"/>
                </a:solidFill>
                <a:effectLst/>
                <a:latin typeface="Malgun Gothic" panose="020B0503020000020004" charset="-127"/>
                <a:ea typeface="Malgun Gothic" panose="020B0503020000020004" charset="-127"/>
              </a:rPr>
              <a:t>12k</a:t>
            </a:r>
            <a:r>
              <a:rPr lang="zh-CN" altLang="en-US" sz="1200" u="none" kern="1200" baseline="0" dirty="0">
                <a:solidFill>
                  <a:schemeClr val="tx1"/>
                </a:solidFill>
                <a:effectLst/>
                <a:latin typeface="Malgun Gothic" panose="020B0503020000020004" charset="-127"/>
                <a:ea typeface="Malgun Gothic" panose="020B0503020000020004" charset="-127"/>
              </a:rPr>
              <a:t>是维基数据的一个子集</a:t>
            </a:r>
            <a:r>
              <a:rPr lang="en-US" altLang="zh-CN" sz="1200" u="none" kern="1200" baseline="0" dirty="0">
                <a:solidFill>
                  <a:schemeClr val="tx1"/>
                </a:solidFill>
                <a:effectLst/>
                <a:latin typeface="Malgun Gothic" panose="020B0503020000020004" charset="-127"/>
                <a:ea typeface="Malgun Gothic" panose="020B0503020000020004" charset="-127"/>
              </a:rPr>
              <a:t>[6]</a:t>
            </a:r>
            <a:r>
              <a:rPr lang="zh-CN" altLang="en-US" sz="1200" u="none" kern="1200" baseline="0" dirty="0">
                <a:solidFill>
                  <a:schemeClr val="tx1"/>
                </a:solidFill>
                <a:effectLst/>
                <a:latin typeface="Malgun Gothic" panose="020B0503020000020004" charset="-127"/>
                <a:ea typeface="Malgun Gothic" panose="020B0503020000020004" charset="-127"/>
              </a:rPr>
              <a:t>。类似于</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包含一些涉及时间间隔的事实。作者使用与</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相同的设置，将时间戳视为</a:t>
            </a:r>
            <a:r>
              <a:rPr lang="en-US" altLang="zh-CN" sz="1200" u="none" kern="1200" baseline="0" dirty="0">
                <a:solidFill>
                  <a:schemeClr val="tx1"/>
                </a:solidFill>
                <a:effectLst/>
                <a:latin typeface="Malgun Gothic" panose="020B0503020000020004" charset="-127"/>
                <a:ea typeface="Malgun Gothic" panose="020B0503020000020004" charset="-127"/>
              </a:rPr>
              <a:t>81</a:t>
            </a:r>
            <a:r>
              <a:rPr lang="zh-CN" altLang="en-US" sz="1200" u="none" kern="1200" baseline="0" dirty="0">
                <a:solidFill>
                  <a:schemeClr val="tx1"/>
                </a:solidFill>
                <a:effectLst/>
                <a:latin typeface="Malgun Gothic" panose="020B0503020000020004" charset="-127"/>
                <a:ea typeface="Malgun Gothic" panose="020B0503020000020004" charset="-127"/>
              </a:rPr>
              <a:t>个不同的时间步长。</a:t>
            </a:r>
          </a:p>
          <a:p>
            <a:r>
              <a:rPr lang="zh-CN" altLang="en-US" sz="1200" u="none" kern="1200" baseline="0" dirty="0">
                <a:solidFill>
                  <a:schemeClr val="tx1"/>
                </a:solidFill>
                <a:effectLst/>
                <a:latin typeface="Malgun Gothic" panose="020B0503020000020004" charset="-127"/>
              </a:rPr>
              <a:t>）</a:t>
            </a:r>
            <a:endParaRPr lang="en-US" altLang="zh-CN" sz="1200" u="none" kern="1200" baseline="0" dirty="0">
              <a:solidFill>
                <a:schemeClr val="tx1"/>
              </a:solidFill>
              <a:effectLst/>
              <a:latin typeface="Malgun Gothic" panose="020B0503020000020004"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charset="-127"/>
                <a:ea typeface="Malgun Gothic" panose="020B0503020000020004" charset="-127"/>
              </a:rPr>
              <a:t>如图</a:t>
            </a:r>
            <a:r>
              <a:rPr lang="en-US" altLang="zh-CN" sz="1200" u="none" kern="1200" baseline="0" dirty="0">
                <a:solidFill>
                  <a:schemeClr val="tx1"/>
                </a:solidFill>
                <a:effectLst/>
                <a:latin typeface="Malgun Gothic" panose="020B0503020000020004" charset="-127"/>
                <a:ea typeface="Malgun Gothic" panose="020B0503020000020004" charset="-127"/>
              </a:rPr>
              <a:t>3</a:t>
            </a:r>
            <a:r>
              <a:rPr lang="zh-CN" altLang="en-US" sz="1200" u="none" kern="1200" baseline="0" dirty="0">
                <a:solidFill>
                  <a:schemeClr val="tx1"/>
                </a:solidFill>
                <a:effectLst/>
                <a:latin typeface="Malgun Gothic" panose="020B0503020000020004" charset="-127"/>
                <a:ea typeface="Malgun Gothic" panose="020B0503020000020004" charset="-127"/>
              </a:rPr>
              <a:t>所示，</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中的大多数事实都涉及时间间隔。对于</a:t>
            </a:r>
            <a:r>
              <a:rPr lang="en-US" altLang="zh-CN" sz="1200" u="none" kern="1200" baseline="0" dirty="0">
                <a:solidFill>
                  <a:schemeClr val="tx1"/>
                </a:solidFill>
                <a:effectLst/>
                <a:latin typeface="Malgun Gothic" panose="020B0503020000020004" charset="-127"/>
                <a:ea typeface="Malgun Gothic" panose="020B0503020000020004" charset="-127"/>
              </a:rPr>
              <a:t>TKGE</a:t>
            </a:r>
            <a:r>
              <a:rPr lang="zh-CN" altLang="en-US" sz="1200" u="none" kern="1200" baseline="0" dirty="0">
                <a:solidFill>
                  <a:schemeClr val="tx1"/>
                </a:solidFill>
                <a:effectLst/>
                <a:latin typeface="Malgun Gothic" panose="020B0503020000020004" charset="-127"/>
                <a:ea typeface="Malgun Gothic" panose="020B0503020000020004" charset="-127"/>
              </a:rPr>
              <a:t>模型，作者将涉及多个时间步长的这类事实</a:t>
            </a:r>
            <a:r>
              <a:rPr lang="en-US" altLang="zh-CN" sz="1200" u="none" kern="1200" baseline="0" dirty="0">
                <a:solidFill>
                  <a:schemeClr val="tx1"/>
                </a:solidFill>
                <a:effectLst/>
                <a:latin typeface="Malgun Gothic" panose="020B0503020000020004" charset="-127"/>
                <a:ea typeface="Malgun Gothic" panose="020B0503020000020004" charset="-127"/>
              </a:rPr>
              <a:t>(s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p</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o</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ts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te</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离散为只涉及单个时间步长的多个四元组，即</a:t>
            </a:r>
            <a:r>
              <a:rPr lang="en-US" altLang="zh-CN" sz="1200" u="none" kern="1200" baseline="0" dirty="0">
                <a:solidFill>
                  <a:schemeClr val="tx1"/>
                </a:solidFill>
                <a:effectLst/>
                <a:latin typeface="Malgun Gothic" panose="020B0503020000020004" charset="-127"/>
                <a:ea typeface="Malgun Gothic" panose="020B0503020000020004" charset="-127"/>
              </a:rPr>
              <a:t>{(s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p</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o</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ts</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p</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o</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ts+1)</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(s</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p</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o</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te</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，其中</a:t>
            </a:r>
            <a:r>
              <a:rPr lang="en-US" altLang="zh-CN" sz="1200" u="none" kern="1200" baseline="0" dirty="0" err="1">
                <a:solidFill>
                  <a:schemeClr val="tx1"/>
                </a:solidFill>
                <a:effectLst/>
                <a:latin typeface="Malgun Gothic" panose="020B0503020000020004" charset="-127"/>
                <a:ea typeface="Malgun Gothic" panose="020B0503020000020004" charset="-127"/>
              </a:rPr>
              <a:t>tsand</a:t>
            </a:r>
            <a:r>
              <a:rPr lang="en-US" altLang="zh-CN" sz="1200" u="none" kern="1200" baseline="0" dirty="0">
                <a:solidFill>
                  <a:schemeClr val="tx1"/>
                </a:solidFill>
                <a:effectLst/>
                <a:latin typeface="Malgun Gothic" panose="020B0503020000020004" charset="-127"/>
                <a:ea typeface="Malgun Gothic" panose="020B0503020000020004" charset="-127"/>
              </a:rPr>
              <a:t> </a:t>
            </a:r>
            <a:r>
              <a:rPr lang="en-US" altLang="zh-CN" sz="1200" u="none" kern="1200" baseline="0" dirty="0" err="1">
                <a:solidFill>
                  <a:schemeClr val="tx1"/>
                </a:solidFill>
                <a:effectLst/>
                <a:latin typeface="Malgun Gothic" panose="020B0503020000020004" charset="-127"/>
                <a:ea typeface="Malgun Gothic" panose="020B0503020000020004" charset="-127"/>
              </a:rPr>
              <a:t>tedenote</a:t>
            </a:r>
            <a:r>
              <a:rPr lang="zh-CN" altLang="en-US" sz="1200" u="none" kern="1200" baseline="0" dirty="0">
                <a:solidFill>
                  <a:schemeClr val="tx1"/>
                </a:solidFill>
                <a:effectLst/>
                <a:latin typeface="Malgun Gothic" panose="020B0503020000020004" charset="-127"/>
                <a:ea typeface="Malgun Gothic" panose="020B0503020000020004" charset="-127"/>
              </a:rPr>
              <a:t>是开始时间和结束时间。</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t>这个是实验设置，简单看一下就好</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charset="-127"/>
                <a:ea typeface="Malgun Gothic" panose="020B0503020000020004" charset="-127"/>
              </a:rPr>
              <a:t>表显示了链路预测任务的结果。在</a:t>
            </a:r>
            <a:r>
              <a:rPr lang="en-US" altLang="zh-CN" sz="1200" u="none" kern="1200" baseline="0" dirty="0">
                <a:solidFill>
                  <a:schemeClr val="tx1"/>
                </a:solidFill>
                <a:effectLst/>
                <a:latin typeface="Malgun Gothic" panose="020B0503020000020004" charset="-127"/>
                <a:ea typeface="Malgun Gothic" panose="020B0503020000020004" charset="-127"/>
              </a:rPr>
              <a:t>ICEWS14</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ICEWS05-15</a:t>
            </a:r>
            <a:r>
              <a:rPr lang="zh-CN" altLang="en-US" sz="1200" u="none" kern="1200" baseline="0" dirty="0">
                <a:solidFill>
                  <a:schemeClr val="tx1"/>
                </a:solidFill>
                <a:effectLst/>
                <a:latin typeface="Malgun Gothic" panose="020B0503020000020004" charset="-127"/>
                <a:ea typeface="Malgun Gothic" panose="020B0503020000020004" charset="-127"/>
              </a:rPr>
              <a:t>上，</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的表现优于所有基线模型，考虑了</a:t>
            </a:r>
            <a:r>
              <a:rPr lang="en-US" altLang="zh-CN" sz="1200" u="none" kern="1200" baseline="0" dirty="0">
                <a:solidFill>
                  <a:schemeClr val="tx1"/>
                </a:solidFill>
                <a:effectLst/>
                <a:latin typeface="Malgun Gothic" panose="020B0503020000020004" charset="-127"/>
                <a:ea typeface="Malgun Gothic" panose="020B0503020000020004" charset="-127"/>
              </a:rPr>
              <a:t>MR</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MRR</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Hits@10</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Hits@1</a:t>
            </a:r>
            <a:r>
              <a:rPr lang="zh-CN" altLang="en-US" sz="1200" u="none" kern="1200" baseline="0" dirty="0">
                <a:solidFill>
                  <a:schemeClr val="tx1"/>
                </a:solidFill>
                <a:effectLst/>
                <a:latin typeface="Malgun Gothic" panose="020B0503020000020004" charset="-127"/>
                <a:ea typeface="Malgun Gothic" panose="020B0503020000020004" charset="-127"/>
              </a:rPr>
              <a:t>。与最新的</a:t>
            </a:r>
            <a:r>
              <a:rPr lang="en-US" altLang="zh-CN" sz="1200" u="none" kern="1200" baseline="0" dirty="0">
                <a:solidFill>
                  <a:schemeClr val="tx1"/>
                </a:solidFill>
                <a:effectLst/>
                <a:latin typeface="Malgun Gothic" panose="020B0503020000020004" charset="-127"/>
                <a:ea typeface="Malgun Gothic" panose="020B0503020000020004" charset="-127"/>
              </a:rPr>
              <a:t>TKGE</a:t>
            </a:r>
            <a:r>
              <a:rPr lang="zh-CN" altLang="en-US" sz="1200" u="none" kern="1200" baseline="0" dirty="0">
                <a:solidFill>
                  <a:schemeClr val="tx1"/>
                </a:solidFill>
                <a:effectLst/>
                <a:latin typeface="Malgun Gothic" panose="020B0503020000020004" charset="-127"/>
                <a:ea typeface="Malgun Gothic" panose="020B0503020000020004" charset="-127"/>
              </a:rPr>
              <a:t>模型</a:t>
            </a:r>
            <a:r>
              <a:rPr lang="en-US" altLang="zh-CN" sz="1200" u="none" kern="1200" baseline="0" dirty="0">
                <a:solidFill>
                  <a:schemeClr val="tx1"/>
                </a:solidFill>
                <a:effectLst/>
                <a:latin typeface="Malgun Gothic" panose="020B0503020000020004" charset="-127"/>
                <a:ea typeface="Malgun Gothic" panose="020B0503020000020004" charset="-127"/>
              </a:rPr>
              <a:t>DE-</a:t>
            </a:r>
            <a:r>
              <a:rPr lang="en-US" altLang="zh-CN" sz="1200" u="none" kern="1200" baseline="0" dirty="0" err="1">
                <a:solidFill>
                  <a:schemeClr val="tx1"/>
                </a:solidFill>
                <a:effectLst/>
                <a:latin typeface="Malgun Gothic" panose="020B0503020000020004" charset="-127"/>
                <a:ea typeface="Malgun Gothic" panose="020B0503020000020004" charset="-127"/>
              </a:rPr>
              <a:t>SimplE</a:t>
            </a:r>
            <a:r>
              <a:rPr lang="zh-CN" altLang="en-US" sz="1200" u="none" kern="1200" baseline="0" dirty="0">
                <a:solidFill>
                  <a:schemeClr val="tx1"/>
                </a:solidFill>
                <a:effectLst/>
                <a:latin typeface="Malgun Gothic" panose="020B0503020000020004" charset="-127"/>
                <a:ea typeface="Malgun Gothic" panose="020B0503020000020004" charset="-127"/>
              </a:rPr>
              <a:t>相比，</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在</a:t>
            </a:r>
            <a:r>
              <a:rPr lang="en-US" altLang="zh-CN" sz="1200" u="none" kern="1200" baseline="0" dirty="0">
                <a:solidFill>
                  <a:schemeClr val="tx1"/>
                </a:solidFill>
                <a:effectLst/>
                <a:latin typeface="Malgun Gothic" panose="020B0503020000020004" charset="-127"/>
                <a:ea typeface="Malgun Gothic" panose="020B0503020000020004" charset="-127"/>
              </a:rPr>
              <a:t>ICWS14</a:t>
            </a:r>
            <a:r>
              <a:rPr lang="zh-CN" altLang="en-US" sz="1200" u="none" kern="1200" baseline="0" dirty="0">
                <a:solidFill>
                  <a:schemeClr val="tx1"/>
                </a:solidFill>
                <a:effectLst/>
                <a:latin typeface="Malgun Gothic" panose="020B0503020000020004" charset="-127"/>
                <a:ea typeface="Malgun Gothic" panose="020B0503020000020004" charset="-127"/>
              </a:rPr>
              <a:t>上获得了</a:t>
            </a:r>
            <a:r>
              <a:rPr lang="en-US" altLang="zh-CN" sz="1200" u="none" kern="1200" baseline="0" dirty="0">
                <a:solidFill>
                  <a:schemeClr val="tx1"/>
                </a:solidFill>
                <a:effectLst/>
                <a:latin typeface="Malgun Gothic" panose="020B0503020000020004" charset="-127"/>
                <a:ea typeface="Malgun Gothic" panose="020B0503020000020004" charset="-127"/>
              </a:rPr>
              <a:t>5%</a:t>
            </a:r>
            <a:r>
              <a:rPr lang="zh-CN" altLang="en-US" sz="1200" u="none" kern="1200" baseline="0" dirty="0">
                <a:solidFill>
                  <a:schemeClr val="tx1"/>
                </a:solidFill>
                <a:effectLst/>
                <a:latin typeface="Malgun Gothic" panose="020B0503020000020004" charset="-127"/>
                <a:ea typeface="Malgun Gothic" panose="020B0503020000020004" charset="-127"/>
              </a:rPr>
              <a:t>的</a:t>
            </a:r>
            <a:r>
              <a:rPr lang="en-US" altLang="zh-CN" sz="1200" u="none" kern="1200" baseline="0" dirty="0">
                <a:solidFill>
                  <a:schemeClr val="tx1"/>
                </a:solidFill>
                <a:effectLst/>
                <a:latin typeface="Malgun Gothic" panose="020B0503020000020004" charset="-127"/>
                <a:ea typeface="Malgun Gothic" panose="020B0503020000020004" charset="-127"/>
              </a:rPr>
              <a:t>MRR</a:t>
            </a:r>
            <a:r>
              <a:rPr lang="zh-CN" altLang="en-US" sz="1200" u="none" kern="1200" baseline="0" dirty="0">
                <a:solidFill>
                  <a:schemeClr val="tx1"/>
                </a:solidFill>
                <a:effectLst/>
                <a:latin typeface="Malgun Gothic" panose="020B0503020000020004" charset="-127"/>
                <a:ea typeface="Malgun Gothic" panose="020B0503020000020004" charset="-127"/>
              </a:rPr>
              <a:t>改进，在</a:t>
            </a:r>
            <a:r>
              <a:rPr lang="en-US" altLang="zh-CN" sz="1200" u="none" kern="1200" baseline="0" dirty="0">
                <a:solidFill>
                  <a:schemeClr val="tx1"/>
                </a:solidFill>
                <a:effectLst/>
                <a:latin typeface="Malgun Gothic" panose="020B0503020000020004" charset="-127"/>
                <a:ea typeface="Malgun Gothic" panose="020B0503020000020004" charset="-127"/>
              </a:rPr>
              <a:t>ICWS14</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ICWS05-15</a:t>
            </a:r>
            <a:r>
              <a:rPr lang="zh-CN" altLang="en-US" sz="1200" u="none" kern="1200" baseline="0" dirty="0">
                <a:solidFill>
                  <a:schemeClr val="tx1"/>
                </a:solidFill>
                <a:effectLst/>
                <a:latin typeface="Malgun Gothic" panose="020B0503020000020004" charset="-127"/>
                <a:ea typeface="Malgun Gothic" panose="020B0503020000020004" charset="-127"/>
              </a:rPr>
              <a:t>上分别提高了</a:t>
            </a:r>
            <a:r>
              <a:rPr lang="en-US" altLang="zh-CN" sz="1200" u="none" kern="1200" baseline="0" dirty="0">
                <a:solidFill>
                  <a:schemeClr val="tx1"/>
                </a:solidFill>
                <a:effectLst/>
                <a:latin typeface="Malgun Gothic" panose="020B0503020000020004" charset="-127"/>
                <a:ea typeface="Malgun Gothic" panose="020B0503020000020004" charset="-127"/>
              </a:rPr>
              <a:t>3%</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6%</a:t>
            </a:r>
            <a:r>
              <a:rPr lang="zh-CN" altLang="en-US" sz="1200" u="none" kern="1200" baseline="0" dirty="0">
                <a:solidFill>
                  <a:schemeClr val="tx1"/>
                </a:solidFill>
                <a:effectLst/>
                <a:latin typeface="Malgun Gothic" panose="020B0503020000020004" charset="-127"/>
                <a:ea typeface="Malgun Gothic" panose="020B0503020000020004" charset="-127"/>
              </a:rPr>
              <a:t>的</a:t>
            </a:r>
            <a:r>
              <a:rPr lang="en-US" altLang="zh-CN" sz="1200" u="none" kern="1200" baseline="0" dirty="0">
                <a:solidFill>
                  <a:schemeClr val="tx1"/>
                </a:solidFill>
                <a:effectLst/>
                <a:latin typeface="Malgun Gothic" panose="020B0503020000020004" charset="-127"/>
                <a:ea typeface="Malgun Gothic" panose="020B0503020000020004" charset="-127"/>
              </a:rPr>
              <a:t>hit@10</a:t>
            </a:r>
            <a:r>
              <a:rPr lang="zh-CN" altLang="en-US" sz="1200" u="none" kern="1200" baseline="0" dirty="0">
                <a:solidFill>
                  <a:schemeClr val="tx1"/>
                </a:solidFill>
                <a:effectLst/>
                <a:latin typeface="Malgun Gothic" panose="020B0503020000020004" charset="-127"/>
                <a:ea typeface="Malgun Gothic" panose="020B0503020000020004" charset="-127"/>
              </a:rPr>
              <a:t>。</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协方差：衡量两个变量的总体误差（两个变量的变化趋势）</a:t>
            </a:r>
            <a:endParaRPr lang="en-US" altLang="zh-CN" dirty="0"/>
          </a:p>
          <a:p>
            <a:r>
              <a:rPr lang="zh-CN" altLang="en-US" dirty="0"/>
              <a:t>时间序列：将同一统计指标的数值按其发生的时间先后顺序排列而成的数列</a:t>
            </a:r>
            <a:endParaRPr lang="en-US" altLang="zh-CN" dirty="0"/>
          </a:p>
          <a:p>
            <a:r>
              <a:rPr lang="zh-CN" altLang="en-US" dirty="0"/>
              <a:t>高斯分布（正态分布）</a:t>
            </a:r>
            <a:endParaRPr lang="en-US" altLang="zh-CN" dirty="0"/>
          </a:p>
          <a:p>
            <a:r>
              <a:rPr lang="zh-CN" altLang="en-US" dirty="0"/>
              <a:t>多维高斯分布其变量为</a:t>
            </a:r>
            <a:r>
              <a:rPr lang="en-US" altLang="zh-CN" dirty="0"/>
              <a:t>n</a:t>
            </a:r>
            <a:r>
              <a:rPr lang="zh-CN" altLang="en-US" dirty="0"/>
              <a:t>维变量，每个变量之前可能会存在关系，为了描述这种关系，引入了协方差矩阵</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charset="-127"/>
                <a:ea typeface="Malgun Gothic" panose="020B0503020000020004" charset="-127"/>
              </a:rPr>
              <a:t>在</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上，事实中的时间注释是时间间隔，</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超过了关于</a:t>
            </a:r>
            <a:r>
              <a:rPr lang="en-US" altLang="zh-CN" sz="1200" u="none" kern="1200" baseline="0" dirty="0">
                <a:solidFill>
                  <a:schemeClr val="tx1"/>
                </a:solidFill>
                <a:effectLst/>
                <a:latin typeface="Malgun Gothic" panose="020B0503020000020004" charset="-127"/>
                <a:ea typeface="Malgun Gothic" panose="020B0503020000020004" charset="-127"/>
              </a:rPr>
              <a:t>MRR</a:t>
            </a:r>
            <a:r>
              <a:rPr lang="zh-CN" altLang="en-US" sz="1200" u="none" kern="1200" baseline="0" dirty="0">
                <a:solidFill>
                  <a:schemeClr val="tx1"/>
                </a:solidFill>
                <a:effectLst/>
                <a:latin typeface="Malgun Gothic" panose="020B0503020000020004" charset="-127"/>
                <a:ea typeface="Malgun Gothic" panose="020B0503020000020004" charset="-127"/>
              </a:rPr>
              <a:t>的基线模型，</a:t>
            </a:r>
            <a:r>
              <a:rPr lang="en-US" altLang="zh-CN" sz="1200" u="none" kern="1200" baseline="0" dirty="0">
                <a:solidFill>
                  <a:schemeClr val="tx1"/>
                </a:solidFill>
                <a:effectLst/>
                <a:latin typeface="Malgun Gothic" panose="020B0503020000020004" charset="-127"/>
                <a:ea typeface="Malgun Gothic" panose="020B0503020000020004" charset="-127"/>
              </a:rPr>
              <a:t>hits@1</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hits@3</a:t>
            </a:r>
            <a:r>
              <a:rPr lang="zh-CN" altLang="en-US" sz="1200" u="none" kern="1200" baseline="0" dirty="0">
                <a:solidFill>
                  <a:schemeClr val="tx1"/>
                </a:solidFill>
                <a:effectLst/>
                <a:latin typeface="Malgun Gothic" panose="020B0503020000020004" charset="-127"/>
                <a:ea typeface="Malgun Gothic" panose="020B0503020000020004" charset="-127"/>
              </a:rPr>
              <a:t>。关于</a:t>
            </a:r>
            <a:r>
              <a:rPr lang="en-US" altLang="zh-CN" sz="1200" u="none" kern="1200" baseline="0" dirty="0">
                <a:solidFill>
                  <a:schemeClr val="tx1"/>
                </a:solidFill>
                <a:effectLst/>
                <a:latin typeface="Malgun Gothic" panose="020B0503020000020004" charset="-127"/>
                <a:ea typeface="Malgun Gothic" panose="020B0503020000020004" charset="-127"/>
              </a:rPr>
              <a:t>hits@10</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在</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上获得了最先进的结果，在</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上获得了第二好的结果。</a:t>
            </a:r>
            <a:endParaRPr lang="en-US" altLang="zh-CN" sz="1200" u="none" kern="1200" baseline="0" dirty="0">
              <a:solidFill>
                <a:schemeClr val="tx1"/>
              </a:solidFill>
              <a:effectLst/>
              <a:latin typeface="Malgun Gothic" panose="020B0503020000020004" charset="-127"/>
              <a:ea typeface="Malgun Gothic" panose="020B0503020000020004"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TA-</a:t>
            </a:r>
            <a:r>
              <a:rPr lang="en-US" altLang="zh-CN" dirty="0" err="1"/>
              <a:t>TransE</a:t>
            </a:r>
            <a:r>
              <a:rPr lang="zh-CN" altLang="en-US" dirty="0"/>
              <a:t>、</a:t>
            </a:r>
            <a:r>
              <a:rPr lang="en-US" altLang="zh-CN" dirty="0"/>
              <a:t>TA-</a:t>
            </a:r>
            <a:r>
              <a:rPr lang="en-US" altLang="zh-CN" dirty="0" err="1"/>
              <a:t>DistMult</a:t>
            </a:r>
            <a:r>
              <a:rPr lang="zh-CN" altLang="en-US" dirty="0"/>
              <a:t>和</a:t>
            </a:r>
            <a:r>
              <a:rPr lang="en-US" altLang="zh-CN" dirty="0"/>
              <a:t>DE-</a:t>
            </a:r>
            <a:r>
              <a:rPr lang="en-US" altLang="zh-CN" dirty="0" err="1"/>
              <a:t>SimplE</a:t>
            </a:r>
            <a:r>
              <a:rPr lang="zh-CN" altLang="en-US" dirty="0"/>
              <a:t>主要侧重于建模包含时间点的时间事实，这些时间点有或没有一些特定的时间修饰符，“发生”和“发生时间”，不能建模像</a:t>
            </a:r>
            <a:r>
              <a:rPr lang="en-US" altLang="zh-CN" dirty="0"/>
              <a:t>[2003-# # #-#</a:t>
            </a:r>
            <a:r>
              <a:rPr lang="zh-CN" altLang="en-US" dirty="0"/>
              <a:t>、</a:t>
            </a:r>
            <a:r>
              <a:rPr lang="en-US" altLang="zh-CN" dirty="0"/>
              <a:t>2005-# # #-# #]</a:t>
            </a:r>
            <a:r>
              <a:rPr lang="zh-CN" altLang="en-US" dirty="0"/>
              <a:t>这样的时间间隔。所以表中没有展示</a:t>
            </a:r>
            <a:endParaRPr lang="en-US" altLang="zh-CN" sz="1200" u="none" kern="1200" baseline="0" dirty="0">
              <a:solidFill>
                <a:schemeClr val="tx1"/>
              </a:solidFill>
              <a:effectLst/>
              <a:latin typeface="Malgun Gothic" panose="020B0503020000020004" charset="-127"/>
              <a:ea typeface="Malgun Gothic" panose="020B0503020000020004"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charset="-127"/>
                <a:ea typeface="Malgun Gothic" panose="020B0503020000020004" charset="-127"/>
              </a:rPr>
              <a:t>在</a:t>
            </a: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Wikidata12k</a:t>
            </a:r>
            <a:r>
              <a:rPr lang="zh-CN" altLang="en-US" sz="1200" u="none" kern="1200" baseline="0" dirty="0">
                <a:solidFill>
                  <a:schemeClr val="tx1"/>
                </a:solidFill>
                <a:effectLst/>
                <a:latin typeface="Malgun Gothic" panose="020B0503020000020004" charset="-127"/>
                <a:ea typeface="Malgun Gothic" panose="020B0503020000020004" charset="-127"/>
              </a:rPr>
              <a:t>上进行的</a:t>
            </a:r>
            <a:r>
              <a:rPr lang="en-US" altLang="zh-CN" sz="1200" u="none" kern="1200" baseline="0" dirty="0">
                <a:solidFill>
                  <a:schemeClr val="tx1"/>
                </a:solidFill>
                <a:effectLst/>
                <a:latin typeface="Malgun Gothic" panose="020B0503020000020004" charset="-127"/>
                <a:ea typeface="Malgun Gothic" panose="020B0503020000020004" charset="-127"/>
              </a:rPr>
              <a:t>TA-</a:t>
            </a:r>
            <a:r>
              <a:rPr lang="en-US" altLang="zh-CN" sz="1200" u="none" kern="1200" baseline="0" dirty="0" err="1">
                <a:solidFill>
                  <a:schemeClr val="tx1"/>
                </a:solidFill>
                <a:effectLst/>
                <a:latin typeface="Malgun Gothic" panose="020B0503020000020004" charset="-127"/>
                <a:ea typeface="Malgun Gothic" panose="020B0503020000020004" charset="-127"/>
              </a:rPr>
              <a:t>TransE</a:t>
            </a:r>
            <a:r>
              <a:rPr lang="zh-CN" altLang="en-US"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a:solidFill>
                  <a:schemeClr val="tx1"/>
                </a:solidFill>
                <a:effectLst/>
                <a:latin typeface="Malgun Gothic" panose="020B0503020000020004" charset="-127"/>
                <a:ea typeface="Malgun Gothic" panose="020B0503020000020004" charset="-127"/>
              </a:rPr>
              <a:t>TA-</a:t>
            </a:r>
            <a:r>
              <a:rPr lang="en-US" altLang="zh-CN" sz="1200" u="none" kern="1200" baseline="0" dirty="0" err="1">
                <a:solidFill>
                  <a:schemeClr val="tx1"/>
                </a:solidFill>
                <a:effectLst/>
                <a:latin typeface="Malgun Gothic" panose="020B0503020000020004" charset="-127"/>
                <a:ea typeface="Malgun Gothic" panose="020B0503020000020004" charset="-127"/>
              </a:rPr>
              <a:t>DistMult</a:t>
            </a:r>
            <a:r>
              <a:rPr lang="zh-CN" altLang="en-US" sz="1200" u="none" kern="1200" baseline="0" dirty="0">
                <a:solidFill>
                  <a:schemeClr val="tx1"/>
                </a:solidFill>
                <a:effectLst/>
                <a:latin typeface="Malgun Gothic" panose="020B0503020000020004" charset="-127"/>
                <a:ea typeface="Malgun Gothic" panose="020B0503020000020004" charset="-127"/>
              </a:rPr>
              <a:t>和</a:t>
            </a:r>
            <a:r>
              <a:rPr lang="en-US" altLang="zh-CN" sz="1200" u="none" kern="1200" baseline="0" dirty="0">
                <a:solidFill>
                  <a:schemeClr val="tx1"/>
                </a:solidFill>
                <a:effectLst/>
                <a:latin typeface="Malgun Gothic" panose="020B0503020000020004" charset="-127"/>
                <a:ea typeface="Malgun Gothic" panose="020B0503020000020004" charset="-127"/>
              </a:rPr>
              <a:t>DE-</a:t>
            </a:r>
            <a:r>
              <a:rPr lang="en-US" altLang="zh-CN" sz="1200" u="none" kern="1200" baseline="0" dirty="0" err="1">
                <a:solidFill>
                  <a:schemeClr val="tx1"/>
                </a:solidFill>
                <a:effectLst/>
                <a:latin typeface="Malgun Gothic" panose="020B0503020000020004" charset="-127"/>
                <a:ea typeface="Malgun Gothic" panose="020B0503020000020004" charset="-127"/>
              </a:rPr>
              <a:t>SimplE</a:t>
            </a:r>
            <a:r>
              <a:rPr lang="zh-CN" altLang="en-US" sz="1200" u="none" kern="1200" baseline="0" dirty="0">
                <a:solidFill>
                  <a:schemeClr val="tx1"/>
                </a:solidFill>
                <a:effectLst/>
                <a:latin typeface="Malgun Gothic" panose="020B0503020000020004" charset="-127"/>
                <a:ea typeface="Malgun Gothic" panose="020B0503020000020004" charset="-127"/>
              </a:rPr>
              <a:t>的结果是不可获得的，因为它们难以对这两个数据集中涉及时间间隔的事实进行建模。</a:t>
            </a:r>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a:p>
        </p:txBody>
      </p:sp>
    </p:spTree>
    <p:extLst>
      <p:ext uri="{BB962C8B-B14F-4D97-AF65-F5344CB8AC3E}">
        <p14:creationId xmlns:p14="http://schemas.microsoft.com/office/powerpoint/2010/main" val="2201784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charset="-127"/>
                <a:ea typeface="Malgun Gothic" panose="020B0503020000020004" charset="-127"/>
              </a:rPr>
              <a:t>这是针对不同嵌入维数做的消融实验</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zh-CN" altLang="en-US" sz="1200" u="none" kern="1200" baseline="0" dirty="0">
                <a:solidFill>
                  <a:schemeClr val="tx1"/>
                </a:solidFill>
                <a:effectLst/>
                <a:latin typeface="Malgun Gothic" panose="020B0503020000020004" charset="-127"/>
                <a:ea typeface="Malgun Gothic" panose="020B0503020000020004" charset="-127"/>
              </a:rPr>
              <a:t>嵌入维数是每个</a:t>
            </a:r>
            <a:r>
              <a:rPr lang="en-US" altLang="zh-CN" sz="1200" u="none" kern="1200" baseline="0" dirty="0">
                <a:solidFill>
                  <a:schemeClr val="tx1"/>
                </a:solidFill>
                <a:effectLst/>
                <a:latin typeface="Malgun Gothic" panose="020B0503020000020004" charset="-127"/>
                <a:ea typeface="Malgun Gothic" panose="020B0503020000020004" charset="-127"/>
              </a:rPr>
              <a:t>KGE</a:t>
            </a:r>
            <a:r>
              <a:rPr lang="zh-CN" altLang="en-US" sz="1200" u="none" kern="1200" baseline="0" dirty="0">
                <a:solidFill>
                  <a:schemeClr val="tx1"/>
                </a:solidFill>
                <a:effectLst/>
                <a:latin typeface="Malgun Gothic" panose="020B0503020000020004" charset="-127"/>
                <a:ea typeface="Malgun Gothic" panose="020B0503020000020004" charset="-127"/>
              </a:rPr>
              <a:t>模型的重要超参数。高嵌入维数可能有利于提高</a:t>
            </a:r>
            <a:r>
              <a:rPr lang="en-US" altLang="zh-CN" sz="1200" u="none" kern="1200" baseline="0" dirty="0">
                <a:solidFill>
                  <a:schemeClr val="tx1"/>
                </a:solidFill>
                <a:effectLst/>
                <a:latin typeface="Malgun Gothic" panose="020B0503020000020004" charset="-127"/>
                <a:ea typeface="Malgun Gothic" panose="020B0503020000020004" charset="-127"/>
              </a:rPr>
              <a:t>KGE</a:t>
            </a:r>
            <a:r>
              <a:rPr lang="zh-CN" altLang="en-US" sz="1200" u="none" kern="1200" baseline="0" dirty="0">
                <a:solidFill>
                  <a:schemeClr val="tx1"/>
                </a:solidFill>
                <a:effectLst/>
                <a:latin typeface="Malgun Gothic" panose="020B0503020000020004" charset="-127"/>
                <a:ea typeface="Malgun Gothic" panose="020B0503020000020004" charset="-127"/>
              </a:rPr>
              <a:t>模型的性能。</a:t>
            </a:r>
            <a:endParaRPr lang="en-US" altLang="zh-CN" sz="1200" u="none" kern="1200" baseline="0" dirty="0">
              <a:solidFill>
                <a:schemeClr val="tx1"/>
              </a:solidFill>
              <a:effectLst/>
              <a:latin typeface="Malgun Gothic" panose="020B0503020000020004" charset="-127"/>
              <a:ea typeface="Malgun Gothic" panose="020B0503020000020004" charset="-127"/>
            </a:endParaRPr>
          </a:p>
          <a:p>
            <a:r>
              <a:rPr lang="zh-CN" altLang="en-US" sz="1200" u="none" kern="1200" baseline="0" dirty="0">
                <a:solidFill>
                  <a:schemeClr val="tx1"/>
                </a:solidFill>
                <a:effectLst/>
                <a:latin typeface="Malgun Gothic" panose="020B0503020000020004" charset="-127"/>
                <a:ea typeface="Malgun Gothic" panose="020B0503020000020004" charset="-127"/>
              </a:rPr>
              <a:t>另一方面，较低的嵌入维数将导致较少的训练时间和存储空间消耗，这对于</a:t>
            </a:r>
            <a:r>
              <a:rPr lang="en-US" altLang="zh-CN" sz="1200" u="none" kern="1200" baseline="0" dirty="0">
                <a:solidFill>
                  <a:schemeClr val="tx1"/>
                </a:solidFill>
                <a:effectLst/>
                <a:latin typeface="Malgun Gothic" panose="020B0503020000020004" charset="-127"/>
                <a:ea typeface="Malgun Gothic" panose="020B0503020000020004" charset="-127"/>
              </a:rPr>
              <a:t>(T)KGE</a:t>
            </a:r>
            <a:r>
              <a:rPr lang="zh-CN" altLang="en-US" sz="1200" u="none" kern="1200" baseline="0" dirty="0">
                <a:solidFill>
                  <a:schemeClr val="tx1"/>
                </a:solidFill>
                <a:effectLst/>
                <a:latin typeface="Malgun Gothic" panose="020B0503020000020004" charset="-127"/>
                <a:ea typeface="Malgun Gothic" panose="020B0503020000020004" charset="-127"/>
              </a:rPr>
              <a:t>模型在大规模数据集上的应用非常重要。图</a:t>
            </a:r>
            <a:r>
              <a:rPr lang="en-US" altLang="zh-CN" sz="1200" u="none" kern="1200" baseline="0" dirty="0">
                <a:solidFill>
                  <a:schemeClr val="tx1"/>
                </a:solidFill>
                <a:effectLst/>
                <a:latin typeface="Malgun Gothic" panose="020B0503020000020004" charset="-127"/>
                <a:ea typeface="Malgun Gothic" panose="020B0503020000020004" charset="-127"/>
              </a:rPr>
              <a:t>3</a:t>
            </a:r>
            <a:r>
              <a:rPr lang="zh-CN" altLang="en-US" sz="1200" u="none" kern="1200" baseline="0" dirty="0">
                <a:solidFill>
                  <a:schemeClr val="tx1"/>
                </a:solidFill>
                <a:effectLst/>
                <a:latin typeface="Malgun Gothic" panose="020B0503020000020004" charset="-127"/>
                <a:ea typeface="Malgun Gothic" panose="020B0503020000020004" charset="-127"/>
              </a:rPr>
              <a:t>显示了不同嵌入维数的</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在</a:t>
            </a:r>
            <a:r>
              <a:rPr lang="en-US" altLang="zh-CN" sz="1200" u="none" kern="1200" baseline="0" dirty="0">
                <a:solidFill>
                  <a:schemeClr val="tx1"/>
                </a:solidFill>
                <a:effectLst/>
                <a:latin typeface="Malgun Gothic" panose="020B0503020000020004" charset="-127"/>
                <a:ea typeface="Malgun Gothic" panose="020B0503020000020004" charset="-127"/>
              </a:rPr>
              <a:t>ICEWS14</a:t>
            </a:r>
            <a:r>
              <a:rPr lang="zh-CN" altLang="en-US" sz="1200" u="none" kern="1200" baseline="0" dirty="0">
                <a:solidFill>
                  <a:schemeClr val="tx1"/>
                </a:solidFill>
                <a:effectLst/>
                <a:latin typeface="Malgun Gothic" panose="020B0503020000020004" charset="-127"/>
                <a:ea typeface="Malgun Gothic" panose="020B0503020000020004" charset="-127"/>
              </a:rPr>
              <a:t>上的性能。</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a:t>
            </a:r>
            <a:r>
              <a:rPr lang="en-US" altLang="zh-CN" dirty="0"/>
              <a:t>ppt</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charset="-127"/>
                <a:ea typeface="Malgun Gothic" panose="020B0503020000020004" charset="-127"/>
              </a:rPr>
              <a:t>作者发现趋势分量和噪声分量的去除对</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在链路预测上的性能有显著的负面影响，因为如果没有噪声分量和包含主要时间信息的趋势分量，模型不能解决实体</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关系表示的时间不确定性。在</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中，不同类型的实体在趋势成分上可能有很大的差异。例如，作者发现代表人的实体的嵌入，例如巴拉克</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奥巴马，通常比代表城市或国家的实体的嵌入具有更高的进化速率，例如美国。</a:t>
            </a:r>
            <a:r>
              <a:rPr lang="zh-CN" altLang="en-US" dirty="0">
                <a:effectLst/>
                <a:latin typeface="Arial" panose="020B0604020202020204" pitchFamily="34" charset="0"/>
              </a:rPr>
              <a:t>在涉及时间间隔的情况下，</a:t>
            </a:r>
            <a:r>
              <a:rPr lang="en-US" altLang="zh-CN" dirty="0" err="1">
                <a:effectLst/>
                <a:latin typeface="Arial" panose="020B0604020202020204" pitchFamily="34" charset="0"/>
              </a:rPr>
              <a:t>ATiSE</a:t>
            </a:r>
            <a:r>
              <a:rPr lang="en-US" altLang="zh-CN" dirty="0">
                <a:effectLst/>
                <a:latin typeface="Arial" panose="020B0604020202020204" pitchFamily="34" charset="0"/>
              </a:rPr>
              <a:t>-TN</a:t>
            </a:r>
            <a:r>
              <a:rPr lang="zh-CN" altLang="en-US" dirty="0">
                <a:effectLst/>
                <a:latin typeface="Arial" panose="020B0604020202020204" pitchFamily="34" charset="0"/>
              </a:rPr>
              <a:t>的表现比</a:t>
            </a:r>
            <a:r>
              <a:rPr lang="en-US" altLang="zh-CN" dirty="0" err="1">
                <a:effectLst/>
                <a:latin typeface="Arial" panose="020B0604020202020204" pitchFamily="34" charset="0"/>
              </a:rPr>
              <a:t>ATiSE</a:t>
            </a:r>
            <a:r>
              <a:rPr lang="zh-CN" altLang="en-US" dirty="0">
                <a:effectLst/>
                <a:latin typeface="Arial" panose="020B0604020202020204" pitchFamily="34" charset="0"/>
              </a:rPr>
              <a:t>差。</a:t>
            </a:r>
            <a:endParaRPr lang="en-US" altLang="zh-CN" sz="1200" u="none" kern="1200" baseline="0" dirty="0">
              <a:solidFill>
                <a:schemeClr val="tx1"/>
              </a:solidFill>
              <a:effectLst/>
              <a:latin typeface="Malgun Gothic" panose="020B0503020000020004" charset="-127"/>
              <a:ea typeface="Malgun Gothic" panose="020B0503020000020004" charset="-127"/>
            </a:endParaRPr>
          </a:p>
          <a:p>
            <a:endParaRPr lang="zh-CN" altLang="en-US" dirty="0"/>
          </a:p>
        </p:txBody>
      </p:sp>
    </p:spTree>
    <p:extLst>
      <p:ext uri="{BB962C8B-B14F-4D97-AF65-F5344CB8AC3E}">
        <p14:creationId xmlns:p14="http://schemas.microsoft.com/office/powerpoint/2010/main" val="3411820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dirty="0">
                <a:effectLst/>
                <a:latin typeface="Arial" panose="020B0604020202020204" pitchFamily="34" charset="0"/>
              </a:rPr>
              <a:t>ICEWS14</a:t>
            </a:r>
            <a:r>
              <a:rPr lang="zh-CN" altLang="en-US" dirty="0">
                <a:effectLst/>
                <a:latin typeface="Arial" panose="020B0604020202020204" pitchFamily="34" charset="0"/>
              </a:rPr>
              <a:t>数据集是基于事件的数据集，所有关系或谓词都是瞬时的，与此不同，</a:t>
            </a:r>
            <a:r>
              <a:rPr lang="en-US" altLang="zh-CN" dirty="0">
                <a:effectLst/>
                <a:latin typeface="Arial" panose="020B0604020202020204" pitchFamily="34" charset="0"/>
              </a:rPr>
              <a:t>YAGO11k</a:t>
            </a:r>
            <a:r>
              <a:rPr lang="zh-CN" altLang="en-US" dirty="0">
                <a:effectLst/>
                <a:latin typeface="Arial" panose="020B0604020202020204" pitchFamily="34" charset="0"/>
              </a:rPr>
              <a:t>中既存在短期关系，也存在长期关系。在进化的实体</a:t>
            </a:r>
            <a:r>
              <a:rPr lang="en-US" altLang="zh-CN" dirty="0">
                <a:effectLst/>
                <a:latin typeface="Arial" panose="020B0604020202020204" pitchFamily="34" charset="0"/>
              </a:rPr>
              <a:t>/</a:t>
            </a:r>
            <a:r>
              <a:rPr lang="zh-CN" altLang="en-US" dirty="0">
                <a:effectLst/>
                <a:latin typeface="Arial" panose="020B0604020202020204" pitchFamily="34" charset="0"/>
              </a:rPr>
              <a:t>关系表示中加入季节成分有助于区分</a:t>
            </a:r>
            <a:r>
              <a:rPr lang="en-US" altLang="zh-CN" dirty="0">
                <a:effectLst/>
                <a:latin typeface="Arial" panose="020B0604020202020204" pitchFamily="34" charset="0"/>
              </a:rPr>
              <a:t>YAGO11k</a:t>
            </a:r>
            <a:r>
              <a:rPr lang="zh-CN" altLang="en-US" dirty="0">
                <a:effectLst/>
                <a:latin typeface="Arial" panose="020B0604020202020204" pitchFamily="34" charset="0"/>
              </a:rPr>
              <a:t>中的短期模式和长期模式。从表</a:t>
            </a:r>
            <a:r>
              <a:rPr lang="en-US" altLang="zh-CN" dirty="0">
                <a:effectLst/>
                <a:latin typeface="Arial" panose="020B0604020202020204" pitchFamily="34" charset="0"/>
              </a:rPr>
              <a:t>7</a:t>
            </a:r>
            <a:r>
              <a:rPr lang="zh-CN" altLang="en-US" dirty="0">
                <a:effectLst/>
                <a:latin typeface="Arial" panose="020B0604020202020204" pitchFamily="34" charset="0"/>
              </a:rPr>
              <a:t>中可以看出，</a:t>
            </a:r>
            <a:r>
              <a:rPr lang="en-US" altLang="zh-CN" dirty="0" err="1">
                <a:effectLst/>
                <a:latin typeface="Arial" panose="020B0604020202020204" pitchFamily="34" charset="0"/>
              </a:rPr>
              <a:t>ATiSE</a:t>
            </a:r>
            <a:r>
              <a:rPr lang="zh-CN" altLang="en-US" dirty="0">
                <a:effectLst/>
                <a:latin typeface="Arial" panose="020B0604020202020204" pitchFamily="34" charset="0"/>
              </a:rPr>
              <a:t>学习到的短期关系，如</a:t>
            </a:r>
            <a:r>
              <a:rPr lang="en-US" altLang="zh-CN" dirty="0" err="1">
                <a:effectLst/>
                <a:latin typeface="Arial" panose="020B0604020202020204" pitchFamily="34" charset="0"/>
              </a:rPr>
              <a:t>wasBornIn</a:t>
            </a:r>
            <a:r>
              <a:rPr lang="zh-CN" altLang="en-US" dirty="0">
                <a:effectLst/>
                <a:latin typeface="Arial" panose="020B0604020202020204" pitchFamily="34" charset="0"/>
              </a:rPr>
              <a:t>，通常具有较高的进化速率，与长期关系，如</a:t>
            </a:r>
            <a:r>
              <a:rPr lang="en-US" altLang="zh-CN" dirty="0" err="1">
                <a:effectLst/>
                <a:latin typeface="Arial" panose="020B0604020202020204" pitchFamily="34" charset="0"/>
              </a:rPr>
              <a:t>isMarriedTo</a:t>
            </a:r>
            <a:r>
              <a:rPr lang="zh-CN" altLang="en-US" dirty="0">
                <a:effectLst/>
                <a:latin typeface="Arial" panose="020B0604020202020204" pitchFamily="34" charset="0"/>
              </a:rPr>
              <a:t>相比，它们的周期分量具有较小的幅度和较高的频率。</a:t>
            </a:r>
            <a:endParaRPr lang="en-US" altLang="zh-CN" dirty="0">
              <a:effectLst/>
              <a:latin typeface="Arial" panose="020B0604020202020204" pitchFamily="34" charset="0"/>
            </a:endParaRPr>
          </a:p>
          <a:p>
            <a:pPr marL="0" marR="0" lvl="0" indent="0" algn="just"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a:solidFill>
                  <a:schemeClr val="tx1"/>
                </a:solidFill>
                <a:effectLst/>
                <a:latin typeface="Malgun Gothic" panose="020B0503020000020004" charset="-127"/>
                <a:ea typeface="Malgun Gothic" panose="020B0503020000020004" charset="-127"/>
              </a:rPr>
              <a:t>YAGO11k</a:t>
            </a:r>
            <a:r>
              <a:rPr lang="zh-CN" altLang="en-US" sz="1200" u="none" kern="1200" baseline="0" dirty="0">
                <a:solidFill>
                  <a:schemeClr val="tx1"/>
                </a:solidFill>
                <a:effectLst/>
                <a:latin typeface="Malgun Gothic" panose="020B0503020000020004" charset="-127"/>
                <a:ea typeface="Malgun Gothic" panose="020B0503020000020004" charset="-127"/>
              </a:rPr>
              <a:t>中的关系及其持续时间</a:t>
            </a:r>
            <a:r>
              <a:rPr lang="en-US" altLang="zh-CN" sz="1200" u="none" kern="1200" baseline="0" dirty="0">
                <a:solidFill>
                  <a:schemeClr val="tx1"/>
                </a:solidFill>
                <a:effectLst/>
                <a:latin typeface="Malgun Gothic" panose="020B0503020000020004" charset="-127"/>
                <a:ea typeface="Malgun Gothic" panose="020B0503020000020004" charset="-127"/>
              </a:rPr>
              <a:t>(TS)</a:t>
            </a:r>
            <a:r>
              <a:rPr lang="zh-CN" altLang="en-US" sz="1200" u="none" kern="1200" baseline="0" dirty="0">
                <a:solidFill>
                  <a:schemeClr val="tx1"/>
                </a:solidFill>
                <a:effectLst/>
                <a:latin typeface="Malgun Gothic" panose="020B0503020000020004" charset="-127"/>
                <a:ea typeface="Malgun Gothic" panose="020B0503020000020004" charset="-127"/>
              </a:rPr>
              <a:t>的平均步数，以及从</a:t>
            </a:r>
            <a:r>
              <a:rPr lang="en-US" altLang="zh-CN" sz="1200" u="none" kern="1200" baseline="0" dirty="0" err="1">
                <a:solidFill>
                  <a:schemeClr val="tx1"/>
                </a:solidFill>
                <a:effectLst/>
                <a:latin typeface="Malgun Gothic" panose="020B0503020000020004" charset="-127"/>
                <a:ea typeface="Malgun Gothic" panose="020B0503020000020004" charset="-127"/>
              </a:rPr>
              <a:t>ATiSE</a:t>
            </a:r>
            <a:r>
              <a:rPr lang="zh-CN" altLang="en-US" sz="1200" u="none" kern="1200" baseline="0" dirty="0">
                <a:solidFill>
                  <a:schemeClr val="tx1"/>
                </a:solidFill>
                <a:effectLst/>
                <a:latin typeface="Malgun Gothic" panose="020B0503020000020004" charset="-127"/>
                <a:ea typeface="Malgun Gothic" panose="020B0503020000020004" charset="-127"/>
              </a:rPr>
              <a:t>中学习的相应参数，包括每个关系的季节分量的进化速率</a:t>
            </a:r>
            <a:r>
              <a:rPr lang="en-US" altLang="zh-CN" sz="1200" u="none" kern="1200" baseline="0" dirty="0">
                <a:solidFill>
                  <a:schemeClr val="tx1"/>
                </a:solidFill>
                <a:effectLst/>
                <a:latin typeface="Malgun Gothic" panose="020B0503020000020004" charset="-127"/>
                <a:ea typeface="Malgun Gothic" panose="020B0503020000020004" charset="-127"/>
              </a:rPr>
              <a:t>|αr|</a:t>
            </a:r>
            <a:r>
              <a:rPr lang="zh-CN" altLang="en-US" sz="1200" u="none" kern="1200" baseline="0" dirty="0">
                <a:solidFill>
                  <a:schemeClr val="tx1"/>
                </a:solidFill>
                <a:effectLst/>
                <a:latin typeface="Malgun Gothic" panose="020B0503020000020004" charset="-127"/>
                <a:ea typeface="Malgun Gothic" panose="020B0503020000020004" charset="-127"/>
              </a:rPr>
              <a:t>、平均振幅</a:t>
            </a:r>
            <a:r>
              <a:rPr lang="en-US" altLang="zh-CN" sz="1200" u="none" kern="1200" baseline="0" dirty="0">
                <a:solidFill>
                  <a:schemeClr val="tx1"/>
                </a:solidFill>
                <a:effectLst/>
                <a:latin typeface="Malgun Gothic" panose="020B0503020000020004" charset="-127"/>
                <a:ea typeface="Malgun Gothic" panose="020B0503020000020004" charset="-127"/>
              </a:rPr>
              <a:t>|βr|</a:t>
            </a:r>
            <a:r>
              <a:rPr lang="zh-CN" altLang="en-US" sz="1200" u="none" kern="1200" baseline="0" dirty="0">
                <a:solidFill>
                  <a:schemeClr val="tx1"/>
                </a:solidFill>
                <a:effectLst/>
                <a:latin typeface="Malgun Gothic" panose="020B0503020000020004" charset="-127"/>
                <a:ea typeface="Malgun Gothic" panose="020B0503020000020004" charset="-127"/>
              </a:rPr>
              <a:t>和平均频率</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en-US" altLang="zh-CN" sz="1200" u="none" kern="1200" baseline="0" dirty="0" err="1">
                <a:solidFill>
                  <a:schemeClr val="tx1"/>
                </a:solidFill>
                <a:effectLst/>
                <a:latin typeface="Malgun Gothic" panose="020B0503020000020004" charset="-127"/>
                <a:ea typeface="Malgun Gothic" panose="020B0503020000020004" charset="-127"/>
              </a:rPr>
              <a:t>ωr</a:t>
            </a:r>
            <a:r>
              <a:rPr lang="en-US" altLang="zh-CN" sz="1200" u="none" kern="1200" baseline="0" dirty="0">
                <a:solidFill>
                  <a:schemeClr val="tx1"/>
                </a:solidFill>
                <a:effectLst/>
                <a:latin typeface="Malgun Gothic" panose="020B0503020000020004" charset="-127"/>
                <a:ea typeface="Malgun Gothic" panose="020B0503020000020004" charset="-127"/>
              </a:rPr>
              <a:t>|</a:t>
            </a:r>
            <a:r>
              <a:rPr lang="zh-CN" altLang="en-US" sz="1200" u="none" kern="1200" baseline="0" dirty="0">
                <a:solidFill>
                  <a:schemeClr val="tx1"/>
                </a:solidFill>
                <a:effectLst/>
                <a:latin typeface="Malgun Gothic" panose="020B0503020000020004" charset="-127"/>
                <a:ea typeface="Malgun Gothic" panose="020B0503020000020004" charset="-127"/>
              </a:rPr>
              <a:t>。</a:t>
            </a:r>
          </a:p>
          <a:p>
            <a:pPr algn="just"/>
            <a:endParaRPr lang="zh-CN" altLang="en-US" dirty="0">
              <a:effectLst/>
              <a:latin typeface="Arial" panose="020B0604020202020204" pitchFamily="34" charset="0"/>
            </a:endParaRPr>
          </a:p>
        </p:txBody>
      </p:sp>
    </p:spTree>
    <p:extLst>
      <p:ext uri="{BB962C8B-B14F-4D97-AF65-F5344CB8AC3E}">
        <p14:creationId xmlns:p14="http://schemas.microsoft.com/office/powerpoint/2010/main" val="311673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a:t>
            </a:r>
            <a:r>
              <a:rPr lang="en-US" altLang="zh-CN" dirty="0"/>
              <a:t>ppt</a:t>
            </a:r>
          </a:p>
          <a:p>
            <a:r>
              <a:rPr lang="zh-CN" altLang="en-US" dirty="0"/>
              <a:t>论文中只写了</a:t>
            </a:r>
            <a:r>
              <a:rPr lang="en-US" altLang="zh-CN" dirty="0" err="1"/>
              <a:t>ATiSEE</a:t>
            </a:r>
            <a:r>
              <a:rPr lang="zh-CN" altLang="en-US" dirty="0"/>
              <a:t>的映射关系，</a:t>
            </a:r>
            <a:r>
              <a:rPr lang="en-US" altLang="zh-CN" dirty="0" err="1"/>
              <a:t>ATiSER</a:t>
            </a:r>
            <a:r>
              <a:rPr lang="zh-CN" altLang="en-US" dirty="0"/>
              <a:t>的映射关系怎么没看到啊？</a:t>
            </a:r>
            <a:endParaRPr lang="en-US" altLang="zh-CN" dirty="0"/>
          </a:p>
          <a:p>
            <a:r>
              <a:rPr lang="zh-CN" altLang="en-US" dirty="0"/>
              <a:t>没有具体写。类比，实际上是关系变成带有时间属性的关系，然后损失函数是求头实体或者尾实体分布相似度。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这是这次汇报的大纲</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在一个时间高斯嵌入空间中实体和关系的平均值和(对角线)</a:t>
            </a:r>
            <a:r>
              <a:rPr dirty="0" err="1"/>
              <a:t>方差的说明。标签标明它们的位置。在陈述中</a:t>
            </a:r>
            <a:r>
              <a:rPr dirty="0"/>
              <a:t>，</a:t>
            </a:r>
            <a:r>
              <a:rPr lang="zh-CN" altLang="en-US" dirty="0"/>
              <a:t>作者</a:t>
            </a:r>
            <a:r>
              <a:rPr dirty="0"/>
              <a:t>可以推断出比尔·克林顿是1998年美国总统，巴拉克·奥巴马是2010年美国总统。</a:t>
            </a:r>
            <a:endParaRPr lang="en-US" altLang="zh-CN" dirty="0"/>
          </a:p>
          <a:p>
            <a:r>
              <a:rPr lang="zh-CN" altLang="en-US" dirty="0"/>
              <a:t>高斯分布（正态分布）</a:t>
            </a:r>
            <a:endParaRPr lang="en-US" altLang="zh-CN" dirty="0"/>
          </a:p>
          <a:p>
            <a:r>
              <a:rPr lang="zh-CN" altLang="en-US" dirty="0"/>
              <a:t>多维高斯分布其变量为</a:t>
            </a:r>
            <a:r>
              <a:rPr lang="en-US" altLang="zh-CN" dirty="0"/>
              <a:t>n</a:t>
            </a:r>
            <a:r>
              <a:rPr lang="zh-CN" altLang="en-US" dirty="0"/>
              <a:t>维变量，每个变量之前可能会存在关系，为了描述这种关系，引入了协方差矩阵</a:t>
            </a:r>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dirty="0"/>
              <a:t>这是本文的动机</a:t>
            </a:r>
            <a:endParaRPr lang="en-US" altLang="zh-CN" sz="1200"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dirty="0"/>
              <a:t>例如，</a:t>
            </a:r>
            <a:r>
              <a:rPr lang="en-US" altLang="zh-CN" sz="1200" dirty="0"/>
              <a:t>(</a:t>
            </a:r>
            <a:r>
              <a:rPr lang="zh-CN" altLang="en-US" sz="1200" dirty="0"/>
              <a:t>史蒂夫</a:t>
            </a:r>
            <a:r>
              <a:rPr lang="en-US" altLang="zh-CN" sz="1200" dirty="0"/>
              <a:t>·</a:t>
            </a:r>
            <a:r>
              <a:rPr lang="zh-CN" altLang="en-US" sz="1200" dirty="0"/>
              <a:t>乔布斯，死于，加利福尼亚</a:t>
            </a:r>
            <a:r>
              <a:rPr lang="en-US" altLang="zh-CN" sz="1200" dirty="0"/>
              <a:t>)</a:t>
            </a:r>
            <a:r>
              <a:rPr lang="zh-CN" altLang="en-US" sz="1200" dirty="0"/>
              <a:t>发生在</a:t>
            </a:r>
            <a:r>
              <a:rPr lang="en-US" altLang="zh-CN" sz="1200" dirty="0"/>
              <a:t>2011-10-05</a:t>
            </a:r>
            <a:r>
              <a:rPr lang="zh-CN" altLang="en-US" sz="1200" dirty="0"/>
              <a:t>。这个实体的语义特征在此时应该有一个突然的变化。然而，由于</a:t>
            </a:r>
            <a:r>
              <a:rPr lang="en-US" altLang="zh-CN" sz="1200" dirty="0"/>
              <a:t>KGs</a:t>
            </a:r>
            <a:r>
              <a:rPr lang="zh-CN" altLang="en-US" sz="1200" dirty="0"/>
              <a:t>的知识不完整，仅凭其过去的演化趋势无法预测这种变化。</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为了解决上述问题，本文提出了一种基于时间序列分析的</a:t>
            </a:r>
            <a:r>
              <a:rPr lang="en-US" altLang="zh-CN" dirty="0"/>
              <a:t>Temporal KGE</a:t>
            </a:r>
            <a:r>
              <a:rPr lang="zh-CN" altLang="en-US" dirty="0"/>
              <a:t>模型</a:t>
            </a:r>
            <a:r>
              <a:rPr lang="en-US" altLang="zh-CN" dirty="0"/>
              <a:t>——</a:t>
            </a:r>
            <a:r>
              <a:rPr lang="en-US" altLang="zh-CN" dirty="0" err="1"/>
              <a:t>ATiSE</a:t>
            </a:r>
            <a:r>
              <a:rPr lang="zh-CN" altLang="en-US" dirty="0"/>
              <a:t>，包含两个子模型，分别针对实体和关系的时间分析，文中主要是以实体的时间分析模型（</a:t>
            </a:r>
            <a:r>
              <a:rPr lang="en-US" altLang="zh-CN" dirty="0" err="1"/>
              <a:t>ATiSEE</a:t>
            </a:r>
            <a:r>
              <a:rPr lang="zh-CN" altLang="en-US" dirty="0"/>
              <a:t>）为例进行阐述的。</a:t>
            </a:r>
          </a:p>
          <a:p>
            <a:r>
              <a:rPr lang="en-US" altLang="zh-CN" dirty="0"/>
              <a:t>latent space:</a:t>
            </a:r>
            <a:r>
              <a:rPr lang="zh-CN" altLang="en-US" dirty="0"/>
              <a:t>输入噪声的一个特征空间，也可以理解为一种有效的信息表示</a:t>
            </a:r>
          </a:p>
        </p:txBody>
      </p:sp>
    </p:spTree>
    <p:extLst>
      <p:ext uri="{BB962C8B-B14F-4D97-AF65-F5344CB8AC3E}">
        <p14:creationId xmlns:p14="http://schemas.microsoft.com/office/powerpoint/2010/main" val="168947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charset="-127"/>
                <a:ea typeface="Malgun Gothic" panose="020B0503020000020004" charset="-127"/>
              </a:rPr>
              <a:t>图</a:t>
            </a:r>
            <a:r>
              <a:rPr lang="en-US" altLang="zh-CN" sz="1200" u="none" kern="1200" baseline="0" dirty="0">
                <a:solidFill>
                  <a:schemeClr val="tx1"/>
                </a:solidFill>
                <a:effectLst/>
                <a:latin typeface="Malgun Gothic" panose="020B0503020000020004" charset="-127"/>
                <a:ea typeface="Malgun Gothic" panose="020B0503020000020004" charset="-127"/>
              </a:rPr>
              <a:t>2</a:t>
            </a:r>
            <a:r>
              <a:rPr lang="zh-CN" altLang="en-US" sz="1200" u="none" kern="1200" baseline="0" dirty="0">
                <a:solidFill>
                  <a:schemeClr val="tx1"/>
                </a:solidFill>
                <a:effectLst/>
                <a:latin typeface="Malgun Gothic" panose="020B0503020000020004" charset="-127"/>
                <a:ea typeface="Malgun Gothic" panose="020B0503020000020004" charset="-127"/>
              </a:rPr>
              <a:t>显示了时间序列的加性时间序列分解的实例。</a:t>
            </a:r>
            <a:endParaRPr lang="zh-CN" altLang="en-US" dirty="0"/>
          </a:p>
        </p:txBody>
      </p:sp>
    </p:spTree>
    <p:extLst>
      <p:ext uri="{BB962C8B-B14F-4D97-AF65-F5344CB8AC3E}">
        <p14:creationId xmlns:p14="http://schemas.microsoft.com/office/powerpoint/2010/main" val="3889652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高斯噪声：指它的概率密度函数服从高斯分布的一类噪声</a:t>
            </a:r>
            <a:endParaRPr lang="en-US" altLang="zh-CN" dirty="0"/>
          </a:p>
          <a:p>
            <a:r>
              <a:rPr lang="zh-CN" altLang="en-US" dirty="0"/>
              <a:t>移动平均模型：以某个时期为中心的若干相邻时期变量数据的算术平均值来预测的模型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0.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0.xml"/><Relationship Id="rId6" Type="http://schemas.openxmlformats.org/officeDocument/2006/relationships/image" Target="../media/image2.jpe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2.jpe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15.xml"/><Relationship Id="rId7" Type="http://schemas.openxmlformats.org/officeDocument/2006/relationships/image" Target="../media/image53.pn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52.wmf"/><Relationship Id="rId5" Type="http://schemas.openxmlformats.org/officeDocument/2006/relationships/oleObject" Target="../embeddings/oleObject1.bin"/><Relationship Id="rId4" Type="http://schemas.openxmlformats.org/officeDocument/2006/relationships/image" Target="../media/image2.jpeg"/><Relationship Id="rId9"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2.wmf"/><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2.jpe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br>
              <a:rPr lang="zh-CN" altLang="en-US" sz="2400" dirty="0"/>
            </a:br>
            <a:r>
              <a:rPr lang="en-US" altLang="zh-CN" sz="2400" dirty="0"/>
              <a:t>Temporal Knowledge Graph Embedding Model</a:t>
            </a:r>
            <a:br>
              <a:rPr lang="en-US" altLang="zh-CN" sz="2400" dirty="0"/>
            </a:br>
            <a:r>
              <a:rPr lang="en-US" altLang="zh-CN" sz="2400" dirty="0"/>
              <a:t>based on Additive Time Series Decomposition</a:t>
            </a: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4</a:t>
            </a:r>
            <a:r>
              <a:rPr lang="zh-CN" altLang="en-US" sz="1800" dirty="0"/>
              <a:t>-</a:t>
            </a:r>
            <a:r>
              <a:rPr lang="en-US" altLang="zh-CN" sz="1800" dirty="0"/>
              <a:t>1</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F6A57AD-0FFF-4C8A-991E-B3C24E6CA396}"/>
              </a:ext>
            </a:extLst>
          </p:cNvPr>
          <p:cNvPicPr>
            <a:picLocks noChangeAspect="1"/>
          </p:cNvPicPr>
          <p:nvPr/>
        </p:nvPicPr>
        <p:blipFill>
          <a:blip r:embed="rId3"/>
          <a:stretch>
            <a:fillRect/>
          </a:stretch>
        </p:blipFill>
        <p:spPr>
          <a:xfrm>
            <a:off x="2086300" y="5613434"/>
            <a:ext cx="447619" cy="285714"/>
          </a:xfrm>
          <a:prstGeom prst="rect">
            <a:avLst/>
          </a:prstGeom>
        </p:spPr>
      </p:pic>
      <p:pic>
        <p:nvPicPr>
          <p:cNvPr id="16" name="图片 15">
            <a:extLst>
              <a:ext uri="{FF2B5EF4-FFF2-40B4-BE49-F238E27FC236}">
                <a16:creationId xmlns:a16="http://schemas.microsoft.com/office/drawing/2014/main" id="{1AAE326C-8621-4DEC-9D44-2B92F109BE06}"/>
              </a:ext>
            </a:extLst>
          </p:cNvPr>
          <p:cNvPicPr>
            <a:picLocks noChangeAspect="1"/>
          </p:cNvPicPr>
          <p:nvPr/>
        </p:nvPicPr>
        <p:blipFill>
          <a:blip r:embed="rId4"/>
          <a:stretch>
            <a:fillRect/>
          </a:stretch>
        </p:blipFill>
        <p:spPr>
          <a:xfrm>
            <a:off x="4553265" y="3398309"/>
            <a:ext cx="971429" cy="228571"/>
          </a:xfrm>
          <a:prstGeom prst="rect">
            <a:avLst/>
          </a:prstGeom>
        </p:spPr>
      </p:pic>
      <p:pic>
        <p:nvPicPr>
          <p:cNvPr id="15" name="图片 14">
            <a:extLst>
              <a:ext uri="{FF2B5EF4-FFF2-40B4-BE49-F238E27FC236}">
                <a16:creationId xmlns:a16="http://schemas.microsoft.com/office/drawing/2014/main" id="{2A81E3D7-E5B3-44B2-A7E4-6EB2A6AAB49A}"/>
              </a:ext>
            </a:extLst>
          </p:cNvPr>
          <p:cNvPicPr>
            <a:picLocks noChangeAspect="1"/>
          </p:cNvPicPr>
          <p:nvPr/>
        </p:nvPicPr>
        <p:blipFill>
          <a:blip r:embed="rId5"/>
          <a:stretch>
            <a:fillRect/>
          </a:stretch>
        </p:blipFill>
        <p:spPr>
          <a:xfrm>
            <a:off x="1595380" y="3398309"/>
            <a:ext cx="933333" cy="266667"/>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6"/>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10</a:t>
            </a:fld>
            <a:endParaRPr lang="zh-CN" altLang="en-US" sz="2400" b="1" dirty="0">
              <a:solidFill>
                <a:srgbClr val="254061"/>
              </a:solidFill>
              <a:latin typeface="HY헤드라인M" pitchFamily="2" charset="-127"/>
              <a:ea typeface="HY헤드라인M" pitchFamily="2" charset="-127"/>
            </a:endParaRPr>
          </a:p>
        </p:txBody>
      </p:sp>
      <p:sp>
        <p:nvSpPr>
          <p:cNvPr id="11" name="内容占位符 2">
            <a:extLst>
              <a:ext uri="{FF2B5EF4-FFF2-40B4-BE49-F238E27FC236}">
                <a16:creationId xmlns:a16="http://schemas.microsoft.com/office/drawing/2014/main" id="{48C4BA15-8F52-4C74-9D85-A7190B19E5C5}"/>
              </a:ext>
            </a:extLst>
          </p:cNvPr>
          <p:cNvSpPr txBox="1">
            <a:spLocks/>
          </p:cNvSpPr>
          <p:nvPr/>
        </p:nvSpPr>
        <p:spPr>
          <a:xfrm>
            <a:off x="533400" y="1066862"/>
            <a:ext cx="8096250" cy="495287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None/>
            </a:pPr>
            <a:r>
              <a:rPr lang="zh-CN" altLang="en-US" dirty="0"/>
              <a:t>在每个时间步，实体</a:t>
            </a:r>
            <a:r>
              <a:rPr lang="en-US" altLang="zh-CN" dirty="0"/>
              <a:t>    </a:t>
            </a:r>
            <a:r>
              <a:rPr lang="zh-CN" altLang="en-US" dirty="0"/>
              <a:t>或关系</a:t>
            </a:r>
            <a:r>
              <a:rPr lang="en-US" altLang="zh-CN" dirty="0"/>
              <a:t>    </a:t>
            </a:r>
            <a:r>
              <a:rPr lang="zh-CN" altLang="en-US" dirty="0"/>
              <a:t>的特定时间表示会被更新为</a:t>
            </a:r>
            <a:r>
              <a:rPr lang="en-US" altLang="zh-CN" dirty="0"/>
              <a:t>	        </a:t>
            </a:r>
            <a:r>
              <a:rPr lang="zh-CN" altLang="en-US" dirty="0"/>
              <a:t>因此</a:t>
            </a:r>
            <a:r>
              <a:rPr lang="en-US" altLang="zh-CN" dirty="0"/>
              <a:t>	       </a:t>
            </a:r>
            <a:r>
              <a:rPr lang="zh-CN" altLang="en-US" dirty="0"/>
              <a:t>的得分就为</a:t>
            </a:r>
            <a:endParaRPr lang="en-US" altLang="zh-CN" dirty="0"/>
          </a:p>
          <a:p>
            <a:pPr marL="0" indent="457200">
              <a:buNone/>
            </a:pPr>
            <a:endParaRPr lang="en-US" altLang="zh-CN" dirty="0"/>
          </a:p>
          <a:p>
            <a:pPr marL="0" indent="457200">
              <a:buNone/>
            </a:pPr>
            <a:r>
              <a:rPr lang="zh-CN" altLang="en-US" dirty="0"/>
              <a:t>作者利用加性时间序列分解拟合每个实体</a:t>
            </a:r>
            <a:r>
              <a:rPr lang="en-US" altLang="zh-CN" dirty="0"/>
              <a:t>/</a:t>
            </a:r>
            <a:r>
              <a:rPr lang="zh-CN" altLang="en-US" dirty="0"/>
              <a:t>关系表示的演化过程为</a:t>
            </a:r>
            <a:r>
              <a:rPr lang="en-US" altLang="zh-CN" dirty="0"/>
              <a:t>:</a:t>
            </a:r>
          </a:p>
          <a:p>
            <a:pPr marL="0" indent="457200">
              <a:buNone/>
            </a:pPr>
            <a:endParaRPr lang="en-US" altLang="zh-CN" dirty="0"/>
          </a:p>
          <a:p>
            <a:pPr marL="0" indent="457200">
              <a:buNone/>
            </a:pPr>
            <a:r>
              <a:rPr lang="zh-CN" altLang="en-US" dirty="0"/>
              <a:t>其中</a:t>
            </a:r>
            <a:r>
              <a:rPr lang="en-US" altLang="zh-CN" dirty="0"/>
              <a:t>	</a:t>
            </a:r>
            <a:r>
              <a:rPr lang="zh-CN" altLang="en-US" dirty="0"/>
              <a:t>是第</a:t>
            </a:r>
            <a:r>
              <a:rPr lang="en-US" altLang="zh-CN" dirty="0" err="1"/>
              <a:t>i</a:t>
            </a:r>
            <a:r>
              <a:rPr lang="zh-CN" altLang="en-US" dirty="0"/>
              <a:t>个实体受制于</a:t>
            </a:r>
            <a:r>
              <a:rPr lang="en-US" altLang="zh-CN" dirty="0"/>
              <a:t>	    </a:t>
            </a:r>
            <a:r>
              <a:rPr lang="zh-CN" altLang="en-US" dirty="0"/>
              <a:t>的时间无关表示和第</a:t>
            </a:r>
            <a:r>
              <a:rPr lang="en-US" altLang="zh-CN" dirty="0"/>
              <a:t>p</a:t>
            </a:r>
            <a:r>
              <a:rPr lang="zh-CN" altLang="en-US" dirty="0"/>
              <a:t>个实体受制于</a:t>
            </a:r>
            <a:r>
              <a:rPr lang="en-US" altLang="zh-CN" dirty="0"/>
              <a:t>	 </a:t>
            </a:r>
            <a:r>
              <a:rPr lang="zh-CN" altLang="en-US" dirty="0"/>
              <a:t>的时间无关表示；’</a:t>
            </a:r>
            <a:r>
              <a:rPr lang="en-US" altLang="zh-CN" dirty="0"/>
              <a:t>			    </a:t>
            </a:r>
            <a:r>
              <a:rPr lang="zh-CN" altLang="en-US" dirty="0"/>
              <a:t>是趋势分量，</a:t>
            </a:r>
            <a:r>
              <a:rPr lang="en-US" altLang="zh-CN" dirty="0"/>
              <a:t>		</a:t>
            </a:r>
            <a:r>
              <a:rPr lang="zh-CN" altLang="en-US" dirty="0"/>
              <a:t>代表着</a:t>
            </a:r>
            <a:r>
              <a:rPr lang="en-US" altLang="zh-CN" dirty="0"/>
              <a:t>		  </a:t>
            </a:r>
            <a:r>
              <a:rPr lang="zh-CN" altLang="en-US" dirty="0"/>
              <a:t>的进化率，向量</a:t>
            </a:r>
            <a:r>
              <a:rPr lang="en-US" altLang="zh-CN" dirty="0"/>
              <a:t>	     </a:t>
            </a:r>
            <a:r>
              <a:rPr lang="zh-CN" altLang="en-US" dirty="0"/>
              <a:t>代表相应的进化方向，它受</a:t>
            </a:r>
            <a:r>
              <a:rPr lang="en-US" altLang="zh-CN" dirty="0"/>
              <a:t>		       </a:t>
            </a:r>
            <a:r>
              <a:rPr lang="zh-CN" altLang="en-US" dirty="0"/>
              <a:t>约束限制。</a:t>
            </a:r>
            <a:endParaRPr lang="en-US" altLang="zh-CN" dirty="0"/>
          </a:p>
          <a:p>
            <a:pPr marL="0" indent="457200">
              <a:buNone/>
            </a:pPr>
            <a:r>
              <a:rPr lang="en-US" altLang="zh-CN" dirty="0"/>
              <a:t>			       </a:t>
            </a:r>
            <a:r>
              <a:rPr lang="zh-CN" altLang="en-US" dirty="0"/>
              <a:t>是对应的周期分量表示，</a:t>
            </a:r>
            <a:r>
              <a:rPr lang="en-US" altLang="zh-CN" dirty="0"/>
              <a:t>		   </a:t>
            </a:r>
            <a:r>
              <a:rPr lang="zh-CN" altLang="en-US" dirty="0"/>
              <a:t>代表振幅向量，</a:t>
            </a:r>
            <a:r>
              <a:rPr lang="en-US" altLang="zh-CN" dirty="0"/>
              <a:t>		  </a:t>
            </a:r>
            <a:r>
              <a:rPr lang="zh-CN" altLang="en-US" dirty="0"/>
              <a:t>代表频率向量。高斯噪声项</a:t>
            </a:r>
            <a:r>
              <a:rPr lang="en-US" altLang="zh-CN" dirty="0"/>
              <a:t>		      </a:t>
            </a:r>
            <a:r>
              <a:rPr lang="zh-CN" altLang="en-US" dirty="0"/>
              <a:t>是随机分量，</a:t>
            </a:r>
            <a:r>
              <a:rPr lang="en-US" altLang="zh-CN" dirty="0"/>
              <a:t>	</a:t>
            </a:r>
            <a:r>
              <a:rPr lang="zh-CN" altLang="en-US" dirty="0"/>
              <a:t>和</a:t>
            </a:r>
            <a:r>
              <a:rPr lang="en-US" altLang="zh-CN" dirty="0"/>
              <a:t>      </a:t>
            </a:r>
            <a:r>
              <a:rPr lang="zh-CN" altLang="en-US" dirty="0"/>
              <a:t>代表对应的对角协方差矩阵。</a:t>
            </a:r>
            <a:endParaRPr lang="en-US" altLang="zh-CN" dirty="0"/>
          </a:p>
        </p:txBody>
      </p:sp>
      <p:pic>
        <p:nvPicPr>
          <p:cNvPr id="4" name="图片 3">
            <a:extLst>
              <a:ext uri="{FF2B5EF4-FFF2-40B4-BE49-F238E27FC236}">
                <a16:creationId xmlns:a16="http://schemas.microsoft.com/office/drawing/2014/main" id="{4CB103B7-7BAA-46B9-A9C8-A3364EB7751E}"/>
              </a:ext>
            </a:extLst>
          </p:cNvPr>
          <p:cNvPicPr>
            <a:picLocks noChangeAspect="1"/>
          </p:cNvPicPr>
          <p:nvPr/>
        </p:nvPicPr>
        <p:blipFill>
          <a:blip r:embed="rId7"/>
          <a:stretch>
            <a:fillRect/>
          </a:stretch>
        </p:blipFill>
        <p:spPr>
          <a:xfrm>
            <a:off x="3429030" y="1125938"/>
            <a:ext cx="190476" cy="276190"/>
          </a:xfrm>
          <a:prstGeom prst="rect">
            <a:avLst/>
          </a:prstGeom>
        </p:spPr>
      </p:pic>
      <p:pic>
        <p:nvPicPr>
          <p:cNvPr id="7" name="图片 6">
            <a:extLst>
              <a:ext uri="{FF2B5EF4-FFF2-40B4-BE49-F238E27FC236}">
                <a16:creationId xmlns:a16="http://schemas.microsoft.com/office/drawing/2014/main" id="{5AB8FE52-BADC-49CB-AFF2-DC78B21654C4}"/>
              </a:ext>
            </a:extLst>
          </p:cNvPr>
          <p:cNvPicPr>
            <a:picLocks noChangeAspect="1"/>
          </p:cNvPicPr>
          <p:nvPr/>
        </p:nvPicPr>
        <p:blipFill>
          <a:blip r:embed="rId8"/>
          <a:stretch>
            <a:fillRect/>
          </a:stretch>
        </p:blipFill>
        <p:spPr>
          <a:xfrm>
            <a:off x="4486301" y="1144985"/>
            <a:ext cx="238095" cy="257143"/>
          </a:xfrm>
          <a:prstGeom prst="rect">
            <a:avLst/>
          </a:prstGeom>
        </p:spPr>
      </p:pic>
      <p:pic>
        <p:nvPicPr>
          <p:cNvPr id="8" name="图片 7">
            <a:extLst>
              <a:ext uri="{FF2B5EF4-FFF2-40B4-BE49-F238E27FC236}">
                <a16:creationId xmlns:a16="http://schemas.microsoft.com/office/drawing/2014/main" id="{34802475-FF57-4CDC-ABB9-F9C817566EF7}"/>
              </a:ext>
            </a:extLst>
          </p:cNvPr>
          <p:cNvPicPr>
            <a:picLocks noChangeAspect="1"/>
          </p:cNvPicPr>
          <p:nvPr/>
        </p:nvPicPr>
        <p:blipFill>
          <a:blip r:embed="rId9"/>
          <a:stretch>
            <a:fillRect/>
          </a:stretch>
        </p:blipFill>
        <p:spPr>
          <a:xfrm>
            <a:off x="7829667" y="1136718"/>
            <a:ext cx="933333" cy="314286"/>
          </a:xfrm>
          <a:prstGeom prst="rect">
            <a:avLst/>
          </a:prstGeom>
        </p:spPr>
      </p:pic>
      <p:pic>
        <p:nvPicPr>
          <p:cNvPr id="12" name="图片 11">
            <a:extLst>
              <a:ext uri="{FF2B5EF4-FFF2-40B4-BE49-F238E27FC236}">
                <a16:creationId xmlns:a16="http://schemas.microsoft.com/office/drawing/2014/main" id="{7D46BE58-6671-45EF-9CFD-098B370412EF}"/>
              </a:ext>
            </a:extLst>
          </p:cNvPr>
          <p:cNvPicPr>
            <a:picLocks noChangeAspect="1"/>
          </p:cNvPicPr>
          <p:nvPr/>
        </p:nvPicPr>
        <p:blipFill>
          <a:blip r:embed="rId10"/>
          <a:stretch>
            <a:fillRect/>
          </a:stretch>
        </p:blipFill>
        <p:spPr>
          <a:xfrm>
            <a:off x="1143090" y="1524050"/>
            <a:ext cx="876190" cy="238095"/>
          </a:xfrm>
          <a:prstGeom prst="rect">
            <a:avLst/>
          </a:prstGeom>
        </p:spPr>
      </p:pic>
      <p:pic>
        <p:nvPicPr>
          <p:cNvPr id="13" name="图片 12">
            <a:extLst>
              <a:ext uri="{FF2B5EF4-FFF2-40B4-BE49-F238E27FC236}">
                <a16:creationId xmlns:a16="http://schemas.microsoft.com/office/drawing/2014/main" id="{2C6F5931-3DE7-45E0-88B2-F8F6F9BF1681}"/>
              </a:ext>
            </a:extLst>
          </p:cNvPr>
          <p:cNvPicPr>
            <a:picLocks noChangeAspect="1"/>
          </p:cNvPicPr>
          <p:nvPr/>
        </p:nvPicPr>
        <p:blipFill>
          <a:blip r:embed="rId11"/>
          <a:stretch>
            <a:fillRect/>
          </a:stretch>
        </p:blipFill>
        <p:spPr>
          <a:xfrm>
            <a:off x="1942033" y="1981238"/>
            <a:ext cx="4485714" cy="257143"/>
          </a:xfrm>
          <a:prstGeom prst="rect">
            <a:avLst/>
          </a:prstGeom>
        </p:spPr>
      </p:pic>
      <p:pic>
        <p:nvPicPr>
          <p:cNvPr id="14" name="图片 13">
            <a:extLst>
              <a:ext uri="{FF2B5EF4-FFF2-40B4-BE49-F238E27FC236}">
                <a16:creationId xmlns:a16="http://schemas.microsoft.com/office/drawing/2014/main" id="{14086708-3FC8-4CA6-8C07-1AFC4C66DF6C}"/>
              </a:ext>
            </a:extLst>
          </p:cNvPr>
          <p:cNvPicPr>
            <a:picLocks noChangeAspect="1"/>
          </p:cNvPicPr>
          <p:nvPr/>
        </p:nvPicPr>
        <p:blipFill>
          <a:blip r:embed="rId12"/>
          <a:stretch>
            <a:fillRect/>
          </a:stretch>
        </p:blipFill>
        <p:spPr>
          <a:xfrm>
            <a:off x="1643443" y="2820431"/>
            <a:ext cx="5923809" cy="533333"/>
          </a:xfrm>
          <a:prstGeom prst="rect">
            <a:avLst/>
          </a:prstGeom>
        </p:spPr>
      </p:pic>
      <p:pic>
        <p:nvPicPr>
          <p:cNvPr id="17" name="图片 16">
            <a:extLst>
              <a:ext uri="{FF2B5EF4-FFF2-40B4-BE49-F238E27FC236}">
                <a16:creationId xmlns:a16="http://schemas.microsoft.com/office/drawing/2014/main" id="{87C6A9EE-7C30-4531-BFA0-7252CD56CC3E}"/>
              </a:ext>
            </a:extLst>
          </p:cNvPr>
          <p:cNvPicPr>
            <a:picLocks noChangeAspect="1"/>
          </p:cNvPicPr>
          <p:nvPr/>
        </p:nvPicPr>
        <p:blipFill>
          <a:blip r:embed="rId13"/>
          <a:stretch>
            <a:fillRect/>
          </a:stretch>
        </p:blipFill>
        <p:spPr>
          <a:xfrm>
            <a:off x="1643443" y="3755742"/>
            <a:ext cx="885714" cy="228571"/>
          </a:xfrm>
          <a:prstGeom prst="rect">
            <a:avLst/>
          </a:prstGeom>
        </p:spPr>
      </p:pic>
      <p:pic>
        <p:nvPicPr>
          <p:cNvPr id="18" name="图片 17">
            <a:extLst>
              <a:ext uri="{FF2B5EF4-FFF2-40B4-BE49-F238E27FC236}">
                <a16:creationId xmlns:a16="http://schemas.microsoft.com/office/drawing/2014/main" id="{B3EFB310-B161-43ED-AEA9-60DAAD95D9B5}"/>
              </a:ext>
            </a:extLst>
          </p:cNvPr>
          <p:cNvPicPr>
            <a:picLocks noChangeAspect="1"/>
          </p:cNvPicPr>
          <p:nvPr/>
        </p:nvPicPr>
        <p:blipFill>
          <a:blip r:embed="rId14"/>
          <a:stretch>
            <a:fillRect/>
          </a:stretch>
        </p:blipFill>
        <p:spPr>
          <a:xfrm>
            <a:off x="4481998" y="3777040"/>
            <a:ext cx="2838095" cy="266667"/>
          </a:xfrm>
          <a:prstGeom prst="rect">
            <a:avLst/>
          </a:prstGeom>
        </p:spPr>
      </p:pic>
      <p:pic>
        <p:nvPicPr>
          <p:cNvPr id="19" name="图片 18">
            <a:extLst>
              <a:ext uri="{FF2B5EF4-FFF2-40B4-BE49-F238E27FC236}">
                <a16:creationId xmlns:a16="http://schemas.microsoft.com/office/drawing/2014/main" id="{BB8804F7-04D0-4364-AFDF-E9580941F950}"/>
              </a:ext>
            </a:extLst>
          </p:cNvPr>
          <p:cNvPicPr>
            <a:picLocks noChangeAspect="1"/>
          </p:cNvPicPr>
          <p:nvPr/>
        </p:nvPicPr>
        <p:blipFill>
          <a:blip r:embed="rId15"/>
          <a:stretch>
            <a:fillRect/>
          </a:stretch>
        </p:blipFill>
        <p:spPr>
          <a:xfrm>
            <a:off x="1143090" y="4093190"/>
            <a:ext cx="1333333" cy="257143"/>
          </a:xfrm>
          <a:prstGeom prst="rect">
            <a:avLst/>
          </a:prstGeom>
        </p:spPr>
      </p:pic>
      <p:pic>
        <p:nvPicPr>
          <p:cNvPr id="20" name="图片 19">
            <a:extLst>
              <a:ext uri="{FF2B5EF4-FFF2-40B4-BE49-F238E27FC236}">
                <a16:creationId xmlns:a16="http://schemas.microsoft.com/office/drawing/2014/main" id="{99BE8814-62C2-47CB-AA7E-D6A746F8DC2A}"/>
              </a:ext>
            </a:extLst>
          </p:cNvPr>
          <p:cNvPicPr>
            <a:picLocks noChangeAspect="1"/>
          </p:cNvPicPr>
          <p:nvPr/>
        </p:nvPicPr>
        <p:blipFill>
          <a:blip r:embed="rId16"/>
          <a:stretch>
            <a:fillRect/>
          </a:stretch>
        </p:blipFill>
        <p:spPr>
          <a:xfrm>
            <a:off x="3352832" y="4173955"/>
            <a:ext cx="1028571" cy="238095"/>
          </a:xfrm>
          <a:prstGeom prst="rect">
            <a:avLst/>
          </a:prstGeom>
        </p:spPr>
      </p:pic>
      <p:pic>
        <p:nvPicPr>
          <p:cNvPr id="21" name="图片 20">
            <a:extLst>
              <a:ext uri="{FF2B5EF4-FFF2-40B4-BE49-F238E27FC236}">
                <a16:creationId xmlns:a16="http://schemas.microsoft.com/office/drawing/2014/main" id="{B4BA1D3C-5925-4843-83CC-B15803F753D4}"/>
              </a:ext>
            </a:extLst>
          </p:cNvPr>
          <p:cNvPicPr>
            <a:picLocks noChangeAspect="1"/>
          </p:cNvPicPr>
          <p:nvPr/>
        </p:nvPicPr>
        <p:blipFill>
          <a:blip r:embed="rId17"/>
          <a:stretch>
            <a:fillRect/>
          </a:stretch>
        </p:blipFill>
        <p:spPr>
          <a:xfrm>
            <a:off x="6248356" y="4115193"/>
            <a:ext cx="1161905" cy="238095"/>
          </a:xfrm>
          <a:prstGeom prst="rect">
            <a:avLst/>
          </a:prstGeom>
        </p:spPr>
      </p:pic>
      <p:pic>
        <p:nvPicPr>
          <p:cNvPr id="22" name="图片 21">
            <a:extLst>
              <a:ext uri="{FF2B5EF4-FFF2-40B4-BE49-F238E27FC236}">
                <a16:creationId xmlns:a16="http://schemas.microsoft.com/office/drawing/2014/main" id="{0D0E919B-7E2D-4982-9B68-D78D8DF163F3}"/>
              </a:ext>
            </a:extLst>
          </p:cNvPr>
          <p:cNvPicPr>
            <a:picLocks noChangeAspect="1"/>
          </p:cNvPicPr>
          <p:nvPr/>
        </p:nvPicPr>
        <p:blipFill>
          <a:blip r:embed="rId18"/>
          <a:stretch>
            <a:fillRect/>
          </a:stretch>
        </p:blipFill>
        <p:spPr>
          <a:xfrm>
            <a:off x="2657837" y="4467700"/>
            <a:ext cx="2104762" cy="219048"/>
          </a:xfrm>
          <a:prstGeom prst="rect">
            <a:avLst/>
          </a:prstGeom>
        </p:spPr>
      </p:pic>
      <p:pic>
        <p:nvPicPr>
          <p:cNvPr id="23" name="图片 22">
            <a:extLst>
              <a:ext uri="{FF2B5EF4-FFF2-40B4-BE49-F238E27FC236}">
                <a16:creationId xmlns:a16="http://schemas.microsoft.com/office/drawing/2014/main" id="{52973153-5C9F-462F-A25B-10D64EB911ED}"/>
              </a:ext>
            </a:extLst>
          </p:cNvPr>
          <p:cNvPicPr>
            <a:picLocks noChangeAspect="1"/>
          </p:cNvPicPr>
          <p:nvPr/>
        </p:nvPicPr>
        <p:blipFill>
          <a:blip r:embed="rId19"/>
          <a:stretch>
            <a:fillRect/>
          </a:stretch>
        </p:blipFill>
        <p:spPr>
          <a:xfrm>
            <a:off x="705212" y="4933935"/>
            <a:ext cx="3161905" cy="247619"/>
          </a:xfrm>
          <a:prstGeom prst="rect">
            <a:avLst/>
          </a:prstGeom>
        </p:spPr>
      </p:pic>
      <p:pic>
        <p:nvPicPr>
          <p:cNvPr id="24" name="图片 23">
            <a:extLst>
              <a:ext uri="{FF2B5EF4-FFF2-40B4-BE49-F238E27FC236}">
                <a16:creationId xmlns:a16="http://schemas.microsoft.com/office/drawing/2014/main" id="{2BD6E046-0235-46D6-88FA-2E27BE997A85}"/>
              </a:ext>
            </a:extLst>
          </p:cNvPr>
          <p:cNvPicPr>
            <a:picLocks noChangeAspect="1"/>
          </p:cNvPicPr>
          <p:nvPr/>
        </p:nvPicPr>
        <p:blipFill>
          <a:blip r:embed="rId20"/>
          <a:stretch>
            <a:fillRect/>
          </a:stretch>
        </p:blipFill>
        <p:spPr>
          <a:xfrm>
            <a:off x="6740485" y="4924411"/>
            <a:ext cx="1361905" cy="257143"/>
          </a:xfrm>
          <a:prstGeom prst="rect">
            <a:avLst/>
          </a:prstGeom>
        </p:spPr>
      </p:pic>
      <p:pic>
        <p:nvPicPr>
          <p:cNvPr id="25" name="图片 24">
            <a:extLst>
              <a:ext uri="{FF2B5EF4-FFF2-40B4-BE49-F238E27FC236}">
                <a16:creationId xmlns:a16="http://schemas.microsoft.com/office/drawing/2014/main" id="{1D64F688-258A-4DD7-A0EA-7A23EEDB4936}"/>
              </a:ext>
            </a:extLst>
          </p:cNvPr>
          <p:cNvPicPr>
            <a:picLocks noChangeAspect="1"/>
          </p:cNvPicPr>
          <p:nvPr/>
        </p:nvPicPr>
        <p:blipFill>
          <a:blip r:embed="rId21"/>
          <a:stretch>
            <a:fillRect/>
          </a:stretch>
        </p:blipFill>
        <p:spPr>
          <a:xfrm>
            <a:off x="2101186" y="5246928"/>
            <a:ext cx="1400000" cy="247619"/>
          </a:xfrm>
          <a:prstGeom prst="rect">
            <a:avLst/>
          </a:prstGeom>
        </p:spPr>
      </p:pic>
      <p:pic>
        <p:nvPicPr>
          <p:cNvPr id="26" name="图片 25">
            <a:extLst>
              <a:ext uri="{FF2B5EF4-FFF2-40B4-BE49-F238E27FC236}">
                <a16:creationId xmlns:a16="http://schemas.microsoft.com/office/drawing/2014/main" id="{13E35B5A-1B81-4E5E-87C6-2D89BAEAF5B6}"/>
              </a:ext>
            </a:extLst>
          </p:cNvPr>
          <p:cNvPicPr>
            <a:picLocks noChangeAspect="1"/>
          </p:cNvPicPr>
          <p:nvPr/>
        </p:nvPicPr>
        <p:blipFill>
          <a:blip r:embed="rId22"/>
          <a:stretch>
            <a:fillRect/>
          </a:stretch>
        </p:blipFill>
        <p:spPr>
          <a:xfrm>
            <a:off x="6567628" y="5304821"/>
            <a:ext cx="2257143" cy="238095"/>
          </a:xfrm>
          <a:prstGeom prst="rect">
            <a:avLst/>
          </a:prstGeom>
        </p:spPr>
      </p:pic>
      <p:pic>
        <p:nvPicPr>
          <p:cNvPr id="28" name="图片 27">
            <a:extLst>
              <a:ext uri="{FF2B5EF4-FFF2-40B4-BE49-F238E27FC236}">
                <a16:creationId xmlns:a16="http://schemas.microsoft.com/office/drawing/2014/main" id="{86299A84-B172-4774-B4AB-CB4FA7303727}"/>
              </a:ext>
            </a:extLst>
          </p:cNvPr>
          <p:cNvPicPr>
            <a:picLocks noChangeAspect="1"/>
          </p:cNvPicPr>
          <p:nvPr/>
        </p:nvPicPr>
        <p:blipFill>
          <a:blip r:embed="rId23"/>
          <a:stretch>
            <a:fillRect/>
          </a:stretch>
        </p:blipFill>
        <p:spPr>
          <a:xfrm>
            <a:off x="2707491" y="5613434"/>
            <a:ext cx="390476" cy="276190"/>
          </a:xfrm>
          <a:prstGeom prst="rect">
            <a:avLst/>
          </a:prstGeom>
        </p:spPr>
      </p:pic>
      <p:sp>
        <p:nvSpPr>
          <p:cNvPr id="2" name="矩形 1">
            <a:extLst>
              <a:ext uri="{FF2B5EF4-FFF2-40B4-BE49-F238E27FC236}">
                <a16:creationId xmlns:a16="http://schemas.microsoft.com/office/drawing/2014/main" id="{DB3E3EC0-505A-445D-949B-D8855E50B20E}"/>
              </a:ext>
            </a:extLst>
          </p:cNvPr>
          <p:cNvSpPr/>
          <p:nvPr/>
        </p:nvSpPr>
        <p:spPr>
          <a:xfrm>
            <a:off x="1447882" y="2760207"/>
            <a:ext cx="5962379" cy="627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zh-CN" altLang="en-US" dirty="0"/>
              <a:t>换句话说，对于事实</a:t>
            </a:r>
            <a:r>
              <a:rPr lang="en-US" altLang="zh-CN" dirty="0"/>
              <a:t> (s, p, o, t)</a:t>
            </a:r>
            <a:r>
              <a:rPr lang="zh-CN" altLang="en-US" dirty="0"/>
              <a:t>，实体嵌入</a:t>
            </a:r>
            <a:r>
              <a:rPr lang="en-US" altLang="zh-CN" dirty="0"/>
              <a:t>		</a:t>
            </a:r>
            <a:r>
              <a:rPr lang="zh-CN" altLang="en-US" dirty="0"/>
              <a:t>遵守高斯概率分布：</a:t>
            </a:r>
            <a:r>
              <a:rPr lang="en-US" altLang="zh-CN" dirty="0"/>
              <a:t>					      </a:t>
            </a:r>
            <a:r>
              <a:rPr lang="zh-CN" altLang="en-US" dirty="0"/>
              <a:t>是</a:t>
            </a:r>
            <a:r>
              <a:rPr lang="en-US" altLang="zh-CN" dirty="0"/>
              <a:t>		</a:t>
            </a:r>
            <a:r>
              <a:rPr lang="zh-CN" altLang="en-US" dirty="0"/>
              <a:t>的平均向量，不包括随机分量。类似的，谓词表示为</a:t>
            </a:r>
            <a:endParaRPr lang="en-US" altLang="zh-CN" dirty="0"/>
          </a:p>
          <a:p>
            <a:pPr marL="0" indent="469900">
              <a:buNone/>
            </a:pPr>
            <a:r>
              <a:rPr lang="zh-CN" altLang="en-US" dirty="0"/>
              <a:t>与基于翻译的</a:t>
            </a:r>
            <a:r>
              <a:rPr lang="en-US" altLang="zh-CN" dirty="0"/>
              <a:t>KGE</a:t>
            </a:r>
            <a:r>
              <a:rPr lang="zh-CN" altLang="en-US" dirty="0"/>
              <a:t>模型类似，作者认为</a:t>
            </a:r>
            <a:r>
              <a:rPr lang="en-US" altLang="zh-CN" dirty="0" err="1"/>
              <a:t>ATiSE</a:t>
            </a:r>
            <a:r>
              <a:rPr lang="zh-CN" altLang="en-US" dirty="0"/>
              <a:t>从主语到宾语的转换结果类似于肯定事实中的谓词。作者用以下公式来表示这个变换</a:t>
            </a:r>
            <a:r>
              <a:rPr lang="en-US" altLang="zh-CN" dirty="0"/>
              <a:t>:</a:t>
            </a:r>
          </a:p>
          <a:p>
            <a:pPr marL="0" indent="469900">
              <a:buNone/>
            </a:pPr>
            <a:r>
              <a:rPr lang="zh-CN" altLang="en-US" dirty="0"/>
              <a:t>      </a:t>
            </a:r>
            <a:r>
              <a:rPr lang="en-US" altLang="zh-CN" dirty="0"/>
              <a:t>		</a:t>
            </a:r>
            <a:r>
              <a:rPr lang="zh-CN" altLang="en-US" dirty="0"/>
              <a:t>对应于概率分布</a:t>
            </a:r>
            <a:endParaRPr lang="en-US" altLang="zh-CN" dirty="0"/>
          </a:p>
          <a:p>
            <a:pPr marL="0" indent="469900">
              <a:buNone/>
            </a:pPr>
            <a:r>
              <a:rPr lang="zh-CN" altLang="en-US" dirty="0"/>
              <a:t>这里，</a:t>
            </a:r>
            <a:endParaRPr lang="en-US" altLang="zh-CN" dirty="0"/>
          </a:p>
          <a:p>
            <a:pPr marL="0" indent="469900">
              <a:buNone/>
            </a:pPr>
            <a:r>
              <a:rPr lang="zh-CN" altLang="en-US" dirty="0"/>
              <a:t>结合概率关系</a:t>
            </a:r>
            <a:r>
              <a:rPr lang="en-US" altLang="zh-CN" dirty="0"/>
              <a:t>		 </a:t>
            </a:r>
            <a:r>
              <a:rPr lang="zh-CN" altLang="en-US" dirty="0"/>
              <a:t>作者衡量</a:t>
            </a:r>
            <a:r>
              <a:rPr lang="en-US" altLang="zh-CN" dirty="0"/>
              <a:t>	     </a:t>
            </a:r>
            <a:r>
              <a:rPr lang="zh-CN" altLang="en-US" dirty="0"/>
              <a:t>两者之间的相似性来为事实评分。</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11</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D1A1D82-DB6D-45E7-AA86-34F9B9B543BD}"/>
              </a:ext>
            </a:extLst>
          </p:cNvPr>
          <p:cNvPicPr>
            <a:picLocks noChangeAspect="1"/>
          </p:cNvPicPr>
          <p:nvPr/>
        </p:nvPicPr>
        <p:blipFill>
          <a:blip r:embed="rId4"/>
          <a:stretch>
            <a:fillRect/>
          </a:stretch>
        </p:blipFill>
        <p:spPr>
          <a:xfrm>
            <a:off x="5867366" y="1171654"/>
            <a:ext cx="1133333" cy="200000"/>
          </a:xfrm>
          <a:prstGeom prst="rect">
            <a:avLst/>
          </a:prstGeom>
        </p:spPr>
      </p:pic>
      <p:pic>
        <p:nvPicPr>
          <p:cNvPr id="6" name="图片 5">
            <a:extLst>
              <a:ext uri="{FF2B5EF4-FFF2-40B4-BE49-F238E27FC236}">
                <a16:creationId xmlns:a16="http://schemas.microsoft.com/office/drawing/2014/main" id="{49F8C189-15FF-4C7A-9A04-F6F7D78FC8FA}"/>
              </a:ext>
            </a:extLst>
          </p:cNvPr>
          <p:cNvPicPr>
            <a:picLocks noChangeAspect="1"/>
          </p:cNvPicPr>
          <p:nvPr/>
        </p:nvPicPr>
        <p:blipFill>
          <a:blip r:embed="rId5"/>
          <a:stretch>
            <a:fillRect/>
          </a:stretch>
        </p:blipFill>
        <p:spPr>
          <a:xfrm>
            <a:off x="1676476" y="1524050"/>
            <a:ext cx="3809524" cy="257143"/>
          </a:xfrm>
          <a:prstGeom prst="rect">
            <a:avLst/>
          </a:prstGeom>
        </p:spPr>
      </p:pic>
      <p:pic>
        <p:nvPicPr>
          <p:cNvPr id="7" name="图片 6">
            <a:extLst>
              <a:ext uri="{FF2B5EF4-FFF2-40B4-BE49-F238E27FC236}">
                <a16:creationId xmlns:a16="http://schemas.microsoft.com/office/drawing/2014/main" id="{53F2B741-4FA2-418A-B9F6-524A0FB4BE68}"/>
              </a:ext>
            </a:extLst>
          </p:cNvPr>
          <p:cNvPicPr>
            <a:picLocks noChangeAspect="1"/>
          </p:cNvPicPr>
          <p:nvPr/>
        </p:nvPicPr>
        <p:blipFill>
          <a:blip r:embed="rId6"/>
          <a:stretch>
            <a:fillRect/>
          </a:stretch>
        </p:blipFill>
        <p:spPr>
          <a:xfrm>
            <a:off x="5486000" y="1524050"/>
            <a:ext cx="1076190" cy="228571"/>
          </a:xfrm>
          <a:prstGeom prst="rect">
            <a:avLst/>
          </a:prstGeom>
        </p:spPr>
      </p:pic>
      <p:pic>
        <p:nvPicPr>
          <p:cNvPr id="9" name="图片 8">
            <a:extLst>
              <a:ext uri="{FF2B5EF4-FFF2-40B4-BE49-F238E27FC236}">
                <a16:creationId xmlns:a16="http://schemas.microsoft.com/office/drawing/2014/main" id="{8D7F3170-08E2-4DBA-968A-BB48A60C566E}"/>
              </a:ext>
            </a:extLst>
          </p:cNvPr>
          <p:cNvPicPr>
            <a:picLocks noChangeAspect="1"/>
          </p:cNvPicPr>
          <p:nvPr/>
        </p:nvPicPr>
        <p:blipFill>
          <a:blip r:embed="rId7"/>
          <a:stretch>
            <a:fillRect/>
          </a:stretch>
        </p:blipFill>
        <p:spPr>
          <a:xfrm>
            <a:off x="6857940" y="1524050"/>
            <a:ext cx="1047619" cy="219048"/>
          </a:xfrm>
          <a:prstGeom prst="rect">
            <a:avLst/>
          </a:prstGeom>
        </p:spPr>
      </p:pic>
      <p:pic>
        <p:nvPicPr>
          <p:cNvPr id="13" name="图片 12">
            <a:extLst>
              <a:ext uri="{FF2B5EF4-FFF2-40B4-BE49-F238E27FC236}">
                <a16:creationId xmlns:a16="http://schemas.microsoft.com/office/drawing/2014/main" id="{2ECF8795-C6F4-4E35-AACD-A006DAFE6C76}"/>
              </a:ext>
            </a:extLst>
          </p:cNvPr>
          <p:cNvPicPr>
            <a:picLocks noChangeAspect="1"/>
          </p:cNvPicPr>
          <p:nvPr/>
        </p:nvPicPr>
        <p:blipFill>
          <a:blip r:embed="rId8"/>
          <a:stretch>
            <a:fillRect/>
          </a:stretch>
        </p:blipFill>
        <p:spPr>
          <a:xfrm>
            <a:off x="6024095" y="1848103"/>
            <a:ext cx="1552381" cy="285714"/>
          </a:xfrm>
          <a:prstGeom prst="rect">
            <a:avLst/>
          </a:prstGeom>
        </p:spPr>
      </p:pic>
      <p:pic>
        <p:nvPicPr>
          <p:cNvPr id="14" name="图片 13">
            <a:extLst>
              <a:ext uri="{FF2B5EF4-FFF2-40B4-BE49-F238E27FC236}">
                <a16:creationId xmlns:a16="http://schemas.microsoft.com/office/drawing/2014/main" id="{0C8C11F5-940D-4614-8D85-41EF9F884A2E}"/>
              </a:ext>
            </a:extLst>
          </p:cNvPr>
          <p:cNvPicPr>
            <a:picLocks noChangeAspect="1"/>
          </p:cNvPicPr>
          <p:nvPr/>
        </p:nvPicPr>
        <p:blipFill>
          <a:blip r:embed="rId9"/>
          <a:stretch>
            <a:fillRect/>
          </a:stretch>
        </p:blipFill>
        <p:spPr>
          <a:xfrm>
            <a:off x="2388220" y="3157570"/>
            <a:ext cx="914286" cy="257143"/>
          </a:xfrm>
          <a:prstGeom prst="rect">
            <a:avLst/>
          </a:prstGeom>
        </p:spPr>
      </p:pic>
      <p:pic>
        <p:nvPicPr>
          <p:cNvPr id="15" name="图片 14">
            <a:extLst>
              <a:ext uri="{FF2B5EF4-FFF2-40B4-BE49-F238E27FC236}">
                <a16:creationId xmlns:a16="http://schemas.microsoft.com/office/drawing/2014/main" id="{7D318FED-BBC4-4BC5-9CD4-C8B038E86D32}"/>
              </a:ext>
            </a:extLst>
          </p:cNvPr>
          <p:cNvPicPr>
            <a:picLocks noChangeAspect="1"/>
          </p:cNvPicPr>
          <p:nvPr/>
        </p:nvPicPr>
        <p:blipFill>
          <a:blip r:embed="rId10"/>
          <a:stretch>
            <a:fillRect/>
          </a:stretch>
        </p:blipFill>
        <p:spPr>
          <a:xfrm>
            <a:off x="5219333" y="3186142"/>
            <a:ext cx="1609524" cy="228571"/>
          </a:xfrm>
          <a:prstGeom prst="rect">
            <a:avLst/>
          </a:prstGeom>
        </p:spPr>
      </p:pic>
      <p:pic>
        <p:nvPicPr>
          <p:cNvPr id="18" name="图片 17">
            <a:extLst>
              <a:ext uri="{FF2B5EF4-FFF2-40B4-BE49-F238E27FC236}">
                <a16:creationId xmlns:a16="http://schemas.microsoft.com/office/drawing/2014/main" id="{A20CDFEA-21BE-4979-B508-CEB1D5AF9954}"/>
              </a:ext>
            </a:extLst>
          </p:cNvPr>
          <p:cNvPicPr>
            <a:picLocks noChangeAspect="1"/>
          </p:cNvPicPr>
          <p:nvPr/>
        </p:nvPicPr>
        <p:blipFill>
          <a:blip r:embed="rId11"/>
          <a:stretch>
            <a:fillRect/>
          </a:stretch>
        </p:blipFill>
        <p:spPr>
          <a:xfrm>
            <a:off x="2413917" y="3625925"/>
            <a:ext cx="3238095" cy="200000"/>
          </a:xfrm>
          <a:prstGeom prst="rect">
            <a:avLst/>
          </a:prstGeom>
        </p:spPr>
      </p:pic>
      <p:pic>
        <p:nvPicPr>
          <p:cNvPr id="19" name="图片 18">
            <a:extLst>
              <a:ext uri="{FF2B5EF4-FFF2-40B4-BE49-F238E27FC236}">
                <a16:creationId xmlns:a16="http://schemas.microsoft.com/office/drawing/2014/main" id="{49DB8DE4-934B-44BB-8F77-510080E0B8A1}"/>
              </a:ext>
            </a:extLst>
          </p:cNvPr>
          <p:cNvPicPr>
            <a:picLocks noChangeAspect="1"/>
          </p:cNvPicPr>
          <p:nvPr/>
        </p:nvPicPr>
        <p:blipFill>
          <a:blip r:embed="rId12"/>
          <a:stretch>
            <a:fillRect/>
          </a:stretch>
        </p:blipFill>
        <p:spPr>
          <a:xfrm>
            <a:off x="2667050" y="4054196"/>
            <a:ext cx="1704762" cy="257143"/>
          </a:xfrm>
          <a:prstGeom prst="rect">
            <a:avLst/>
          </a:prstGeom>
        </p:spPr>
      </p:pic>
      <p:pic>
        <p:nvPicPr>
          <p:cNvPr id="20" name="图片 19">
            <a:extLst>
              <a:ext uri="{FF2B5EF4-FFF2-40B4-BE49-F238E27FC236}">
                <a16:creationId xmlns:a16="http://schemas.microsoft.com/office/drawing/2014/main" id="{1C44C451-0F73-4747-A799-443750F0CEC1}"/>
              </a:ext>
            </a:extLst>
          </p:cNvPr>
          <p:cNvPicPr>
            <a:picLocks noChangeAspect="1"/>
          </p:cNvPicPr>
          <p:nvPr/>
        </p:nvPicPr>
        <p:blipFill>
          <a:blip r:embed="rId13"/>
          <a:stretch>
            <a:fillRect/>
          </a:stretch>
        </p:blipFill>
        <p:spPr>
          <a:xfrm>
            <a:off x="5419748" y="4113053"/>
            <a:ext cx="1085714" cy="238095"/>
          </a:xfrm>
          <a:prstGeom prst="rect">
            <a:avLst/>
          </a:prstGeom>
        </p:spPr>
      </p:pic>
    </p:spTree>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57200">
              <a:buNone/>
            </a:pPr>
            <a:r>
              <a:rPr lang="en-US" altLang="zh-CN" dirty="0"/>
              <a:t>KL</a:t>
            </a:r>
            <a:r>
              <a:rPr lang="zh-CN" altLang="en-US" dirty="0"/>
              <a:t>散度是一种测量两个概率分布相似性的简单方法。基于实体转换分布和关系分布之间的</a:t>
            </a:r>
            <a:r>
              <a:rPr lang="en-US" altLang="zh-CN" dirty="0"/>
              <a:t>KL</a:t>
            </a:r>
            <a:r>
              <a:rPr lang="zh-CN" altLang="en-US" dirty="0"/>
              <a:t>发散，作者优化了以下得分函数</a:t>
            </a:r>
            <a:endParaRPr lang="en-US" altLang="zh-CN" dirty="0"/>
          </a:p>
          <a:p>
            <a:pPr marL="0" indent="457200">
              <a:buNone/>
            </a:pPr>
            <a:endParaRPr lang="en-US" altLang="zh-CN" dirty="0"/>
          </a:p>
          <a:p>
            <a:pPr marL="0" indent="457200">
              <a:buNone/>
            </a:pPr>
            <a:endParaRPr lang="en-US" altLang="zh-CN" dirty="0"/>
          </a:p>
          <a:p>
            <a:pPr marL="0" indent="457200">
              <a:buNone/>
            </a:pPr>
            <a:endParaRPr lang="en-US" altLang="zh-CN" dirty="0"/>
          </a:p>
          <a:p>
            <a:pPr marL="0" indent="457200">
              <a:buNone/>
            </a:pPr>
            <a:endParaRPr lang="en-US" altLang="zh-CN" dirty="0"/>
          </a:p>
          <a:p>
            <a:pPr marL="0" indent="457200">
              <a:buNone/>
            </a:pPr>
            <a:r>
              <a:rPr lang="en-US" altLang="zh-CN" dirty="0"/>
              <a:t>		</a:t>
            </a:r>
            <a:r>
              <a:rPr lang="zh-CN" altLang="en-US" dirty="0"/>
              <a:t>分别表示对角协方差矩阵的迹和逆。</a:t>
            </a:r>
            <a:endParaRPr lang="en-US" altLang="zh-CN" dirty="0"/>
          </a:p>
          <a:p>
            <a:pPr marL="0" indent="457200">
              <a:buNone/>
            </a:pPr>
            <a:r>
              <a:rPr lang="zh-CN" altLang="en-US" dirty="0"/>
              <a:t>由于公式</a:t>
            </a:r>
            <a:r>
              <a:rPr lang="en-US" altLang="zh-CN" dirty="0"/>
              <a:t>3</a:t>
            </a:r>
            <a:r>
              <a:rPr lang="zh-CN" altLang="en-US" dirty="0"/>
              <a:t>中协方差矩阵行列式的计算比较耗时的，作者定义了一个基于</a:t>
            </a:r>
            <a:r>
              <a:rPr lang="en-US" altLang="zh-CN" dirty="0"/>
              <a:t>KL</a:t>
            </a:r>
            <a:r>
              <a:rPr lang="zh-CN" altLang="en-US" dirty="0"/>
              <a:t>散度的对称相似度量来简化分数函数的计算。</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12</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AECDAA6E-565B-4E41-9C68-A6C9FBF9B806}"/>
              </a:ext>
            </a:extLst>
          </p:cNvPr>
          <p:cNvPicPr>
            <a:picLocks noChangeAspect="1"/>
          </p:cNvPicPr>
          <p:nvPr/>
        </p:nvPicPr>
        <p:blipFill>
          <a:blip r:embed="rId4"/>
          <a:stretch>
            <a:fillRect/>
          </a:stretch>
        </p:blipFill>
        <p:spPr>
          <a:xfrm>
            <a:off x="2334689" y="1828842"/>
            <a:ext cx="4323809" cy="1895238"/>
          </a:xfrm>
          <a:prstGeom prst="rect">
            <a:avLst/>
          </a:prstGeom>
        </p:spPr>
      </p:pic>
      <p:pic>
        <p:nvPicPr>
          <p:cNvPr id="3" name="图片 2">
            <a:extLst>
              <a:ext uri="{FF2B5EF4-FFF2-40B4-BE49-F238E27FC236}">
                <a16:creationId xmlns:a16="http://schemas.microsoft.com/office/drawing/2014/main" id="{7D99BBB2-4D7E-458A-AFDB-35A04CE9DC8B}"/>
              </a:ext>
            </a:extLst>
          </p:cNvPr>
          <p:cNvPicPr>
            <a:picLocks noChangeAspect="1"/>
          </p:cNvPicPr>
          <p:nvPr/>
        </p:nvPicPr>
        <p:blipFill>
          <a:blip r:embed="rId5"/>
          <a:stretch>
            <a:fillRect/>
          </a:stretch>
        </p:blipFill>
        <p:spPr>
          <a:xfrm>
            <a:off x="1066892" y="3810028"/>
            <a:ext cx="1390476" cy="380952"/>
          </a:xfrm>
          <a:prstGeom prst="rect">
            <a:avLst/>
          </a:prstGeom>
        </p:spPr>
      </p:pic>
      <p:pic>
        <p:nvPicPr>
          <p:cNvPr id="4" name="图片 3">
            <a:extLst>
              <a:ext uri="{FF2B5EF4-FFF2-40B4-BE49-F238E27FC236}">
                <a16:creationId xmlns:a16="http://schemas.microsoft.com/office/drawing/2014/main" id="{3CD0F9FC-BA6B-4E47-BA27-F1637130D92E}"/>
              </a:ext>
            </a:extLst>
          </p:cNvPr>
          <p:cNvPicPr>
            <a:picLocks noChangeAspect="1"/>
          </p:cNvPicPr>
          <p:nvPr/>
        </p:nvPicPr>
        <p:blipFill>
          <a:blip r:embed="rId6"/>
          <a:stretch>
            <a:fillRect/>
          </a:stretch>
        </p:blipFill>
        <p:spPr>
          <a:xfrm>
            <a:off x="7686724" y="2600270"/>
            <a:ext cx="390476" cy="352381"/>
          </a:xfrm>
          <a:prstGeom prst="rect">
            <a:avLst/>
          </a:prstGeom>
        </p:spPr>
      </p:pic>
      <p:pic>
        <p:nvPicPr>
          <p:cNvPr id="6" name="图片 5">
            <a:extLst>
              <a:ext uri="{FF2B5EF4-FFF2-40B4-BE49-F238E27FC236}">
                <a16:creationId xmlns:a16="http://schemas.microsoft.com/office/drawing/2014/main" id="{26078D00-7917-4763-87D3-220023CBD679}"/>
              </a:ext>
            </a:extLst>
          </p:cNvPr>
          <p:cNvPicPr>
            <a:picLocks noChangeAspect="1"/>
          </p:cNvPicPr>
          <p:nvPr/>
        </p:nvPicPr>
        <p:blipFill>
          <a:blip r:embed="rId7"/>
          <a:stretch>
            <a:fillRect/>
          </a:stretch>
        </p:blipFill>
        <p:spPr>
          <a:xfrm>
            <a:off x="1828872" y="5029158"/>
            <a:ext cx="5733333" cy="476190"/>
          </a:xfrm>
          <a:prstGeom prst="rect">
            <a:avLst/>
          </a:prstGeom>
        </p:spPr>
      </p:pic>
    </p:spTree>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533400" y="1295400"/>
            <a:ext cx="8096250" cy="4648134"/>
          </a:xfrm>
        </p:spPr>
        <p:txBody>
          <a:bodyPr vert="horz" wrap="square" anchor="t"/>
          <a:lstStyle/>
          <a:p>
            <a:pPr marL="0" indent="457200">
              <a:buNone/>
            </a:pPr>
            <a:r>
              <a:rPr lang="zh-CN" altLang="en-US" dirty="0"/>
              <a:t>考虑到简化的对角协方差，作者可以简单而有效地计算矩阵的迹和逆。</a:t>
            </a:r>
            <a:endParaRPr lang="en-US" altLang="zh-CN" dirty="0"/>
          </a:p>
          <a:p>
            <a:pPr marL="0" indent="457200">
              <a:buNone/>
            </a:pPr>
            <a:r>
              <a:rPr lang="zh-CN" altLang="en-US" dirty="0"/>
              <a:t>对数行列式的梯度是</a:t>
            </a:r>
            <a:endParaRPr lang="en-US" altLang="zh-CN"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13</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6FEC4B7-1B38-4F9E-9B89-9AA949654121}"/>
              </a:ext>
            </a:extLst>
          </p:cNvPr>
          <p:cNvPicPr>
            <a:picLocks noChangeAspect="1"/>
          </p:cNvPicPr>
          <p:nvPr/>
        </p:nvPicPr>
        <p:blipFill>
          <a:blip r:embed="rId4"/>
          <a:stretch>
            <a:fillRect/>
          </a:stretch>
        </p:blipFill>
        <p:spPr>
          <a:xfrm>
            <a:off x="3505228" y="2115395"/>
            <a:ext cx="2819326" cy="668285"/>
          </a:xfrm>
          <a:prstGeom prst="rect">
            <a:avLst/>
          </a:prstGeom>
        </p:spPr>
      </p:pic>
      <p:pic>
        <p:nvPicPr>
          <p:cNvPr id="4" name="图片 3">
            <a:extLst>
              <a:ext uri="{FF2B5EF4-FFF2-40B4-BE49-F238E27FC236}">
                <a16:creationId xmlns:a16="http://schemas.microsoft.com/office/drawing/2014/main" id="{FF2AB6AC-8C29-46BD-9379-0E89BF32EF21}"/>
              </a:ext>
            </a:extLst>
          </p:cNvPr>
          <p:cNvPicPr>
            <a:picLocks noChangeAspect="1"/>
          </p:cNvPicPr>
          <p:nvPr/>
        </p:nvPicPr>
        <p:blipFill>
          <a:blip r:embed="rId5"/>
          <a:stretch>
            <a:fillRect/>
          </a:stretch>
        </p:blipFill>
        <p:spPr>
          <a:xfrm>
            <a:off x="2514539" y="2848074"/>
            <a:ext cx="5181661" cy="785744"/>
          </a:xfrm>
          <a:prstGeom prst="rect">
            <a:avLst/>
          </a:prstGeom>
        </p:spPr>
      </p:pic>
      <p:pic>
        <p:nvPicPr>
          <p:cNvPr id="5" name="图片 4">
            <a:extLst>
              <a:ext uri="{FF2B5EF4-FFF2-40B4-BE49-F238E27FC236}">
                <a16:creationId xmlns:a16="http://schemas.microsoft.com/office/drawing/2014/main" id="{B3E29C61-1A87-4053-943C-38729836B24C}"/>
              </a:ext>
            </a:extLst>
          </p:cNvPr>
          <p:cNvPicPr>
            <a:picLocks noChangeAspect="1"/>
          </p:cNvPicPr>
          <p:nvPr/>
        </p:nvPicPr>
        <p:blipFill>
          <a:blip r:embed="rId6"/>
          <a:stretch>
            <a:fillRect/>
          </a:stretch>
        </p:blipFill>
        <p:spPr>
          <a:xfrm>
            <a:off x="2524813" y="3695784"/>
            <a:ext cx="5820041" cy="640570"/>
          </a:xfrm>
          <a:prstGeom prst="rect">
            <a:avLst/>
          </a:prstGeom>
        </p:spPr>
      </p:pic>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、复杂度</a:t>
            </a:r>
          </a:p>
        </p:txBody>
      </p:sp>
      <p:pic>
        <p:nvPicPr>
          <p:cNvPr id="2" name="内容占位符 1">
            <a:extLst>
              <a:ext uri="{FF2B5EF4-FFF2-40B4-BE49-F238E27FC236}">
                <a16:creationId xmlns:a16="http://schemas.microsoft.com/office/drawing/2014/main" id="{4F2E97FF-23C0-440C-BDD9-BFB2F84D0A5A}"/>
              </a:ext>
            </a:extLst>
          </p:cNvPr>
          <p:cNvPicPr>
            <a:picLocks noGrp="1" noChangeAspect="1"/>
          </p:cNvPicPr>
          <p:nvPr>
            <p:ph idx="4294967295"/>
          </p:nvPr>
        </p:nvPicPr>
        <p:blipFill>
          <a:blip r:embed="rId3"/>
          <a:stretch>
            <a:fillRect/>
          </a:stretch>
        </p:blipFill>
        <p:spPr>
          <a:xfrm>
            <a:off x="838050" y="1814871"/>
            <a:ext cx="7467900" cy="3228258"/>
          </a:xfrm>
          <a:prstGeom prst="rect">
            <a:avLst/>
          </a:prstGeom>
        </p:spPr>
      </p:pic>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、学习过程</a:t>
            </a: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a:latin typeface="Arial" panose="020B0604020202020204" pitchFamily="34" charset="0"/>
              </a:rPr>
              <a:t>在本文中，使用负采样</a:t>
            </a:r>
            <a:r>
              <a:rPr lang="zh-CN" altLang="en-US" b="1" dirty="0">
                <a:latin typeface="Arial" panose="020B0604020202020204" pitchFamily="34" charset="0"/>
              </a:rPr>
              <a:t>损失函数</a:t>
            </a:r>
            <a:r>
              <a:rPr lang="zh-CN" altLang="en-US" dirty="0">
                <a:latin typeface="Arial" panose="020B0604020202020204" pitchFamily="34" charset="0"/>
              </a:rPr>
              <a:t>来优化</a:t>
            </a:r>
            <a:r>
              <a:rPr lang="en-US" altLang="zh-CN" dirty="0" err="1">
                <a:latin typeface="Arial" panose="020B0604020202020204" pitchFamily="34" charset="0"/>
              </a:rPr>
              <a:t>ATiSE</a:t>
            </a:r>
            <a:r>
              <a:rPr lang="zh-CN" altLang="en-US" dirty="0">
                <a:latin typeface="Arial" panose="020B0604020202020204" pitchFamily="34" charset="0"/>
              </a:rPr>
              <a:t>。</a:t>
            </a:r>
            <a:endParaRPr lang="en-US" altLang="zh-CN" dirty="0">
              <a:latin typeface="Arial" panose="020B0604020202020204" pitchFamily="34" charset="0"/>
            </a:endParaRPr>
          </a:p>
          <a:p>
            <a:pPr marL="0" indent="457200">
              <a:buNone/>
            </a:pPr>
            <a:endParaRPr lang="en-US" altLang="zh-CN" dirty="0">
              <a:latin typeface="Arial" panose="020B0604020202020204" pitchFamily="34" charset="0"/>
            </a:endParaRPr>
          </a:p>
          <a:p>
            <a:pPr marL="0" indent="457200">
              <a:buNone/>
            </a:pPr>
            <a:r>
              <a:rPr lang="zh-CN" altLang="en-US" dirty="0"/>
              <a:t>本文采用自我对抗训练和相互学习来进一步提高作者模型的性能。</a:t>
            </a:r>
            <a:endParaRPr lang="en-US" altLang="zh-CN" dirty="0"/>
          </a:p>
          <a:p>
            <a:pPr marL="0" indent="457200">
              <a:buNone/>
            </a:pPr>
            <a:r>
              <a:rPr lang="zh-CN" altLang="en-US" dirty="0"/>
              <a:t>为了避免过度拟合，作者在学习</a:t>
            </a:r>
            <a:r>
              <a:rPr lang="en-US" altLang="zh-CN" dirty="0" err="1"/>
              <a:t>ATiSE</a:t>
            </a:r>
            <a:r>
              <a:rPr lang="zh-CN" altLang="en-US" dirty="0"/>
              <a:t>的同时增加了一些正则化。实体和关系的原始表示的规范，以及所有进化方向向量的规范，都受到</a:t>
            </a:r>
            <a:r>
              <a:rPr lang="en-US" altLang="zh-CN" dirty="0"/>
              <a:t>1</a:t>
            </a:r>
            <a:r>
              <a:rPr lang="zh-CN" altLang="en-US" dirty="0"/>
              <a:t>的限制。</a:t>
            </a:r>
            <a:endParaRPr lang="en-US" altLang="zh-CN" dirty="0"/>
          </a:p>
          <a:p>
            <a:pPr marL="0" indent="457200">
              <a:buNone/>
            </a:pPr>
            <a:r>
              <a:rPr lang="zh-CN" altLang="en-US" dirty="0"/>
              <a:t>此外，当作者最小化损失时，以下约束用于保证协方差矩阵是正定的并且具有适当的大小</a:t>
            </a:r>
            <a:r>
              <a:rPr lang="en-US" altLang="zh-CN" dirty="0"/>
              <a:t>:</a:t>
            </a:r>
          </a:p>
          <a:p>
            <a:pPr marL="0" indent="457200">
              <a:buNone/>
            </a:pPr>
            <a:endParaRPr lang="en-US" altLang="zh-CN" dirty="0"/>
          </a:p>
          <a:p>
            <a:pPr marL="0" indent="457200">
              <a:buNone/>
            </a:pPr>
            <a:r>
              <a:rPr lang="zh-CN" altLang="en-US" dirty="0"/>
              <a:t>本文使用</a:t>
            </a:r>
            <a:r>
              <a:rPr lang="en-US" altLang="zh-CN" dirty="0"/>
              <a:t>				</a:t>
            </a:r>
            <a:r>
              <a:rPr lang="zh-CN" altLang="en-US" dirty="0"/>
              <a:t>来实现对角协方差矩阵的正则化</a:t>
            </a:r>
            <a:endParaRPr lang="en-US" altLang="zh-CN" dirty="0"/>
          </a:p>
          <a:p>
            <a:pPr marL="0" indent="457200">
              <a:buNone/>
            </a:pPr>
            <a:r>
              <a:rPr lang="zh-CN" altLang="en-US" dirty="0"/>
              <a:t>在初始化和训练过程中都考虑了协方差的约束。</a:t>
            </a:r>
          </a:p>
        </p:txBody>
      </p:sp>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15</a:t>
            </a:fld>
            <a:endParaRPr lang="zh-CN" altLang="en-US" sz="2400" b="1" dirty="0">
              <a:solidFill>
                <a:srgbClr val="254061"/>
              </a:solidFill>
              <a:latin typeface="HY헤드라인M" pitchFamily="2" charset="-127"/>
              <a:ea typeface="HY헤드라인M" pitchFamily="2" charset="-127"/>
            </a:endParaRPr>
          </a:p>
        </p:txBody>
      </p:sp>
      <p:graphicFrame>
        <p:nvGraphicFramePr>
          <p:cNvPr id="4" name="对象 3"/>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4124" name="Equation" r:id="rId5" imgW="2743200" imgH="4267200" progId="Equation.DSMT4">
                  <p:embed/>
                </p:oleObj>
              </mc:Choice>
              <mc:Fallback>
                <p:oleObj name="Equation" r:id="rId5" imgW="2743200" imgH="4267200" progId="Equation.DSMT4">
                  <p:embed/>
                  <p:pic>
                    <p:nvPicPr>
                      <p:cNvPr id="0" name="图片 4105"/>
                      <p:cNvPicPr/>
                      <p:nvPr/>
                    </p:nvPicPr>
                    <p:blipFill>
                      <a:blip r:embed="rId6"/>
                      <a:stretch>
                        <a:fillRect/>
                      </a:stretch>
                    </p:blipFill>
                    <p:spPr>
                      <a:xfrm>
                        <a:off x="6546850" y="3362325"/>
                        <a:ext cx="114300" cy="177800"/>
                      </a:xfrm>
                      <a:prstGeom prst="rect">
                        <a:avLst/>
                      </a:prstGeom>
                    </p:spPr>
                  </p:pic>
                </p:oleObj>
              </mc:Fallback>
            </mc:AlternateContent>
          </a:graphicData>
        </a:graphic>
      </p:graphicFrame>
      <p:pic>
        <p:nvPicPr>
          <p:cNvPr id="2" name="图片 1">
            <a:extLst>
              <a:ext uri="{FF2B5EF4-FFF2-40B4-BE49-F238E27FC236}">
                <a16:creationId xmlns:a16="http://schemas.microsoft.com/office/drawing/2014/main" id="{274ECFB2-1740-4878-98EF-19706C56F096}"/>
              </a:ext>
            </a:extLst>
          </p:cNvPr>
          <p:cNvPicPr>
            <a:picLocks noChangeAspect="1"/>
          </p:cNvPicPr>
          <p:nvPr/>
        </p:nvPicPr>
        <p:blipFill>
          <a:blip r:embed="rId7"/>
          <a:stretch>
            <a:fillRect/>
          </a:stretch>
        </p:blipFill>
        <p:spPr>
          <a:xfrm>
            <a:off x="1219288" y="1524050"/>
            <a:ext cx="6028571" cy="590476"/>
          </a:xfrm>
          <a:prstGeom prst="rect">
            <a:avLst/>
          </a:prstGeom>
        </p:spPr>
      </p:pic>
      <p:pic>
        <p:nvPicPr>
          <p:cNvPr id="3" name="图片 2">
            <a:extLst>
              <a:ext uri="{FF2B5EF4-FFF2-40B4-BE49-F238E27FC236}">
                <a16:creationId xmlns:a16="http://schemas.microsoft.com/office/drawing/2014/main" id="{0ED53D46-6CA1-4114-9E08-3B2CF2DCA9BB}"/>
              </a:ext>
            </a:extLst>
          </p:cNvPr>
          <p:cNvPicPr>
            <a:picLocks noChangeAspect="1"/>
          </p:cNvPicPr>
          <p:nvPr/>
        </p:nvPicPr>
        <p:blipFill>
          <a:blip r:embed="rId8"/>
          <a:stretch>
            <a:fillRect/>
          </a:stretch>
        </p:blipFill>
        <p:spPr>
          <a:xfrm>
            <a:off x="2029927" y="4461545"/>
            <a:ext cx="4933333" cy="323810"/>
          </a:xfrm>
          <a:prstGeom prst="rect">
            <a:avLst/>
          </a:prstGeom>
        </p:spPr>
      </p:pic>
      <p:pic>
        <p:nvPicPr>
          <p:cNvPr id="5" name="图片 4">
            <a:extLst>
              <a:ext uri="{FF2B5EF4-FFF2-40B4-BE49-F238E27FC236}">
                <a16:creationId xmlns:a16="http://schemas.microsoft.com/office/drawing/2014/main" id="{7F1842D7-EDA1-4CE9-8C86-3D2E81ED06ED}"/>
              </a:ext>
            </a:extLst>
          </p:cNvPr>
          <p:cNvPicPr>
            <a:picLocks noChangeAspect="1"/>
          </p:cNvPicPr>
          <p:nvPr/>
        </p:nvPicPr>
        <p:blipFill>
          <a:blip r:embed="rId9"/>
          <a:stretch>
            <a:fillRect/>
          </a:stretch>
        </p:blipFill>
        <p:spPr>
          <a:xfrm>
            <a:off x="2209862" y="5078726"/>
            <a:ext cx="2800000" cy="247619"/>
          </a:xfrm>
          <a:prstGeom prst="rect">
            <a:avLst/>
          </a:prstGeom>
        </p:spPr>
      </p:pic>
    </p:spTree>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、学习过程</a:t>
            </a:r>
          </a:p>
        </p:txBody>
      </p:sp>
      <p:pic>
        <p:nvPicPr>
          <p:cNvPr id="6" name="内容占位符 5">
            <a:extLst>
              <a:ext uri="{FF2B5EF4-FFF2-40B4-BE49-F238E27FC236}">
                <a16:creationId xmlns:a16="http://schemas.microsoft.com/office/drawing/2014/main" id="{8ADC2270-3E87-4169-896B-0D3ED6A9A746}"/>
              </a:ext>
            </a:extLst>
          </p:cNvPr>
          <p:cNvPicPr>
            <a:picLocks noGrp="1" noChangeAspect="1"/>
          </p:cNvPicPr>
          <p:nvPr>
            <p:ph idx="4294967295"/>
          </p:nvPr>
        </p:nvPicPr>
        <p:blipFill>
          <a:blip r:embed="rId4"/>
          <a:stretch>
            <a:fillRect/>
          </a:stretch>
        </p:blipFill>
        <p:spPr>
          <a:xfrm>
            <a:off x="1070032" y="147637"/>
            <a:ext cx="7125432" cy="6536321"/>
          </a:xfrm>
          <a:prstGeom prst="rect">
            <a:avLst/>
          </a:prstGeom>
        </p:spPr>
      </p:pic>
      <p:pic>
        <p:nvPicPr>
          <p:cNvPr id="8196" name="图片 3" descr="bb.jpg"/>
          <p:cNvPicPr>
            <a:picLocks noChangeAspect="1"/>
          </p:cNvPicPr>
          <p:nvPr/>
        </p:nvPicPr>
        <p:blipFill>
          <a:blip r:embed="rId5"/>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graphicFrame>
        <p:nvGraphicFramePr>
          <p:cNvPr id="4" name="对象 3"/>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6156" name="Equation" r:id="rId6" imgW="2743200" imgH="4267200" progId="Equation.DSMT4">
                  <p:embed/>
                </p:oleObj>
              </mc:Choice>
              <mc:Fallback>
                <p:oleObj name="Equation" r:id="rId6" imgW="2743200" imgH="4267200" progId="Equation.DSMT4">
                  <p:embed/>
                  <p:pic>
                    <p:nvPicPr>
                      <p:cNvPr id="4" name="对象 3"/>
                      <p:cNvPicPr/>
                      <p:nvPr/>
                    </p:nvPicPr>
                    <p:blipFill>
                      <a:blip r:embed="rId7"/>
                      <a:stretch>
                        <a:fillRect/>
                      </a:stretch>
                    </p:blipFill>
                    <p:spPr>
                      <a:xfrm>
                        <a:off x="6546850" y="33623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258951084"/>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5</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a:t>Datasets</a:t>
            </a:r>
          </a:p>
          <a:p>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17</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9D03E436-52C5-45E3-AC79-3B025EAFB1EA}"/>
              </a:ext>
            </a:extLst>
          </p:cNvPr>
          <p:cNvPicPr>
            <a:picLocks noChangeAspect="1"/>
          </p:cNvPicPr>
          <p:nvPr/>
        </p:nvPicPr>
        <p:blipFill>
          <a:blip r:embed="rId4"/>
          <a:stretch>
            <a:fillRect/>
          </a:stretch>
        </p:blipFill>
        <p:spPr>
          <a:xfrm>
            <a:off x="829533" y="1686113"/>
            <a:ext cx="7494257" cy="1569532"/>
          </a:xfrm>
          <a:prstGeom prst="rect">
            <a:avLst/>
          </a:prstGeom>
        </p:spPr>
      </p:pic>
      <p:pic>
        <p:nvPicPr>
          <p:cNvPr id="3" name="图片 2">
            <a:extLst>
              <a:ext uri="{FF2B5EF4-FFF2-40B4-BE49-F238E27FC236}">
                <a16:creationId xmlns:a16="http://schemas.microsoft.com/office/drawing/2014/main" id="{D451D4EE-09C0-46C4-BB0B-0CB78A9A63A4}"/>
              </a:ext>
            </a:extLst>
          </p:cNvPr>
          <p:cNvPicPr>
            <a:picLocks noChangeAspect="1"/>
          </p:cNvPicPr>
          <p:nvPr/>
        </p:nvPicPr>
        <p:blipFill>
          <a:blip r:embed="rId5"/>
          <a:stretch>
            <a:fillRect/>
          </a:stretch>
        </p:blipFill>
        <p:spPr>
          <a:xfrm>
            <a:off x="918131" y="3636709"/>
            <a:ext cx="7307737" cy="1569531"/>
          </a:xfrm>
          <a:prstGeom prst="rect">
            <a:avLst/>
          </a:prstGeom>
        </p:spPr>
      </p:pic>
    </p:spTree>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实验设置</a:t>
            </a:r>
            <a:endParaRPr lang="en-US" altLang="zh-CN" dirty="0"/>
          </a:p>
          <a:p>
            <a:pPr marL="0" indent="457200">
              <a:buNone/>
            </a:pPr>
            <a:r>
              <a:rPr lang="zh-CN" altLang="en-US" dirty="0"/>
              <a:t>作者使用</a:t>
            </a:r>
            <a:r>
              <a:rPr lang="en-US" altLang="zh-CN" dirty="0"/>
              <a:t>Adam</a:t>
            </a:r>
            <a:r>
              <a:rPr lang="zh-CN" altLang="en-US" dirty="0"/>
              <a:t>优化器来训练作者的模型，并通过根据验证集上的</a:t>
            </a:r>
            <a:r>
              <a:rPr lang="en-US" altLang="zh-CN" dirty="0"/>
              <a:t>MRR</a:t>
            </a:r>
            <a:r>
              <a:rPr lang="zh-CN" altLang="en-US" dirty="0"/>
              <a:t>提前验证停止来选择最优超参数。作者把最大纪元限制在</a:t>
            </a:r>
            <a:r>
              <a:rPr lang="en-US" altLang="zh-CN" dirty="0"/>
              <a:t>5000</a:t>
            </a:r>
            <a:r>
              <a:rPr lang="zh-CN" altLang="en-US" dirty="0"/>
              <a:t>年。作者把小批量的</a:t>
            </a:r>
            <a:r>
              <a:rPr lang="en-US" altLang="zh-CN" dirty="0"/>
              <a:t>b</a:t>
            </a:r>
            <a:r>
              <a:rPr lang="zh-CN" altLang="en-US" dirty="0"/>
              <a:t>定为</a:t>
            </a:r>
            <a:r>
              <a:rPr lang="en-US" altLang="zh-CN" dirty="0"/>
              <a:t>512</a:t>
            </a:r>
            <a:r>
              <a:rPr lang="zh-CN" altLang="en-US" dirty="0"/>
              <a:t>。作者调整了</a:t>
            </a:r>
            <a:r>
              <a:rPr lang="en-US" altLang="zh-CN" dirty="0"/>
              <a:t>{100</a:t>
            </a:r>
            <a:r>
              <a:rPr lang="zh-CN" altLang="en-US" dirty="0"/>
              <a:t>，</a:t>
            </a:r>
            <a:r>
              <a:rPr lang="en-US" altLang="zh-CN" dirty="0"/>
              <a:t>200</a:t>
            </a:r>
            <a:r>
              <a:rPr lang="zh-CN" altLang="en-US" dirty="0"/>
              <a:t>，</a:t>
            </a:r>
            <a:r>
              <a:rPr lang="en-US" altLang="zh-CN" dirty="0"/>
              <a:t>300</a:t>
            </a:r>
            <a:r>
              <a:rPr lang="zh-CN" altLang="en-US" dirty="0"/>
              <a:t>，</a:t>
            </a:r>
            <a:r>
              <a:rPr lang="en-US" altLang="zh-CN" dirty="0"/>
              <a:t>400</a:t>
            </a:r>
            <a:r>
              <a:rPr lang="zh-CN" altLang="en-US" dirty="0"/>
              <a:t>，</a:t>
            </a:r>
            <a:r>
              <a:rPr lang="en-US" altLang="zh-CN" dirty="0"/>
              <a:t>500}</a:t>
            </a:r>
            <a:r>
              <a:rPr lang="zh-CN" altLang="en-US" dirty="0"/>
              <a:t>中的嵌入维数</a:t>
            </a:r>
            <a:r>
              <a:rPr lang="en-US" altLang="zh-CN" dirty="0"/>
              <a:t>d</a:t>
            </a:r>
            <a:r>
              <a:rPr lang="zh-CN" altLang="en-US" dirty="0"/>
              <a:t>，</a:t>
            </a:r>
            <a:r>
              <a:rPr lang="en-US" altLang="zh-CN" dirty="0"/>
              <a:t>{1</a:t>
            </a:r>
            <a:r>
              <a:rPr lang="zh-CN" altLang="en-US" dirty="0"/>
              <a:t>，</a:t>
            </a:r>
            <a:r>
              <a:rPr lang="en-US" altLang="zh-CN" dirty="0"/>
              <a:t>3</a:t>
            </a:r>
            <a:r>
              <a:rPr lang="zh-CN" altLang="en-US" dirty="0"/>
              <a:t>，</a:t>
            </a:r>
            <a:r>
              <a:rPr lang="en-US" altLang="zh-CN" dirty="0"/>
              <a:t>5</a:t>
            </a:r>
            <a:r>
              <a:rPr lang="zh-CN" altLang="en-US" dirty="0"/>
              <a:t>，</a:t>
            </a:r>
            <a:r>
              <a:rPr lang="en-US" altLang="zh-CN" dirty="0"/>
              <a:t>10}</a:t>
            </a:r>
            <a:r>
              <a:rPr lang="zh-CN" altLang="en-US" dirty="0"/>
              <a:t>中负训练样本与正训练样本的比率</a:t>
            </a:r>
            <a:r>
              <a:rPr lang="en-US" altLang="zh-CN" dirty="0"/>
              <a:t>η</a:t>
            </a:r>
            <a:r>
              <a:rPr lang="zh-CN" altLang="en-US" dirty="0"/>
              <a:t>，</a:t>
            </a:r>
            <a:r>
              <a:rPr lang="en-US" altLang="zh-CN" dirty="0"/>
              <a:t>{0.00003</a:t>
            </a:r>
            <a:r>
              <a:rPr lang="zh-CN" altLang="en-US" dirty="0"/>
              <a:t>，</a:t>
            </a:r>
            <a:r>
              <a:rPr lang="en-US" altLang="zh-CN" dirty="0"/>
              <a:t>0.0001</a:t>
            </a:r>
            <a:r>
              <a:rPr lang="zh-CN" altLang="en-US" dirty="0"/>
              <a:t>，</a:t>
            </a:r>
            <a:r>
              <a:rPr lang="en-US" altLang="zh-CN" dirty="0"/>
              <a:t>0.0003</a:t>
            </a:r>
            <a:r>
              <a:rPr lang="zh-CN" altLang="en-US" dirty="0"/>
              <a:t>，</a:t>
            </a:r>
            <a:r>
              <a:rPr lang="en-US" altLang="zh-CN" dirty="0"/>
              <a:t>0.001}</a:t>
            </a:r>
            <a:r>
              <a:rPr lang="zh-CN" altLang="en-US" dirty="0"/>
              <a:t>中的学习率</a:t>
            </a:r>
            <a:r>
              <a:rPr lang="en-US" altLang="zh-CN" dirty="0" err="1"/>
              <a:t>lr</a:t>
            </a:r>
            <a:r>
              <a:rPr lang="zh-CN" altLang="en-US" dirty="0"/>
              <a:t>。边缘</a:t>
            </a:r>
            <a:r>
              <a:rPr lang="en-US" altLang="zh-CN" dirty="0"/>
              <a:t>γ</a:t>
            </a:r>
            <a:r>
              <a:rPr lang="zh-CN" altLang="en-US" dirty="0"/>
              <a:t>在</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120}</a:t>
            </a:r>
            <a:r>
              <a:rPr lang="zh-CN" altLang="en-US" dirty="0"/>
              <a:t>范围内变化。作者在</a:t>
            </a:r>
            <a:r>
              <a:rPr lang="en-US" altLang="zh-CN" dirty="0"/>
              <a:t>{(0.0001</a:t>
            </a:r>
            <a:r>
              <a:rPr lang="zh-CN" altLang="en-US" dirty="0"/>
              <a:t>，</a:t>
            </a:r>
            <a:r>
              <a:rPr lang="en-US" altLang="zh-CN" dirty="0"/>
              <a:t>0.1)</a:t>
            </a:r>
            <a:r>
              <a:rPr lang="zh-CN" altLang="en-US" dirty="0"/>
              <a:t>，</a:t>
            </a:r>
            <a:r>
              <a:rPr lang="en-US" altLang="zh-CN" dirty="0"/>
              <a:t>(0.003</a:t>
            </a:r>
            <a:r>
              <a:rPr lang="zh-CN" altLang="en-US" dirty="0"/>
              <a:t>，</a:t>
            </a:r>
            <a:r>
              <a:rPr lang="en-US" altLang="zh-CN" dirty="0"/>
              <a:t>0.3)</a:t>
            </a:r>
            <a:r>
              <a:rPr lang="zh-CN" altLang="en-US" dirty="0"/>
              <a:t>，</a:t>
            </a:r>
            <a:r>
              <a:rPr lang="en-US" altLang="zh-CN" dirty="0"/>
              <a:t>(0.005</a:t>
            </a:r>
            <a:r>
              <a:rPr lang="zh-CN" altLang="en-US" dirty="0"/>
              <a:t>，</a:t>
            </a:r>
            <a:r>
              <a:rPr lang="en-US" altLang="zh-CN" dirty="0"/>
              <a:t>0.5)</a:t>
            </a:r>
            <a:r>
              <a:rPr lang="zh-CN" altLang="en-US" dirty="0"/>
              <a:t>，</a:t>
            </a:r>
            <a:r>
              <a:rPr lang="en-US" altLang="zh-CN" dirty="0"/>
              <a:t>(0.01</a:t>
            </a:r>
            <a:r>
              <a:rPr lang="zh-CN" altLang="en-US" dirty="0"/>
              <a:t>，</a:t>
            </a:r>
            <a:r>
              <a:rPr lang="en-US" altLang="zh-CN" dirty="0"/>
              <a:t>1)}</a:t>
            </a:r>
            <a:r>
              <a:rPr lang="zh-CN" altLang="en-US" dirty="0"/>
              <a:t>中选择了约束值</a:t>
            </a:r>
            <a:r>
              <a:rPr lang="en-US" altLang="zh-CN" dirty="0" err="1"/>
              <a:t>cminand</a:t>
            </a:r>
            <a:r>
              <a:rPr lang="en-US" altLang="zh-CN" dirty="0"/>
              <a:t> </a:t>
            </a:r>
            <a:r>
              <a:rPr lang="en-US" altLang="zh-CN" dirty="0" err="1"/>
              <a:t>cmaxfor</a:t>
            </a:r>
            <a:r>
              <a:rPr lang="zh-CN" altLang="en-US" dirty="0"/>
              <a:t>对进行协方差分析。</a:t>
            </a:r>
            <a:r>
              <a:rPr lang="en-US" altLang="zh-CN" dirty="0" err="1"/>
              <a:t>ATiSE</a:t>
            </a:r>
            <a:r>
              <a:rPr lang="zh-CN" altLang="en-US" dirty="0"/>
              <a:t>的默认配置如下</a:t>
            </a:r>
            <a:r>
              <a:rPr lang="en-US" altLang="zh-CN" dirty="0"/>
              <a:t>:</a:t>
            </a:r>
            <a:r>
              <a:rPr lang="en-US" altLang="zh-CN" dirty="0" err="1"/>
              <a:t>lr</a:t>
            </a:r>
            <a:r>
              <a:rPr lang="en-US" altLang="zh-CN" dirty="0"/>
              <a:t> = 0.00003</a:t>
            </a:r>
            <a:r>
              <a:rPr lang="zh-CN" altLang="en-US" dirty="0"/>
              <a:t>，</a:t>
            </a:r>
            <a:r>
              <a:rPr lang="en-US" altLang="zh-CN" dirty="0"/>
              <a:t>d = 500</a:t>
            </a:r>
            <a:r>
              <a:rPr lang="zh-CN" altLang="en-US" dirty="0"/>
              <a:t>，</a:t>
            </a:r>
            <a:r>
              <a:rPr lang="en-US" altLang="zh-CN" dirty="0"/>
              <a:t>η = 10</a:t>
            </a:r>
            <a:r>
              <a:rPr lang="zh-CN" altLang="en-US" dirty="0"/>
              <a:t>，</a:t>
            </a:r>
            <a:r>
              <a:rPr lang="en-US" altLang="zh-CN" dirty="0"/>
              <a:t>γ = 1</a:t>
            </a:r>
            <a:r>
              <a:rPr lang="zh-CN" altLang="en-US" dirty="0"/>
              <a:t>，</a:t>
            </a:r>
            <a:r>
              <a:rPr lang="en-US" altLang="zh-CN" dirty="0"/>
              <a:t>(</a:t>
            </a:r>
            <a:r>
              <a:rPr lang="en-US" altLang="zh-CN" dirty="0" err="1"/>
              <a:t>cmin</a:t>
            </a:r>
            <a:r>
              <a:rPr lang="zh-CN" altLang="en-US" dirty="0"/>
              <a:t>，</a:t>
            </a:r>
            <a:r>
              <a:rPr lang="en-US" altLang="zh-CN" dirty="0" err="1"/>
              <a:t>cmax</a:t>
            </a:r>
            <a:r>
              <a:rPr lang="en-US" altLang="zh-CN" dirty="0"/>
              <a:t>) = (0.005</a:t>
            </a:r>
            <a:r>
              <a:rPr lang="zh-CN" altLang="en-US" dirty="0"/>
              <a:t>，</a:t>
            </a:r>
            <a:r>
              <a:rPr lang="en-US" altLang="zh-CN" dirty="0"/>
              <a:t>0.5)</a:t>
            </a:r>
            <a:r>
              <a:rPr lang="zh-CN" altLang="en-US" dirty="0"/>
              <a:t>。下面作者只列出非缺省参数</a:t>
            </a:r>
            <a:r>
              <a:rPr lang="en-US" altLang="zh-CN" dirty="0"/>
              <a:t>:γ = 120</a:t>
            </a:r>
            <a:r>
              <a:rPr lang="zh-CN" altLang="en-US" dirty="0"/>
              <a:t>，</a:t>
            </a:r>
            <a:r>
              <a:rPr lang="en-US" altLang="zh-CN" dirty="0"/>
              <a:t>(</a:t>
            </a:r>
            <a:r>
              <a:rPr lang="en-US" altLang="zh-CN" dirty="0" err="1"/>
              <a:t>cmin</a:t>
            </a:r>
            <a:r>
              <a:rPr lang="zh-CN" altLang="en-US" dirty="0"/>
              <a:t>，</a:t>
            </a:r>
            <a:r>
              <a:rPr lang="en-US" altLang="zh-CN" dirty="0" err="1"/>
              <a:t>cmax</a:t>
            </a:r>
            <a:r>
              <a:rPr lang="en-US" altLang="zh-CN" dirty="0"/>
              <a:t>) = (0.003</a:t>
            </a:r>
            <a:r>
              <a:rPr lang="zh-CN" altLang="en-US" dirty="0"/>
              <a:t>，</a:t>
            </a:r>
            <a:r>
              <a:rPr lang="en-US" altLang="zh-CN" dirty="0"/>
              <a:t>0.3)</a:t>
            </a:r>
            <a:r>
              <a:rPr lang="zh-CN" altLang="en-US" dirty="0"/>
              <a:t>在</a:t>
            </a:r>
            <a:r>
              <a:rPr lang="en-US" altLang="zh-CN" dirty="0"/>
              <a:t>ICEWS14</a:t>
            </a:r>
            <a:r>
              <a:rPr lang="zh-CN" altLang="en-US" dirty="0"/>
              <a:t>上；在</a:t>
            </a:r>
            <a:r>
              <a:rPr lang="en-US" altLang="zh-CN" dirty="0"/>
              <a:t>ICEWS05-15</a:t>
            </a:r>
            <a:r>
              <a:rPr lang="zh-CN" altLang="en-US" dirty="0"/>
              <a:t>上，</a:t>
            </a:r>
            <a:r>
              <a:rPr lang="en-US" altLang="zh-CN" dirty="0"/>
              <a:t>γ = 100</a:t>
            </a:r>
            <a:r>
              <a:rPr lang="zh-CN" altLang="en-US" dirty="0"/>
              <a:t>，</a:t>
            </a:r>
            <a:r>
              <a:rPr lang="en-US" altLang="zh-CN" dirty="0"/>
              <a:t>(</a:t>
            </a:r>
            <a:r>
              <a:rPr lang="en-US" altLang="zh-CN" dirty="0" err="1"/>
              <a:t>cmin</a:t>
            </a:r>
            <a:r>
              <a:rPr lang="zh-CN" altLang="en-US" dirty="0"/>
              <a:t>，</a:t>
            </a:r>
            <a:r>
              <a:rPr lang="en-US" altLang="zh-CN" dirty="0" err="1"/>
              <a:t>cmax</a:t>
            </a:r>
            <a:r>
              <a:rPr lang="en-US" altLang="zh-CN" dirty="0"/>
              <a:t>) = (0.003</a:t>
            </a:r>
            <a:r>
              <a:rPr lang="zh-CN" altLang="en-US" dirty="0"/>
              <a:t>，</a:t>
            </a:r>
            <a:r>
              <a:rPr lang="en-US" altLang="zh-CN" dirty="0"/>
              <a:t>0.3)</a:t>
            </a:r>
            <a:r>
              <a:rPr lang="zh-CN" altLang="en-US" dirty="0"/>
              <a:t>。</a:t>
            </a:r>
          </a:p>
          <a:p>
            <a:endParaRPr lang="en-US" altLang="zh-CN"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18</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链路预测结果</a:t>
            </a:r>
            <a:r>
              <a:rPr lang="en-US" altLang="zh-CN" dirty="0"/>
              <a:t>1</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E742494-1A8A-4FAA-9455-33083CD43EE2}"/>
              </a:ext>
            </a:extLst>
          </p:cNvPr>
          <p:cNvPicPr>
            <a:picLocks noChangeAspect="1"/>
          </p:cNvPicPr>
          <p:nvPr/>
        </p:nvPicPr>
        <p:blipFill>
          <a:blip r:embed="rId4"/>
          <a:stretch>
            <a:fillRect/>
          </a:stretch>
        </p:blipFill>
        <p:spPr>
          <a:xfrm>
            <a:off x="715937" y="1843278"/>
            <a:ext cx="7561313" cy="3566870"/>
          </a:xfrm>
          <a:prstGeom prst="rect">
            <a:avLst/>
          </a:prstGeom>
        </p:spPr>
      </p:pic>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Abstract</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zh-CN" altLang="en-US" sz="2000" dirty="0"/>
              <a:t>大多数</a:t>
            </a:r>
            <a:r>
              <a:rPr lang="en-US" altLang="zh-CN" sz="2000" dirty="0"/>
              <a:t>KG</a:t>
            </a:r>
            <a:r>
              <a:rPr lang="zh-CN" altLang="en-US" sz="2000" dirty="0"/>
              <a:t>嵌入模型都是从时间不确定的三元组中学习的。然而，除了三元组之外，包含时间信息将进一步提高</a:t>
            </a:r>
            <a:r>
              <a:rPr lang="en-US" altLang="zh-CN" sz="2000" dirty="0"/>
              <a:t>KGE</a:t>
            </a:r>
            <a:r>
              <a:rPr lang="zh-CN" altLang="en-US" sz="2000" dirty="0"/>
              <a:t>模型的性能。为此，作者提出了   </a:t>
            </a:r>
            <a:r>
              <a:rPr lang="en-US" altLang="zh-CN" sz="2000" dirty="0" err="1"/>
              <a:t>ATiSE</a:t>
            </a:r>
            <a:r>
              <a:rPr lang="zh-CN" altLang="en-US" sz="2000" dirty="0"/>
              <a:t>，一种时间</a:t>
            </a:r>
            <a:r>
              <a:rPr lang="en-US" altLang="zh-CN" sz="2000" dirty="0"/>
              <a:t>KG</a:t>
            </a:r>
            <a:r>
              <a:rPr lang="zh-CN" altLang="en-US" sz="2000" dirty="0"/>
              <a:t>嵌入模型，通过使用加性时间序列分解将时间信息整合到实体</a:t>
            </a:r>
            <a:r>
              <a:rPr lang="en-US" altLang="zh-CN" sz="2000" dirty="0"/>
              <a:t>/</a:t>
            </a:r>
            <a:r>
              <a:rPr lang="zh-CN" altLang="en-US" sz="2000" dirty="0"/>
              <a:t>关系表示中。其包含两个子模型</a:t>
            </a:r>
            <a:r>
              <a:rPr lang="en-US" altLang="zh-CN" sz="2000" dirty="0" err="1"/>
              <a:t>ATiSEE</a:t>
            </a:r>
            <a:r>
              <a:rPr lang="zh-CN" altLang="en-US" sz="2000" dirty="0"/>
              <a:t>和</a:t>
            </a:r>
            <a:r>
              <a:rPr lang="en-US" altLang="zh-CN" sz="2000" dirty="0" err="1"/>
              <a:t>ATiSER</a:t>
            </a:r>
            <a:r>
              <a:rPr lang="zh-CN" altLang="en-US" sz="2000" dirty="0"/>
              <a:t>，分别针对实体和关系的时间分析，文中主要是以实体的时间分析模型（</a:t>
            </a:r>
            <a:r>
              <a:rPr lang="en-US" altLang="zh-CN" sz="2000" dirty="0" err="1"/>
              <a:t>ATiSEE</a:t>
            </a:r>
            <a:r>
              <a:rPr lang="zh-CN" altLang="en-US" sz="2000" dirty="0"/>
              <a:t>）为例进行阐述的。</a:t>
            </a:r>
          </a:p>
          <a:p>
            <a:pPr marL="0" lvl="1" indent="469900">
              <a:buNone/>
            </a:pPr>
            <a:r>
              <a:rPr lang="zh-CN" altLang="en-US" sz="2000" dirty="0"/>
              <a:t>此外，考虑到实体</a:t>
            </a:r>
            <a:r>
              <a:rPr lang="en-US" altLang="zh-CN" sz="2000" dirty="0"/>
              <a:t>/</a:t>
            </a:r>
            <a:r>
              <a:rPr lang="zh-CN" altLang="en-US" sz="2000" dirty="0"/>
              <a:t>关系表示随时间演化的时间不确定性，作者将时间</a:t>
            </a:r>
            <a:r>
              <a:rPr lang="en-US" altLang="zh-CN" sz="2000" dirty="0"/>
              <a:t>KG</a:t>
            </a:r>
            <a:r>
              <a:rPr lang="zh-CN" altLang="en-US" sz="2000" dirty="0"/>
              <a:t>表示映射到多维高斯分布空间。每个实体</a:t>
            </a:r>
            <a:r>
              <a:rPr lang="en-US" altLang="zh-CN" sz="2000" dirty="0"/>
              <a:t>/</a:t>
            </a:r>
            <a:r>
              <a:rPr lang="zh-CN" altLang="en-US" sz="2000" dirty="0"/>
              <a:t>关系在一个时间步长的均值表示当前的期望位置，而其协方差</a:t>
            </a:r>
            <a:r>
              <a:rPr lang="en-US" altLang="zh-CN" sz="2000" dirty="0"/>
              <a:t>(</a:t>
            </a:r>
            <a:r>
              <a:rPr lang="zh-CN" altLang="en-US" sz="2000" dirty="0"/>
              <a:t>时间平稳</a:t>
            </a:r>
            <a:r>
              <a:rPr lang="en-US" altLang="zh-CN" sz="2000" dirty="0"/>
              <a:t>)</a:t>
            </a:r>
            <a:r>
              <a:rPr lang="zh-CN" altLang="en-US" sz="2000" dirty="0"/>
              <a:t>表示其时间不确定性。</a:t>
            </a:r>
          </a:p>
          <a:p>
            <a:pPr marL="0" lvl="1" indent="469900">
              <a:buNone/>
            </a:pPr>
            <a:r>
              <a:rPr lang="zh-CN" altLang="en-US" sz="2000" dirty="0"/>
              <a:t>实验结果表明，在四种时间</a:t>
            </a:r>
            <a:r>
              <a:rPr lang="en-US" altLang="zh-CN" sz="2000" dirty="0"/>
              <a:t>KGs</a:t>
            </a:r>
            <a:r>
              <a:rPr lang="zh-CN" altLang="en-US" sz="2000" dirty="0"/>
              <a:t>上，</a:t>
            </a:r>
            <a:r>
              <a:rPr lang="en-US" altLang="zh-CN" sz="2000" dirty="0" err="1"/>
              <a:t>ATiSE</a:t>
            </a:r>
            <a:r>
              <a:rPr lang="zh-CN" altLang="en-US" sz="2000" dirty="0"/>
              <a:t>模型的链路预测性能明显优于目前最先进的</a:t>
            </a:r>
            <a:r>
              <a:rPr lang="en-US" altLang="zh-CN" sz="2000" dirty="0"/>
              <a:t>KGE</a:t>
            </a:r>
            <a:r>
              <a:rPr lang="zh-CN" altLang="en-US" sz="2000" dirty="0"/>
              <a:t>模型和现有的</a:t>
            </a:r>
            <a:r>
              <a:rPr lang="en-US" altLang="zh-CN" sz="2000" dirty="0"/>
              <a:t>TKGE</a:t>
            </a:r>
            <a:r>
              <a:rPr lang="zh-CN" altLang="en-US" sz="2000" dirty="0"/>
              <a:t>模型。</a:t>
            </a:r>
            <a:endParaRPr lang="en-US" altLang="zh-CN" sz="2000" dirty="0"/>
          </a:p>
          <a:p>
            <a:pPr marL="0" lvl="1" indent="469900">
              <a:buNone/>
            </a:pPr>
            <a:endParaRPr lang="zh-CN" altLang="en-US" sz="1800" dirty="0"/>
          </a:p>
          <a:p>
            <a:pPr marL="0" lvl="1" indent="469900">
              <a:buNone/>
            </a:pPr>
            <a:endParaRPr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链路预测结果</a:t>
            </a:r>
            <a:r>
              <a:rPr lang="en-US" altLang="zh-CN" dirty="0"/>
              <a:t>2</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8857C3B2-20BE-48A3-B085-43BC9623824F}"/>
              </a:ext>
            </a:extLst>
          </p:cNvPr>
          <p:cNvPicPr>
            <a:picLocks noChangeAspect="1"/>
          </p:cNvPicPr>
          <p:nvPr/>
        </p:nvPicPr>
        <p:blipFill>
          <a:blip r:embed="rId4"/>
          <a:stretch>
            <a:fillRect/>
          </a:stretch>
        </p:blipFill>
        <p:spPr>
          <a:xfrm>
            <a:off x="477295" y="1959892"/>
            <a:ext cx="8038598" cy="3124118"/>
          </a:xfrm>
          <a:prstGeom prst="rect">
            <a:avLst/>
          </a:prstGeom>
        </p:spPr>
      </p:pic>
    </p:spTree>
    <p:extLst>
      <p:ext uri="{BB962C8B-B14F-4D97-AF65-F5344CB8AC3E}">
        <p14:creationId xmlns:p14="http://schemas.microsoft.com/office/powerpoint/2010/main" val="1448966175"/>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消融实验</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21</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9849B0F8-A9FD-462A-96C6-78F268FCCAC4}"/>
              </a:ext>
            </a:extLst>
          </p:cNvPr>
          <p:cNvPicPr>
            <a:picLocks noChangeAspect="1"/>
          </p:cNvPicPr>
          <p:nvPr/>
        </p:nvPicPr>
        <p:blipFill>
          <a:blip r:embed="rId4"/>
          <a:stretch>
            <a:fillRect/>
          </a:stretch>
        </p:blipFill>
        <p:spPr>
          <a:xfrm>
            <a:off x="1252952" y="1505190"/>
            <a:ext cx="6638095" cy="3847619"/>
          </a:xfrm>
          <a:prstGeom prst="rect">
            <a:avLst/>
          </a:prstGeom>
        </p:spPr>
      </p:pic>
    </p:spTree>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a:t>为了分析</a:t>
            </a:r>
            <a:r>
              <a:rPr lang="en-US" altLang="zh-CN" dirty="0" err="1"/>
              <a:t>ATiSE</a:t>
            </a:r>
            <a:r>
              <a:rPr lang="zh-CN" altLang="en-US" dirty="0"/>
              <a:t>中实体</a:t>
            </a:r>
            <a:r>
              <a:rPr lang="en-US" altLang="zh-CN" dirty="0"/>
              <a:t>/</a:t>
            </a:r>
            <a:r>
              <a:rPr lang="zh-CN" altLang="en-US" dirty="0"/>
              <a:t>关系表示的不同分量的影响，作者开发了三个比较模型，即</a:t>
            </a:r>
            <a:r>
              <a:rPr lang="en-US" altLang="zh-CN" dirty="0" err="1"/>
              <a:t>ATiSE</a:t>
            </a:r>
            <a:r>
              <a:rPr lang="en-US" altLang="zh-CN" dirty="0"/>
              <a:t>-SN</a:t>
            </a:r>
            <a:r>
              <a:rPr lang="zh-CN" altLang="en-US" dirty="0"/>
              <a:t>、</a:t>
            </a:r>
            <a:r>
              <a:rPr lang="en-US" altLang="zh-CN" dirty="0" err="1"/>
              <a:t>ATiSE</a:t>
            </a:r>
            <a:r>
              <a:rPr lang="en-US" altLang="zh-CN" dirty="0"/>
              <a:t>-TN</a:t>
            </a:r>
            <a:r>
              <a:rPr lang="zh-CN" altLang="en-US" dirty="0"/>
              <a:t>和</a:t>
            </a:r>
            <a:r>
              <a:rPr lang="en-US" altLang="zh-CN" dirty="0" err="1"/>
              <a:t>ATiSE</a:t>
            </a:r>
            <a:r>
              <a:rPr lang="en-US" altLang="zh-CN" dirty="0"/>
              <a:t>-TS</a:t>
            </a:r>
            <a:r>
              <a:rPr lang="zh-CN" altLang="en-US" dirty="0"/>
              <a:t>，它们分别排除了趋势分量、周期分量和噪声分量。这三种比较模型的实体表示如下</a:t>
            </a:r>
            <a:r>
              <a:rPr lang="en-US" altLang="zh-CN" dirty="0"/>
              <a:t>:</a:t>
            </a:r>
          </a:p>
          <a:p>
            <a:pPr marL="0" indent="457200">
              <a:buNone/>
            </a:pPr>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对于由趋势分量和周期分量组成的</a:t>
            </a:r>
            <a:r>
              <a:rPr lang="en-US" altLang="zh-CN" dirty="0" err="1"/>
              <a:t>ATiSE</a:t>
            </a:r>
            <a:r>
              <a:rPr lang="en-US" altLang="zh-CN" dirty="0"/>
              <a:t>-TS</a:t>
            </a:r>
            <a:r>
              <a:rPr lang="zh-CN" altLang="en-US" dirty="0"/>
              <a:t>，本文使用基于翻译的评分函数来衡量事实</a:t>
            </a:r>
            <a:r>
              <a:rPr lang="en-US" altLang="zh-CN" dirty="0"/>
              <a:t>(s</a:t>
            </a:r>
            <a:r>
              <a:rPr lang="zh-CN" altLang="en-US" dirty="0"/>
              <a:t>，</a:t>
            </a:r>
            <a:r>
              <a:rPr lang="en-US" altLang="zh-CN" dirty="0"/>
              <a:t>p</a:t>
            </a:r>
            <a:r>
              <a:rPr lang="zh-CN" altLang="en-US" dirty="0"/>
              <a:t>，</a:t>
            </a:r>
            <a:r>
              <a:rPr lang="en-US" altLang="zh-CN" dirty="0"/>
              <a:t>o</a:t>
            </a:r>
            <a:r>
              <a:rPr lang="zh-CN" altLang="en-US" dirty="0"/>
              <a:t>，</a:t>
            </a:r>
            <a:r>
              <a:rPr lang="en-US" altLang="zh-CN" dirty="0"/>
              <a:t>t)</a:t>
            </a:r>
            <a:r>
              <a:rPr lang="zh-CN" altLang="en-US" dirty="0"/>
              <a:t>的正确性。</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22</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B41A9C4-13C7-495C-A918-91069A730F93}"/>
              </a:ext>
            </a:extLst>
          </p:cNvPr>
          <p:cNvPicPr>
            <a:picLocks noChangeAspect="1"/>
          </p:cNvPicPr>
          <p:nvPr/>
        </p:nvPicPr>
        <p:blipFill>
          <a:blip r:embed="rId4"/>
          <a:stretch>
            <a:fillRect/>
          </a:stretch>
        </p:blipFill>
        <p:spPr>
          <a:xfrm>
            <a:off x="1853737" y="2352810"/>
            <a:ext cx="5285714" cy="1076190"/>
          </a:xfrm>
          <a:prstGeom prst="rect">
            <a:avLst/>
          </a:prstGeom>
        </p:spPr>
      </p:pic>
      <p:pic>
        <p:nvPicPr>
          <p:cNvPr id="4" name="图片 3">
            <a:extLst>
              <a:ext uri="{FF2B5EF4-FFF2-40B4-BE49-F238E27FC236}">
                <a16:creationId xmlns:a16="http://schemas.microsoft.com/office/drawing/2014/main" id="{BDBEB817-389A-4BDC-84EB-D3965D671448}"/>
              </a:ext>
            </a:extLst>
          </p:cNvPr>
          <p:cNvPicPr>
            <a:picLocks noChangeAspect="1"/>
          </p:cNvPicPr>
          <p:nvPr/>
        </p:nvPicPr>
        <p:blipFill>
          <a:blip r:embed="rId5"/>
          <a:stretch>
            <a:fillRect/>
          </a:stretch>
        </p:blipFill>
        <p:spPr>
          <a:xfrm>
            <a:off x="1996594" y="4648168"/>
            <a:ext cx="5142857" cy="409524"/>
          </a:xfrm>
          <a:prstGeom prst="rect">
            <a:avLst/>
          </a:prstGeom>
        </p:spPr>
      </p:pic>
    </p:spTree>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pic>
        <p:nvPicPr>
          <p:cNvPr id="2" name="内容占位符 1">
            <a:extLst>
              <a:ext uri="{FF2B5EF4-FFF2-40B4-BE49-F238E27FC236}">
                <a16:creationId xmlns:a16="http://schemas.microsoft.com/office/drawing/2014/main" id="{FC993BCA-9D9E-461C-AFCB-7D808D8DF36B}"/>
              </a:ext>
            </a:extLst>
          </p:cNvPr>
          <p:cNvPicPr>
            <a:picLocks noGrp="1" noChangeAspect="1"/>
          </p:cNvPicPr>
          <p:nvPr>
            <p:ph idx="4294967295"/>
          </p:nvPr>
        </p:nvPicPr>
        <p:blipFill>
          <a:blip r:embed="rId3"/>
          <a:stretch>
            <a:fillRect/>
          </a:stretch>
        </p:blipFill>
        <p:spPr>
          <a:xfrm>
            <a:off x="907504" y="2438426"/>
            <a:ext cx="7178180" cy="2333464"/>
          </a:xfrm>
          <a:prstGeom prst="rect">
            <a:avLst/>
          </a:prstGeom>
        </p:spPr>
      </p:pic>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486308785"/>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11DCD949-C661-416D-90FF-30D3868EAA88}"/>
              </a:ext>
            </a:extLst>
          </p:cNvPr>
          <p:cNvPicPr>
            <a:picLocks noChangeAspect="1"/>
          </p:cNvPicPr>
          <p:nvPr/>
        </p:nvPicPr>
        <p:blipFill>
          <a:blip r:embed="rId4"/>
          <a:stretch>
            <a:fillRect/>
          </a:stretch>
        </p:blipFill>
        <p:spPr>
          <a:xfrm>
            <a:off x="529989" y="1219258"/>
            <a:ext cx="8084022" cy="4204995"/>
          </a:xfrm>
          <a:prstGeom prst="rect">
            <a:avLst/>
          </a:prstGeom>
        </p:spPr>
      </p:pic>
    </p:spTree>
    <p:extLst>
      <p:ext uri="{BB962C8B-B14F-4D97-AF65-F5344CB8AC3E}">
        <p14:creationId xmlns:p14="http://schemas.microsoft.com/office/powerpoint/2010/main" val="2246875402"/>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a:t>本文提出了</a:t>
            </a:r>
            <a:r>
              <a:rPr lang="en-US" altLang="zh-CN" dirty="0" err="1"/>
              <a:t>ATiSE</a:t>
            </a:r>
            <a:r>
              <a:rPr lang="zh-CN" altLang="en-US" dirty="0"/>
              <a:t>，这是一个</a:t>
            </a:r>
            <a:r>
              <a:rPr lang="en-US" altLang="zh-CN" dirty="0"/>
              <a:t>TKGE</a:t>
            </a:r>
            <a:r>
              <a:rPr lang="zh-CN" altLang="en-US" dirty="0"/>
              <a:t>模型，通过将实体</a:t>
            </a:r>
            <a:r>
              <a:rPr lang="en-US" altLang="zh-CN" dirty="0"/>
              <a:t>/</a:t>
            </a:r>
            <a:r>
              <a:rPr lang="zh-CN" altLang="en-US" dirty="0"/>
              <a:t>关系表示的时间演化拟合为加性时间序列，将时间信息纳入</a:t>
            </a:r>
            <a:r>
              <a:rPr lang="en-US" altLang="zh-CN" dirty="0"/>
              <a:t>KG</a:t>
            </a:r>
            <a:r>
              <a:rPr lang="zh-CN" altLang="en-US" dirty="0"/>
              <a:t>表示。</a:t>
            </a:r>
            <a:endParaRPr lang="en-US" altLang="zh-CN" dirty="0"/>
          </a:p>
          <a:p>
            <a:pPr marL="0" indent="457200">
              <a:buNone/>
            </a:pPr>
            <a:r>
              <a:rPr lang="zh-CN" altLang="en-US" dirty="0"/>
              <a:t>考虑到</a:t>
            </a:r>
            <a:r>
              <a:rPr lang="en-US" altLang="zh-CN" dirty="0"/>
              <a:t>KG</a:t>
            </a:r>
            <a:r>
              <a:rPr lang="zh-CN" altLang="en-US" dirty="0"/>
              <a:t>表示在时间演化过程中的不确定性，</a:t>
            </a:r>
            <a:r>
              <a:rPr lang="en-US" altLang="zh-CN" dirty="0" err="1"/>
              <a:t>ATiSE</a:t>
            </a:r>
            <a:r>
              <a:rPr lang="zh-CN" altLang="en-US" dirty="0"/>
              <a:t>将时间</a:t>
            </a:r>
            <a:r>
              <a:rPr lang="en-US" altLang="zh-CN" dirty="0"/>
              <a:t>KG</a:t>
            </a:r>
            <a:r>
              <a:rPr lang="zh-CN" altLang="en-US" dirty="0"/>
              <a:t>的表示映射到多维高斯分布空间。实体</a:t>
            </a:r>
            <a:r>
              <a:rPr lang="en-US" altLang="zh-CN" dirty="0"/>
              <a:t>/</a:t>
            </a:r>
            <a:r>
              <a:rPr lang="zh-CN" altLang="en-US" dirty="0"/>
              <a:t>关系表示的协方差表示其随机性部分。</a:t>
            </a:r>
            <a:endParaRPr lang="en-US" altLang="zh-CN" dirty="0"/>
          </a:p>
          <a:p>
            <a:pPr marL="0" indent="457200">
              <a:buNone/>
            </a:pPr>
            <a:r>
              <a:rPr lang="zh-CN" altLang="en-US" dirty="0"/>
              <a:t>实验结果表明，本文的方法在链路预测方面明显优于现有的方法。</a:t>
            </a:r>
            <a:endParaRPr lang="en-US" altLang="zh-CN" dirty="0"/>
          </a:p>
          <a:p>
            <a:pPr marL="0" indent="457200">
              <a:buNone/>
            </a:pPr>
            <a:r>
              <a:rPr lang="zh-CN" altLang="en-US" dirty="0"/>
              <a:t>本文的工作在关系过程和时间序列分析之间建立了一种以前未被探索过的联系，这种联系有可能开辟一个关于时间推理研究的新方向。</a:t>
            </a:r>
            <a:endParaRPr lang="en-US" altLang="zh-CN" dirty="0"/>
          </a:p>
          <a:p>
            <a:pPr marL="0" indent="457200">
              <a:buNone/>
            </a:pPr>
            <a:r>
              <a:rPr lang="zh-CN" altLang="en-US" dirty="0"/>
              <a:t>将来，作者将探索使用更复杂的模型来建模关系</a:t>
            </a:r>
            <a:r>
              <a:rPr lang="en-US" altLang="zh-CN" dirty="0"/>
              <a:t>/</a:t>
            </a:r>
            <a:r>
              <a:rPr lang="zh-CN" altLang="en-US" dirty="0"/>
              <a:t>实体表示的不同组件，例如，噪声分量的</a:t>
            </a:r>
            <a:r>
              <a:rPr lang="en-US" altLang="zh-CN" dirty="0"/>
              <a:t>ARIMA</a:t>
            </a:r>
            <a:r>
              <a:rPr lang="zh-CN" altLang="en-US" dirty="0"/>
              <a:t>模型和趋势分量的多项式模型。</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26</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、复杂度</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、学习过程</a:t>
            </a:r>
            <a:endParaRPr lang="en-US" altLang="zh-CN" sz="2800" b="1" dirty="0">
              <a:effectLst>
                <a:outerShdw blurRad="38100" dist="38100" dir="2700000">
                  <a:srgbClr val="C0C0C0"/>
                </a:outerShdw>
              </a:effectLst>
              <a:sym typeface="+mn-ea"/>
            </a:endParaRPr>
          </a:p>
          <a:p>
            <a:pPr>
              <a:buNone/>
            </a:pPr>
            <a:endParaRPr lang="zh-CN" altLang="en-US" sz="100" dirty="0"/>
          </a:p>
          <a:p>
            <a:pPr>
              <a:buNone/>
            </a:pPr>
            <a:r>
              <a:rPr lang="en-US" altLang="zh-CN" sz="2800" b="1" dirty="0">
                <a:effectLst>
                  <a:outerShdw blurRad="38100" dist="38100" dir="2700000">
                    <a:srgbClr val="C0C0C0"/>
                  </a:outerShdw>
                </a:effectLst>
              </a:rPr>
              <a:t>  5</a:t>
            </a:r>
            <a:r>
              <a:rPr lang="zh-CN" altLang="en-US" sz="2800" b="1" dirty="0">
                <a:effectLst>
                  <a:outerShdw blurRad="38100" dist="38100" dir="2700000">
                    <a:srgbClr val="C0C0C0"/>
                  </a:outerShdw>
                </a:effectLst>
              </a:rPr>
              <a:t>、实验</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lang="zh-CN" altLang="en-US" sz="1800" dirty="0"/>
              <a:t>作者</a:t>
            </a:r>
            <a:r>
              <a:rPr lang="zh-CN" sz="1800" dirty="0"/>
              <a:t>注意到，大多数现有的KG嵌入模型仅仅从时间未知的事实中学习，而忽略了</a:t>
            </a:r>
            <a:r>
              <a:rPr lang="zh-CN" altLang="en-US" sz="1800" dirty="0"/>
              <a:t>知识图谱</a:t>
            </a:r>
            <a:r>
              <a:rPr lang="zh-CN" sz="1800" dirty="0"/>
              <a:t>中有用的时间信息。</a:t>
            </a:r>
          </a:p>
          <a:p>
            <a:pPr marL="0" lvl="1" indent="469900">
              <a:buNone/>
            </a:pPr>
            <a:r>
              <a:rPr lang="zh-CN" sz="1800" dirty="0"/>
              <a:t>传统的K</a:t>
            </a:r>
            <a:r>
              <a:rPr lang="en-US" altLang="zh-CN" sz="1800" dirty="0"/>
              <a:t>G</a:t>
            </a:r>
            <a:r>
              <a:rPr lang="zh-CN" sz="1800" dirty="0"/>
              <a:t>E模型，如TransE，只从时间未知的事实中学习。因此，它们不能区分语义相近的实体。例如，他们在预测</a:t>
            </a:r>
            <a:r>
              <a:rPr lang="zh-CN" altLang="zh-CN" sz="1800" dirty="0"/>
              <a:t>(?，美国总统，2010)</a:t>
            </a:r>
            <a:r>
              <a:rPr lang="zh-CN" altLang="en-US" sz="1800" dirty="0"/>
              <a:t>时</a:t>
            </a:r>
            <a:r>
              <a:rPr lang="zh-CN" altLang="zh-CN" sz="1800" dirty="0"/>
              <a:t>经常</a:t>
            </a:r>
            <a:r>
              <a:rPr lang="zh-CN" altLang="en-US" sz="1800" dirty="0"/>
              <a:t>把</a:t>
            </a:r>
            <a:r>
              <a:rPr lang="zh-CN" sz="1800" dirty="0"/>
              <a:t>奥巴马和克林顿</a:t>
            </a:r>
            <a:r>
              <a:rPr lang="zh-CN" altLang="zh-CN" sz="1800" dirty="0"/>
              <a:t>混淆</a:t>
            </a:r>
            <a:r>
              <a:rPr lang="zh-CN" sz="1800" dirty="0"/>
              <a:t>。</a:t>
            </a:r>
          </a:p>
          <a:p>
            <a:pPr marL="0" lvl="1" indent="469900">
              <a:buNone/>
            </a:pPr>
            <a:r>
              <a:rPr lang="zh-CN" sz="1800" dirty="0"/>
              <a:t>为了解决这一问题，</a:t>
            </a:r>
            <a:r>
              <a:rPr lang="en-US" altLang="zh-CN" sz="1800" dirty="0"/>
              <a:t>T</a:t>
            </a:r>
            <a:r>
              <a:rPr lang="zh-CN" sz="1800" dirty="0"/>
              <a:t>KGE模型将时间信息编码到它们的嵌入中。TKGE模型在链路预测方面优于传统KGE模型，证明了时间信息的加入可以进一步提高KGE模型的性能。</a:t>
            </a:r>
          </a:p>
          <a:p>
            <a:pPr marL="0" lvl="1" indent="469900">
              <a:buNone/>
            </a:pPr>
            <a:r>
              <a:rPr lang="zh-CN" sz="1800" dirty="0"/>
              <a:t>大多数现有的TKGE模型将时间信息嵌入到潜在空间中，例如将时间表示为向量。这些模型不能捕捉时间信息的一些性质，如时间间隔的长度和两个时间点的顺序。此外，这些模型忽略了时间演化过程中的不确定性。</a:t>
            </a:r>
            <a:r>
              <a:rPr lang="zh-CN" altLang="en-US" sz="1800" dirty="0"/>
              <a:t>作者</a:t>
            </a:r>
            <a:r>
              <a:rPr lang="zh-CN" sz="1800" dirty="0"/>
              <a:t>认为实体表征的演化具有随机性，因为一个实体在某一特定时间的特征并不完全由过去的信息决定。</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en-US" altLang="zh-CN" sz="2800" b="1" dirty="0">
                <a:effectLst>
                  <a:outerShdw blurRad="38100" dist="38100" dir="2700000">
                    <a:srgbClr val="C0C0C0"/>
                  </a:outerShdw>
                </a:effectLst>
              </a:rPr>
              <a:t> </a:t>
            </a:r>
            <a:r>
              <a:rPr lang="zh-CN" altLang="en-US" sz="2800" b="1" dirty="0">
                <a:effectLst>
                  <a:outerShdw blurRad="38100" dist="38100" dir="2700000">
                    <a:srgbClr val="C0C0C0"/>
                  </a:outerShdw>
                </a:effectLst>
              </a:rPr>
              <a:t>简介</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285750" lvl="1" indent="-285750"/>
            <a:r>
              <a:rPr lang="zh-CN" altLang="en-US" sz="1800" dirty="0"/>
              <a:t>作者</a:t>
            </a:r>
            <a:r>
              <a:rPr lang="zh-CN" sz="1800" dirty="0"/>
              <a:t>特别考虑了在KG表示的演化过程中的时间不确定性。因此，</a:t>
            </a:r>
            <a:r>
              <a:rPr lang="zh-CN" altLang="en-US" sz="1800" dirty="0"/>
              <a:t>作者</a:t>
            </a:r>
            <a:r>
              <a:rPr lang="zh-CN" sz="1800" dirty="0"/>
              <a:t>将每个实体/关系在每个时间步上建模为高斯分布。如图1所示，实体和关系多维高斯分布的均值向量表示其位置随时间变化，协方差矩阵表示相应的时间不确定性。在两个高斯分布之间设计一个对称的</a:t>
            </a:r>
            <a:r>
              <a:rPr lang="en-US" altLang="zh-CN" sz="1800" dirty="0"/>
              <a:t>KL</a:t>
            </a:r>
            <a:r>
              <a:rPr lang="zh-CN" sz="1800" dirty="0"/>
              <a:t>散度来计算优化的事实分数。</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728345" y="3021330"/>
            <a:ext cx="7686675" cy="3152775"/>
          </a:xfrm>
          <a:prstGeom prst="rect">
            <a:avLst/>
          </a:prstGeom>
        </p:spPr>
      </p:pic>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B26C-A424-4EB7-8101-5DC79784CCC3}"/>
              </a:ext>
            </a:extLst>
          </p:cNvPr>
          <p:cNvSpPr txBox="1">
            <a:spLocks/>
          </p:cNvSpPr>
          <p:nvPr/>
        </p:nvSpPr>
        <p:spPr>
          <a:xfrm>
            <a:off x="611188" y="152400"/>
            <a:ext cx="7770812"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buFontTx/>
            </a:pPr>
            <a:r>
              <a:rPr lang="en-US" altLang="zh-CN" sz="2800" b="1" dirty="0">
                <a:effectLst>
                  <a:outerShdw blurRad="38100" dist="38100" dir="2700000">
                    <a:srgbClr val="C0C0C0"/>
                  </a:outerShdw>
                </a:effectLst>
                <a:latin typeface="+mn-lt"/>
                <a:ea typeface="+mn-ea"/>
                <a:cs typeface="+mn-cs"/>
              </a:rPr>
              <a:t>1</a:t>
            </a:r>
            <a:r>
              <a:rPr lang="zh-CN" altLang="en-US" sz="2800" b="1" dirty="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zh-CN" altLang="en-US" sz="2800" b="1" dirty="0">
                <a:effectLst>
                  <a:outerShdw blurRad="38100" dist="38100" dir="2700000">
                    <a:srgbClr val="C0C0C0"/>
                  </a:outerShdw>
                </a:effectLst>
              </a:rPr>
              <a:t>简介</a:t>
            </a:r>
            <a:endParaRPr lang="zh-CN" altLang="en-US" sz="2800" b="1" dirty="0">
              <a:effectLst>
                <a:outerShdw blurRad="38100" dist="38100" dir="2700000">
                  <a:srgbClr val="C0C0C0"/>
                </a:outerShdw>
              </a:effectLst>
              <a:latin typeface="+mn-lt"/>
              <a:ea typeface="+mn-ea"/>
              <a:cs typeface="+mn-cs"/>
            </a:endParaRPr>
          </a:p>
        </p:txBody>
      </p:sp>
      <p:sp>
        <p:nvSpPr>
          <p:cNvPr id="3" name="内容占位符 2">
            <a:extLst>
              <a:ext uri="{FF2B5EF4-FFF2-40B4-BE49-F238E27FC236}">
                <a16:creationId xmlns:a16="http://schemas.microsoft.com/office/drawing/2014/main" id="{8960359E-C138-4740-BB77-637E05DE83AB}"/>
              </a:ext>
            </a:extLst>
          </p:cNvPr>
          <p:cNvSpPr txBox="1">
            <a:spLocks/>
          </p:cNvSpPr>
          <p:nvPr/>
        </p:nvSpPr>
        <p:spPr>
          <a:xfrm>
            <a:off x="152516" y="1446136"/>
            <a:ext cx="8762770" cy="487838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1" indent="457200">
              <a:buNone/>
            </a:pPr>
            <a:r>
              <a:rPr lang="zh-CN" altLang="en-US" sz="2000" dirty="0"/>
              <a:t>这篇论文最大的贡献是，在知识图谱表示和时间序列</a:t>
            </a:r>
            <a:r>
              <a:rPr lang="en-US" altLang="zh-CN" sz="2000" dirty="0"/>
              <a:t>(time series)</a:t>
            </a:r>
            <a:r>
              <a:rPr lang="zh-CN" altLang="en-US" sz="2000" dirty="0"/>
              <a:t>分析之间建立了一种以前没有探索过的联系，提供了一种新的</a:t>
            </a:r>
            <a:r>
              <a:rPr lang="en-US" altLang="zh-CN" sz="2000" dirty="0"/>
              <a:t>Temporal KGE</a:t>
            </a:r>
            <a:r>
              <a:rPr lang="zh-CN" altLang="en-US" sz="2000" dirty="0"/>
              <a:t>思路。</a:t>
            </a:r>
            <a:endParaRPr lang="en-US" altLang="zh-CN" sz="2000" dirty="0"/>
          </a:p>
          <a:p>
            <a:r>
              <a:rPr lang="zh-CN" altLang="en-US" dirty="0"/>
              <a:t>现有方法中，将时间表示在</a:t>
            </a:r>
            <a:r>
              <a:rPr lang="en-US" altLang="zh-CN" dirty="0"/>
              <a:t>latent space</a:t>
            </a:r>
            <a:r>
              <a:rPr lang="zh-CN" altLang="en-US" dirty="0"/>
              <a:t>中，比如向量表示的方法，存在以下问题：</a:t>
            </a:r>
          </a:p>
          <a:p>
            <a:r>
              <a:rPr lang="zh-CN" altLang="en-US" dirty="0"/>
              <a:t>捕捉不到时间的一些属性信息，如间隔长度信息、两个时间点的先后顺序；</a:t>
            </a:r>
          </a:p>
          <a:p>
            <a:r>
              <a:rPr lang="zh-CN" altLang="en-US" dirty="0"/>
              <a:t>忽略了随时间深过程中的不确定性；</a:t>
            </a:r>
          </a:p>
          <a:p>
            <a:r>
              <a:rPr lang="zh-CN" altLang="en-US" dirty="0"/>
              <a:t>本文认为实体表示的演化过程具有随机性，因为实体特征不仅仅取决于过去，实际上很多情况下会受未来的影响（如实体未来的死亡时间在未来某个时间点会影响当前</a:t>
            </a:r>
            <a:r>
              <a:rPr lang="en-US" altLang="zh-CN" dirty="0"/>
              <a:t>fact</a:t>
            </a:r>
            <a:r>
              <a:rPr lang="zh-CN" altLang="en-US" dirty="0"/>
              <a:t>的真假）</a:t>
            </a:r>
            <a:r>
              <a:rPr lang="en-US" altLang="zh-CN" dirty="0"/>
              <a:t>.</a:t>
            </a:r>
          </a:p>
          <a:p>
            <a:pPr marL="0" lvl="1" indent="457200">
              <a:buNone/>
            </a:pPr>
            <a:endParaRPr lang="zh-CN" altLang="en-US" sz="1200" dirty="0"/>
          </a:p>
        </p:txBody>
      </p:sp>
    </p:spTree>
    <p:extLst>
      <p:ext uri="{BB962C8B-B14F-4D97-AF65-F5344CB8AC3E}">
        <p14:creationId xmlns:p14="http://schemas.microsoft.com/office/powerpoint/2010/main" val="29135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buNone/>
            </a:pPr>
            <a:r>
              <a:rPr lang="zh-CN" altLang="en-US" sz="2400" dirty="0"/>
              <a:t>时间序列是一系列面向时间的数据。时间序列分析广泛应用于许多领域。</a:t>
            </a:r>
            <a:endParaRPr lang="en-US" altLang="zh-CN" sz="2400" dirty="0"/>
          </a:p>
          <a:p>
            <a:pPr marL="0" lvl="1" indent="457200">
              <a:buNone/>
            </a:pPr>
            <a:r>
              <a:rPr lang="zh-CN" altLang="en-US" sz="2400" dirty="0"/>
              <a:t>加性时间序列分解是时间序列分析的一项重要技术。该技术将时间序列</a:t>
            </a:r>
            <a:r>
              <a:rPr lang="en-US" altLang="zh-CN" sz="2400" dirty="0"/>
              <a:t>	</a:t>
            </a:r>
            <a:r>
              <a:rPr lang="zh-CN" altLang="en-US" sz="2400" dirty="0"/>
              <a:t>分解为以下三个组成部分</a:t>
            </a:r>
            <a:r>
              <a:rPr lang="en-US" altLang="zh-CN" sz="2400" dirty="0"/>
              <a:t>:</a:t>
            </a:r>
          </a:p>
          <a:p>
            <a:pPr marL="0" lvl="1" indent="457200">
              <a:buNone/>
            </a:pPr>
            <a:endParaRPr lang="en-US" altLang="zh-CN" sz="2400" dirty="0"/>
          </a:p>
          <a:p>
            <a:pPr marL="0" lvl="1" indent="457200">
              <a:buNone/>
            </a:pPr>
            <a:r>
              <a:rPr lang="zh-CN" altLang="en-US" sz="2400" dirty="0"/>
              <a:t>代表趋势、</a:t>
            </a:r>
            <a:r>
              <a:rPr lang="en-US" altLang="zh-CN" sz="2400" dirty="0"/>
              <a:t>	</a:t>
            </a:r>
            <a:r>
              <a:rPr lang="zh-CN" altLang="en-US" sz="2400" dirty="0"/>
              <a:t>代表周期、</a:t>
            </a:r>
            <a:r>
              <a:rPr lang="en-US" altLang="zh-CN" sz="2400" dirty="0"/>
              <a:t>	</a:t>
            </a:r>
            <a:r>
              <a:rPr lang="zh-CN" altLang="en-US" sz="2400" dirty="0"/>
              <a:t>代表随机（即噪声）</a:t>
            </a:r>
            <a:endParaRPr lang="en-US" altLang="zh-CN" sz="2400" dirty="0"/>
          </a:p>
          <a:p>
            <a:pPr marL="0" lvl="1" indent="457200">
              <a:buNone/>
            </a:pPr>
            <a:endParaRPr lang="zh-CN" altLang="en-US" sz="14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7</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823768CD-D202-4D5E-942F-2707259672F2}"/>
              </a:ext>
            </a:extLst>
          </p:cNvPr>
          <p:cNvPicPr>
            <a:picLocks noChangeAspect="1"/>
          </p:cNvPicPr>
          <p:nvPr/>
        </p:nvPicPr>
        <p:blipFill>
          <a:blip r:embed="rId4"/>
          <a:stretch>
            <a:fillRect/>
          </a:stretch>
        </p:blipFill>
        <p:spPr>
          <a:xfrm>
            <a:off x="2895644" y="2819416"/>
            <a:ext cx="238095" cy="238095"/>
          </a:xfrm>
          <a:prstGeom prst="rect">
            <a:avLst/>
          </a:prstGeom>
        </p:spPr>
      </p:pic>
      <p:pic>
        <p:nvPicPr>
          <p:cNvPr id="3" name="图片 2">
            <a:extLst>
              <a:ext uri="{FF2B5EF4-FFF2-40B4-BE49-F238E27FC236}">
                <a16:creationId xmlns:a16="http://schemas.microsoft.com/office/drawing/2014/main" id="{2F66239E-3181-41B7-A4A8-1291D71DC067}"/>
              </a:ext>
            </a:extLst>
          </p:cNvPr>
          <p:cNvPicPr>
            <a:picLocks noChangeAspect="1"/>
          </p:cNvPicPr>
          <p:nvPr/>
        </p:nvPicPr>
        <p:blipFill>
          <a:blip r:embed="rId5"/>
          <a:stretch>
            <a:fillRect/>
          </a:stretch>
        </p:blipFill>
        <p:spPr>
          <a:xfrm>
            <a:off x="3410419" y="3219476"/>
            <a:ext cx="4438095" cy="419048"/>
          </a:xfrm>
          <a:prstGeom prst="rect">
            <a:avLst/>
          </a:prstGeom>
        </p:spPr>
      </p:pic>
      <p:pic>
        <p:nvPicPr>
          <p:cNvPr id="4" name="图片 3">
            <a:extLst>
              <a:ext uri="{FF2B5EF4-FFF2-40B4-BE49-F238E27FC236}">
                <a16:creationId xmlns:a16="http://schemas.microsoft.com/office/drawing/2014/main" id="{182A89E4-F795-425B-AAA4-BB98AD7FE17E}"/>
              </a:ext>
            </a:extLst>
          </p:cNvPr>
          <p:cNvPicPr>
            <a:picLocks noChangeAspect="1"/>
          </p:cNvPicPr>
          <p:nvPr/>
        </p:nvPicPr>
        <p:blipFill rotWithShape="1">
          <a:blip r:embed="rId6"/>
          <a:srcRect/>
          <a:stretch/>
        </p:blipFill>
        <p:spPr>
          <a:xfrm>
            <a:off x="640422" y="3962386"/>
            <a:ext cx="295238" cy="314286"/>
          </a:xfrm>
          <a:prstGeom prst="rect">
            <a:avLst/>
          </a:prstGeom>
        </p:spPr>
      </p:pic>
      <p:pic>
        <p:nvPicPr>
          <p:cNvPr id="5" name="图片 4">
            <a:extLst>
              <a:ext uri="{FF2B5EF4-FFF2-40B4-BE49-F238E27FC236}">
                <a16:creationId xmlns:a16="http://schemas.microsoft.com/office/drawing/2014/main" id="{359B16DD-B003-4B5C-A817-4C6DD8AB1C59}"/>
              </a:ext>
            </a:extLst>
          </p:cNvPr>
          <p:cNvPicPr>
            <a:picLocks noChangeAspect="1"/>
          </p:cNvPicPr>
          <p:nvPr/>
        </p:nvPicPr>
        <p:blipFill>
          <a:blip r:embed="rId7"/>
          <a:stretch>
            <a:fillRect/>
          </a:stretch>
        </p:blipFill>
        <p:spPr>
          <a:xfrm>
            <a:off x="3005167" y="3933815"/>
            <a:ext cx="257143" cy="342857"/>
          </a:xfrm>
          <a:prstGeom prst="rect">
            <a:avLst/>
          </a:prstGeom>
        </p:spPr>
      </p:pic>
      <p:pic>
        <p:nvPicPr>
          <p:cNvPr id="6" name="图片 5">
            <a:extLst>
              <a:ext uri="{FF2B5EF4-FFF2-40B4-BE49-F238E27FC236}">
                <a16:creationId xmlns:a16="http://schemas.microsoft.com/office/drawing/2014/main" id="{CCB5738B-0431-4CC8-B880-CD683393A163}"/>
              </a:ext>
            </a:extLst>
          </p:cNvPr>
          <p:cNvPicPr>
            <a:picLocks noChangeAspect="1"/>
          </p:cNvPicPr>
          <p:nvPr/>
        </p:nvPicPr>
        <p:blipFill>
          <a:blip r:embed="rId8"/>
          <a:stretch>
            <a:fillRect/>
          </a:stretch>
        </p:blipFill>
        <p:spPr>
          <a:xfrm>
            <a:off x="4876792" y="3914022"/>
            <a:ext cx="295238" cy="304762"/>
          </a:xfrm>
          <a:prstGeom prst="rect">
            <a:avLst/>
          </a:prstGeom>
        </p:spPr>
      </p:pic>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 calcmode="lin" valueType="num">
                                      <p:cBhvr additive="base">
                                        <p:cTn id="1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7" name="内容占位符 6">
            <a:extLst>
              <a:ext uri="{FF2B5EF4-FFF2-40B4-BE49-F238E27FC236}">
                <a16:creationId xmlns:a16="http://schemas.microsoft.com/office/drawing/2014/main" id="{77688503-B640-4DEB-84F1-1C5123D188BC}"/>
              </a:ext>
            </a:extLst>
          </p:cNvPr>
          <p:cNvPicPr>
            <a:picLocks noGrp="1" noChangeAspect="1"/>
          </p:cNvPicPr>
          <p:nvPr>
            <p:ph idx="4294967295"/>
          </p:nvPr>
        </p:nvPicPr>
        <p:blipFill>
          <a:blip r:embed="rId3"/>
          <a:stretch>
            <a:fillRect/>
          </a:stretch>
        </p:blipFill>
        <p:spPr>
          <a:xfrm>
            <a:off x="1705169" y="1154612"/>
            <a:ext cx="5733662" cy="4729142"/>
          </a:xfrm>
          <a:prstGeom prst="rect">
            <a:avLst/>
          </a:prstGeom>
        </p:spPr>
      </p:pic>
      <p:pic>
        <p:nvPicPr>
          <p:cNvPr id="8196" name="图片 3" descr="bb.jpg"/>
          <p:cNvPicPr>
            <a:picLocks noChangeAspect="1"/>
          </p:cNvPicPr>
          <p:nvPr/>
        </p:nvPicPr>
        <p:blipFill>
          <a:blip r:embed="rId4"/>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758883443"/>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57200">
              <a:buNone/>
            </a:pPr>
            <a:r>
              <a:rPr lang="zh-CN" altLang="en-US" dirty="0"/>
              <a:t>在作者的方法中，作者把一个实体</a:t>
            </a:r>
            <a:r>
              <a:rPr lang="en-US" altLang="zh-CN" dirty="0"/>
              <a:t>/</a:t>
            </a:r>
            <a:r>
              <a:rPr lang="zh-CN" altLang="en-US" dirty="0"/>
              <a:t>关系表示的演化看作一个加性的时间序列。对于每个实体</a:t>
            </a:r>
            <a:r>
              <a:rPr lang="en-US" altLang="zh-CN" dirty="0"/>
              <a:t>/</a:t>
            </a:r>
            <a:r>
              <a:rPr lang="zh-CN" altLang="en-US" dirty="0"/>
              <a:t>关系，作者使用一个线性函数和一个正弦函数分别拟合趋势分量和周期分量，因为它们很简单。</a:t>
            </a:r>
            <a:endParaRPr lang="en-US" altLang="zh-CN" dirty="0"/>
          </a:p>
          <a:p>
            <a:pPr marL="0" indent="457200">
              <a:buNone/>
            </a:pPr>
            <a:r>
              <a:rPr lang="zh-CN" altLang="en-US" dirty="0"/>
              <a:t>考虑到模型训练的效率，作者使用高斯噪声代替移动平均模型       </a:t>
            </a:r>
            <a:r>
              <a:rPr lang="en-US" altLang="zh-CN" dirty="0"/>
              <a:t>(moving average model)</a:t>
            </a:r>
            <a:r>
              <a:rPr lang="zh-CN" altLang="en-US" dirty="0"/>
              <a:t>，对不规则项进行建模，因为移动平均模型的训练需要全局优化算法，这会导致更多的计算消耗。</a:t>
            </a:r>
            <a:endParaRPr lang="en-US" altLang="zh-CN" dirty="0"/>
          </a:p>
          <a:p>
            <a:pPr marL="0" indent="457200">
              <a:buNone/>
            </a:pPr>
            <a:r>
              <a:rPr lang="zh-CN" altLang="en-US" dirty="0"/>
              <a:t>为了将时间信息整合到传统的</a:t>
            </a:r>
            <a:r>
              <a:rPr lang="en-US" altLang="zh-CN" dirty="0"/>
              <a:t>KGs</a:t>
            </a:r>
            <a:r>
              <a:rPr lang="zh-CN" altLang="en-US" dirty="0"/>
              <a:t>中，在事实三元组中添加了新的时间维度，表示为四元组</a:t>
            </a:r>
            <a:r>
              <a:rPr lang="en-US" altLang="zh-CN" dirty="0"/>
              <a:t>(s, p, o, t)</a:t>
            </a:r>
            <a:r>
              <a:rPr lang="zh-CN" altLang="en-US" dirty="0"/>
              <a:t>。</a:t>
            </a:r>
            <a:endParaRPr lang="en-US" altLang="zh-CN" dirty="0"/>
          </a:p>
          <a:p>
            <a:pPr marL="0" indent="457200">
              <a:buNone/>
            </a:pPr>
            <a:r>
              <a:rPr lang="zh-CN" altLang="en-US" dirty="0"/>
              <a:t>评分项</a:t>
            </a:r>
            <a:r>
              <a:rPr lang="en-US" altLang="zh-CN" dirty="0"/>
              <a:t>		     </a:t>
            </a:r>
            <a:r>
              <a:rPr lang="zh-CN" altLang="en-US" dirty="0"/>
              <a:t>能代表</a:t>
            </a:r>
            <a:r>
              <a:rPr lang="en-US" altLang="zh-CN" dirty="0"/>
              <a:t>	</a:t>
            </a:r>
            <a:r>
              <a:rPr lang="zh-CN" altLang="en-US" dirty="0"/>
              <a:t>事件的条件概率或置信度值。</a:t>
            </a:r>
            <a:endParaRPr lang="en-US" altLang="zh-CN" dirty="0"/>
          </a:p>
          <a:p>
            <a:pPr marL="0" indent="457200">
              <a:buNone/>
            </a:pPr>
            <a:r>
              <a:rPr lang="zh-CN" altLang="en-US" dirty="0"/>
              <a:t>对于长期事实</a:t>
            </a:r>
            <a:r>
              <a:rPr lang="en-US" altLang="zh-CN" dirty="0"/>
              <a:t>	      </a:t>
            </a:r>
            <a:r>
              <a:rPr lang="zh-CN" altLang="en-US" dirty="0"/>
              <a:t>，</a:t>
            </a:r>
            <a:r>
              <a:rPr lang="en-US" altLang="zh-CN" dirty="0" err="1">
                <a:latin typeface="Arial" panose="020B0604020202020204" pitchFamily="34" charset="0"/>
              </a:rPr>
              <a:t>ts</a:t>
            </a:r>
            <a:r>
              <a:rPr lang="zh-CN" altLang="en-US" dirty="0">
                <a:latin typeface="Arial" panose="020B0604020202020204" pitchFamily="34" charset="0"/>
              </a:rPr>
              <a:t>和</a:t>
            </a:r>
            <a:r>
              <a:rPr lang="en-US" altLang="zh-CN" dirty="0" err="1">
                <a:latin typeface="Arial" panose="020B0604020202020204" pitchFamily="34" charset="0"/>
              </a:rPr>
              <a:t>te</a:t>
            </a:r>
            <a:r>
              <a:rPr lang="zh-CN" altLang="en-US" dirty="0">
                <a:latin typeface="Arial" panose="020B0604020202020204" pitchFamily="34" charset="0"/>
              </a:rPr>
              <a:t>之间的每一个时间步，作者认为它是一个正的三元组。</a:t>
            </a:r>
            <a:endParaRPr lang="zh-CN" altLang="en-US"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1740CEB-348A-4AC8-9054-3A9129CB78FB}"/>
              </a:ext>
            </a:extLst>
          </p:cNvPr>
          <p:cNvPicPr>
            <a:picLocks noChangeAspect="1"/>
          </p:cNvPicPr>
          <p:nvPr/>
        </p:nvPicPr>
        <p:blipFill>
          <a:blip r:embed="rId4"/>
          <a:stretch>
            <a:fillRect/>
          </a:stretch>
        </p:blipFill>
        <p:spPr>
          <a:xfrm>
            <a:off x="1981268" y="4343376"/>
            <a:ext cx="1761905" cy="257143"/>
          </a:xfrm>
          <a:prstGeom prst="rect">
            <a:avLst/>
          </a:prstGeom>
        </p:spPr>
      </p:pic>
      <p:pic>
        <p:nvPicPr>
          <p:cNvPr id="3" name="图片 2">
            <a:extLst>
              <a:ext uri="{FF2B5EF4-FFF2-40B4-BE49-F238E27FC236}">
                <a16:creationId xmlns:a16="http://schemas.microsoft.com/office/drawing/2014/main" id="{ADAA2F03-1C95-4C8A-934F-683E15B7B0DE}"/>
              </a:ext>
            </a:extLst>
          </p:cNvPr>
          <p:cNvPicPr>
            <a:picLocks noChangeAspect="1"/>
          </p:cNvPicPr>
          <p:nvPr/>
        </p:nvPicPr>
        <p:blipFill>
          <a:blip r:embed="rId5"/>
          <a:stretch>
            <a:fillRect/>
          </a:stretch>
        </p:blipFill>
        <p:spPr>
          <a:xfrm>
            <a:off x="4581525" y="4343376"/>
            <a:ext cx="476190" cy="247619"/>
          </a:xfrm>
          <a:prstGeom prst="rect">
            <a:avLst/>
          </a:prstGeom>
        </p:spPr>
      </p:pic>
      <p:pic>
        <p:nvPicPr>
          <p:cNvPr id="4" name="图片 3">
            <a:extLst>
              <a:ext uri="{FF2B5EF4-FFF2-40B4-BE49-F238E27FC236}">
                <a16:creationId xmlns:a16="http://schemas.microsoft.com/office/drawing/2014/main" id="{A67CBC0A-A5D4-45C9-86C9-6691507F8BB6}"/>
              </a:ext>
            </a:extLst>
          </p:cNvPr>
          <p:cNvPicPr>
            <a:picLocks noChangeAspect="1"/>
          </p:cNvPicPr>
          <p:nvPr/>
        </p:nvPicPr>
        <p:blipFill>
          <a:blip r:embed="rId6"/>
          <a:stretch>
            <a:fillRect/>
          </a:stretch>
        </p:blipFill>
        <p:spPr>
          <a:xfrm>
            <a:off x="2667050" y="4773636"/>
            <a:ext cx="1228571" cy="276190"/>
          </a:xfrm>
          <a:prstGeom prst="rect">
            <a:avLst/>
          </a:prstGeom>
        </p:spPr>
      </p:pic>
    </p:spTree>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3727</Words>
  <Application>Microsoft Office PowerPoint</Application>
  <PresentationFormat>全屏显示(4:3)</PresentationFormat>
  <Paragraphs>182</Paragraphs>
  <Slides>26</Slides>
  <Notes>25</Notes>
  <HiddenSlides>0</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1</vt:i4>
      </vt:variant>
      <vt:variant>
        <vt:lpstr>幻灯片标题</vt:lpstr>
      </vt:variant>
      <vt:variant>
        <vt:i4>26</vt:i4>
      </vt:variant>
    </vt:vector>
  </HeadingPairs>
  <TitlesOfParts>
    <vt:vector size="39"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Equation</vt:lpstr>
      <vt:lpstr> Temporal Knowledge Graph Embedding Model based on Additive Time Series Decomposition</vt:lpstr>
      <vt:lpstr>Abstract</vt:lpstr>
      <vt:lpstr>大纲</vt:lpstr>
      <vt:lpstr>1、简介</vt:lpstr>
      <vt:lpstr>1、 简介</vt:lpstr>
      <vt:lpstr>PowerPoint 演示文稿</vt:lpstr>
      <vt:lpstr>2、模型</vt:lpstr>
      <vt:lpstr>2、模型</vt:lpstr>
      <vt:lpstr>2、模型</vt:lpstr>
      <vt:lpstr>2、模型</vt:lpstr>
      <vt:lpstr>2、模型</vt:lpstr>
      <vt:lpstr>2、模型</vt:lpstr>
      <vt:lpstr>2、模型</vt:lpstr>
      <vt:lpstr>3、复杂度</vt:lpstr>
      <vt:lpstr>4、学习过程</vt:lpstr>
      <vt:lpstr>4、学习过程</vt:lpstr>
      <vt:lpstr>5、实验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2684</cp:revision>
  <dcterms:created xsi:type="dcterms:W3CDTF">2014-06-19T14:09:00Z</dcterms:created>
  <dcterms:modified xsi:type="dcterms:W3CDTF">2021-04-01T03:30:04Z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2052-11.1.0.9828</vt:lpwstr>
  </property>
</Properties>
</file>