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 id="2147483673" r:id="rId4"/>
    <p:sldMasterId id="2147483686" r:id="rId5"/>
  </p:sldMasterIdLst>
  <p:notesMasterIdLst>
    <p:notesMasterId r:id="rId7"/>
  </p:notesMasterIdLst>
  <p:sldIdLst>
    <p:sldId id="256" r:id="rId6"/>
    <p:sldId id="988" r:id="rId8"/>
    <p:sldId id="808" r:id="rId9"/>
    <p:sldId id="989" r:id="rId10"/>
    <p:sldId id="1029" r:id="rId11"/>
    <p:sldId id="1010" r:id="rId12"/>
    <p:sldId id="1051" r:id="rId13"/>
    <p:sldId id="1052" r:id="rId14"/>
    <p:sldId id="1053" r:id="rId15"/>
    <p:sldId id="1072" r:id="rId16"/>
    <p:sldId id="993" r:id="rId17"/>
    <p:sldId id="1002" r:id="rId18"/>
    <p:sldId id="1015" r:id="rId19"/>
    <p:sldId id="1105" r:id="rId20"/>
    <p:sldId id="1003" r:id="rId21"/>
    <p:sldId id="1124" r:id="rId22"/>
    <p:sldId id="1016" r:id="rId23"/>
    <p:sldId id="1120" r:id="rId24"/>
    <p:sldId id="1121" r:id="rId25"/>
    <p:sldId id="1114" r:id="rId26"/>
    <p:sldId id="507" r:id="rId27"/>
  </p:sldIdLst>
  <p:sldSz cx="9144000" cy="6858000" type="screen4x3"/>
  <p:notesSz cx="6668770" cy="9928225"/>
  <p:defaultTextStyle>
    <a:defPPr>
      <a:defRPr lang="ko-KR"/>
    </a:defPPr>
    <a:lvl1pPr marL="0" lvl="0"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Gulim" panose="020B0600000101010101" pitchFamily="2" charset="-127"/>
        <a:ea typeface="Gulim" panose="020B0600000101010101" pitchFamily="2" charset="-127"/>
      </a:defRPr>
    </a:lvl1pPr>
    <a:lvl2pPr marL="457200" lvl="1"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Gulim" panose="020B0600000101010101" pitchFamily="2" charset="-127"/>
        <a:ea typeface="Gulim" panose="020B0600000101010101" pitchFamily="2" charset="-127"/>
      </a:defRPr>
    </a:lvl2pPr>
    <a:lvl3pPr marL="914400" lvl="2"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Gulim" panose="020B0600000101010101" pitchFamily="2" charset="-127"/>
        <a:ea typeface="Gulim" panose="020B0600000101010101" pitchFamily="2" charset="-127"/>
      </a:defRPr>
    </a:lvl3pPr>
    <a:lvl4pPr marL="1371600" lvl="3"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Gulim" panose="020B0600000101010101" pitchFamily="2" charset="-127"/>
        <a:ea typeface="Gulim" panose="020B0600000101010101" pitchFamily="2" charset="-127"/>
      </a:defRPr>
    </a:lvl4pPr>
    <a:lvl5pPr marL="1828800" lvl="4"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Gulim" panose="020B0600000101010101" pitchFamily="2" charset="-127"/>
        <a:ea typeface="Gulim" panose="020B0600000101010101" pitchFamily="2" charset="-127"/>
      </a:defRPr>
    </a:lvl5pPr>
    <a:lvl6pPr marL="2286000" lvl="5"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Gulim" panose="020B0600000101010101" pitchFamily="2" charset="-127"/>
        <a:ea typeface="Gulim" panose="020B0600000101010101" pitchFamily="2" charset="-127"/>
      </a:defRPr>
    </a:lvl6pPr>
    <a:lvl7pPr marL="2743200" lvl="6"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Gulim" panose="020B0600000101010101" pitchFamily="2" charset="-127"/>
        <a:ea typeface="Gulim" panose="020B0600000101010101" pitchFamily="2" charset="-127"/>
      </a:defRPr>
    </a:lvl7pPr>
    <a:lvl8pPr marL="3200400" lvl="7"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Gulim" panose="020B0600000101010101" pitchFamily="2" charset="-127"/>
        <a:ea typeface="Gulim" panose="020B0600000101010101" pitchFamily="2" charset="-127"/>
      </a:defRPr>
    </a:lvl8pPr>
    <a:lvl9pPr marL="3657600" lvl="8"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Gulim" panose="020B0600000101010101" pitchFamily="2" charset="-127"/>
        <a:ea typeface="Gulim" panose="020B0600000101010101" pitchFamily="2" charset="-127"/>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7995" autoAdjust="0"/>
  </p:normalViewPr>
  <p:slideViewPr>
    <p:cSldViewPr showGuides="1">
      <p:cViewPr varScale="1">
        <p:scale>
          <a:sx n="90" d="100"/>
          <a:sy n="90" d="100"/>
        </p:scale>
        <p:origin x="2214" y="96"/>
      </p:cViewPr>
      <p:guideLst>
        <p:guide orient="horz" pos="2160"/>
        <p:guide pos="2818"/>
      </p:guideLst>
    </p:cSldViewPr>
  </p:slideViewPr>
  <p:notesTextViewPr>
    <p:cViewPr>
      <p:scale>
        <a:sx n="1" d="1"/>
        <a:sy n="1" d="1"/>
      </p:scale>
      <p:origin x="0" y="0"/>
    </p:cViewPr>
  </p:notesTextViewPr>
  <p:gridSpacing cx="76198" cy="76198"/>
</p:viewPr>
</file>

<file path=ppt/_rels/presentation.xml.rels><?xml version="1.0" encoding="UTF-8" standalone="yes"?>
<Relationships xmlns="http://schemas.openxmlformats.org/package/2006/relationships"><Relationship Id="rId9" Type="http://schemas.openxmlformats.org/officeDocument/2006/relationships/slide" Target="slides/slide3.xml"/><Relationship Id="rId8" Type="http://schemas.openxmlformats.org/officeDocument/2006/relationships/slide" Target="slides/slide2.xml"/><Relationship Id="rId7" Type="http://schemas.openxmlformats.org/officeDocument/2006/relationships/notesMaster" Target="notesMasters/notesMaster1.xml"/><Relationship Id="rId6" Type="http://schemas.openxmlformats.org/officeDocument/2006/relationships/slide" Target="slides/slide1.xml"/><Relationship Id="rId5" Type="http://schemas.openxmlformats.org/officeDocument/2006/relationships/slideMaster" Target="slideMasters/slideMaster4.xml"/><Relationship Id="rId4" Type="http://schemas.openxmlformats.org/officeDocument/2006/relationships/slideMaster" Target="slideMasters/slideMaster3.xml"/><Relationship Id="rId30" Type="http://schemas.openxmlformats.org/officeDocument/2006/relationships/tableStyles" Target="tableStyles.xml"/><Relationship Id="rId3" Type="http://schemas.openxmlformats.org/officeDocument/2006/relationships/slideMaster" Target="slideMasters/slideMaster2.xml"/><Relationship Id="rId29" Type="http://schemas.openxmlformats.org/officeDocument/2006/relationships/viewProps" Target="viewProps.xml"/><Relationship Id="rId28" Type="http://schemas.openxmlformats.org/officeDocument/2006/relationships/presProps" Target="presProps.xml"/><Relationship Id="rId27" Type="http://schemas.openxmlformats.org/officeDocument/2006/relationships/slide" Target="slides/slide21.xml"/><Relationship Id="rId26" Type="http://schemas.openxmlformats.org/officeDocument/2006/relationships/slide" Target="slides/slide20.xml"/><Relationship Id="rId25" Type="http://schemas.openxmlformats.org/officeDocument/2006/relationships/slide" Target="slides/slide19.xml"/><Relationship Id="rId24" Type="http://schemas.openxmlformats.org/officeDocument/2006/relationships/slide" Target="slides/slide18.xml"/><Relationship Id="rId23" Type="http://schemas.openxmlformats.org/officeDocument/2006/relationships/slide" Target="slides/slide17.xml"/><Relationship Id="rId22" Type="http://schemas.openxmlformats.org/officeDocument/2006/relationships/slide" Target="slides/slide16.xml"/><Relationship Id="rId21" Type="http://schemas.openxmlformats.org/officeDocument/2006/relationships/slide" Target="slides/slide15.xml"/><Relationship Id="rId20" Type="http://schemas.openxmlformats.org/officeDocument/2006/relationships/slide" Target="slides/slide14.xml"/><Relationship Id="rId2" Type="http://schemas.openxmlformats.org/officeDocument/2006/relationships/theme" Target="theme/theme1.xml"/><Relationship Id="rId19" Type="http://schemas.openxmlformats.org/officeDocument/2006/relationships/slide" Target="slides/slide13.xml"/><Relationship Id="rId18" Type="http://schemas.openxmlformats.org/officeDocument/2006/relationships/slide" Target="slides/slide12.xml"/><Relationship Id="rId17" Type="http://schemas.openxmlformats.org/officeDocument/2006/relationships/slide" Target="slides/slide11.xml"/><Relationship Id="rId16" Type="http://schemas.openxmlformats.org/officeDocument/2006/relationships/slide" Target="slides/slide10.xml"/><Relationship Id="rId15" Type="http://schemas.openxmlformats.org/officeDocument/2006/relationships/slide" Target="slides/slide9.xml"/><Relationship Id="rId14" Type="http://schemas.openxmlformats.org/officeDocument/2006/relationships/slide" Target="slides/slide8.xml"/><Relationship Id="rId13" Type="http://schemas.openxmlformats.org/officeDocument/2006/relationships/slide" Target="slides/slide7.xml"/><Relationship Id="rId12" Type="http://schemas.openxmlformats.org/officeDocument/2006/relationships/slide" Target="slides/slide6.xml"/><Relationship Id="rId11" Type="http://schemas.openxmlformats.org/officeDocument/2006/relationships/slide" Target="slides/slide5.xml"/><Relationship Id="rId10" Type="http://schemas.openxmlformats.org/officeDocument/2006/relationships/slide" Target="slides/slide4.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a:xfrm>
          <a:off x="0" y="0"/>
          <a:ext cx="0" cy="0"/>
          <a:chOff x="0" y="0"/>
          <a:chExt cx="0" cy="0"/>
        </a:xfrm>
      </p:grpSpPr>
      <p:sp>
        <p:nvSpPr>
          <p:cNvPr id="5122" name="머리글 개체 틀 1"/>
          <p:cNvSpPr>
            <a:spLocks noGrp="1"/>
          </p:cNvSpPr>
          <p:nvPr>
            <p:ph type="hdr" sz="quarter"/>
          </p:nvPr>
        </p:nvSpPr>
        <p:spPr>
          <a:xfrm>
            <a:off x="0" y="0"/>
            <a:ext cx="2889250" cy="496888"/>
          </a:xfrm>
          <a:prstGeom prst="rect">
            <a:avLst/>
          </a:prstGeom>
          <a:noFill/>
          <a:ln w="9525">
            <a:noFill/>
          </a:ln>
        </p:spPr>
        <p:txBody>
          <a:bodyPr/>
          <a:lstStyle/>
          <a:p>
            <a:pPr lvl="0" eaLnBrk="1" latinLnBrk="1" hangingPunct="1"/>
            <a:endParaRPr lang="ko-KR" altLang="en-US" sz="1200" dirty="0"/>
          </a:p>
        </p:txBody>
      </p:sp>
      <p:sp>
        <p:nvSpPr>
          <p:cNvPr id="5123" name="날짜 개체 틀 2"/>
          <p:cNvSpPr>
            <a:spLocks noGrp="1"/>
          </p:cNvSpPr>
          <p:nvPr>
            <p:ph type="dt" idx="1"/>
          </p:nvPr>
        </p:nvSpPr>
        <p:spPr>
          <a:xfrm>
            <a:off x="3778250" y="0"/>
            <a:ext cx="2889250" cy="496888"/>
          </a:xfrm>
          <a:prstGeom prst="rect">
            <a:avLst/>
          </a:prstGeom>
          <a:noFill/>
          <a:ln w="9525">
            <a:noFill/>
          </a:ln>
        </p:spPr>
        <p:txBody>
          <a:bodyPr/>
          <a:lstStyle/>
          <a:p>
            <a:pPr lvl="0" algn="r" eaLnBrk="1" latinLnBrk="1" hangingPunct="1"/>
            <a:endParaRPr lang="ko-KR" altLang="en-US" sz="1200" dirty="0"/>
          </a:p>
        </p:txBody>
      </p:sp>
      <p:sp>
        <p:nvSpPr>
          <p:cNvPr id="5124" name="슬라이드 이미지 개체 틀 3"/>
          <p:cNvSpPr>
            <a:spLocks noGrp="1" noRot="1" noChangeAspect="1"/>
          </p:cNvSpPr>
          <p:nvPr>
            <p:ph type="sldImg" idx="2"/>
          </p:nvPr>
        </p:nvSpPr>
        <p:spPr>
          <a:xfrm>
            <a:off x="854075" y="744538"/>
            <a:ext cx="4960938" cy="3722687"/>
          </a:xfrm>
          <a:prstGeom prst="rect">
            <a:avLst/>
          </a:prstGeom>
          <a:noFill/>
          <a:ln w="9525">
            <a:noFill/>
          </a:ln>
        </p:spPr>
      </p:sp>
      <p:sp>
        <p:nvSpPr>
          <p:cNvPr id="5125" name="슬라이드 노트 개체 틀 4"/>
          <p:cNvSpPr>
            <a:spLocks noGrp="1"/>
          </p:cNvSpPr>
          <p:nvPr>
            <p:ph type="body" sz="quarter" idx="3"/>
          </p:nvPr>
        </p:nvSpPr>
        <p:spPr>
          <a:xfrm>
            <a:off x="666750" y="4716463"/>
            <a:ext cx="5335588" cy="4467225"/>
          </a:xfrm>
          <a:prstGeom prst="rect">
            <a:avLst/>
          </a:prstGeom>
          <a:noFill/>
          <a:ln w="9525">
            <a:noFill/>
          </a:ln>
        </p:spPr>
        <p:txBody>
          <a:bodyPr anchor="ctr"/>
          <a:lstStyle/>
          <a:p>
            <a:pPr lvl="0"/>
            <a:r>
              <a:rPr lang="ko-KR" altLang="en-US" dirty="0"/>
              <a:t>마스터 텍스트 스타일을 편집합니다</a:t>
            </a:r>
            <a:endParaRPr lang="ko-KR" altLang="en-US" dirty="0"/>
          </a:p>
          <a:p>
            <a:pPr lvl="1"/>
            <a:r>
              <a:rPr lang="ko-KR" altLang="en-US" dirty="0"/>
              <a:t>둘째 수준</a:t>
            </a:r>
            <a:endParaRPr lang="ko-KR" altLang="en-US" dirty="0"/>
          </a:p>
          <a:p>
            <a:pPr lvl="2"/>
            <a:r>
              <a:rPr lang="ko-KR" altLang="en-US" dirty="0"/>
              <a:t>셋째 수준</a:t>
            </a:r>
            <a:endParaRPr lang="ko-KR" altLang="en-US" dirty="0"/>
          </a:p>
          <a:p>
            <a:pPr lvl="3"/>
            <a:r>
              <a:rPr lang="ko-KR" altLang="en-US" dirty="0"/>
              <a:t>넷째 수준</a:t>
            </a:r>
            <a:endParaRPr lang="ko-KR" altLang="en-US" dirty="0"/>
          </a:p>
          <a:p>
            <a:pPr lvl="4"/>
            <a:r>
              <a:rPr lang="ko-KR" altLang="en-US" dirty="0"/>
              <a:t>다섯째 수준</a:t>
            </a:r>
            <a:endParaRPr lang="ko-KR" altLang="en-US" dirty="0"/>
          </a:p>
        </p:txBody>
      </p:sp>
      <p:sp>
        <p:nvSpPr>
          <p:cNvPr id="5126" name="바닥글 개체 틀 5"/>
          <p:cNvSpPr>
            <a:spLocks noGrp="1"/>
          </p:cNvSpPr>
          <p:nvPr>
            <p:ph type="ftr" sz="quarter" idx="4"/>
          </p:nvPr>
        </p:nvSpPr>
        <p:spPr>
          <a:xfrm>
            <a:off x="0" y="9429750"/>
            <a:ext cx="2889250" cy="496888"/>
          </a:xfrm>
          <a:prstGeom prst="rect">
            <a:avLst/>
          </a:prstGeom>
          <a:noFill/>
          <a:ln w="9525">
            <a:noFill/>
          </a:ln>
        </p:spPr>
        <p:txBody>
          <a:bodyPr anchor="b"/>
          <a:lstStyle/>
          <a:p>
            <a:pPr lvl="0" eaLnBrk="1" latinLnBrk="1" hangingPunct="1"/>
            <a:endParaRPr lang="ko-KR" altLang="en-US" sz="1200" dirty="0"/>
          </a:p>
        </p:txBody>
      </p:sp>
      <p:sp>
        <p:nvSpPr>
          <p:cNvPr id="5127" name="슬라이드 번호 개체 틀 6"/>
          <p:cNvSpPr>
            <a:spLocks noGrp="1"/>
          </p:cNvSpPr>
          <p:nvPr>
            <p:ph type="sldNum" sz="quarter" idx="5"/>
          </p:nvPr>
        </p:nvSpPr>
        <p:spPr>
          <a:xfrm>
            <a:off x="3778250" y="9429750"/>
            <a:ext cx="2889250" cy="496888"/>
          </a:xfrm>
          <a:prstGeom prst="rect">
            <a:avLst/>
          </a:prstGeom>
          <a:noFill/>
          <a:ln w="9525">
            <a:noFill/>
          </a:ln>
        </p:spPr>
        <p:txBody>
          <a:bodyPr anchor="b"/>
          <a:lstStyle/>
          <a:p>
            <a:pPr lvl="0" algn="r" eaLnBrk="1" latinLnBrk="1" hangingPunct="1"/>
            <a:fld id="{9A0DB2DC-4C9A-4742-B13C-FB6460FD3503}" type="slidenum">
              <a:rPr lang="ko-KR" altLang="en-US" sz="1200" dirty="0"/>
            </a:fld>
            <a:endParaRPr lang="ko-KR" altLang="en-US" sz="1200" dirty="0"/>
          </a:p>
        </p:txBody>
      </p:sp>
    </p:spTree>
  </p:cSld>
  <p:clrMap bg1="lt1" tx1="dk1" bg2="lt2" tx2="dk2" accent1="accent1" accent2="accent2" accent3="accent3" accent4="accent4" accent5="accent5" accent6="accent6" hlink="hlink" folHlink="folHlink"/>
  <p:hf sldNum="0" hdr="0" ftr="0" dt="0"/>
  <p:notesStyle>
    <a:lvl1pPr marL="0" lvl="0" indent="0" algn="l" defTabSz="914400" eaLnBrk="0" fontAlgn="base" latinLnBrk="1" hangingPunct="0">
      <a:lnSpc>
        <a:spcPct val="100000"/>
      </a:lnSpc>
      <a:spcBef>
        <a:spcPct val="30000"/>
      </a:spcBef>
      <a:spcAft>
        <a:spcPct val="0"/>
      </a:spcAft>
      <a:buNone/>
      <a:defRPr sz="1200" u="none" kern="1200" baseline="0">
        <a:solidFill>
          <a:schemeClr val="tx1"/>
        </a:solidFill>
        <a:latin typeface="Malgun Gothic" panose="020B0503020000020004" charset="-127"/>
        <a:ea typeface="Malgun Gothic" panose="020B0503020000020004" charset="-127"/>
      </a:defRPr>
    </a:lvl1pPr>
    <a:lvl2pPr marL="457200" lvl="1" indent="0" algn="l" defTabSz="914400" eaLnBrk="0" fontAlgn="base" latinLnBrk="1" hangingPunct="0">
      <a:lnSpc>
        <a:spcPct val="100000"/>
      </a:lnSpc>
      <a:spcBef>
        <a:spcPct val="30000"/>
      </a:spcBef>
      <a:spcAft>
        <a:spcPct val="0"/>
      </a:spcAft>
      <a:buNone/>
      <a:defRPr sz="1200" u="none" kern="1200" baseline="0">
        <a:solidFill>
          <a:schemeClr val="tx1"/>
        </a:solidFill>
        <a:latin typeface="Malgun Gothic" panose="020B0503020000020004" charset="-127"/>
        <a:ea typeface="Malgun Gothic" panose="020B0503020000020004" charset="-127"/>
      </a:defRPr>
    </a:lvl2pPr>
    <a:lvl3pPr marL="914400" lvl="2" indent="0" algn="l" defTabSz="914400" eaLnBrk="0" fontAlgn="base" latinLnBrk="1" hangingPunct="0">
      <a:lnSpc>
        <a:spcPct val="100000"/>
      </a:lnSpc>
      <a:spcBef>
        <a:spcPct val="30000"/>
      </a:spcBef>
      <a:spcAft>
        <a:spcPct val="0"/>
      </a:spcAft>
      <a:buNone/>
      <a:defRPr sz="1200" u="none" kern="1200" baseline="0">
        <a:solidFill>
          <a:schemeClr val="tx1"/>
        </a:solidFill>
        <a:latin typeface="Malgun Gothic" panose="020B0503020000020004" charset="-127"/>
        <a:ea typeface="Malgun Gothic" panose="020B0503020000020004" charset="-127"/>
      </a:defRPr>
    </a:lvl3pPr>
    <a:lvl4pPr marL="1371600" lvl="3" indent="0" algn="l" defTabSz="914400" eaLnBrk="0" fontAlgn="base" latinLnBrk="1" hangingPunct="0">
      <a:lnSpc>
        <a:spcPct val="100000"/>
      </a:lnSpc>
      <a:spcBef>
        <a:spcPct val="30000"/>
      </a:spcBef>
      <a:spcAft>
        <a:spcPct val="0"/>
      </a:spcAft>
      <a:buNone/>
      <a:defRPr sz="1200" u="none" kern="1200" baseline="0">
        <a:solidFill>
          <a:schemeClr val="tx1"/>
        </a:solidFill>
        <a:latin typeface="Malgun Gothic" panose="020B0503020000020004" charset="-127"/>
        <a:ea typeface="Malgun Gothic" panose="020B0503020000020004" charset="-127"/>
      </a:defRPr>
    </a:lvl4pPr>
    <a:lvl5pPr marL="1828800" lvl="4" indent="0" algn="l" defTabSz="914400" eaLnBrk="0" fontAlgn="base" latinLnBrk="1" hangingPunct="0">
      <a:lnSpc>
        <a:spcPct val="100000"/>
      </a:lnSpc>
      <a:spcBef>
        <a:spcPct val="30000"/>
      </a:spcBef>
      <a:spcAft>
        <a:spcPct val="0"/>
      </a:spcAft>
      <a:buNone/>
      <a:defRPr sz="1200" u="none" kern="1200" baseline="0">
        <a:solidFill>
          <a:schemeClr val="tx1"/>
        </a:solidFill>
        <a:latin typeface="Malgun Gothic" panose="020B0503020000020004" charset="-127"/>
        <a:ea typeface="Malgun Gothic" panose="020B0503020000020004" charset="-127"/>
      </a:defRPr>
    </a:lvl5pPr>
    <a:lvl6pPr marL="2286000" lvl="5" indent="0" algn="l" defTabSz="914400" eaLnBrk="0" fontAlgn="base" latinLnBrk="1" hangingPunct="0">
      <a:lnSpc>
        <a:spcPct val="100000"/>
      </a:lnSpc>
      <a:spcBef>
        <a:spcPct val="30000"/>
      </a:spcBef>
      <a:spcAft>
        <a:spcPct val="0"/>
      </a:spcAft>
      <a:buNone/>
      <a:defRPr sz="1200" u="none" kern="1200" baseline="0">
        <a:solidFill>
          <a:schemeClr val="tx1"/>
        </a:solidFill>
        <a:latin typeface="Malgun Gothic" panose="020B0503020000020004" charset="-127"/>
        <a:ea typeface="Malgun Gothic" panose="020B0503020000020004" charset="-127"/>
      </a:defRPr>
    </a:lvl6pPr>
    <a:lvl7pPr marL="2743200" lvl="6" indent="0" algn="l" defTabSz="914400" eaLnBrk="0" fontAlgn="base" latinLnBrk="1" hangingPunct="0">
      <a:lnSpc>
        <a:spcPct val="100000"/>
      </a:lnSpc>
      <a:spcBef>
        <a:spcPct val="30000"/>
      </a:spcBef>
      <a:spcAft>
        <a:spcPct val="0"/>
      </a:spcAft>
      <a:buNone/>
      <a:defRPr sz="1200" u="none" kern="1200" baseline="0">
        <a:solidFill>
          <a:schemeClr val="tx1"/>
        </a:solidFill>
        <a:latin typeface="Malgun Gothic" panose="020B0503020000020004" charset="-127"/>
        <a:ea typeface="Malgun Gothic" panose="020B0503020000020004" charset="-127"/>
      </a:defRPr>
    </a:lvl7pPr>
    <a:lvl8pPr marL="3200400" lvl="7" indent="0" algn="l" defTabSz="914400" eaLnBrk="0" fontAlgn="base" latinLnBrk="1" hangingPunct="0">
      <a:lnSpc>
        <a:spcPct val="100000"/>
      </a:lnSpc>
      <a:spcBef>
        <a:spcPct val="30000"/>
      </a:spcBef>
      <a:spcAft>
        <a:spcPct val="0"/>
      </a:spcAft>
      <a:buNone/>
      <a:defRPr sz="1200" u="none" kern="1200" baseline="0">
        <a:solidFill>
          <a:schemeClr val="tx1"/>
        </a:solidFill>
        <a:latin typeface="Malgun Gothic" panose="020B0503020000020004" charset="-127"/>
        <a:ea typeface="Malgun Gothic" panose="020B0503020000020004" charset="-127"/>
      </a:defRPr>
    </a:lvl8pPr>
    <a:lvl9pPr marL="3657600" lvl="8" indent="0" algn="l" defTabSz="914400" eaLnBrk="0" fontAlgn="base" latinLnBrk="1" hangingPunct="0">
      <a:lnSpc>
        <a:spcPct val="100000"/>
      </a:lnSpc>
      <a:spcBef>
        <a:spcPct val="30000"/>
      </a:spcBef>
      <a:spcAft>
        <a:spcPct val="0"/>
      </a:spcAft>
      <a:buNone/>
      <a:defRPr sz="1200" u="none" kern="1200" baseline="0">
        <a:solidFill>
          <a:schemeClr val="tx1"/>
        </a:solidFill>
        <a:latin typeface="Malgun Gothic" panose="020B0503020000020004" charset="-127"/>
        <a:ea typeface="Malgun Gothic" panose="020B0503020000020004" charset="-127"/>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1" hangingPunct="0">
              <a:lnSpc>
                <a:spcPct val="100000"/>
              </a:lnSpc>
              <a:spcBef>
                <a:spcPct val="30000"/>
              </a:spcBef>
              <a:spcAft>
                <a:spcPct val="0"/>
              </a:spcAft>
              <a:buClrTx/>
              <a:buSzTx/>
              <a:buFontTx/>
              <a:buNone/>
              <a:defRPr/>
            </a:pPr>
            <a:r>
              <a:rPr lang="zh-CN" altLang="en-US" dirty="0" smtClean="0">
                <a:effectLst/>
              </a:rPr>
              <a:t>大家好，今天我要介绍的这篇论文题目是</a:t>
            </a:r>
            <a:r>
              <a:rPr lang="en-US" altLang="zh-CN" dirty="0" smtClean="0">
                <a:effectLst/>
              </a:rPr>
              <a:t>《</a:t>
            </a:r>
            <a:r>
              <a:rPr lang="zh-CN" altLang="en-US" dirty="0" smtClean="0">
                <a:effectLst/>
              </a:rPr>
              <a:t>开放知识图谱的规范融合表征</a:t>
            </a:r>
            <a:r>
              <a:rPr lang="en-US" altLang="zh-CN" dirty="0" smtClean="0">
                <a:effectLst/>
              </a:rPr>
              <a:t>》</a:t>
            </a:r>
            <a:endParaRPr lang="en-US" altLang="zh-CN" dirty="0" smtClean="0">
              <a:effectLst/>
            </a:endParaRPr>
          </a:p>
          <a:p>
            <a:pPr marL="0" marR="0" lvl="0" indent="0" algn="l" defTabSz="914400" rtl="0" eaLnBrk="0" fontAlgn="base" latinLnBrk="1" hangingPunct="0">
              <a:lnSpc>
                <a:spcPct val="100000"/>
              </a:lnSpc>
              <a:spcBef>
                <a:spcPct val="30000"/>
              </a:spcBef>
              <a:spcAft>
                <a:spcPct val="0"/>
              </a:spcAft>
              <a:buClrTx/>
              <a:buSzTx/>
              <a:buFontTx/>
              <a:buNone/>
              <a:defRPr/>
            </a:pPr>
            <a:endParaRPr lang="zh-CN" alt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eaLnBrk="0" fontAlgn="base" latinLnBrk="1" hangingPunct="0">
              <a:lnSpc>
                <a:spcPct val="100000"/>
              </a:lnSpc>
              <a:spcBef>
                <a:spcPct val="30000"/>
              </a:spcBef>
              <a:spcAft>
                <a:spcPct val="0"/>
              </a:spcAft>
              <a:buClrTx/>
              <a:buSzTx/>
              <a:buFontTx/>
              <a:buNone/>
              <a:defRPr/>
            </a:pPr>
            <a:r>
              <a:rPr lang="en-US" altLang="zh-CN" dirty="0">
                <a:ea typeface="宋体" panose="02010600030101010101" pitchFamily="2" charset="-122"/>
                <a:sym typeface="+mn-ea"/>
              </a:rPr>
              <a:t>RNN</a:t>
            </a:r>
            <a:r>
              <a:rPr lang="zh-CN" altLang="en-US" dirty="0">
                <a:ea typeface="宋体" panose="02010600030101010101" pitchFamily="2" charset="-122"/>
                <a:sym typeface="+mn-ea"/>
              </a:rPr>
              <a:t>循环神经网络，RNN会记忆之前的信息，并利用之前的信息影响后面的输出。包括（</a:t>
            </a:r>
            <a:r>
              <a:rPr lang="en-US" altLang="zh-CN" dirty="0">
                <a:ea typeface="宋体" panose="02010600030101010101" pitchFamily="2" charset="-122"/>
                <a:sym typeface="+mn-ea"/>
              </a:rPr>
              <a:t>LSTM</a:t>
            </a:r>
            <a:r>
              <a:rPr lang="zh-CN" altLang="en-US" dirty="0">
                <a:ea typeface="宋体" panose="02010600030101010101" pitchFamily="2" charset="-122"/>
                <a:sym typeface="+mn-ea"/>
              </a:rPr>
              <a:t>、</a:t>
            </a:r>
            <a:r>
              <a:rPr lang="en-US" altLang="zh-CN" dirty="0">
                <a:ea typeface="宋体" panose="02010600030101010101" pitchFamily="2" charset="-122"/>
                <a:sym typeface="+mn-ea"/>
              </a:rPr>
              <a:t>GRU</a:t>
            </a:r>
            <a:r>
              <a:rPr lang="zh-CN" altLang="en-US" dirty="0">
                <a:ea typeface="宋体" panose="02010600030101010101" pitchFamily="2" charset="-122"/>
                <a:sym typeface="+mn-ea"/>
              </a:rPr>
              <a:t>、双向</a:t>
            </a:r>
            <a:r>
              <a:rPr lang="en-US" altLang="zh-CN" dirty="0">
                <a:ea typeface="宋体" panose="02010600030101010101" pitchFamily="2" charset="-122"/>
                <a:sym typeface="+mn-ea"/>
              </a:rPr>
              <a:t>RNN</a:t>
            </a:r>
            <a:r>
              <a:rPr lang="zh-CN" altLang="en-US" dirty="0">
                <a:ea typeface="宋体" panose="02010600030101010101" pitchFamily="2" charset="-122"/>
                <a:sym typeface="+mn-ea"/>
              </a:rPr>
              <a:t>）</a:t>
            </a:r>
            <a:endParaRPr lang="zh-CN" altLang="en-US" dirty="0">
              <a:ea typeface="宋体" panose="02010600030101010101" pitchFamily="2" charset="-122"/>
              <a:sym typeface="+mn-ea"/>
            </a:endParaRPr>
          </a:p>
          <a:p>
            <a:pPr marL="0" marR="0" lvl="0" indent="0" algn="l" defTabSz="914400" eaLnBrk="0" fontAlgn="base" latinLnBrk="1" hangingPunct="0">
              <a:lnSpc>
                <a:spcPct val="100000"/>
              </a:lnSpc>
              <a:spcBef>
                <a:spcPct val="30000"/>
              </a:spcBef>
              <a:spcAft>
                <a:spcPct val="0"/>
              </a:spcAft>
              <a:buClrTx/>
              <a:buSzTx/>
              <a:buFontTx/>
              <a:buNone/>
              <a:defRPr/>
            </a:pPr>
            <a:r>
              <a:rPr lang="zh-CN" altLang="en-US" dirty="0">
                <a:ea typeface="宋体" panose="02010600030101010101" pitchFamily="2" charset="-122"/>
                <a:sym typeface="+mn-ea"/>
              </a:rPr>
              <a:t>双向RNN的结构就是两个单向RNN的结合。在每一个时刻t，输入会同时提供给这两个方向相反的RNN，而输出则是由这两个单向RNN共同决定</a:t>
            </a:r>
            <a:endParaRPr lang="zh-CN" altLang="en-US" dirty="0">
              <a:ea typeface="宋体" panose="02010600030101010101" pitchFamily="2" charset="-122"/>
              <a:sym typeface="+mn-ea"/>
            </a:endParaRPr>
          </a:p>
          <a:p>
            <a:pPr marL="0" indent="0">
              <a:buNone/>
            </a:pPr>
            <a:r>
              <a:rPr lang="zh-CN" altLang="en-US" dirty="0" smtClean="0">
                <a:sym typeface="+mn-ea"/>
              </a:rPr>
              <a:t>我们使用双向GRU 模型，最后进行池化，如下所示</a:t>
            </a:r>
            <a:endParaRPr lang="zh-CN" altLang="en-US" dirty="0" smtClean="0"/>
          </a:p>
          <a:p>
            <a:pPr marL="0" indent="0">
              <a:buNone/>
            </a:pPr>
            <a:r>
              <a:rPr lang="zh-CN" altLang="en-US" dirty="0" smtClean="0">
                <a:sym typeface="+mn-ea"/>
              </a:rPr>
              <a:t>最后，是两个方向上最终隐藏状态的串联。这种方法允许在具有词重叠的RPs之间共享参数，同时利用预先训练的词嵌入的丰富语义信息。</a:t>
            </a:r>
            <a:endParaRPr lang="zh-CN" altLang="en-US" dirty="0" smtClean="0"/>
          </a:p>
          <a:p>
            <a:pPr marL="0" marR="0" lvl="0" indent="0" algn="l" defTabSz="914400" eaLnBrk="0" fontAlgn="base" latinLnBrk="1" hangingPunct="0">
              <a:lnSpc>
                <a:spcPct val="100000"/>
              </a:lnSpc>
              <a:spcBef>
                <a:spcPct val="30000"/>
              </a:spcBef>
              <a:spcAft>
                <a:spcPct val="0"/>
              </a:spcAft>
              <a:buClrTx/>
              <a:buSzTx/>
              <a:buFontTx/>
              <a:buNone/>
              <a:defRPr/>
            </a:pPr>
            <a:endParaRPr lang="zh-CN" altLang="en-US" dirty="0">
              <a:ea typeface="宋体" panose="02010600030101010101" pitchFamily="2" charset="-122"/>
              <a:sym typeface="+mn-ea"/>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dirty="0" smtClean="0">
                <a:ea typeface="宋体" panose="02010600030101010101" pitchFamily="2" charset="-122"/>
              </a:rPr>
              <a:t>原本是直接输入一个实体，比如美国有</a:t>
            </a:r>
            <a:r>
              <a:rPr lang="en-US" altLang="zh-CN" dirty="0" smtClean="0">
                <a:ea typeface="宋体" panose="02010600030101010101" pitchFamily="2" charset="-122"/>
              </a:rPr>
              <a:t>4</a:t>
            </a:r>
            <a:r>
              <a:rPr lang="zh-CN" altLang="en-US" dirty="0" smtClean="0">
                <a:ea typeface="宋体" panose="02010600030101010101" pitchFamily="2" charset="-122"/>
              </a:rPr>
              <a:t>个不同的表述，对于每一个实体点，去找它的规范近邻点，把邻点的表征进行一个加权平均</a:t>
            </a:r>
            <a:endParaRPr lang="zh-CN" altLang="en-US" dirty="0" smtClean="0">
              <a:ea typeface="宋体" panose="02010600030101010101" pitchFamily="2" charset="-122"/>
            </a:endParaRPr>
          </a:p>
          <a:p>
            <a:r>
              <a:rPr lang="en-US" altLang="zh-CN" dirty="0" smtClean="0">
                <a:ea typeface="宋体" panose="02010600030101010101" pitchFamily="2" charset="-122"/>
              </a:rPr>
              <a:t>N</a:t>
            </a:r>
            <a:r>
              <a:rPr lang="zh-CN" altLang="en-US" dirty="0" smtClean="0">
                <a:ea typeface="宋体" panose="02010600030101010101" pitchFamily="2" charset="-122"/>
              </a:rPr>
              <a:t>（</a:t>
            </a:r>
            <a:r>
              <a:rPr lang="en-US" altLang="zh-CN" dirty="0" smtClean="0">
                <a:ea typeface="宋体" panose="02010600030101010101" pitchFamily="2" charset="-122"/>
              </a:rPr>
              <a:t>n</a:t>
            </a:r>
            <a:r>
              <a:rPr lang="zh-CN" altLang="en-US" dirty="0" smtClean="0">
                <a:ea typeface="宋体" panose="02010600030101010101" pitchFamily="2" charset="-122"/>
              </a:rPr>
              <a:t>）是</a:t>
            </a:r>
            <a:r>
              <a:rPr lang="en-US" altLang="zh-CN" dirty="0" smtClean="0">
                <a:ea typeface="宋体" panose="02010600030101010101" pitchFamily="2" charset="-122"/>
              </a:rPr>
              <a:t>n</a:t>
            </a:r>
            <a:r>
              <a:rPr lang="zh-CN" altLang="en-US" dirty="0" smtClean="0">
                <a:ea typeface="宋体" panose="02010600030101010101" pitchFamily="2" charset="-122"/>
              </a:rPr>
              <a:t>的规范近邻点，</a:t>
            </a:r>
            <a:r>
              <a:rPr lang="en-US" altLang="zh-CN" dirty="0" smtClean="0">
                <a:ea typeface="宋体" panose="02010600030101010101" pitchFamily="2" charset="-122"/>
              </a:rPr>
              <a:t>|</a:t>
            </a:r>
            <a:r>
              <a:rPr lang="en-US" altLang="zh-CN" dirty="0" smtClean="0">
                <a:ea typeface="宋体" panose="02010600030101010101" pitchFamily="2" charset="-122"/>
                <a:sym typeface="+mn-ea"/>
              </a:rPr>
              <a:t>N</a:t>
            </a:r>
            <a:r>
              <a:rPr lang="zh-CN" altLang="en-US" dirty="0" smtClean="0">
                <a:ea typeface="宋体" panose="02010600030101010101" pitchFamily="2" charset="-122"/>
                <a:sym typeface="+mn-ea"/>
              </a:rPr>
              <a:t>（</a:t>
            </a:r>
            <a:r>
              <a:rPr lang="en-US" altLang="zh-CN" dirty="0" smtClean="0">
                <a:ea typeface="宋体" panose="02010600030101010101" pitchFamily="2" charset="-122"/>
                <a:sym typeface="+mn-ea"/>
              </a:rPr>
              <a:t>n</a:t>
            </a:r>
            <a:r>
              <a:rPr lang="zh-CN" altLang="en-US" dirty="0" smtClean="0">
                <a:ea typeface="宋体" panose="02010600030101010101" pitchFamily="2" charset="-122"/>
                <a:sym typeface="+mn-ea"/>
              </a:rPr>
              <a:t>）</a:t>
            </a:r>
            <a:r>
              <a:rPr lang="en-US" altLang="zh-CN" dirty="0" smtClean="0">
                <a:ea typeface="宋体" panose="02010600030101010101" pitchFamily="2" charset="-122"/>
              </a:rPr>
              <a:t>|</a:t>
            </a:r>
            <a:r>
              <a:rPr lang="zh-CN" altLang="en-US" dirty="0" smtClean="0">
                <a:ea typeface="宋体" panose="02010600030101010101" pitchFamily="2" charset="-122"/>
              </a:rPr>
              <a:t>是数量</a:t>
            </a:r>
            <a:endParaRPr lang="zh-CN" altLang="en-US" dirty="0" smtClean="0">
              <a:ea typeface="宋体" panose="02010600030101010101" pitchFamily="2" charset="-122"/>
            </a:endParaRPr>
          </a:p>
          <a:p>
            <a:r>
              <a:rPr lang="en-US" altLang="zh-CN" dirty="0" smtClean="0">
                <a:ea typeface="宋体" panose="02010600030101010101" pitchFamily="2" charset="-122"/>
              </a:rPr>
              <a:t>en</a:t>
            </a:r>
            <a:r>
              <a:rPr lang="zh-CN" altLang="en-US" dirty="0" smtClean="0">
                <a:ea typeface="宋体" panose="02010600030101010101" pitchFamily="2" charset="-122"/>
              </a:rPr>
              <a:t>是它本身、</a:t>
            </a:r>
            <a:r>
              <a:rPr lang="en-US" altLang="zh-CN" dirty="0" smtClean="0">
                <a:ea typeface="宋体" panose="02010600030101010101" pitchFamily="2" charset="-122"/>
              </a:rPr>
              <a:t>ecn</a:t>
            </a:r>
            <a:r>
              <a:rPr lang="zh-CN" altLang="en-US" dirty="0" smtClean="0">
                <a:ea typeface="宋体" panose="02010600030101010101" pitchFamily="2" charset="-122"/>
              </a:rPr>
              <a:t>是语义表征向量</a:t>
            </a:r>
            <a:endParaRPr lang="zh-CN" altLang="en-US" dirty="0" smtClean="0">
              <a:ea typeface="宋体" panose="02010600030101010101" pitchFamily="2" charset="-122"/>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dirty="0" smtClean="0">
                <a:ea typeface="宋体" panose="02010600030101010101" pitchFamily="2" charset="-122"/>
              </a:rPr>
              <a:t>本文实验中使用的两个数据集如表1所示。为了建立这些数据集，我们首先得到了三个图数据集:Base、Ambiguous和ReVerb45K。</a:t>
            </a:r>
            <a:r>
              <a:rPr lang="en-US" dirty="0" smtClean="0">
                <a:ea typeface="宋体" panose="02010600030101010101" pitchFamily="2" charset="-122"/>
              </a:rPr>
              <a:t>Base</a:t>
            </a:r>
            <a:r>
              <a:rPr lang="zh-CN" altLang="en-US" dirty="0" smtClean="0">
                <a:ea typeface="宋体" panose="02010600030101010101" pitchFamily="2" charset="-122"/>
              </a:rPr>
              <a:t>和</a:t>
            </a:r>
            <a:r>
              <a:rPr lang="en-US" altLang="zh-CN" dirty="0" smtClean="0">
                <a:ea typeface="宋体" panose="02010600030101010101" pitchFamily="2" charset="-122"/>
              </a:rPr>
              <a:t>Ambigus</a:t>
            </a:r>
            <a:r>
              <a:rPr lang="zh-CN" altLang="en-US" dirty="0" smtClean="0">
                <a:ea typeface="宋体" panose="02010600030101010101" pitchFamily="2" charset="-122"/>
              </a:rPr>
              <a:t>数据集是在</a:t>
            </a:r>
            <a:r>
              <a:rPr lang="en-US" altLang="zh-CN" dirty="0" smtClean="0">
                <a:ea typeface="宋体" panose="02010600030101010101" pitchFamily="2" charset="-122"/>
              </a:rPr>
              <a:t>...</a:t>
            </a:r>
            <a:r>
              <a:rPr lang="zh-CN" altLang="en-US" dirty="0" smtClean="0">
                <a:ea typeface="宋体" panose="02010600030101010101" pitchFamily="2" charset="-122"/>
              </a:rPr>
              <a:t>中创建的，</a:t>
            </a:r>
            <a:r>
              <a:rPr lang="en-US" altLang="zh-CN" dirty="0" smtClean="0">
                <a:ea typeface="宋体" panose="02010600030101010101" pitchFamily="2" charset="-122"/>
              </a:rPr>
              <a:t>ReVerb45K</a:t>
            </a:r>
            <a:r>
              <a:rPr lang="zh-CN" altLang="en-US" dirty="0" smtClean="0">
                <a:ea typeface="宋体" panose="02010600030101010101" pitchFamily="2" charset="-122"/>
              </a:rPr>
              <a:t>是</a:t>
            </a:r>
            <a:r>
              <a:rPr lang="en-US" altLang="zh-CN" dirty="0" smtClean="0">
                <a:ea typeface="宋体" panose="02010600030101010101" pitchFamily="2" charset="-122"/>
              </a:rPr>
              <a:t>...</a:t>
            </a:r>
            <a:r>
              <a:rPr lang="zh-CN" altLang="en-US" dirty="0" smtClean="0">
                <a:ea typeface="宋体" panose="02010600030101010101" pitchFamily="2" charset="-122"/>
              </a:rPr>
              <a:t>创建的，</a:t>
            </a:r>
            <a:r>
              <a:rPr lang="en-US" altLang="zh-CN" dirty="0" smtClean="0">
                <a:ea typeface="宋体" panose="02010600030101010101" pitchFamily="2" charset="-122"/>
              </a:rPr>
              <a:t>ReVerb20K</a:t>
            </a:r>
            <a:r>
              <a:rPr lang="zh-CN" altLang="en-US" dirty="0" smtClean="0">
                <a:ea typeface="宋体" panose="02010600030101010101" pitchFamily="2" charset="-122"/>
              </a:rPr>
              <a:t>数据集是</a:t>
            </a:r>
            <a:r>
              <a:rPr lang="en-US" altLang="zh-CN" dirty="0" smtClean="0">
                <a:ea typeface="宋体" panose="02010600030101010101" pitchFamily="2" charset="-122"/>
              </a:rPr>
              <a:t>Base</a:t>
            </a:r>
            <a:r>
              <a:rPr lang="zh-CN" altLang="en-US" dirty="0" smtClean="0">
                <a:ea typeface="宋体" panose="02010600030101010101" pitchFamily="2" charset="-122"/>
              </a:rPr>
              <a:t>和</a:t>
            </a:r>
            <a:r>
              <a:rPr lang="en-US" altLang="zh-CN" dirty="0" smtClean="0">
                <a:ea typeface="宋体" panose="02010600030101010101" pitchFamily="2" charset="-122"/>
              </a:rPr>
              <a:t>Ambiguous</a:t>
            </a:r>
            <a:r>
              <a:rPr lang="zh-CN" altLang="en-US" dirty="0" smtClean="0">
                <a:ea typeface="宋体" panose="02010600030101010101" pitchFamily="2" charset="-122"/>
              </a:rPr>
              <a:t>数据集结合的结果。所有数据都是通过</a:t>
            </a:r>
            <a:r>
              <a:rPr lang="en-US" altLang="zh-CN" dirty="0" smtClean="0">
                <a:ea typeface="宋体" panose="02010600030101010101" pitchFamily="2" charset="-122"/>
              </a:rPr>
              <a:t>ReVerb Open KB</a:t>
            </a:r>
            <a:r>
              <a:rPr lang="zh-CN" altLang="en-US" dirty="0" smtClean="0">
                <a:ea typeface="宋体" panose="02010600030101010101" pitchFamily="2" charset="-122"/>
              </a:rPr>
              <a:t>构建的</a:t>
            </a:r>
            <a:endParaRPr lang="zh-CN" altLang="en-US" dirty="0" smtClean="0">
              <a:ea typeface="宋体" panose="02010600030101010101" pitchFamily="2" charset="-122"/>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在每个数据集的验证三元组中，MRR对{1,2,3}中的每个模型选择L。</a:t>
            </a:r>
            <a:endParaRPr lang="zh-CN" alt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dirty="0"/>
              <a:t>CESI通过在KG嵌入模型中注入边信息，共同学习NPs和RPs的向量表示，然后用于聚类NPs和RPs。在这项工作中，我们使用CESI为我们的数据集生成规范化集群。</a:t>
            </a:r>
            <a:endParaRPr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eaLnBrk="0" fontAlgn="base" latinLnBrk="1" hangingPunct="0">
              <a:lnSpc>
                <a:spcPct val="100000"/>
              </a:lnSpc>
              <a:spcBef>
                <a:spcPct val="30000"/>
              </a:spcBef>
              <a:spcAft>
                <a:spcPct val="0"/>
              </a:spcAft>
              <a:buClrTx/>
              <a:buSzTx/>
              <a:buFontTx/>
              <a:buNone/>
              <a:defRPr/>
            </a:pPr>
            <a:r>
              <a:rPr lang="en-US" altLang="zh-CN" dirty="0" smtClean="0"/>
              <a:t>B</a:t>
            </a:r>
            <a:r>
              <a:rPr lang="zh-CN" altLang="en-US" dirty="0" smtClean="0">
                <a:ea typeface="宋体" panose="02010600030101010101" pitchFamily="2" charset="-122"/>
              </a:rPr>
              <a:t>就是</a:t>
            </a:r>
            <a:r>
              <a:rPr lang="en-US" altLang="zh-CN" dirty="0" smtClean="0">
                <a:ea typeface="宋体" panose="02010600030101010101" pitchFamily="2" charset="-122"/>
              </a:rPr>
              <a:t>Base Model</a:t>
            </a:r>
            <a:r>
              <a:rPr lang="zh-CN" altLang="en-US" dirty="0" smtClean="0">
                <a:ea typeface="宋体" panose="02010600030101010101" pitchFamily="2" charset="-122"/>
              </a:rPr>
              <a:t>为</a:t>
            </a:r>
            <a:r>
              <a:rPr lang="en-US" altLang="zh-CN" dirty="0" smtClean="0">
                <a:ea typeface="宋体" panose="02010600030101010101" pitchFamily="2" charset="-122"/>
              </a:rPr>
              <a:t>ConvE</a:t>
            </a:r>
            <a:endParaRPr lang="en-US" altLang="zh-CN" dirty="0" smtClean="0">
              <a:ea typeface="宋体" panose="02010600030101010101" pitchFamily="2" charset="-122"/>
            </a:endParaRPr>
          </a:p>
          <a:p>
            <a:pPr marL="0" marR="0" lvl="0" indent="0" algn="l" defTabSz="914400" eaLnBrk="0" fontAlgn="base" latinLnBrk="1" hangingPunct="0">
              <a:lnSpc>
                <a:spcPct val="100000"/>
              </a:lnSpc>
              <a:spcBef>
                <a:spcPct val="30000"/>
              </a:spcBef>
              <a:spcAft>
                <a:spcPct val="0"/>
              </a:spcAft>
              <a:buClrTx/>
              <a:buSzTx/>
              <a:buFontTx/>
              <a:buNone/>
              <a:defRPr/>
            </a:pPr>
            <a:r>
              <a:rPr lang="zh-CN" altLang="en-US" dirty="0" smtClean="0">
                <a:ea typeface="宋体" panose="02010600030101010101" pitchFamily="2" charset="-122"/>
              </a:rPr>
              <a:t>任何现有的</a:t>
            </a:r>
            <a:r>
              <a:rPr lang="en-US" altLang="zh-CN" dirty="0" smtClean="0">
                <a:ea typeface="宋体" panose="02010600030101010101" pitchFamily="2" charset="-122"/>
              </a:rPr>
              <a:t>KG</a:t>
            </a:r>
            <a:r>
              <a:rPr lang="zh-CN" altLang="en-US" dirty="0" smtClean="0">
                <a:ea typeface="宋体" panose="02010600030101010101" pitchFamily="2" charset="-122"/>
              </a:rPr>
              <a:t>嵌入模型都可以作为</a:t>
            </a:r>
            <a:r>
              <a:rPr lang="en-US" altLang="zh-CN" dirty="0" smtClean="0">
                <a:ea typeface="宋体" panose="02010600030101010101" pitchFamily="2" charset="-122"/>
              </a:rPr>
              <a:t>CaRe</a:t>
            </a:r>
            <a:r>
              <a:rPr lang="zh-CN" altLang="en-US" dirty="0" smtClean="0">
                <a:ea typeface="宋体" panose="02010600030101010101" pitchFamily="2" charset="-122"/>
              </a:rPr>
              <a:t>框架的</a:t>
            </a:r>
            <a:r>
              <a:rPr lang="en-US" altLang="zh-CN" dirty="0" smtClean="0">
                <a:ea typeface="宋体" panose="02010600030101010101" pitchFamily="2" charset="-122"/>
              </a:rPr>
              <a:t>Base Model</a:t>
            </a:r>
            <a:r>
              <a:rPr lang="zh-CN" altLang="en-US" dirty="0" smtClean="0">
                <a:ea typeface="宋体" panose="02010600030101010101" pitchFamily="2" charset="-122"/>
              </a:rPr>
              <a:t>，经过试验发现</a:t>
            </a:r>
            <a:r>
              <a:rPr lang="en-US" altLang="zh-CN" dirty="0" smtClean="0">
                <a:ea typeface="宋体" panose="02010600030101010101" pitchFamily="2" charset="-122"/>
              </a:rPr>
              <a:t>ConvE</a:t>
            </a:r>
            <a:r>
              <a:rPr lang="zh-CN" altLang="en-US" dirty="0" smtClean="0">
                <a:ea typeface="宋体" panose="02010600030101010101" pitchFamily="2" charset="-122"/>
              </a:rPr>
              <a:t>作为</a:t>
            </a:r>
            <a:r>
              <a:rPr lang="en-US" altLang="zh-CN" dirty="0" smtClean="0">
                <a:ea typeface="宋体" panose="02010600030101010101" pitchFamily="2" charset="-122"/>
              </a:rPr>
              <a:t>Base Model</a:t>
            </a:r>
            <a:r>
              <a:rPr lang="zh-CN" altLang="en-US" dirty="0" smtClean="0">
                <a:ea typeface="宋体" panose="02010600030101010101" pitchFamily="2" charset="-122"/>
              </a:rPr>
              <a:t>取得了总体最好性能</a:t>
            </a:r>
            <a:endParaRPr lang="zh-CN" altLang="en-US" dirty="0" smtClean="0">
              <a:ea typeface="宋体" panose="02010600030101010101" pitchFamily="2" charset="-122"/>
            </a:endParaRPr>
          </a:p>
          <a:p>
            <a:pPr marL="0" marR="0" lvl="0" indent="0" algn="l" defTabSz="914400" eaLnBrk="0" fontAlgn="base" latinLnBrk="1" hangingPunct="0">
              <a:lnSpc>
                <a:spcPct val="100000"/>
              </a:lnSpc>
              <a:spcBef>
                <a:spcPct val="30000"/>
              </a:spcBef>
              <a:spcAft>
                <a:spcPct val="0"/>
              </a:spcAft>
              <a:buClrTx/>
              <a:buSzTx/>
              <a:buFontTx/>
              <a:buNone/>
              <a:defRPr/>
            </a:pPr>
            <a:r>
              <a:rPr lang="zh-CN" altLang="en-US" dirty="0" smtClean="0">
                <a:ea typeface="宋体" panose="02010600030101010101" pitchFamily="2" charset="-122"/>
              </a:rPr>
              <a:t>对于两个测试数据集，每个实体和关系对应的三元组平均小于</a:t>
            </a:r>
            <a:r>
              <a:rPr lang="en-US" altLang="zh-CN" dirty="0" smtClean="0">
                <a:ea typeface="宋体" panose="02010600030101010101" pitchFamily="2" charset="-122"/>
              </a:rPr>
              <a:t>2</a:t>
            </a:r>
            <a:r>
              <a:rPr lang="zh-CN" altLang="en-US" dirty="0" smtClean="0">
                <a:ea typeface="宋体" panose="02010600030101010101" pitchFamily="2" charset="-122"/>
              </a:rPr>
              <a:t>，而对于</a:t>
            </a:r>
            <a:r>
              <a:rPr lang="en-US" altLang="zh-CN" dirty="0" smtClean="0">
                <a:ea typeface="宋体" panose="02010600030101010101" pitchFamily="2" charset="-122"/>
              </a:rPr>
              <a:t>FB15K</a:t>
            </a:r>
            <a:r>
              <a:rPr lang="zh-CN" altLang="en-US" dirty="0" smtClean="0">
                <a:ea typeface="宋体" panose="02010600030101010101" pitchFamily="2" charset="-122"/>
              </a:rPr>
              <a:t>来说，每个实体平均有</a:t>
            </a:r>
            <a:r>
              <a:rPr lang="en-US" altLang="zh-CN" dirty="0" smtClean="0">
                <a:ea typeface="宋体" panose="02010600030101010101" pitchFamily="2" charset="-122"/>
              </a:rPr>
              <a:t>32</a:t>
            </a:r>
            <a:r>
              <a:rPr lang="zh-CN" altLang="en-US" dirty="0" smtClean="0">
                <a:ea typeface="宋体" panose="02010600030101010101" pitchFamily="2" charset="-122"/>
              </a:rPr>
              <a:t>个三元组，对于每个关系有</a:t>
            </a:r>
            <a:r>
              <a:rPr lang="en-US" altLang="zh-CN" dirty="0" smtClean="0">
                <a:ea typeface="宋体" panose="02010600030101010101" pitchFamily="2" charset="-122"/>
              </a:rPr>
              <a:t>360</a:t>
            </a:r>
            <a:r>
              <a:rPr lang="zh-CN" altLang="en-US" dirty="0" smtClean="0">
                <a:ea typeface="宋体" panose="02010600030101010101" pitchFamily="2" charset="-122"/>
              </a:rPr>
              <a:t>个三元组，这突出了OpenKGs极其稀疏和支离破碎的特性。因此，CaRe</a:t>
            </a:r>
            <a:r>
              <a:rPr lang="zh-CN" altLang="en-US" dirty="0" smtClean="0">
                <a:ea typeface="宋体" panose="02010600030101010101" pitchFamily="2" charset="-122"/>
                <a:sym typeface="+mn-ea"/>
              </a:rPr>
              <a:t>优异的</a:t>
            </a:r>
            <a:r>
              <a:rPr lang="zh-CN" altLang="en-US" dirty="0" smtClean="0">
                <a:ea typeface="宋体" panose="02010600030101010101" pitchFamily="2" charset="-122"/>
              </a:rPr>
              <a:t>性能支持了这样一种假设，即学习OpenKGs中规范NPs和RPs表示时的信息流是有益的。</a:t>
            </a:r>
            <a:endParaRPr lang="zh-CN" altLang="en-US" dirty="0" smtClean="0">
              <a:ea typeface="宋体" panose="02010600030101010101" pitchFamily="2" charset="-122"/>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eaLnBrk="0" fontAlgn="base" latinLnBrk="1" hangingPunct="0">
              <a:lnSpc>
                <a:spcPct val="100000"/>
              </a:lnSpc>
              <a:spcBef>
                <a:spcPct val="30000"/>
              </a:spcBef>
              <a:spcAft>
                <a:spcPct val="0"/>
              </a:spcAft>
              <a:buClrTx/>
              <a:buSzTx/>
              <a:buFontTx/>
              <a:buNone/>
              <a:defRPr/>
            </a:pPr>
            <a:r>
              <a:rPr lang="en-US" altLang="zh-CN" dirty="0" smtClean="0">
                <a:sym typeface="+mn-ea"/>
              </a:rPr>
              <a:t>CN</a:t>
            </a:r>
            <a:r>
              <a:rPr lang="zh-CN" altLang="en-US" dirty="0" smtClean="0">
                <a:ea typeface="宋体" panose="02010600030101010101" pitchFamily="2" charset="-122"/>
                <a:sym typeface="+mn-ea"/>
              </a:rPr>
              <a:t>实体规范聚类编码网络</a:t>
            </a:r>
            <a:endParaRPr lang="en-US" altLang="zh-CN" dirty="0" smtClean="0"/>
          </a:p>
          <a:p>
            <a:pPr marL="0" marR="0" lvl="0" indent="0" algn="l" defTabSz="914400" eaLnBrk="0" fontAlgn="base" latinLnBrk="1" hangingPunct="0">
              <a:lnSpc>
                <a:spcPct val="100000"/>
              </a:lnSpc>
              <a:spcBef>
                <a:spcPct val="30000"/>
              </a:spcBef>
              <a:spcAft>
                <a:spcPct val="0"/>
              </a:spcAft>
              <a:buClrTx/>
              <a:buSzTx/>
              <a:buFontTx/>
              <a:buNone/>
              <a:defRPr/>
            </a:pPr>
            <a:endParaRPr lang="zh-CN" altLang="en-US" dirty="0" smtClean="0">
              <a:ea typeface="宋体" panose="02010600030101010101" pitchFamily="2" charset="-122"/>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eaLnBrk="0" fontAlgn="base" latinLnBrk="1" hangingPunct="0">
              <a:lnSpc>
                <a:spcPct val="100000"/>
              </a:lnSpc>
              <a:spcBef>
                <a:spcPct val="30000"/>
              </a:spcBef>
              <a:spcAft>
                <a:spcPct val="0"/>
              </a:spcAft>
              <a:buClrTx/>
              <a:buSzTx/>
              <a:buFontTx/>
              <a:buNone/>
              <a:defRPr/>
            </a:pPr>
            <a:r>
              <a:rPr lang="en-US" altLang="zh-CN" dirty="0" smtClean="0"/>
              <a:t>CN</a:t>
            </a:r>
            <a:r>
              <a:rPr lang="zh-CN" altLang="en-US" dirty="0" smtClean="0">
                <a:ea typeface="宋体" panose="02010600030101010101" pitchFamily="2" charset="-122"/>
              </a:rPr>
              <a:t>实体</a:t>
            </a:r>
            <a:r>
              <a:rPr lang="zh-CN" altLang="en-US" dirty="0" smtClean="0">
                <a:ea typeface="宋体" panose="02010600030101010101" pitchFamily="2" charset="-122"/>
              </a:rPr>
              <a:t>规范聚类编码网络</a:t>
            </a:r>
            <a:endParaRPr lang="en-US" altLang="zh-CN" dirty="0" smtClean="0"/>
          </a:p>
          <a:p>
            <a:pPr marL="0" marR="0" lvl="0" indent="0" algn="l" defTabSz="914400" eaLnBrk="0" fontAlgn="base" latinLnBrk="1" hangingPunct="0">
              <a:lnSpc>
                <a:spcPct val="100000"/>
              </a:lnSpc>
              <a:spcBef>
                <a:spcPct val="30000"/>
              </a:spcBef>
              <a:spcAft>
                <a:spcPct val="0"/>
              </a:spcAft>
              <a:buClrTx/>
              <a:buSzTx/>
              <a:buFontTx/>
              <a:buNone/>
              <a:defRPr/>
            </a:pPr>
            <a:endParaRPr lang="en-US" altLang="zh-CN" dirty="0"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eaLnBrk="0" fontAlgn="base" latinLnBrk="1" hangingPunct="0">
              <a:lnSpc>
                <a:spcPct val="100000"/>
              </a:lnSpc>
              <a:spcBef>
                <a:spcPct val="30000"/>
              </a:spcBef>
              <a:spcAft>
                <a:spcPct val="0"/>
              </a:spcAft>
              <a:buClrTx/>
              <a:buSzTx/>
              <a:buFontTx/>
              <a:buNone/>
              <a:defRPr/>
            </a:pPr>
            <a:r>
              <a:rPr lang="zh-CN" altLang="en-US" dirty="0" smtClean="0">
                <a:ea typeface="宋体" panose="02010600030101010101" pitchFamily="2" charset="-122"/>
              </a:rPr>
              <a:t>纵坐标是</a:t>
            </a:r>
            <a:r>
              <a:rPr lang="en-US" altLang="zh-CN" dirty="0" smtClean="0">
                <a:ea typeface="宋体" panose="02010600030101010101" pitchFamily="2" charset="-122"/>
              </a:rPr>
              <a:t>MRR</a:t>
            </a:r>
            <a:endParaRPr lang="en-US" altLang="zh-CN" dirty="0" smtClean="0">
              <a:ea typeface="宋体" panose="02010600030101010101" pitchFamily="2" charset="-122"/>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eaLnBrk="0" fontAlgn="base" latinLnBrk="1" hangingPunct="0">
              <a:lnSpc>
                <a:spcPct val="100000"/>
              </a:lnSpc>
              <a:spcBef>
                <a:spcPct val="30000"/>
              </a:spcBef>
              <a:spcAft>
                <a:spcPct val="0"/>
              </a:spcAft>
              <a:buClrTx/>
              <a:buSzTx/>
              <a:buFontTx/>
              <a:buNone/>
              <a:defRPr/>
            </a:pPr>
            <a:r>
              <a:rPr dirty="0" smtClean="0">
                <a:ea typeface="宋体" panose="02010600030101010101" pitchFamily="2" charset="-122"/>
              </a:rPr>
              <a:t>图5展示了ConvE和CaRe之间RP嵌入的定性比较</a:t>
            </a:r>
            <a:r>
              <a:rPr lang="zh-CN" dirty="0" smtClean="0">
                <a:ea typeface="宋体" panose="02010600030101010101" pitchFamily="2" charset="-122"/>
              </a:rPr>
              <a:t>，这个实验中，我们选择了7个RP，对于每个RP，我们通过人类的判断，多选择了两个意义相似的RP。因此，有七个不同的集群。</a:t>
            </a:r>
            <a:endParaRPr lang="zh-CN" dirty="0" smtClean="0">
              <a:ea typeface="宋体" panose="02010600030101010101" pitchFamily="2" charset="-122"/>
            </a:endParaRPr>
          </a:p>
          <a:p>
            <a:pPr marL="0" marR="0" lvl="0" indent="0" algn="l" defTabSz="914400" eaLnBrk="0" fontAlgn="base" latinLnBrk="1" hangingPunct="0">
              <a:lnSpc>
                <a:spcPct val="100000"/>
              </a:lnSpc>
              <a:spcBef>
                <a:spcPct val="30000"/>
              </a:spcBef>
              <a:spcAft>
                <a:spcPct val="0"/>
              </a:spcAft>
              <a:buClrTx/>
              <a:buSzTx/>
              <a:buFontTx/>
              <a:buNone/>
              <a:defRPr/>
            </a:pPr>
            <a:r>
              <a:rPr lang="zh-CN" dirty="0" smtClean="0">
                <a:ea typeface="宋体" panose="02010600030101010101" pitchFamily="2" charset="-122"/>
              </a:rPr>
              <a:t>由于RP嵌入的参数化和利用了预先训练的单词嵌入，</a:t>
            </a:r>
            <a:r>
              <a:rPr lang="en-US" altLang="zh-CN" dirty="0" smtClean="0">
                <a:ea typeface="宋体" panose="02010600030101010101" pitchFamily="2" charset="-122"/>
              </a:rPr>
              <a:t>CaRe</a:t>
            </a:r>
            <a:r>
              <a:rPr lang="zh-CN" dirty="0" smtClean="0">
                <a:ea typeface="宋体" panose="02010600030101010101" pitchFamily="2" charset="-122"/>
              </a:rPr>
              <a:t>更好地捕获了与基础模型相比的RP的语义相似度。由于</a:t>
            </a:r>
            <a:r>
              <a:rPr lang="en-US" altLang="zh-CN" dirty="0" smtClean="0">
                <a:ea typeface="宋体" panose="02010600030101010101" pitchFamily="2" charset="-122"/>
              </a:rPr>
              <a:t>CaRe</a:t>
            </a:r>
            <a:r>
              <a:rPr lang="zh-CN" dirty="0" smtClean="0">
                <a:ea typeface="宋体" panose="02010600030101010101" pitchFamily="2" charset="-122"/>
              </a:rPr>
              <a:t>中NP规范化的显式整合，我们观察到对于NPs的嵌入学习也有类似的预期影响。</a:t>
            </a:r>
            <a:endParaRPr lang="zh-CN" dirty="0" smtClean="0">
              <a:ea typeface="宋体" panose="02010600030101010101" pitchFamily="2" charset="-122"/>
            </a:endParaRPr>
          </a:p>
          <a:p>
            <a:pPr marL="0" marR="0" lvl="0" indent="0" algn="l" defTabSz="914400" eaLnBrk="0" fontAlgn="base" latinLnBrk="1" hangingPunct="0">
              <a:lnSpc>
                <a:spcPct val="100000"/>
              </a:lnSpc>
              <a:spcBef>
                <a:spcPct val="30000"/>
              </a:spcBef>
              <a:spcAft>
                <a:spcPct val="0"/>
              </a:spcAft>
              <a:buClrTx/>
              <a:buSzTx/>
              <a:buFontTx/>
              <a:buNone/>
              <a:defRPr/>
            </a:pPr>
            <a:r>
              <a:rPr lang="zh-CN" dirty="0" smtClean="0">
                <a:ea typeface="宋体" panose="02010600030101010101" pitchFamily="2" charset="-122"/>
              </a:rPr>
              <a:t>通过CaRe学习的RP嵌入(B=ConvE)能够捕获RP的语义相似性，而在ConvE中则丢失了这一信息。</a:t>
            </a:r>
            <a:endParaRPr lang="zh-CN" dirty="0" smtClean="0">
              <a:ea typeface="宋体" panose="02010600030101010101" pitchFamily="2"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首先来看摘要，（读</a:t>
            </a:r>
            <a:r>
              <a:rPr lang="en-US" altLang="zh-CN" dirty="0" smtClean="0"/>
              <a:t>PPT</a:t>
            </a:r>
            <a:r>
              <a:rPr lang="zh-CN" altLang="en-US" dirty="0" smtClean="0"/>
              <a:t>）</a:t>
            </a:r>
            <a:r>
              <a:rPr>
                <a:sym typeface="+mn-ea"/>
              </a:rPr>
              <a:t>例如，</a:t>
            </a:r>
            <a:r>
              <a:rPr lang="zh-CN">
                <a:sym typeface="+mn-ea"/>
              </a:rPr>
              <a:t>对于</a:t>
            </a:r>
            <a:r>
              <a:rPr>
                <a:sym typeface="+mn-ea"/>
              </a:rPr>
              <a:t>Barack Obama、Obama和President Obama的节点可能指的是相同的现实实体Barack Obama。</a:t>
            </a:r>
            <a:endParaRPr lang="en-US" altLang="zh-CN" dirty="0" smtClean="0"/>
          </a:p>
          <a:p>
            <a:endParaRPr lang="zh-CN" alt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dirty="0" smtClean="0">
                <a:ea typeface="宋体" panose="02010600030101010101" pitchFamily="2" charset="-122"/>
              </a:rPr>
              <a:t>结论</a:t>
            </a:r>
            <a:endParaRPr lang="zh-CN" dirty="0">
              <a:ea typeface="宋体" panose="02010600030101010101" pitchFamily="2"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这是这次汇报的大纲</a:t>
            </a:r>
            <a:endParaRPr lang="zh-CN"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85750" lvl="1" indent="-285750"/>
            <a:r>
              <a:rPr lang="zh-CN" altLang="en-US" dirty="0">
                <a:ea typeface="宋体" panose="02010600030101010101" pitchFamily="2" charset="-122"/>
              </a:rPr>
              <a:t>也就是补齐绿色的边</a:t>
            </a:r>
            <a:endParaRPr lang="zh-CN" altLang="en-US" dirty="0">
              <a:ea typeface="宋体" panose="02010600030101010101" pitchFamily="2"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lvl="1" indent="-285750"/>
            <a:r>
              <a:rPr lang="zh-CN" altLang="en-US" dirty="0" smtClean="0">
                <a:sym typeface="+mn-ea"/>
              </a:rPr>
              <a:t>例如，在图1中，这个实体用两个NP节点表示:Barack Obama和Barack。同样的，两个RPs - taking birth in和was born in -指的是相同的潜在关系。因此，仅从它们所在的三元组的上下文中学习每个节点和边标签的方法对于OpenKGs是无效的。</a:t>
            </a:r>
            <a:endParaRPr lang="zh-CN" altLang="en-US" dirty="0" smtClean="0"/>
          </a:p>
          <a:p>
            <a:pPr marL="285750" lvl="1" indent="-285750"/>
            <a:endParaRPr lang="zh-CN" alt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eaLnBrk="0" fontAlgn="base" latinLnBrk="1" hangingPunct="0">
              <a:lnSpc>
                <a:spcPct val="100000"/>
              </a:lnSpc>
              <a:spcBef>
                <a:spcPct val="30000"/>
              </a:spcBef>
              <a:spcAft>
                <a:spcPct val="0"/>
              </a:spcAft>
              <a:buClrTx/>
              <a:buSzTx/>
              <a:buFontTx/>
              <a:buNone/>
              <a:defRPr/>
            </a:pPr>
            <a:endParaRPr lang="zh-CN" altLang="en-US" sz="1200" dirty="0" smtClean="0">
              <a:ea typeface="宋体" panose="02010600030101010101" pitchFamily="2" charset="-12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eaLnBrk="0" fontAlgn="base" latinLnBrk="1" hangingPunct="0">
              <a:lnSpc>
                <a:spcPct val="100000"/>
              </a:lnSpc>
              <a:spcBef>
                <a:spcPct val="30000"/>
              </a:spcBef>
              <a:spcAft>
                <a:spcPct val="0"/>
              </a:spcAft>
              <a:buClrTx/>
              <a:buSzTx/>
              <a:buFontTx/>
              <a:buNone/>
              <a:defRPr/>
            </a:pPr>
            <a:endParaRPr lang="en-US" altLang="zh-CN" sz="1200" dirty="0"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eaLnBrk="0" fontAlgn="base" latinLnBrk="1" hangingPunct="0">
              <a:lnSpc>
                <a:spcPct val="100000"/>
              </a:lnSpc>
              <a:spcBef>
                <a:spcPct val="30000"/>
              </a:spcBef>
              <a:spcAft>
                <a:spcPct val="0"/>
              </a:spcAft>
              <a:buClrTx/>
              <a:buSzTx/>
              <a:buFontTx/>
              <a:buNone/>
              <a:defRPr/>
            </a:pPr>
            <a:r>
              <a:rPr dirty="0">
                <a:ea typeface="宋体" panose="02010600030101010101" pitchFamily="2" charset="-122"/>
                <a:sym typeface="+mn-ea"/>
              </a:rPr>
              <a:t>假设n1和n2是两个在标准化步骤中被识别为相同的NPs。我们在节点n1和n2之间添加一条无向和无标记的边(n1, n2)，并将它们称为规范化边。如果规范化步骤产生一个n1和n2相同的置信度分数，那么这个分数可以作为规范化边缘上的权重。如果没有产生这样的分数，则边缘保持不加权。然后我们将所有这些规范化边收集到集合C中。最后，将这些边添加到原来的OpenKG G中，得到一个规范化增强OpenKG, G0= (N,R,T+∪C)</a:t>
            </a:r>
            <a:endParaRPr dirty="0">
              <a:ea typeface="宋体" panose="02010600030101010101" pitchFamily="2" charset="-122"/>
              <a:sym typeface="+mn-ea"/>
            </a:endParaRPr>
          </a:p>
          <a:p>
            <a:pPr marL="0" marR="0" lvl="0" indent="0" algn="l" defTabSz="914400" eaLnBrk="0" fontAlgn="base" latinLnBrk="1" hangingPunct="0">
              <a:lnSpc>
                <a:spcPct val="100000"/>
              </a:lnSpc>
              <a:spcBef>
                <a:spcPct val="30000"/>
              </a:spcBef>
              <a:spcAft>
                <a:spcPct val="0"/>
              </a:spcAft>
              <a:buClrTx/>
              <a:buSzTx/>
              <a:buFontTx/>
              <a:buNone/>
              <a:defRPr/>
            </a:pPr>
            <a:r>
              <a:rPr lang="zh-CN" dirty="0">
                <a:ea typeface="宋体" panose="02010600030101010101" pitchFamily="2" charset="-122"/>
                <a:sym typeface="+mn-ea"/>
              </a:rPr>
              <a:t>这个规范化模型是使用其他论文的方法，但是别的论文的方法会把同一簇的点或关系合并，作者认为这很不好</a:t>
            </a:r>
            <a:endParaRPr lang="zh-CN" dirty="0">
              <a:ea typeface="宋体" panose="02010600030101010101" pitchFamily="2" charset="-122"/>
              <a:sym typeface="+mn-ea"/>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eaLnBrk="0" fontAlgn="base" latinLnBrk="1" hangingPunct="0">
              <a:lnSpc>
                <a:spcPct val="100000"/>
              </a:lnSpc>
              <a:spcBef>
                <a:spcPct val="30000"/>
              </a:spcBef>
              <a:spcAft>
                <a:spcPct val="0"/>
              </a:spcAft>
              <a:buClrTx/>
              <a:buSzTx/>
              <a:buFontTx/>
              <a:buNone/>
              <a:defRPr/>
            </a:pPr>
            <a:r>
              <a:rPr lang="zh-CN" dirty="0">
                <a:ea typeface="宋体" panose="02010600030101010101" pitchFamily="2" charset="-122"/>
                <a:sym typeface="+mn-ea"/>
              </a:rPr>
              <a:t>两边是提取名词的表征【（实体）规范聚类编码网络】，中间是提取关系的表征【（关系短语编码网络）】，</a:t>
            </a:r>
            <a:r>
              <a:rPr lang="en-US" altLang="zh-CN" dirty="0">
                <a:ea typeface="宋体" panose="02010600030101010101" pitchFamily="2" charset="-122"/>
                <a:sym typeface="+mn-ea"/>
              </a:rPr>
              <a:t>es</a:t>
            </a:r>
            <a:r>
              <a:rPr lang="zh-CN" altLang="en-US" dirty="0">
                <a:ea typeface="宋体" panose="02010600030101010101" pitchFamily="2" charset="-122"/>
                <a:sym typeface="+mn-ea"/>
              </a:rPr>
              <a:t>是主语、</a:t>
            </a:r>
            <a:r>
              <a:rPr lang="en-US" altLang="zh-CN" dirty="0">
                <a:ea typeface="宋体" panose="02010600030101010101" pitchFamily="2" charset="-122"/>
                <a:sym typeface="+mn-ea"/>
              </a:rPr>
              <a:t>r</a:t>
            </a:r>
            <a:r>
              <a:rPr lang="zh-CN" altLang="en-US" dirty="0">
                <a:ea typeface="宋体" panose="02010600030101010101" pitchFamily="2" charset="-122"/>
                <a:sym typeface="+mn-ea"/>
              </a:rPr>
              <a:t>是谓语、</a:t>
            </a:r>
            <a:r>
              <a:rPr lang="en-US" altLang="zh-CN" dirty="0">
                <a:ea typeface="宋体" panose="02010600030101010101" pitchFamily="2" charset="-122"/>
                <a:sym typeface="+mn-ea"/>
              </a:rPr>
              <a:t>eo</a:t>
            </a:r>
            <a:r>
              <a:rPr lang="zh-CN" altLang="en-US" dirty="0">
                <a:ea typeface="宋体" panose="02010600030101010101" pitchFamily="2" charset="-122"/>
                <a:sym typeface="+mn-ea"/>
              </a:rPr>
              <a:t>是宾语，上面是</a:t>
            </a:r>
            <a:r>
              <a:rPr lang="en-US" altLang="zh-CN" dirty="0">
                <a:ea typeface="宋体" panose="02010600030101010101" pitchFamily="2" charset="-122"/>
                <a:sym typeface="+mn-ea"/>
              </a:rPr>
              <a:t>Base Model</a:t>
            </a:r>
            <a:endParaRPr lang="zh-CN" altLang="en-US" dirty="0">
              <a:ea typeface="宋体" panose="02010600030101010101" pitchFamily="2" charset="-122"/>
              <a:sym typeface="+mn-ea"/>
            </a:endParaRPr>
          </a:p>
          <a:p>
            <a:pPr marL="0" marR="0" lvl="0" indent="0" algn="l" defTabSz="914400" eaLnBrk="0" fontAlgn="base" latinLnBrk="1" hangingPunct="0">
              <a:lnSpc>
                <a:spcPct val="100000"/>
              </a:lnSpc>
              <a:spcBef>
                <a:spcPct val="30000"/>
              </a:spcBef>
              <a:spcAft>
                <a:spcPct val="0"/>
              </a:spcAft>
              <a:buClrTx/>
              <a:buSzTx/>
              <a:buFontTx/>
              <a:buNone/>
              <a:defRPr/>
            </a:pPr>
            <a:endParaRPr lang="zh-CN" altLang="en-US" dirty="0">
              <a:ea typeface="宋体" panose="02010600030101010101" pitchFamily="2" charset="-122"/>
              <a:sym typeface="+mn-ea"/>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mtClean="0"/>
              <a:t>单击此处编辑母版副标题样式</a:t>
            </a:r>
            <a:endParaRPr lang="zh-CN" altLang="en-US"/>
          </a:p>
        </p:txBody>
      </p:sp>
      <p:sp>
        <p:nvSpPr>
          <p:cNvPr id="5" name="页脚占位符 4"/>
          <p:cNvSpPr>
            <a:spLocks noGrp="1"/>
          </p:cNvSpPr>
          <p:nvPr>
            <p:ph type="ftr" sz="quarter" idx="11"/>
          </p:nvPr>
        </p:nvSpPr>
        <p:spPr/>
        <p:txBody>
          <a:bodyPr/>
          <a:lstStyle/>
          <a:p>
            <a:pPr lvl="0" eaLnBrk="1" latinLnBrk="1" hangingPunct="1"/>
            <a:endParaRPr lang="en-US" altLang="x-none" dirty="0"/>
          </a:p>
        </p:txBody>
      </p:sp>
      <p:sp>
        <p:nvSpPr>
          <p:cNvPr id="6" name="灯片编号占位符 5"/>
          <p:cNvSpPr>
            <a:spLocks noGrp="1"/>
          </p:cNvSpPr>
          <p:nvPr>
            <p:ph type="sldNum" sz="quarter" idx="12"/>
          </p:nvPr>
        </p:nvSpPr>
        <p:spPr/>
        <p:txBody>
          <a:bodyPr/>
          <a:lstStyle/>
          <a:p>
            <a:pPr lvl="0" eaLnBrk="1" latinLnBrk="1" hangingPunct="1"/>
            <a:r>
              <a:rPr lang="en-US" altLang="x-none" dirty="0"/>
              <a:t>2014-03-01</a:t>
            </a:r>
            <a:endParaRPr lang="en-US" altLang="x-none"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页脚占位符 4"/>
          <p:cNvSpPr>
            <a:spLocks noGrp="1"/>
          </p:cNvSpPr>
          <p:nvPr>
            <p:ph type="ftr" sz="quarter" idx="11"/>
          </p:nvPr>
        </p:nvSpPr>
        <p:spPr/>
        <p:txBody>
          <a:bodyPr/>
          <a:lstStyle/>
          <a:p>
            <a:pPr lvl="0" eaLnBrk="1" latinLnBrk="1" hangingPunct="1"/>
            <a:endParaRPr lang="en-US" altLang="x-none" dirty="0"/>
          </a:p>
        </p:txBody>
      </p:sp>
      <p:sp>
        <p:nvSpPr>
          <p:cNvPr id="6" name="灯片编号占位符 5"/>
          <p:cNvSpPr>
            <a:spLocks noGrp="1"/>
          </p:cNvSpPr>
          <p:nvPr>
            <p:ph type="sldNum" sz="quarter" idx="12"/>
          </p:nvPr>
        </p:nvSpPr>
        <p:spPr/>
        <p:txBody>
          <a:bodyPr/>
          <a:lstStyle/>
          <a:p>
            <a:pPr lvl="0" eaLnBrk="1" latinLnBrk="1" hangingPunct="1"/>
            <a:r>
              <a:rPr lang="en-US" altLang="x-none" dirty="0"/>
              <a:t>2014-03-01</a:t>
            </a:r>
            <a:endParaRPr lang="en-US" altLang="x-none"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3441" y="304800"/>
            <a:ext cx="2002234" cy="57150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566738" y="304800"/>
            <a:ext cx="5890631" cy="5715000"/>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页脚占位符 4"/>
          <p:cNvSpPr>
            <a:spLocks noGrp="1"/>
          </p:cNvSpPr>
          <p:nvPr>
            <p:ph type="ftr" sz="quarter" idx="11"/>
          </p:nvPr>
        </p:nvSpPr>
        <p:spPr/>
        <p:txBody>
          <a:bodyPr/>
          <a:lstStyle/>
          <a:p>
            <a:pPr lvl="0" eaLnBrk="1" latinLnBrk="1" hangingPunct="1"/>
            <a:endParaRPr lang="en-US" altLang="x-none" dirty="0"/>
          </a:p>
        </p:txBody>
      </p:sp>
      <p:sp>
        <p:nvSpPr>
          <p:cNvPr id="6" name="灯片编号占位符 5"/>
          <p:cNvSpPr>
            <a:spLocks noGrp="1"/>
          </p:cNvSpPr>
          <p:nvPr>
            <p:ph type="sldNum" sz="quarter" idx="12"/>
          </p:nvPr>
        </p:nvSpPr>
        <p:spPr/>
        <p:txBody>
          <a:bodyPr/>
          <a:lstStyle/>
          <a:p>
            <a:pPr lvl="0" eaLnBrk="1" latinLnBrk="1" hangingPunct="1"/>
            <a:r>
              <a:rPr lang="en-US" altLang="x-none" dirty="0"/>
              <a:t>2014-03-01</a:t>
            </a:r>
            <a:endParaRPr lang="en-US" altLang="x-none"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mtClean="0"/>
              <a:t>单击此处编辑母版副标题样式</a:t>
            </a:r>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endParaRPr lang="zh-CN" altLang="en-US" smtClean="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566738" y="1196975"/>
            <a:ext cx="3920490" cy="4822825"/>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7248" y="1196975"/>
            <a:ext cx="3920490" cy="4822825"/>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90081" y="2665379"/>
            <a:ext cx="3655181"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92704" y="2665379"/>
            <a:ext cx="3673182"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页脚占位符 4"/>
          <p:cNvSpPr>
            <a:spLocks noGrp="1"/>
          </p:cNvSpPr>
          <p:nvPr>
            <p:ph type="ftr" sz="quarter" idx="11"/>
          </p:nvPr>
        </p:nvSpPr>
        <p:spPr/>
        <p:txBody>
          <a:bodyPr/>
          <a:lstStyle/>
          <a:p>
            <a:pPr lvl="0" eaLnBrk="1" latinLnBrk="1" hangingPunct="1"/>
            <a:endParaRPr lang="en-US" altLang="x-none" dirty="0"/>
          </a:p>
        </p:txBody>
      </p:sp>
      <p:sp>
        <p:nvSpPr>
          <p:cNvPr id="6" name="灯片编号占位符 5"/>
          <p:cNvSpPr>
            <a:spLocks noGrp="1"/>
          </p:cNvSpPr>
          <p:nvPr>
            <p:ph type="sldNum" sz="quarter" idx="12"/>
          </p:nvPr>
        </p:nvSpPr>
        <p:spPr/>
        <p:txBody>
          <a:bodyPr/>
          <a:lstStyle/>
          <a:p>
            <a:pPr lvl="0" eaLnBrk="1" latinLnBrk="1" hangingPunct="1"/>
            <a:r>
              <a:rPr lang="en-US" altLang="x-none" dirty="0"/>
              <a:t>2014-03-01</a:t>
            </a:r>
            <a:endParaRPr lang="en-US" altLang="x-none"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3441" y="304800"/>
            <a:ext cx="2002234" cy="57150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566738" y="304800"/>
            <a:ext cx="5890631" cy="5715000"/>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7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dirty="0"/>
          </a:p>
        </p:txBody>
      </p:sp>
      <p:sp>
        <p:nvSpPr>
          <p:cNvPr id="5" name="Rectangle 3"/>
          <p:cNvSpPr>
            <a:spLocks noGrp="1" noChangeArrowheads="1"/>
          </p:cNvSpPr>
          <p:nvPr>
            <p:ph idx="1"/>
          </p:nvPr>
        </p:nvSpPr>
        <p:spPr bwMode="auto">
          <a:xfrm>
            <a:off x="566738" y="1196975"/>
            <a:ext cx="8001000" cy="4822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p:txBody>
      </p:sp>
      <p:sp>
        <p:nvSpPr>
          <p:cNvPr id="4" name="Rectangle 6"/>
          <p:cNvSpPr>
            <a:spLocks noGrp="1" noChangeArrowheads="1"/>
          </p:cNvSpPr>
          <p:nvPr>
            <p:ph type="sldNum" sz="quarter" idx="10"/>
          </p:nvPr>
        </p:nvSpPr>
        <p:spPr>
          <a:xfrm>
            <a:off x="6227763" y="6481763"/>
            <a:ext cx="2376487" cy="331787"/>
          </a:xfrm>
        </p:spPr>
        <p:txBody>
          <a:bodyPr/>
          <a:lstStyle>
            <a:lvl1pPr>
              <a:defRPr/>
            </a:lvl1pPr>
          </a:lstStyle>
          <a:p>
            <a:pPr>
              <a:defRPr/>
            </a:pPr>
            <a:r>
              <a:rPr lang="en-US" altLang="ko-KR"/>
              <a:t>2014-12-19</a:t>
            </a:r>
            <a:endParaRPr lang="en-US" altLang="ko-KR"/>
          </a:p>
        </p:txBody>
      </p:sp>
      <p:sp>
        <p:nvSpPr>
          <p:cNvPr id="6" name="Rectangle 9"/>
          <p:cNvSpPr>
            <a:spLocks noGrp="1" noChangeArrowheads="1"/>
          </p:cNvSpPr>
          <p:nvPr>
            <p:ph type="ftr" sz="quarter" idx="11"/>
          </p:nvPr>
        </p:nvSpPr>
        <p:spPr>
          <a:xfrm>
            <a:off x="684213" y="6410325"/>
            <a:ext cx="2895600" cy="260350"/>
          </a:xfrm>
        </p:spPr>
        <p:txBody>
          <a:bodyPr/>
          <a:lstStyle>
            <a:lvl1pPr>
              <a:defRPr/>
            </a:lvl1pPr>
          </a:lstStyle>
          <a:p>
            <a:pPr>
              <a:defRPr/>
            </a:pPr>
            <a:endParaRPr lang="en-US" altLang="ko-K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mtClean="0"/>
              <a:t>单击此处编辑母版副标题样式</a:t>
            </a:r>
            <a:endParaRPr lang="zh-CN" alt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endParaRPr lang="zh-CN" altLang="en-US" smtClean="0"/>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566738" y="1196975"/>
            <a:ext cx="3920490" cy="4822825"/>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7248" y="1196975"/>
            <a:ext cx="3920490" cy="4822825"/>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90081" y="2665379"/>
            <a:ext cx="3655181"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92704" y="2665379"/>
            <a:ext cx="3673182"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endParaRPr lang="zh-CN" altLang="en-US" smtClean="0"/>
          </a:p>
        </p:txBody>
      </p:sp>
      <p:sp>
        <p:nvSpPr>
          <p:cNvPr id="5" name="页脚占位符 4"/>
          <p:cNvSpPr>
            <a:spLocks noGrp="1"/>
          </p:cNvSpPr>
          <p:nvPr>
            <p:ph type="ftr" sz="quarter" idx="11"/>
          </p:nvPr>
        </p:nvSpPr>
        <p:spPr/>
        <p:txBody>
          <a:bodyPr/>
          <a:lstStyle/>
          <a:p>
            <a:pPr lvl="0" eaLnBrk="1" latinLnBrk="1" hangingPunct="1"/>
            <a:endParaRPr lang="en-US" altLang="x-none" dirty="0"/>
          </a:p>
        </p:txBody>
      </p:sp>
      <p:sp>
        <p:nvSpPr>
          <p:cNvPr id="6" name="灯片编号占位符 5"/>
          <p:cNvSpPr>
            <a:spLocks noGrp="1"/>
          </p:cNvSpPr>
          <p:nvPr>
            <p:ph type="sldNum" sz="quarter" idx="12"/>
          </p:nvPr>
        </p:nvSpPr>
        <p:spPr/>
        <p:txBody>
          <a:bodyPr/>
          <a:lstStyle/>
          <a:p>
            <a:pPr lvl="0" eaLnBrk="1" latinLnBrk="1" hangingPunct="1"/>
            <a:r>
              <a:rPr lang="en-US" altLang="x-none" dirty="0"/>
              <a:t>2014-03-01</a:t>
            </a:r>
            <a:endParaRPr lang="en-US" altLang="x-none" dirty="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3441" y="304800"/>
            <a:ext cx="2002234" cy="57150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566738" y="304800"/>
            <a:ext cx="5890631" cy="5715000"/>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7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dirty="0"/>
          </a:p>
        </p:txBody>
      </p:sp>
      <p:sp>
        <p:nvSpPr>
          <p:cNvPr id="5" name="Rectangle 3"/>
          <p:cNvSpPr>
            <a:spLocks noGrp="1" noChangeArrowheads="1"/>
          </p:cNvSpPr>
          <p:nvPr>
            <p:ph idx="1"/>
          </p:nvPr>
        </p:nvSpPr>
        <p:spPr bwMode="auto">
          <a:xfrm>
            <a:off x="566738" y="1196975"/>
            <a:ext cx="8001000" cy="4822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p:txBody>
      </p:sp>
      <p:sp>
        <p:nvSpPr>
          <p:cNvPr id="4" name="Rectangle 6"/>
          <p:cNvSpPr>
            <a:spLocks noGrp="1" noChangeArrowheads="1"/>
          </p:cNvSpPr>
          <p:nvPr>
            <p:ph type="sldNum" sz="quarter" idx="10"/>
          </p:nvPr>
        </p:nvSpPr>
        <p:spPr>
          <a:xfrm>
            <a:off x="6227763" y="6481763"/>
            <a:ext cx="2376487" cy="331787"/>
          </a:xfrm>
        </p:spPr>
        <p:txBody>
          <a:bodyPr/>
          <a:lstStyle>
            <a:lvl1pPr>
              <a:defRPr/>
            </a:lvl1pPr>
          </a:lstStyle>
          <a:p>
            <a:pPr>
              <a:defRPr/>
            </a:pPr>
            <a:r>
              <a:rPr lang="en-US" altLang="ko-KR"/>
              <a:t>2014-12-19</a:t>
            </a:r>
            <a:endParaRPr lang="en-US" altLang="ko-KR"/>
          </a:p>
        </p:txBody>
      </p:sp>
      <p:sp>
        <p:nvSpPr>
          <p:cNvPr id="6" name="Rectangle 9"/>
          <p:cNvSpPr>
            <a:spLocks noGrp="1" noChangeArrowheads="1"/>
          </p:cNvSpPr>
          <p:nvPr>
            <p:ph type="ftr" sz="quarter" idx="11"/>
          </p:nvPr>
        </p:nvSpPr>
        <p:spPr>
          <a:xfrm>
            <a:off x="684213" y="6410325"/>
            <a:ext cx="2895600" cy="260350"/>
          </a:xfrm>
        </p:spPr>
        <p:txBody>
          <a:bodyPr/>
          <a:lstStyle>
            <a:lvl1pPr>
              <a:defRPr/>
            </a:lvl1pPr>
          </a:lstStyle>
          <a:p>
            <a:pPr>
              <a:defRPr/>
            </a:pPr>
            <a:endParaRPr lang="en-US" altLang="ko-K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mtClean="0"/>
              <a:t>单击此处编辑母版副标题样式</a:t>
            </a:r>
            <a:endParaRPr lang="zh-CN" altLang="en-US"/>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endParaRPr lang="zh-CN" altLang="en-US" smtClean="0"/>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566738" y="1196975"/>
            <a:ext cx="3920490" cy="4822825"/>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7248" y="1196975"/>
            <a:ext cx="3920490" cy="4822825"/>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566738" y="1196975"/>
            <a:ext cx="3920490" cy="4822825"/>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7248" y="1196975"/>
            <a:ext cx="3920490" cy="4822825"/>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11"/>
          </p:nvPr>
        </p:nvSpPr>
        <p:spPr/>
        <p:txBody>
          <a:bodyPr/>
          <a:lstStyle/>
          <a:p>
            <a:pPr lvl="0" eaLnBrk="1" latinLnBrk="1" hangingPunct="1"/>
            <a:endParaRPr lang="en-US" altLang="x-none" dirty="0"/>
          </a:p>
        </p:txBody>
      </p:sp>
      <p:sp>
        <p:nvSpPr>
          <p:cNvPr id="7" name="灯片编号占位符 6"/>
          <p:cNvSpPr>
            <a:spLocks noGrp="1"/>
          </p:cNvSpPr>
          <p:nvPr>
            <p:ph type="sldNum" sz="quarter" idx="12"/>
          </p:nvPr>
        </p:nvSpPr>
        <p:spPr/>
        <p:txBody>
          <a:bodyPr/>
          <a:lstStyle/>
          <a:p>
            <a:pPr lvl="0" eaLnBrk="1" latinLnBrk="1" hangingPunct="1"/>
            <a:r>
              <a:rPr lang="en-US" altLang="x-none" dirty="0"/>
              <a:t>2014-03-01</a:t>
            </a:r>
            <a:endParaRPr lang="en-US" altLang="x-none" dirty="0"/>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90081" y="2665379"/>
            <a:ext cx="3655181"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92704" y="2665379"/>
            <a:ext cx="3673182"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3441" y="304800"/>
            <a:ext cx="2002234" cy="57150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566738" y="304800"/>
            <a:ext cx="5890631" cy="5715000"/>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90081" y="2665379"/>
            <a:ext cx="3655181"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92704" y="2665379"/>
            <a:ext cx="3673182"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8" name="页脚占位符 7"/>
          <p:cNvSpPr>
            <a:spLocks noGrp="1"/>
          </p:cNvSpPr>
          <p:nvPr>
            <p:ph type="ftr" sz="quarter" idx="11"/>
          </p:nvPr>
        </p:nvSpPr>
        <p:spPr/>
        <p:txBody>
          <a:bodyPr/>
          <a:lstStyle/>
          <a:p>
            <a:pPr lvl="0" eaLnBrk="1" latinLnBrk="1" hangingPunct="1"/>
            <a:endParaRPr lang="en-US" altLang="x-none" dirty="0"/>
          </a:p>
        </p:txBody>
      </p:sp>
      <p:sp>
        <p:nvSpPr>
          <p:cNvPr id="9" name="灯片编号占位符 8"/>
          <p:cNvSpPr>
            <a:spLocks noGrp="1"/>
          </p:cNvSpPr>
          <p:nvPr>
            <p:ph type="sldNum" sz="quarter" idx="12"/>
          </p:nvPr>
        </p:nvSpPr>
        <p:spPr/>
        <p:txBody>
          <a:bodyPr/>
          <a:lstStyle/>
          <a:p>
            <a:pPr lvl="0" eaLnBrk="1" latinLnBrk="1" hangingPunct="1"/>
            <a:r>
              <a:rPr lang="en-US" altLang="x-none" dirty="0"/>
              <a:t>2014-03-01</a:t>
            </a:r>
            <a:endParaRPr lang="en-US" altLang="x-none"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4" name="页脚占位符 3"/>
          <p:cNvSpPr>
            <a:spLocks noGrp="1"/>
          </p:cNvSpPr>
          <p:nvPr>
            <p:ph type="ftr" sz="quarter" idx="11"/>
          </p:nvPr>
        </p:nvSpPr>
        <p:spPr/>
        <p:txBody>
          <a:bodyPr/>
          <a:lstStyle/>
          <a:p>
            <a:pPr lvl="0" eaLnBrk="1" latinLnBrk="1" hangingPunct="1"/>
            <a:endParaRPr lang="en-US" altLang="x-none" dirty="0"/>
          </a:p>
        </p:txBody>
      </p:sp>
      <p:sp>
        <p:nvSpPr>
          <p:cNvPr id="5" name="灯片编号占位符 4"/>
          <p:cNvSpPr>
            <a:spLocks noGrp="1"/>
          </p:cNvSpPr>
          <p:nvPr>
            <p:ph type="sldNum" sz="quarter" idx="12"/>
          </p:nvPr>
        </p:nvSpPr>
        <p:spPr/>
        <p:txBody>
          <a:bodyPr/>
          <a:lstStyle/>
          <a:p>
            <a:pPr lvl="0" eaLnBrk="1" latinLnBrk="1" hangingPunct="1"/>
            <a:r>
              <a:rPr lang="en-US" altLang="x-none" dirty="0"/>
              <a:t>2014-03-01</a:t>
            </a:r>
            <a:endParaRPr lang="en-US" altLang="x-none"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3" name="页脚占位符 2"/>
          <p:cNvSpPr>
            <a:spLocks noGrp="1"/>
          </p:cNvSpPr>
          <p:nvPr>
            <p:ph type="ftr" sz="quarter" idx="11"/>
          </p:nvPr>
        </p:nvSpPr>
        <p:spPr/>
        <p:txBody>
          <a:bodyPr/>
          <a:lstStyle/>
          <a:p>
            <a:pPr lvl="0" eaLnBrk="1" latinLnBrk="1" hangingPunct="1"/>
            <a:endParaRPr lang="en-US" altLang="x-none" dirty="0"/>
          </a:p>
        </p:txBody>
      </p:sp>
      <p:sp>
        <p:nvSpPr>
          <p:cNvPr id="4" name="灯片编号占位符 3"/>
          <p:cNvSpPr>
            <a:spLocks noGrp="1"/>
          </p:cNvSpPr>
          <p:nvPr>
            <p:ph type="sldNum" sz="quarter" idx="12"/>
          </p:nvPr>
        </p:nvSpPr>
        <p:spPr/>
        <p:txBody>
          <a:bodyPr/>
          <a:lstStyle/>
          <a:p>
            <a:pPr lvl="0" eaLnBrk="1" latinLnBrk="1" hangingPunct="1"/>
            <a:r>
              <a:rPr lang="en-US" altLang="x-none" dirty="0"/>
              <a:t>2014-03-01</a:t>
            </a:r>
            <a:endParaRPr lang="en-US" altLang="x-none"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endParaRPr lang="zh-CN" altLang="en-US" smtClean="0"/>
          </a:p>
        </p:txBody>
      </p:sp>
      <p:sp>
        <p:nvSpPr>
          <p:cNvPr id="6" name="页脚占位符 5"/>
          <p:cNvSpPr>
            <a:spLocks noGrp="1"/>
          </p:cNvSpPr>
          <p:nvPr>
            <p:ph type="ftr" sz="quarter" idx="11"/>
          </p:nvPr>
        </p:nvSpPr>
        <p:spPr/>
        <p:txBody>
          <a:bodyPr/>
          <a:lstStyle/>
          <a:p>
            <a:pPr lvl="0" eaLnBrk="1" latinLnBrk="1" hangingPunct="1"/>
            <a:endParaRPr lang="en-US" altLang="x-none" dirty="0"/>
          </a:p>
        </p:txBody>
      </p:sp>
      <p:sp>
        <p:nvSpPr>
          <p:cNvPr id="7" name="灯片编号占位符 6"/>
          <p:cNvSpPr>
            <a:spLocks noGrp="1"/>
          </p:cNvSpPr>
          <p:nvPr>
            <p:ph type="sldNum" sz="quarter" idx="12"/>
          </p:nvPr>
        </p:nvSpPr>
        <p:spPr/>
        <p:txBody>
          <a:bodyPr/>
          <a:lstStyle/>
          <a:p>
            <a:pPr lvl="0" eaLnBrk="1" latinLnBrk="1" hangingPunct="1"/>
            <a:r>
              <a:rPr lang="en-US" altLang="x-none" dirty="0"/>
              <a:t>2014-03-01</a:t>
            </a:r>
            <a:endParaRPr lang="en-US" altLang="x-none"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smtClean="0"/>
              <a:t>单击此处编辑母版文本样式</a:t>
            </a:r>
            <a:endParaRPr lang="zh-CN" altLang="en-US" smtClean="0"/>
          </a:p>
        </p:txBody>
      </p:sp>
      <p:sp>
        <p:nvSpPr>
          <p:cNvPr id="6" name="页脚占位符 5"/>
          <p:cNvSpPr>
            <a:spLocks noGrp="1"/>
          </p:cNvSpPr>
          <p:nvPr>
            <p:ph type="ftr" sz="quarter" idx="11"/>
          </p:nvPr>
        </p:nvSpPr>
        <p:spPr/>
        <p:txBody>
          <a:bodyPr/>
          <a:lstStyle/>
          <a:p>
            <a:pPr lvl="0" eaLnBrk="1" latinLnBrk="1" hangingPunct="1"/>
            <a:endParaRPr lang="en-US" altLang="x-none" dirty="0"/>
          </a:p>
        </p:txBody>
      </p:sp>
      <p:sp>
        <p:nvSpPr>
          <p:cNvPr id="7" name="灯片编号占位符 6"/>
          <p:cNvSpPr>
            <a:spLocks noGrp="1"/>
          </p:cNvSpPr>
          <p:nvPr>
            <p:ph type="sldNum" sz="quarter" idx="12"/>
          </p:nvPr>
        </p:nvSpPr>
        <p:spPr/>
        <p:txBody>
          <a:bodyPr/>
          <a:lstStyle/>
          <a:p>
            <a:pPr lvl="0" eaLnBrk="1" latinLnBrk="1" hangingPunct="1"/>
            <a:r>
              <a:rPr lang="en-US" altLang="x-none" dirty="0"/>
              <a:t>2014-03-01</a:t>
            </a:r>
            <a:endParaRPr lang="en-US" altLang="x-none"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4" Type="http://schemas.openxmlformats.org/officeDocument/2006/relationships/theme" Target="../theme/theme2.xml"/><Relationship Id="rId13" Type="http://schemas.openxmlformats.org/officeDocument/2006/relationships/image" Target="../media/image1.png"/><Relationship Id="rId12" Type="http://schemas.openxmlformats.org/officeDocument/2006/relationships/slideLayout" Target="../slideLayouts/slideLayout23.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2.xml"/><Relationship Id="rId8" Type="http://schemas.openxmlformats.org/officeDocument/2006/relationships/slideLayout" Target="../slideLayouts/slideLayout31.xml"/><Relationship Id="rId7" Type="http://schemas.openxmlformats.org/officeDocument/2006/relationships/slideLayout" Target="../slideLayouts/slideLayout30.xml"/><Relationship Id="rId6" Type="http://schemas.openxmlformats.org/officeDocument/2006/relationships/slideLayout" Target="../slideLayouts/slideLayout29.xml"/><Relationship Id="rId5" Type="http://schemas.openxmlformats.org/officeDocument/2006/relationships/slideLayout" Target="../slideLayouts/slideLayout28.xml"/><Relationship Id="rId4" Type="http://schemas.openxmlformats.org/officeDocument/2006/relationships/slideLayout" Target="../slideLayouts/slideLayout27.xml"/><Relationship Id="rId3" Type="http://schemas.openxmlformats.org/officeDocument/2006/relationships/slideLayout" Target="../slideLayouts/slideLayout26.xml"/><Relationship Id="rId2" Type="http://schemas.openxmlformats.org/officeDocument/2006/relationships/slideLayout" Target="../slideLayouts/slideLayout25.xml"/><Relationship Id="rId14" Type="http://schemas.openxmlformats.org/officeDocument/2006/relationships/theme" Target="../theme/theme3.xml"/><Relationship Id="rId13" Type="http://schemas.openxmlformats.org/officeDocument/2006/relationships/image" Target="../media/image1.png"/><Relationship Id="rId12" Type="http://schemas.openxmlformats.org/officeDocument/2006/relationships/slideLayout" Target="../slideLayouts/slideLayout35.xml"/><Relationship Id="rId11" Type="http://schemas.openxmlformats.org/officeDocument/2006/relationships/slideLayout" Target="../slideLayouts/slideLayout34.xml"/><Relationship Id="rId10" Type="http://schemas.openxmlformats.org/officeDocument/2006/relationships/slideLayout" Target="../slideLayouts/slideLayout33.xml"/><Relationship Id="rId1" Type="http://schemas.openxmlformats.org/officeDocument/2006/relationships/slideLayout" Target="../slideLayouts/slideLayout24.xml"/></Relationships>
</file>

<file path=ppt/slideMasters/_rels/slideMaster4.xml.rels><?xml version="1.0" encoding="UTF-8" standalone="yes"?>
<Relationships xmlns="http://schemas.openxmlformats.org/package/2006/relationships"><Relationship Id="rId9" Type="http://schemas.openxmlformats.org/officeDocument/2006/relationships/slideLayout" Target="../slideLayouts/slideLayout44.xml"/><Relationship Id="rId8" Type="http://schemas.openxmlformats.org/officeDocument/2006/relationships/slideLayout" Target="../slideLayouts/slideLayout43.xml"/><Relationship Id="rId7" Type="http://schemas.openxmlformats.org/officeDocument/2006/relationships/slideLayout" Target="../slideLayouts/slideLayout42.xml"/><Relationship Id="rId6" Type="http://schemas.openxmlformats.org/officeDocument/2006/relationships/slideLayout" Target="../slideLayouts/slideLayout41.xml"/><Relationship Id="rId5" Type="http://schemas.openxmlformats.org/officeDocument/2006/relationships/slideLayout" Target="../slideLayouts/slideLayout40.xml"/><Relationship Id="rId4" Type="http://schemas.openxmlformats.org/officeDocument/2006/relationships/slideLayout" Target="../slideLayouts/slideLayout39.xml"/><Relationship Id="rId3" Type="http://schemas.openxmlformats.org/officeDocument/2006/relationships/slideLayout" Target="../slideLayouts/slideLayout38.xml"/><Relationship Id="rId2" Type="http://schemas.openxmlformats.org/officeDocument/2006/relationships/slideLayout" Target="../slideLayouts/slideLayout37.xml"/><Relationship Id="rId13" Type="http://schemas.openxmlformats.org/officeDocument/2006/relationships/theme" Target="../theme/theme4.xml"/><Relationship Id="rId12" Type="http://schemas.openxmlformats.org/officeDocument/2006/relationships/image" Target="../media/image1.png"/><Relationship Id="rId11" Type="http://schemas.openxmlformats.org/officeDocument/2006/relationships/slideLayout" Target="../slideLayouts/slideLayout46.xml"/><Relationship Id="rId10" Type="http://schemas.openxmlformats.org/officeDocument/2006/relationships/slideLayout" Target="../slideLayouts/slideLayout45.xml"/><Relationship Id="rId1" Type="http://schemas.openxmlformats.org/officeDocument/2006/relationships/slideLayout" Target="../slideLayouts/slideLayout3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alpha val="100000"/>
          </a:schemeClr>
        </a:solidFill>
        <a:effectLst/>
      </p:bgPr>
    </p:bg>
    <p:spTree>
      <p:nvGrpSpPr>
        <p:cNvPr id="1" name=""/>
        <p:cNvGrpSpPr/>
        <p:nvPr/>
      </p:nvGrpSpPr>
      <p:grpSpPr>
        <a:xfrm>
          <a:off x="0" y="0"/>
          <a:ext cx="0" cy="0"/>
          <a:chOff x="0" y="0"/>
          <a:chExt cx="0" cy="0"/>
        </a:xfrm>
      </p:grpSpPr>
      <p:sp>
        <p:nvSpPr>
          <p:cNvPr id="1026" name="Rectangle 2"/>
          <p:cNvSpPr>
            <a:spLocks noGrp="1"/>
          </p:cNvSpPr>
          <p:nvPr>
            <p:ph type="title"/>
          </p:nvPr>
        </p:nvSpPr>
        <p:spPr>
          <a:xfrm>
            <a:off x="574675" y="304800"/>
            <a:ext cx="8001000" cy="603250"/>
          </a:xfrm>
          <a:prstGeom prst="rect">
            <a:avLst/>
          </a:prstGeom>
          <a:noFill/>
          <a:ln w="9525">
            <a:noFill/>
          </a:ln>
        </p:spPr>
        <p:txBody>
          <a:bodyPr anchor="b"/>
          <a:lstStyle/>
          <a:p>
            <a:pPr lvl="0"/>
            <a:r>
              <a:rPr lang="ko-KR" altLang="en-US"/>
              <a:t>마스터 제목 스타일 편집</a:t>
            </a:r>
            <a:endParaRPr lang="ko-KR" altLang="en-US"/>
          </a:p>
        </p:txBody>
      </p:sp>
      <p:sp>
        <p:nvSpPr>
          <p:cNvPr id="1027" name="Rectangle 3"/>
          <p:cNvSpPr>
            <a:spLocks noGrp="1"/>
          </p:cNvSpPr>
          <p:nvPr>
            <p:ph type="body" idx="1"/>
          </p:nvPr>
        </p:nvSpPr>
        <p:spPr>
          <a:xfrm>
            <a:off x="566738" y="1196975"/>
            <a:ext cx="8001000" cy="4822825"/>
          </a:xfrm>
          <a:prstGeom prst="rect">
            <a:avLst/>
          </a:prstGeom>
          <a:noFill/>
          <a:ln w="9525">
            <a:noFill/>
          </a:ln>
        </p:spPr>
        <p:txBody>
          <a:bodyPr/>
          <a:lstStyle/>
          <a:p>
            <a:pPr lvl="0"/>
            <a:r>
              <a:rPr lang="ko-KR" altLang="en-US"/>
              <a:t>마스터 텍스트 스타일을 편집합니다</a:t>
            </a:r>
            <a:endParaRPr lang="ko-KR" altLang="en-US"/>
          </a:p>
          <a:p>
            <a:pPr lvl="1"/>
            <a:r>
              <a:rPr lang="ko-KR" altLang="en-US"/>
              <a:t>둘째 수준</a:t>
            </a:r>
            <a:endParaRPr lang="ko-KR" altLang="en-US"/>
          </a:p>
          <a:p>
            <a:pPr lvl="2"/>
            <a:r>
              <a:rPr lang="ko-KR" altLang="en-US"/>
              <a:t>셋째 수준</a:t>
            </a:r>
            <a:endParaRPr lang="ko-KR" altLang="en-US"/>
          </a:p>
          <a:p>
            <a:pPr lvl="3"/>
            <a:r>
              <a:rPr lang="ko-KR" altLang="en-US"/>
              <a:t>넷째 수준</a:t>
            </a:r>
            <a:endParaRPr lang="ko-KR" altLang="en-US"/>
          </a:p>
          <a:p>
            <a:pPr lvl="4"/>
            <a:r>
              <a:rPr lang="ko-KR" altLang="en-US"/>
              <a:t>다섯째 수준</a:t>
            </a:r>
            <a:endParaRPr lang="ko-KR" altLang="en-US"/>
          </a:p>
        </p:txBody>
      </p:sp>
      <p:sp>
        <p:nvSpPr>
          <p:cNvPr id="1028" name="AutoShape 4"/>
          <p:cNvSpPr/>
          <p:nvPr/>
        </p:nvSpPr>
        <p:spPr>
          <a:xfrm>
            <a:off x="609600" y="908050"/>
            <a:ext cx="7958138" cy="109538"/>
          </a:xfrm>
          <a:custGeom>
            <a:avLst/>
            <a:gdLst>
              <a:gd name="txL" fmla="*/ 0 w 1000"/>
              <a:gd name="txT" fmla="*/ 0 h 1000"/>
              <a:gd name="txR" fmla="*/ 1000 w 1000"/>
              <a:gd name="txB" fmla="*/ 1000 h 1000"/>
            </a:gdLst>
            <a:ahLst/>
            <a:cxnLst>
              <a:cxn ang="0">
                <a:pos x="0" y="0"/>
              </a:cxn>
              <a:cxn ang="0">
                <a:pos x="585" y="0"/>
              </a:cxn>
              <a:cxn ang="0">
                <a:pos x="585" y="1000"/>
              </a:cxn>
              <a:cxn ang="0">
                <a:pos x="0" y="1000"/>
              </a:cxn>
              <a:cxn ang="0">
                <a:pos x="0" y="0"/>
              </a:cxn>
              <a:cxn ang="0">
                <a:pos x="1000" y="0"/>
              </a:cxn>
            </a:cxnLst>
            <a:rect l="txL" t="txT" r="txR" b="txB"/>
            <a:pathLst>
              <a:path w="1000" h="1000" stroke="0">
                <a:moveTo>
                  <a:pt x="0" y="0"/>
                </a:moveTo>
                <a:lnTo>
                  <a:pt x="585" y="0"/>
                </a:lnTo>
                <a:lnTo>
                  <a:pt x="585" y="1000"/>
                </a:lnTo>
                <a:lnTo>
                  <a:pt x="0" y="1000"/>
                </a:lnTo>
                <a:close/>
              </a:path>
              <a:path w="1000" h="1000">
                <a:moveTo>
                  <a:pt x="0" y="0"/>
                </a:moveTo>
                <a:lnTo>
                  <a:pt x="1000" y="0"/>
                </a:lnTo>
              </a:path>
            </a:pathLst>
          </a:custGeom>
          <a:solidFill>
            <a:srgbClr val="376092"/>
          </a:solidFill>
          <a:ln w="9525" cap="flat" cmpd="sng">
            <a:solidFill>
              <a:schemeClr val="tx2"/>
            </a:solidFill>
            <a:prstDash val="solid"/>
            <a:miter/>
            <a:headEnd type="none" w="med" len="med"/>
            <a:tailEnd type="none" w="med" len="med"/>
          </a:ln>
        </p:spPr>
        <p:txBody>
          <a:bodyPr/>
          <a:lstStyle/>
          <a:p>
            <a:pPr lvl="0" eaLnBrk="1" hangingPunct="1"/>
            <a:endParaRPr lang="ko-KR" altLang="en-US" sz="2400" dirty="0">
              <a:latin typeface="Times New Roman" panose="02020603050405020304" pitchFamily="2" charset="0"/>
              <a:ea typeface="Gulim" panose="020B0600000101010101" pitchFamily="2" charset="-127"/>
            </a:endParaRPr>
          </a:p>
        </p:txBody>
      </p:sp>
      <p:sp>
        <p:nvSpPr>
          <p:cNvPr id="1029" name="Line 5"/>
          <p:cNvSpPr/>
          <p:nvPr/>
        </p:nvSpPr>
        <p:spPr>
          <a:xfrm flipV="1">
            <a:off x="609600" y="6329363"/>
            <a:ext cx="7924800" cy="0"/>
          </a:xfrm>
          <a:prstGeom prst="line">
            <a:avLst/>
          </a:prstGeom>
          <a:ln w="3175" cap="flat" cmpd="sng">
            <a:solidFill>
              <a:schemeClr val="tx2"/>
            </a:solidFill>
            <a:prstDash val="solid"/>
            <a:headEnd type="none" w="med" len="med"/>
            <a:tailEnd type="none" w="med" len="med"/>
          </a:ln>
        </p:spPr>
      </p:sp>
      <p:sp>
        <p:nvSpPr>
          <p:cNvPr id="1030" name="Rectangle 6"/>
          <p:cNvSpPr>
            <a:spLocks noGrp="1"/>
          </p:cNvSpPr>
          <p:nvPr>
            <p:ph type="sldNum" sz="quarter" idx="4"/>
          </p:nvPr>
        </p:nvSpPr>
        <p:spPr>
          <a:xfrm>
            <a:off x="6227763" y="6410325"/>
            <a:ext cx="2376487" cy="331788"/>
          </a:xfrm>
          <a:prstGeom prst="rect">
            <a:avLst/>
          </a:prstGeom>
          <a:noFill/>
          <a:ln w="9525">
            <a:noFill/>
          </a:ln>
        </p:spPr>
        <p:txBody>
          <a:bodyPr/>
          <a:lstStyle>
            <a:lvl1pPr algn="r">
              <a:defRPr sz="800" b="1">
                <a:latin typeface="Tahoma" panose="020B0604030504040204" pitchFamily="2" charset="0"/>
              </a:defRPr>
            </a:lvl1pPr>
          </a:lstStyle>
          <a:p>
            <a:pPr lvl="0" eaLnBrk="1" latinLnBrk="1" hangingPunct="1"/>
            <a:r>
              <a:rPr lang="en-US" altLang="x-none" dirty="0"/>
              <a:t>2014-03-01</a:t>
            </a:r>
            <a:endParaRPr lang="en-US" altLang="x-none" dirty="0"/>
          </a:p>
        </p:txBody>
      </p:sp>
      <p:sp>
        <p:nvSpPr>
          <p:cNvPr id="1031" name="Rectangle 9"/>
          <p:cNvSpPr>
            <a:spLocks noGrp="1"/>
          </p:cNvSpPr>
          <p:nvPr>
            <p:ph type="ftr" sz="quarter" idx="3"/>
          </p:nvPr>
        </p:nvSpPr>
        <p:spPr>
          <a:xfrm>
            <a:off x="684213" y="6410325"/>
            <a:ext cx="2895600" cy="260350"/>
          </a:xfrm>
          <a:prstGeom prst="rect">
            <a:avLst/>
          </a:prstGeom>
          <a:noFill/>
          <a:ln w="9525">
            <a:noFill/>
          </a:ln>
        </p:spPr>
        <p:txBody>
          <a:bodyPr/>
          <a:lstStyle>
            <a:lvl1pPr>
              <a:defRPr sz="800" b="1">
                <a:latin typeface="Tahoma" panose="020B0604030504040204" pitchFamily="2" charset="0"/>
              </a:defRPr>
            </a:lvl1pPr>
          </a:lstStyle>
          <a:p>
            <a:pPr lvl="0" eaLnBrk="1" latinLnBrk="1" hangingPunct="1"/>
            <a:endParaRPr lang="en-US" altLang="x-none" dirty="0"/>
          </a:p>
        </p:txBody>
      </p:sp>
      <p:pic>
        <p:nvPicPr>
          <p:cNvPr id="1032" name="Picture 10" descr="C:\Users\Administrator\Desktop\xb.gif"/>
          <p:cNvPicPr>
            <a:picLocks noChangeAspect="1"/>
          </p:cNvPicPr>
          <p:nvPr userDrawn="1"/>
        </p:nvPicPr>
        <p:blipFill>
          <a:blip r:embed="rId12"/>
          <a:stretch>
            <a:fillRect/>
          </a:stretch>
        </p:blipFill>
        <p:spPr>
          <a:xfrm>
            <a:off x="152400" y="6172200"/>
            <a:ext cx="471488" cy="468313"/>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marL="0" lvl="0" indent="0" algn="l" defTabSz="914400" eaLnBrk="0" fontAlgn="base" latinLnBrk="1" hangingPunct="0">
        <a:lnSpc>
          <a:spcPct val="100000"/>
        </a:lnSpc>
        <a:spcBef>
          <a:spcPct val="0"/>
        </a:spcBef>
        <a:spcAft>
          <a:spcPct val="0"/>
        </a:spcAft>
        <a:buNone/>
        <a:defRPr sz="3200" u="none" kern="1200" baseline="0">
          <a:solidFill>
            <a:schemeClr val="tx1"/>
          </a:solidFill>
          <a:latin typeface="+mj-lt"/>
          <a:ea typeface="+mj-ea"/>
          <a:cs typeface="+mj-cs"/>
        </a:defRPr>
      </a:lvl1pPr>
    </p:titleStyle>
    <p:bodyStyle>
      <a:lvl1pPr marL="469900" lvl="0" indent="-4699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o"/>
        <a:defRPr sz="2000" u="none" kern="1200" baseline="0">
          <a:solidFill>
            <a:schemeClr val="tx1"/>
          </a:solidFill>
          <a:latin typeface="+mn-lt"/>
          <a:ea typeface="+mn-ea"/>
          <a:cs typeface="+mn-cs"/>
        </a:defRPr>
      </a:lvl1pPr>
      <a:lvl2pPr marL="908050" lvl="1" indent="-436245"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n"/>
        <a:defRPr sz="2800" u="none" kern="1200" baseline="0">
          <a:solidFill>
            <a:schemeClr val="tx1"/>
          </a:solidFill>
          <a:latin typeface="+mn-lt"/>
          <a:ea typeface="+mn-ea"/>
          <a:cs typeface="+mn-cs"/>
        </a:defRPr>
      </a:lvl2pPr>
      <a:lvl3pPr marL="1304925" lvl="2" indent="-39497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600" u="none" kern="1200" baseline="0">
          <a:solidFill>
            <a:schemeClr val="tx1"/>
          </a:solidFill>
          <a:latin typeface="+mn-lt"/>
          <a:ea typeface="+mn-ea"/>
          <a:cs typeface="+mn-cs"/>
        </a:defRPr>
      </a:lvl3pPr>
      <a:lvl4pPr marL="1694180" lvl="3" indent="-38735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n"/>
        <a:defRPr sz="1400" u="none" kern="1200" baseline="0">
          <a:solidFill>
            <a:schemeClr val="tx1"/>
          </a:solidFill>
          <a:latin typeface="+mn-lt"/>
          <a:ea typeface="+mn-ea"/>
          <a:cs typeface="+mn-cs"/>
        </a:defRPr>
      </a:lvl4pPr>
      <a:lvl5pPr marL="2094230" lvl="4" indent="-39878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5pPr>
      <a:lvl6pPr marL="2514600" lvl="5"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6pPr>
      <a:lvl7pPr marL="2971800" lvl="6"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7pPr>
      <a:lvl8pPr marL="3429000" lvl="7"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8pPr>
      <a:lvl9pPr marL="3886200" lvl="8"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9pPr>
    </p:bodyStyle>
    <p:otherStyle>
      <a:lvl1pPr marL="0" lvl="0" indent="0" algn="l" defTabSz="914400" eaLnBrk="0" fontAlgn="base" latinLnBrk="0" hangingPunct="0">
        <a:lnSpc>
          <a:spcPct val="100000"/>
        </a:lnSpc>
        <a:spcBef>
          <a:spcPct val="0"/>
        </a:spcBef>
        <a:spcAft>
          <a:spcPct val="0"/>
        </a:spcAft>
        <a:buFont typeface="Arial" panose="020B0604020202020204" pitchFamily="34" charset="0"/>
        <a:buNone/>
        <a:defRPr sz="1800" u="none" kern="1200" baseline="0">
          <a:solidFill>
            <a:schemeClr val="tx1"/>
          </a:solidFill>
          <a:latin typeface="+mn-lt"/>
          <a:ea typeface="+mn-ea"/>
          <a:cs typeface="+mn-cs"/>
        </a:defRPr>
      </a:lvl1pPr>
      <a:lvl2pPr marL="457200" lvl="1"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2pPr>
      <a:lvl3pPr marL="914400" lvl="2"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3pPr>
      <a:lvl4pPr marL="1371600" lvl="3"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4pPr>
      <a:lvl5pPr marL="1828800" lvl="4"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5pPr>
      <a:lvl6pPr marL="2286000" lvl="5"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6pPr>
      <a:lvl7pPr marL="2743200" lvl="6"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7pPr>
      <a:lvl8pPr marL="3200400" lvl="7"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8pPr>
      <a:lvl9pPr marL="3657600" lvl="8"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alpha val="100000"/>
          </a:schemeClr>
        </a:solidFill>
        <a:effectLst/>
      </p:bgPr>
    </p:bg>
    <p:spTree>
      <p:nvGrpSpPr>
        <p:cNvPr id="1" name=""/>
        <p:cNvGrpSpPr/>
        <p:nvPr/>
      </p:nvGrpSpPr>
      <p:grpSpPr>
        <a:xfrm>
          <a:off x="0" y="0"/>
          <a:ext cx="0" cy="0"/>
          <a:chOff x="0" y="0"/>
          <a:chExt cx="0" cy="0"/>
        </a:xfrm>
      </p:grpSpPr>
      <p:sp>
        <p:nvSpPr>
          <p:cNvPr id="2050" name="AutoShape 7"/>
          <p:cNvSpPr/>
          <p:nvPr/>
        </p:nvSpPr>
        <p:spPr>
          <a:xfrm>
            <a:off x="685800" y="2393950"/>
            <a:ext cx="7772400" cy="109538"/>
          </a:xfrm>
          <a:custGeom>
            <a:avLst/>
            <a:gdLst>
              <a:gd name="txL" fmla="*/ 0 w 1000"/>
              <a:gd name="txT" fmla="*/ 0 h 1000"/>
              <a:gd name="txR" fmla="*/ 1000 w 1000"/>
              <a:gd name="txB" fmla="*/ 1000 h 1000"/>
            </a:gdLst>
            <a:ahLst/>
            <a:cxnLst>
              <a:cxn ang="0">
                <a:pos x="0" y="0"/>
              </a:cxn>
              <a:cxn ang="0">
                <a:pos x="2147483647" y="0"/>
              </a:cxn>
              <a:cxn ang="0">
                <a:pos x="2147483647" y="2147483647"/>
              </a:cxn>
              <a:cxn ang="0">
                <a:pos x="0" y="2147483647"/>
              </a:cxn>
              <a:cxn ang="0">
                <a:pos x="0" y="0"/>
              </a:cxn>
              <a:cxn ang="0">
                <a:pos x="2147483647" y="0"/>
              </a:cxn>
            </a:cxnLst>
            <a:rect l="txL" t="txT" r="txR" b="tx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chemeClr val="tx2"/>
          </a:solidFill>
          <a:ln w="9525" cap="flat" cmpd="sng">
            <a:solidFill>
              <a:schemeClr val="tx2"/>
            </a:solidFill>
            <a:prstDash val="solid"/>
            <a:miter/>
            <a:headEnd type="none" w="med" len="med"/>
            <a:tailEnd type="none" w="med" len="med"/>
          </a:ln>
        </p:spPr>
        <p:txBody>
          <a:bodyPr/>
          <a:lstStyle/>
          <a:p>
            <a:pPr lvl="0"/>
            <a:endParaRPr lang="zh-CN" altLang="en-US" dirty="0">
              <a:latin typeface="Gulim" panose="020B0600000101010101" pitchFamily="2" charset="-127"/>
              <a:ea typeface="Gulim" panose="020B0600000101010101" pitchFamily="2" charset="-127"/>
            </a:endParaRPr>
          </a:p>
        </p:txBody>
      </p:sp>
      <p:sp>
        <p:nvSpPr>
          <p:cNvPr id="2051" name="Rectangle 9"/>
          <p:cNvSpPr txBox="1"/>
          <p:nvPr userDrawn="1"/>
        </p:nvSpPr>
        <p:spPr>
          <a:xfrm>
            <a:off x="5665788" y="6378575"/>
            <a:ext cx="2895600" cy="260350"/>
          </a:xfrm>
          <a:prstGeom prst="rect">
            <a:avLst/>
          </a:prstGeom>
          <a:noFill/>
          <a:ln w="9525">
            <a:noFill/>
          </a:ln>
        </p:spPr>
        <p:txBody>
          <a:bodyPr/>
          <a:lstStyle/>
          <a:p>
            <a:pPr lvl="0" algn="r" eaLnBrk="1" latinLnBrk="1" hangingPunct="1"/>
            <a:r>
              <a:rPr lang="en-US" altLang="x-none" sz="800" b="1" dirty="0">
                <a:latin typeface="Tahoma" panose="020B0604030504040204" pitchFamily="2" charset="0"/>
                <a:ea typeface="Gulim" panose="020B0600000101010101" pitchFamily="2" charset="-127"/>
              </a:rPr>
              <a:t>2014-03-01</a:t>
            </a:r>
            <a:endParaRPr lang="en-US" altLang="x-none" sz="800" b="1" dirty="0">
              <a:latin typeface="Tahoma" panose="020B0604030504040204" pitchFamily="2" charset="0"/>
              <a:ea typeface="Gulim" panose="020B0600000101010101" pitchFamily="2" charset="-127"/>
            </a:endParaRPr>
          </a:p>
        </p:txBody>
      </p:sp>
      <p:sp>
        <p:nvSpPr>
          <p:cNvPr id="2052" name="Rectangle 9"/>
          <p:cNvSpPr txBox="1"/>
          <p:nvPr userDrawn="1"/>
        </p:nvSpPr>
        <p:spPr>
          <a:xfrm>
            <a:off x="3505200" y="6373813"/>
            <a:ext cx="2895600" cy="260350"/>
          </a:xfrm>
          <a:prstGeom prst="rect">
            <a:avLst/>
          </a:prstGeom>
          <a:noFill/>
          <a:ln w="9525">
            <a:noFill/>
          </a:ln>
        </p:spPr>
        <p:txBody>
          <a:bodyPr/>
          <a:lstStyle/>
          <a:p>
            <a:pPr lvl="0" algn="ctr" eaLnBrk="1" latinLnBrk="1" hangingPunct="1"/>
            <a:r>
              <a:rPr lang="zh-CN" altLang="en-US" sz="900" b="1" dirty="0">
                <a:latin typeface="微软雅黑" panose="020B0503020204020204" pitchFamily="2" charset="-122"/>
                <a:ea typeface="微软雅黑" panose="020B0503020204020204" pitchFamily="2" charset="-122"/>
              </a:rPr>
              <a:t>福州大学数学与计算机科学学院</a:t>
            </a:r>
            <a:endParaRPr lang="en-US" altLang="x-none" sz="900" b="1" dirty="0">
              <a:latin typeface="微软雅黑" panose="020B0503020204020204" pitchFamily="2" charset="-122"/>
              <a:ea typeface="微软雅黑" panose="020B0503020204020204" pitchFamily="2" charset="-122"/>
            </a:endParaRPr>
          </a:p>
        </p:txBody>
      </p:sp>
      <p:sp>
        <p:nvSpPr>
          <p:cNvPr id="2053" name="Rectangle 9"/>
          <p:cNvSpPr txBox="1"/>
          <p:nvPr userDrawn="1"/>
        </p:nvSpPr>
        <p:spPr>
          <a:xfrm>
            <a:off x="609600" y="6373813"/>
            <a:ext cx="2895600" cy="260350"/>
          </a:xfrm>
          <a:prstGeom prst="rect">
            <a:avLst/>
          </a:prstGeom>
          <a:noFill/>
          <a:ln w="9525">
            <a:noFill/>
          </a:ln>
        </p:spPr>
        <p:txBody>
          <a:bodyPr/>
          <a:lstStyle/>
          <a:p>
            <a:pPr lvl="0" eaLnBrk="1" latinLnBrk="1" hangingPunct="1"/>
            <a:r>
              <a:rPr lang="en-US" altLang="x-none" sz="800" b="1" dirty="0">
                <a:latin typeface="Tahoma" panose="020B0604030504040204" pitchFamily="2" charset="0"/>
                <a:ea typeface="Gulim" panose="020B0600000101010101" pitchFamily="2" charset="-127"/>
              </a:rPr>
              <a:t>Fuzhou University</a:t>
            </a:r>
            <a:endParaRPr lang="en-US" altLang="x-none" sz="800" b="1" dirty="0">
              <a:latin typeface="Tahoma" panose="020B0604030504040204" pitchFamily="2" charset="0"/>
              <a:ea typeface="Gulim" panose="020B0600000101010101" pitchFamily="2" charset="-127"/>
            </a:endParaRPr>
          </a:p>
        </p:txBody>
      </p:sp>
      <p:sp>
        <p:nvSpPr>
          <p:cNvPr id="2054" name="Line 5"/>
          <p:cNvSpPr/>
          <p:nvPr userDrawn="1"/>
        </p:nvSpPr>
        <p:spPr>
          <a:xfrm flipV="1">
            <a:off x="609600" y="6329363"/>
            <a:ext cx="7924800" cy="0"/>
          </a:xfrm>
          <a:prstGeom prst="line">
            <a:avLst/>
          </a:prstGeom>
          <a:ln w="3175" cap="flat" cmpd="sng">
            <a:solidFill>
              <a:schemeClr val="tx2"/>
            </a:solidFill>
            <a:prstDash val="solid"/>
            <a:headEnd type="none" w="med" len="med"/>
            <a:tailEnd type="none" w="med" len="med"/>
          </a:ln>
        </p:spPr>
      </p:sp>
      <p:pic>
        <p:nvPicPr>
          <p:cNvPr id="2055" name="Picture 10" descr="C:\Users\Administrator\Desktop\xb.gif"/>
          <p:cNvPicPr>
            <a:picLocks noChangeAspect="1"/>
          </p:cNvPicPr>
          <p:nvPr userDrawn="1"/>
        </p:nvPicPr>
        <p:blipFill>
          <a:blip r:embed="rId13"/>
          <a:stretch>
            <a:fillRect/>
          </a:stretch>
        </p:blipFill>
        <p:spPr>
          <a:xfrm>
            <a:off x="152400" y="6172200"/>
            <a:ext cx="471488" cy="468313"/>
          </a:xfrm>
          <a:prstGeom prst="rect">
            <a:avLst/>
          </a:prstGeom>
          <a:noFill/>
          <a:ln w="9525">
            <a:noFill/>
          </a:ln>
        </p:spPr>
      </p:pic>
      <p:sp>
        <p:nvSpPr>
          <p:cNvPr id="2056" name="Rectangle 2"/>
          <p:cNvSpPr>
            <a:spLocks noGrp="1"/>
          </p:cNvSpPr>
          <p:nvPr>
            <p:ph type="title"/>
          </p:nvPr>
        </p:nvSpPr>
        <p:spPr>
          <a:xfrm>
            <a:off x="574675" y="304800"/>
            <a:ext cx="8001000" cy="603250"/>
          </a:xfrm>
          <a:prstGeom prst="rect">
            <a:avLst/>
          </a:prstGeom>
          <a:noFill/>
          <a:ln w="9525">
            <a:noFill/>
          </a:ln>
        </p:spPr>
        <p:txBody>
          <a:bodyPr anchor="b"/>
          <a:lstStyle/>
          <a:p>
            <a:pPr lvl="0"/>
            <a:r>
              <a:rPr lang="ko-KR" altLang="en-US"/>
              <a:t>마스터 제목 스타일 편집</a:t>
            </a:r>
            <a:endParaRPr lang="ko-KR" altLang="en-US"/>
          </a:p>
        </p:txBody>
      </p:sp>
      <p:sp>
        <p:nvSpPr>
          <p:cNvPr id="2057" name="Rectangle 3"/>
          <p:cNvSpPr>
            <a:spLocks noGrp="1"/>
          </p:cNvSpPr>
          <p:nvPr>
            <p:ph type="body" idx="1"/>
          </p:nvPr>
        </p:nvSpPr>
        <p:spPr>
          <a:xfrm>
            <a:off x="566738" y="1196975"/>
            <a:ext cx="8001000" cy="4822825"/>
          </a:xfrm>
          <a:prstGeom prst="rect">
            <a:avLst/>
          </a:prstGeom>
          <a:noFill/>
          <a:ln w="9525">
            <a:noFill/>
          </a:ln>
        </p:spPr>
        <p:txBody>
          <a:bodyPr/>
          <a:lstStyle/>
          <a:p>
            <a:pPr lvl="0"/>
            <a:r>
              <a:rPr lang="ko-KR" altLang="en-US"/>
              <a:t>마스터 텍스트 스타일을 편집합니다</a:t>
            </a:r>
            <a:endParaRPr lang="ko-KR" altLang="en-US"/>
          </a:p>
          <a:p>
            <a:pPr lvl="1"/>
            <a:r>
              <a:rPr lang="ko-KR" altLang="en-US"/>
              <a:t>둘째 수준</a:t>
            </a:r>
            <a:endParaRPr lang="ko-KR" altLang="en-US"/>
          </a:p>
          <a:p>
            <a:pPr lvl="2"/>
            <a:r>
              <a:rPr lang="ko-KR" altLang="en-US"/>
              <a:t>셋째 수준</a:t>
            </a:r>
            <a:endParaRPr lang="ko-KR" altLang="en-US"/>
          </a:p>
          <a:p>
            <a:pPr lvl="3"/>
            <a:r>
              <a:rPr lang="ko-KR" altLang="en-US"/>
              <a:t>넷째 수준</a:t>
            </a:r>
            <a:endParaRPr lang="ko-KR" altLang="en-US"/>
          </a:p>
          <a:p>
            <a:pPr lvl="4"/>
            <a:r>
              <a:rPr lang="ko-KR" altLang="en-US"/>
              <a:t>다섯째 수준</a:t>
            </a:r>
            <a:endParaRPr lang="ko-KR"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sldNum="0" hdr="0" ftr="0" dt="0"/>
  <p:txStyles>
    <p:titleStyle>
      <a:lvl1pPr marL="0" lvl="0" indent="0" algn="l" defTabSz="914400" eaLnBrk="0" fontAlgn="base" latinLnBrk="1" hangingPunct="0">
        <a:lnSpc>
          <a:spcPct val="100000"/>
        </a:lnSpc>
        <a:spcBef>
          <a:spcPct val="0"/>
        </a:spcBef>
        <a:spcAft>
          <a:spcPct val="0"/>
        </a:spcAft>
        <a:buNone/>
        <a:defRPr sz="3200" u="none" kern="1200" baseline="0">
          <a:solidFill>
            <a:schemeClr val="tx1"/>
          </a:solidFill>
          <a:latin typeface="+mj-lt"/>
          <a:ea typeface="+mj-ea"/>
          <a:cs typeface="+mj-cs"/>
        </a:defRPr>
      </a:lvl1pPr>
    </p:titleStyle>
    <p:bodyStyle>
      <a:lvl1pPr marL="469900" lvl="0" indent="-4699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o"/>
        <a:defRPr sz="2000" u="none" kern="1200" baseline="0">
          <a:solidFill>
            <a:schemeClr val="tx1"/>
          </a:solidFill>
          <a:latin typeface="+mn-lt"/>
          <a:ea typeface="+mn-ea"/>
          <a:cs typeface="+mn-cs"/>
        </a:defRPr>
      </a:lvl1pPr>
      <a:lvl2pPr marL="908050" lvl="1" indent="-436245"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n"/>
        <a:defRPr sz="2800" u="none" kern="1200" baseline="0">
          <a:solidFill>
            <a:schemeClr val="tx1"/>
          </a:solidFill>
          <a:latin typeface="+mn-lt"/>
          <a:ea typeface="+mn-ea"/>
          <a:cs typeface="+mn-cs"/>
        </a:defRPr>
      </a:lvl2pPr>
      <a:lvl3pPr marL="1304925" lvl="2" indent="-39497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600" u="none" kern="1200" baseline="0">
          <a:solidFill>
            <a:schemeClr val="tx1"/>
          </a:solidFill>
          <a:latin typeface="+mn-lt"/>
          <a:ea typeface="+mn-ea"/>
          <a:cs typeface="+mn-cs"/>
        </a:defRPr>
      </a:lvl3pPr>
      <a:lvl4pPr marL="1694180" lvl="3" indent="-38735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n"/>
        <a:defRPr sz="1400" u="none" kern="1200" baseline="0">
          <a:solidFill>
            <a:schemeClr val="tx1"/>
          </a:solidFill>
          <a:latin typeface="+mn-lt"/>
          <a:ea typeface="+mn-ea"/>
          <a:cs typeface="+mn-cs"/>
        </a:defRPr>
      </a:lvl4pPr>
      <a:lvl5pPr marL="2094230" lvl="4" indent="-39878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5pPr>
      <a:lvl6pPr marL="2514600" lvl="5"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6pPr>
      <a:lvl7pPr marL="2971800" lvl="6"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7pPr>
      <a:lvl8pPr marL="3429000" lvl="7"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8pPr>
      <a:lvl9pPr marL="3886200" lvl="8"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9pPr>
    </p:bodyStyle>
    <p:otherStyle>
      <a:lvl1pPr marL="0" lvl="0" indent="0" algn="l" defTabSz="914400" eaLnBrk="0" fontAlgn="base" latinLnBrk="0" hangingPunct="0">
        <a:lnSpc>
          <a:spcPct val="100000"/>
        </a:lnSpc>
        <a:spcBef>
          <a:spcPct val="0"/>
        </a:spcBef>
        <a:spcAft>
          <a:spcPct val="0"/>
        </a:spcAft>
        <a:buFont typeface="Arial" panose="020B0604020202020204" pitchFamily="34" charset="0"/>
        <a:buNone/>
        <a:defRPr sz="1800" u="none" kern="1200" baseline="0">
          <a:solidFill>
            <a:schemeClr val="tx1"/>
          </a:solidFill>
          <a:latin typeface="+mn-lt"/>
          <a:ea typeface="+mn-ea"/>
          <a:cs typeface="+mn-cs"/>
        </a:defRPr>
      </a:lvl1pPr>
      <a:lvl2pPr marL="457200" lvl="1"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2pPr>
      <a:lvl3pPr marL="914400" lvl="2"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3pPr>
      <a:lvl4pPr marL="1371600" lvl="3"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4pPr>
      <a:lvl5pPr marL="1828800" lvl="4"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5pPr>
      <a:lvl6pPr marL="2286000" lvl="5"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6pPr>
      <a:lvl7pPr marL="2743200" lvl="6"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7pPr>
      <a:lvl8pPr marL="3200400" lvl="7"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8pPr>
      <a:lvl9pPr marL="3657600" lvl="8"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alpha val="100000"/>
          </a:schemeClr>
        </a:solidFill>
        <a:effectLst/>
      </p:bgPr>
    </p:bg>
    <p:spTree>
      <p:nvGrpSpPr>
        <p:cNvPr id="1" name=""/>
        <p:cNvGrpSpPr/>
        <p:nvPr/>
      </p:nvGrpSpPr>
      <p:grpSpPr>
        <a:xfrm>
          <a:off x="0" y="0"/>
          <a:ext cx="0" cy="0"/>
          <a:chOff x="0" y="0"/>
          <a:chExt cx="0" cy="0"/>
        </a:xfrm>
      </p:grpSpPr>
      <p:sp>
        <p:nvSpPr>
          <p:cNvPr id="3074" name="AutoShape 4"/>
          <p:cNvSpPr/>
          <p:nvPr/>
        </p:nvSpPr>
        <p:spPr>
          <a:xfrm>
            <a:off x="609600" y="908050"/>
            <a:ext cx="7958138" cy="109538"/>
          </a:xfrm>
          <a:custGeom>
            <a:avLst/>
            <a:gdLst>
              <a:gd name="txL" fmla="*/ 0 w 1000"/>
              <a:gd name="txT" fmla="*/ 0 h 1000"/>
              <a:gd name="txR" fmla="*/ 1000 w 1000"/>
              <a:gd name="txB" fmla="*/ 1000 h 1000"/>
            </a:gdLst>
            <a:ahLst/>
            <a:cxnLst>
              <a:cxn ang="0">
                <a:pos x="0" y="0"/>
              </a:cxn>
              <a:cxn ang="0">
                <a:pos x="585" y="0"/>
              </a:cxn>
              <a:cxn ang="0">
                <a:pos x="585" y="1000"/>
              </a:cxn>
              <a:cxn ang="0">
                <a:pos x="0" y="1000"/>
              </a:cxn>
              <a:cxn ang="0">
                <a:pos x="0" y="0"/>
              </a:cxn>
              <a:cxn ang="0">
                <a:pos x="1000" y="0"/>
              </a:cxn>
            </a:cxnLst>
            <a:rect l="txL" t="txT" r="txR" b="txB"/>
            <a:pathLst>
              <a:path w="1000" h="1000" stroke="0">
                <a:moveTo>
                  <a:pt x="0" y="0"/>
                </a:moveTo>
                <a:lnTo>
                  <a:pt x="585" y="0"/>
                </a:lnTo>
                <a:lnTo>
                  <a:pt x="585" y="1000"/>
                </a:lnTo>
                <a:lnTo>
                  <a:pt x="0" y="1000"/>
                </a:lnTo>
                <a:close/>
              </a:path>
              <a:path w="1000" h="1000">
                <a:moveTo>
                  <a:pt x="0" y="0"/>
                </a:moveTo>
                <a:lnTo>
                  <a:pt x="1000" y="0"/>
                </a:lnTo>
              </a:path>
            </a:pathLst>
          </a:custGeom>
          <a:solidFill>
            <a:srgbClr val="376092"/>
          </a:solidFill>
          <a:ln w="9525" cap="flat" cmpd="sng">
            <a:solidFill>
              <a:schemeClr val="tx2"/>
            </a:solidFill>
            <a:prstDash val="solid"/>
            <a:miter/>
            <a:headEnd type="none" w="med" len="med"/>
            <a:tailEnd type="none" w="med" len="med"/>
          </a:ln>
        </p:spPr>
        <p:txBody>
          <a:bodyPr/>
          <a:lstStyle/>
          <a:p>
            <a:pPr lvl="0" eaLnBrk="1" hangingPunct="1"/>
            <a:endParaRPr lang="ko-KR" altLang="en-US" sz="2400" dirty="0">
              <a:latin typeface="Times New Roman" panose="02020603050405020304" pitchFamily="2" charset="0"/>
              <a:ea typeface="Gulim" panose="020B0600000101010101" pitchFamily="2" charset="-127"/>
            </a:endParaRPr>
          </a:p>
        </p:txBody>
      </p:sp>
      <p:sp>
        <p:nvSpPr>
          <p:cNvPr id="3075" name="Line 5"/>
          <p:cNvSpPr/>
          <p:nvPr/>
        </p:nvSpPr>
        <p:spPr>
          <a:xfrm flipV="1">
            <a:off x="609600" y="6329363"/>
            <a:ext cx="7924800" cy="0"/>
          </a:xfrm>
          <a:prstGeom prst="line">
            <a:avLst/>
          </a:prstGeom>
          <a:ln w="3175" cap="flat" cmpd="sng">
            <a:solidFill>
              <a:schemeClr val="tx2"/>
            </a:solidFill>
            <a:prstDash val="solid"/>
            <a:headEnd type="none" w="med" len="med"/>
            <a:tailEnd type="none" w="med" len="med"/>
          </a:ln>
        </p:spPr>
      </p:sp>
      <p:pic>
        <p:nvPicPr>
          <p:cNvPr id="3076" name="Picture 10" descr="C:\Users\Administrator\Desktop\xb.gif"/>
          <p:cNvPicPr>
            <a:picLocks noChangeAspect="1"/>
          </p:cNvPicPr>
          <p:nvPr userDrawn="1"/>
        </p:nvPicPr>
        <p:blipFill>
          <a:blip r:embed="rId13"/>
          <a:stretch>
            <a:fillRect/>
          </a:stretch>
        </p:blipFill>
        <p:spPr>
          <a:xfrm>
            <a:off x="152400" y="6172200"/>
            <a:ext cx="471488" cy="468313"/>
          </a:xfrm>
          <a:prstGeom prst="rect">
            <a:avLst/>
          </a:prstGeom>
          <a:noFill/>
          <a:ln w="9525">
            <a:noFill/>
          </a:ln>
        </p:spPr>
      </p:pic>
      <p:sp>
        <p:nvSpPr>
          <p:cNvPr id="3077" name="Rectangle 9"/>
          <p:cNvSpPr txBox="1"/>
          <p:nvPr userDrawn="1"/>
        </p:nvSpPr>
        <p:spPr>
          <a:xfrm>
            <a:off x="5665788" y="6378575"/>
            <a:ext cx="2895600" cy="260350"/>
          </a:xfrm>
          <a:prstGeom prst="rect">
            <a:avLst/>
          </a:prstGeom>
          <a:noFill/>
          <a:ln w="9525">
            <a:noFill/>
          </a:ln>
        </p:spPr>
        <p:txBody>
          <a:bodyPr/>
          <a:lstStyle/>
          <a:p>
            <a:pPr lvl="0" algn="r" eaLnBrk="1" latinLnBrk="1" hangingPunct="1"/>
            <a:r>
              <a:rPr lang="en-US" altLang="x-none" sz="800" b="1" dirty="0">
                <a:latin typeface="Tahoma" panose="020B0604030504040204" pitchFamily="2" charset="0"/>
                <a:ea typeface="Gulim" panose="020B0600000101010101" pitchFamily="2" charset="-127"/>
              </a:rPr>
              <a:t>2014-03-01</a:t>
            </a:r>
            <a:endParaRPr lang="en-US" altLang="x-none" sz="800" b="1" dirty="0">
              <a:latin typeface="Tahoma" panose="020B0604030504040204" pitchFamily="2" charset="0"/>
              <a:ea typeface="Gulim" panose="020B0600000101010101" pitchFamily="2" charset="-127"/>
            </a:endParaRPr>
          </a:p>
        </p:txBody>
      </p:sp>
      <p:sp>
        <p:nvSpPr>
          <p:cNvPr id="3078" name="Rectangle 9"/>
          <p:cNvSpPr txBox="1"/>
          <p:nvPr userDrawn="1"/>
        </p:nvSpPr>
        <p:spPr>
          <a:xfrm>
            <a:off x="3505200" y="6373813"/>
            <a:ext cx="2895600" cy="260350"/>
          </a:xfrm>
          <a:prstGeom prst="rect">
            <a:avLst/>
          </a:prstGeom>
          <a:noFill/>
          <a:ln w="9525">
            <a:noFill/>
          </a:ln>
        </p:spPr>
        <p:txBody>
          <a:bodyPr/>
          <a:lstStyle/>
          <a:p>
            <a:pPr lvl="0" algn="ctr" eaLnBrk="1" latinLnBrk="1" hangingPunct="1"/>
            <a:r>
              <a:rPr lang="zh-CN" altLang="en-US" sz="900" b="1" dirty="0">
                <a:latin typeface="微软雅黑" panose="020B0503020204020204" pitchFamily="2" charset="-122"/>
                <a:ea typeface="微软雅黑" panose="020B0503020204020204" pitchFamily="2" charset="-122"/>
              </a:rPr>
              <a:t>福州大学数学与计算机科学学院</a:t>
            </a:r>
            <a:endParaRPr lang="en-US" altLang="x-none" sz="900" b="1" dirty="0">
              <a:latin typeface="微软雅黑" panose="020B0503020204020204" pitchFamily="2" charset="-122"/>
              <a:ea typeface="微软雅黑" panose="020B0503020204020204" pitchFamily="2" charset="-122"/>
            </a:endParaRPr>
          </a:p>
        </p:txBody>
      </p:sp>
      <p:sp>
        <p:nvSpPr>
          <p:cNvPr id="3079" name="Rectangle 9"/>
          <p:cNvSpPr txBox="1"/>
          <p:nvPr userDrawn="1"/>
        </p:nvSpPr>
        <p:spPr>
          <a:xfrm>
            <a:off x="609600" y="6373813"/>
            <a:ext cx="2895600" cy="260350"/>
          </a:xfrm>
          <a:prstGeom prst="rect">
            <a:avLst/>
          </a:prstGeom>
          <a:noFill/>
          <a:ln w="9525">
            <a:noFill/>
          </a:ln>
        </p:spPr>
        <p:txBody>
          <a:bodyPr/>
          <a:lstStyle/>
          <a:p>
            <a:pPr lvl="0" eaLnBrk="1" latinLnBrk="1" hangingPunct="1"/>
            <a:r>
              <a:rPr lang="en-US" altLang="x-none" sz="800" b="1" dirty="0">
                <a:latin typeface="Tahoma" panose="020B0604030504040204" pitchFamily="2" charset="0"/>
                <a:ea typeface="Gulim" panose="020B0600000101010101" pitchFamily="2" charset="-127"/>
              </a:rPr>
              <a:t>Fuzhou University</a:t>
            </a:r>
            <a:endParaRPr lang="en-US" altLang="x-none" sz="800" b="1" dirty="0">
              <a:latin typeface="Tahoma" panose="020B0604030504040204" pitchFamily="2" charset="0"/>
              <a:ea typeface="Gulim" panose="020B0600000101010101" pitchFamily="2" charset="-127"/>
            </a:endParaRPr>
          </a:p>
        </p:txBody>
      </p:sp>
      <p:sp>
        <p:nvSpPr>
          <p:cNvPr id="3080" name="Rectangle 2"/>
          <p:cNvSpPr>
            <a:spLocks noGrp="1"/>
          </p:cNvSpPr>
          <p:nvPr>
            <p:ph type="title"/>
          </p:nvPr>
        </p:nvSpPr>
        <p:spPr>
          <a:xfrm>
            <a:off x="574675" y="304800"/>
            <a:ext cx="8001000" cy="603250"/>
          </a:xfrm>
          <a:prstGeom prst="rect">
            <a:avLst/>
          </a:prstGeom>
          <a:noFill/>
          <a:ln w="9525">
            <a:noFill/>
          </a:ln>
        </p:spPr>
        <p:txBody>
          <a:bodyPr anchor="b"/>
          <a:lstStyle/>
          <a:p>
            <a:pPr lvl="0"/>
            <a:r>
              <a:rPr lang="ko-KR" altLang="en-US"/>
              <a:t>마스터 제목 스타일 편집</a:t>
            </a:r>
            <a:endParaRPr lang="ko-KR" altLang="en-US"/>
          </a:p>
        </p:txBody>
      </p:sp>
      <p:sp>
        <p:nvSpPr>
          <p:cNvPr id="3081" name="Rectangle 3"/>
          <p:cNvSpPr>
            <a:spLocks noGrp="1"/>
          </p:cNvSpPr>
          <p:nvPr>
            <p:ph type="body" idx="1"/>
          </p:nvPr>
        </p:nvSpPr>
        <p:spPr>
          <a:xfrm>
            <a:off x="566738" y="1196975"/>
            <a:ext cx="8001000" cy="4822825"/>
          </a:xfrm>
          <a:prstGeom prst="rect">
            <a:avLst/>
          </a:prstGeom>
          <a:noFill/>
          <a:ln w="9525">
            <a:noFill/>
          </a:ln>
        </p:spPr>
        <p:txBody>
          <a:bodyPr/>
          <a:lstStyle/>
          <a:p>
            <a:pPr lvl="0"/>
            <a:r>
              <a:rPr lang="ko-KR" altLang="en-US"/>
              <a:t>마스터 텍스트 스타일을 편집합니다</a:t>
            </a:r>
            <a:endParaRPr lang="ko-KR" altLang="en-US"/>
          </a:p>
          <a:p>
            <a:pPr lvl="1"/>
            <a:r>
              <a:rPr lang="ko-KR" altLang="en-US"/>
              <a:t>둘째 수준</a:t>
            </a:r>
            <a:endParaRPr lang="ko-KR" altLang="en-US"/>
          </a:p>
          <a:p>
            <a:pPr lvl="2"/>
            <a:r>
              <a:rPr lang="ko-KR" altLang="en-US"/>
              <a:t>셋째 수준</a:t>
            </a:r>
            <a:endParaRPr lang="ko-KR" altLang="en-US"/>
          </a:p>
          <a:p>
            <a:pPr lvl="3"/>
            <a:r>
              <a:rPr lang="ko-KR" altLang="en-US"/>
              <a:t>넷째 수준</a:t>
            </a:r>
            <a:endParaRPr lang="ko-KR" altLang="en-US"/>
          </a:p>
          <a:p>
            <a:pPr lvl="4"/>
            <a:r>
              <a:rPr lang="ko-KR" altLang="en-US"/>
              <a:t>다섯째 수준</a:t>
            </a:r>
            <a:endParaRPr lang="ko-KR" altLang="en-US"/>
          </a:p>
        </p:txBody>
      </p:sp>
    </p:spTree>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hf sldNum="0" hdr="0" ftr="0" dt="0"/>
  <p:txStyles>
    <p:titleStyle>
      <a:lvl1pPr marL="0" lvl="0" indent="0" algn="l" defTabSz="914400" eaLnBrk="0" fontAlgn="base" latinLnBrk="1" hangingPunct="0">
        <a:lnSpc>
          <a:spcPct val="100000"/>
        </a:lnSpc>
        <a:spcBef>
          <a:spcPct val="0"/>
        </a:spcBef>
        <a:spcAft>
          <a:spcPct val="0"/>
        </a:spcAft>
        <a:buNone/>
        <a:defRPr sz="3200" u="none" kern="1200" baseline="0">
          <a:solidFill>
            <a:schemeClr val="tx1"/>
          </a:solidFill>
          <a:latin typeface="+mj-lt"/>
          <a:ea typeface="+mj-ea"/>
          <a:cs typeface="+mj-cs"/>
        </a:defRPr>
      </a:lvl1pPr>
    </p:titleStyle>
    <p:bodyStyle>
      <a:lvl1pPr marL="469900" lvl="0" indent="-4699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o"/>
        <a:defRPr sz="2000" u="none" kern="1200" baseline="0">
          <a:solidFill>
            <a:schemeClr val="tx1"/>
          </a:solidFill>
          <a:latin typeface="+mn-lt"/>
          <a:ea typeface="+mn-ea"/>
          <a:cs typeface="+mn-cs"/>
        </a:defRPr>
      </a:lvl1pPr>
      <a:lvl2pPr marL="908050" lvl="1" indent="-436245"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n"/>
        <a:defRPr sz="2800" u="none" kern="1200" baseline="0">
          <a:solidFill>
            <a:schemeClr val="tx1"/>
          </a:solidFill>
          <a:latin typeface="+mn-lt"/>
          <a:ea typeface="+mn-ea"/>
          <a:cs typeface="+mn-cs"/>
        </a:defRPr>
      </a:lvl2pPr>
      <a:lvl3pPr marL="1304925" lvl="2" indent="-39497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600" u="none" kern="1200" baseline="0">
          <a:solidFill>
            <a:schemeClr val="tx1"/>
          </a:solidFill>
          <a:latin typeface="+mn-lt"/>
          <a:ea typeface="+mn-ea"/>
          <a:cs typeface="+mn-cs"/>
        </a:defRPr>
      </a:lvl3pPr>
      <a:lvl4pPr marL="1694180" lvl="3" indent="-38735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n"/>
        <a:defRPr sz="1400" u="none" kern="1200" baseline="0">
          <a:solidFill>
            <a:schemeClr val="tx1"/>
          </a:solidFill>
          <a:latin typeface="+mn-lt"/>
          <a:ea typeface="+mn-ea"/>
          <a:cs typeface="+mn-cs"/>
        </a:defRPr>
      </a:lvl4pPr>
      <a:lvl5pPr marL="2094230" lvl="4" indent="-39878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5pPr>
      <a:lvl6pPr marL="2514600" lvl="5"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6pPr>
      <a:lvl7pPr marL="2971800" lvl="6"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7pPr>
      <a:lvl8pPr marL="3429000" lvl="7"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8pPr>
      <a:lvl9pPr marL="3886200" lvl="8"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9pPr>
    </p:bodyStyle>
    <p:otherStyle>
      <a:lvl1pPr marL="0" lvl="0" indent="0" algn="l" defTabSz="914400" eaLnBrk="0" fontAlgn="base" latinLnBrk="0" hangingPunct="0">
        <a:lnSpc>
          <a:spcPct val="100000"/>
        </a:lnSpc>
        <a:spcBef>
          <a:spcPct val="0"/>
        </a:spcBef>
        <a:spcAft>
          <a:spcPct val="0"/>
        </a:spcAft>
        <a:buFont typeface="Arial" panose="020B0604020202020204" pitchFamily="34" charset="0"/>
        <a:buNone/>
        <a:defRPr sz="1800" u="none" kern="1200" baseline="0">
          <a:solidFill>
            <a:schemeClr val="tx1"/>
          </a:solidFill>
          <a:latin typeface="+mn-lt"/>
          <a:ea typeface="+mn-ea"/>
          <a:cs typeface="+mn-cs"/>
        </a:defRPr>
      </a:lvl1pPr>
      <a:lvl2pPr marL="457200" lvl="1"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2pPr>
      <a:lvl3pPr marL="914400" lvl="2"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3pPr>
      <a:lvl4pPr marL="1371600" lvl="3"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4pPr>
      <a:lvl5pPr marL="1828800" lvl="4"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5pPr>
      <a:lvl6pPr marL="2286000" lvl="5"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6pPr>
      <a:lvl7pPr marL="2743200" lvl="6"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7pPr>
      <a:lvl8pPr marL="3200400" lvl="7"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8pPr>
      <a:lvl9pPr marL="3657600" lvl="8"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alpha val="100000"/>
          </a:schemeClr>
        </a:solidFill>
        <a:effectLst/>
      </p:bgPr>
    </p:bg>
    <p:spTree>
      <p:nvGrpSpPr>
        <p:cNvPr id="1" name=""/>
        <p:cNvGrpSpPr/>
        <p:nvPr/>
      </p:nvGrpSpPr>
      <p:grpSpPr>
        <a:xfrm>
          <a:off x="0" y="0"/>
          <a:ext cx="0" cy="0"/>
          <a:chOff x="0" y="0"/>
          <a:chExt cx="0" cy="0"/>
        </a:xfrm>
      </p:grpSpPr>
      <p:sp>
        <p:nvSpPr>
          <p:cNvPr id="4098" name="AutoShape 7"/>
          <p:cNvSpPr/>
          <p:nvPr/>
        </p:nvSpPr>
        <p:spPr>
          <a:xfrm>
            <a:off x="685800" y="3460750"/>
            <a:ext cx="7772400" cy="109538"/>
          </a:xfrm>
          <a:custGeom>
            <a:avLst/>
            <a:gdLst>
              <a:gd name="txL" fmla="*/ 0 w 1000"/>
              <a:gd name="txT" fmla="*/ 0 h 1000"/>
              <a:gd name="txR" fmla="*/ 1000 w 1000"/>
              <a:gd name="txB" fmla="*/ 1000 h 1000"/>
            </a:gdLst>
            <a:ahLst/>
            <a:cxnLst>
              <a:cxn ang="0">
                <a:pos x="0" y="0"/>
              </a:cxn>
              <a:cxn ang="0">
                <a:pos x="2147483647" y="0"/>
              </a:cxn>
              <a:cxn ang="0">
                <a:pos x="2147483647" y="2147483647"/>
              </a:cxn>
              <a:cxn ang="0">
                <a:pos x="0" y="2147483647"/>
              </a:cxn>
              <a:cxn ang="0">
                <a:pos x="0" y="0"/>
              </a:cxn>
              <a:cxn ang="0">
                <a:pos x="2147483647" y="0"/>
              </a:cxn>
            </a:cxnLst>
            <a:rect l="txL" t="txT" r="txR" b="tx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chemeClr val="tx2"/>
          </a:solidFill>
          <a:ln w="9525" cap="flat" cmpd="sng">
            <a:solidFill>
              <a:schemeClr val="tx2"/>
            </a:solidFill>
            <a:prstDash val="solid"/>
            <a:miter/>
            <a:headEnd type="none" w="med" len="med"/>
            <a:tailEnd type="none" w="med" len="med"/>
          </a:ln>
        </p:spPr>
        <p:txBody>
          <a:bodyPr/>
          <a:lstStyle/>
          <a:p>
            <a:pPr lvl="0"/>
            <a:endParaRPr lang="zh-CN" altLang="en-US" dirty="0">
              <a:latin typeface="Gulim" panose="020B0600000101010101" pitchFamily="2" charset="-127"/>
              <a:ea typeface="Gulim" panose="020B0600000101010101" pitchFamily="2" charset="-127"/>
            </a:endParaRPr>
          </a:p>
        </p:txBody>
      </p:sp>
      <p:sp>
        <p:nvSpPr>
          <p:cNvPr id="4099" name="Rectangle 9"/>
          <p:cNvSpPr txBox="1"/>
          <p:nvPr userDrawn="1"/>
        </p:nvSpPr>
        <p:spPr>
          <a:xfrm>
            <a:off x="5665788" y="6378575"/>
            <a:ext cx="2895600" cy="260350"/>
          </a:xfrm>
          <a:prstGeom prst="rect">
            <a:avLst/>
          </a:prstGeom>
          <a:noFill/>
          <a:ln w="9525">
            <a:noFill/>
          </a:ln>
        </p:spPr>
        <p:txBody>
          <a:bodyPr/>
          <a:lstStyle/>
          <a:p>
            <a:pPr lvl="0" algn="r" eaLnBrk="1" latinLnBrk="1" hangingPunct="1"/>
            <a:r>
              <a:rPr lang="en-US" altLang="x-none" sz="800" b="1" dirty="0">
                <a:latin typeface="Tahoma" panose="020B0604030504040204" pitchFamily="2" charset="0"/>
                <a:ea typeface="Gulim" panose="020B0600000101010101" pitchFamily="2" charset="-127"/>
              </a:rPr>
              <a:t>2014-03-01</a:t>
            </a:r>
            <a:endParaRPr lang="en-US" altLang="x-none" sz="800" b="1" dirty="0">
              <a:latin typeface="Tahoma" panose="020B0604030504040204" pitchFamily="2" charset="0"/>
              <a:ea typeface="Gulim" panose="020B0600000101010101" pitchFamily="2" charset="-127"/>
            </a:endParaRPr>
          </a:p>
        </p:txBody>
      </p:sp>
      <p:sp>
        <p:nvSpPr>
          <p:cNvPr id="4100" name="Rectangle 9"/>
          <p:cNvSpPr txBox="1"/>
          <p:nvPr userDrawn="1"/>
        </p:nvSpPr>
        <p:spPr>
          <a:xfrm>
            <a:off x="3505200" y="6373813"/>
            <a:ext cx="2895600" cy="260350"/>
          </a:xfrm>
          <a:prstGeom prst="rect">
            <a:avLst/>
          </a:prstGeom>
          <a:noFill/>
          <a:ln w="9525">
            <a:noFill/>
          </a:ln>
        </p:spPr>
        <p:txBody>
          <a:bodyPr/>
          <a:lstStyle/>
          <a:p>
            <a:pPr lvl="0" algn="ctr" eaLnBrk="1" latinLnBrk="1" hangingPunct="1"/>
            <a:r>
              <a:rPr lang="zh-CN" altLang="en-US" sz="900" b="1" dirty="0">
                <a:latin typeface="微软雅黑" panose="020B0503020204020204" pitchFamily="2" charset="-122"/>
                <a:ea typeface="微软雅黑" panose="020B0503020204020204" pitchFamily="2" charset="-122"/>
              </a:rPr>
              <a:t>福州大学数学与计算机科学学院</a:t>
            </a:r>
            <a:endParaRPr lang="en-US" altLang="x-none" sz="900" b="1" dirty="0">
              <a:latin typeface="微软雅黑" panose="020B0503020204020204" pitchFamily="2" charset="-122"/>
              <a:ea typeface="微软雅黑" panose="020B0503020204020204" pitchFamily="2" charset="-122"/>
            </a:endParaRPr>
          </a:p>
        </p:txBody>
      </p:sp>
      <p:sp>
        <p:nvSpPr>
          <p:cNvPr id="4101" name="Rectangle 9"/>
          <p:cNvSpPr txBox="1"/>
          <p:nvPr userDrawn="1"/>
        </p:nvSpPr>
        <p:spPr>
          <a:xfrm>
            <a:off x="609600" y="6373813"/>
            <a:ext cx="2895600" cy="260350"/>
          </a:xfrm>
          <a:prstGeom prst="rect">
            <a:avLst/>
          </a:prstGeom>
          <a:noFill/>
          <a:ln w="9525">
            <a:noFill/>
          </a:ln>
        </p:spPr>
        <p:txBody>
          <a:bodyPr/>
          <a:lstStyle/>
          <a:p>
            <a:pPr lvl="0" eaLnBrk="1" latinLnBrk="1" hangingPunct="1"/>
            <a:r>
              <a:rPr lang="en-US" altLang="x-none" sz="800" b="1" dirty="0">
                <a:latin typeface="Tahoma" panose="020B0604030504040204" pitchFamily="2" charset="0"/>
                <a:ea typeface="Gulim" panose="020B0600000101010101" pitchFamily="2" charset="-127"/>
              </a:rPr>
              <a:t>Fuzhou University</a:t>
            </a:r>
            <a:endParaRPr lang="en-US" altLang="x-none" sz="800" b="1" dirty="0">
              <a:latin typeface="Tahoma" panose="020B0604030504040204" pitchFamily="2" charset="0"/>
              <a:ea typeface="Gulim" panose="020B0600000101010101" pitchFamily="2" charset="-127"/>
            </a:endParaRPr>
          </a:p>
        </p:txBody>
      </p:sp>
      <p:sp>
        <p:nvSpPr>
          <p:cNvPr id="4102" name="Line 5"/>
          <p:cNvSpPr/>
          <p:nvPr userDrawn="1"/>
        </p:nvSpPr>
        <p:spPr>
          <a:xfrm flipV="1">
            <a:off x="609600" y="6329363"/>
            <a:ext cx="7924800" cy="0"/>
          </a:xfrm>
          <a:prstGeom prst="line">
            <a:avLst/>
          </a:prstGeom>
          <a:ln w="3175" cap="flat" cmpd="sng">
            <a:solidFill>
              <a:schemeClr val="tx2"/>
            </a:solidFill>
            <a:prstDash val="solid"/>
            <a:headEnd type="none" w="med" len="med"/>
            <a:tailEnd type="none" w="med" len="med"/>
          </a:ln>
        </p:spPr>
      </p:sp>
      <p:pic>
        <p:nvPicPr>
          <p:cNvPr id="4103" name="Picture 10" descr="C:\Users\Administrator\Desktop\xb.gif"/>
          <p:cNvPicPr>
            <a:picLocks noChangeAspect="1"/>
          </p:cNvPicPr>
          <p:nvPr userDrawn="1"/>
        </p:nvPicPr>
        <p:blipFill>
          <a:blip r:embed="rId12"/>
          <a:stretch>
            <a:fillRect/>
          </a:stretch>
        </p:blipFill>
        <p:spPr>
          <a:xfrm>
            <a:off x="152400" y="6172200"/>
            <a:ext cx="471488" cy="468313"/>
          </a:xfrm>
          <a:prstGeom prst="rect">
            <a:avLst/>
          </a:prstGeom>
          <a:noFill/>
          <a:ln w="9525">
            <a:noFill/>
          </a:ln>
        </p:spPr>
      </p:pic>
      <p:sp>
        <p:nvSpPr>
          <p:cNvPr id="4104" name="Rectangle 2"/>
          <p:cNvSpPr>
            <a:spLocks noGrp="1"/>
          </p:cNvSpPr>
          <p:nvPr>
            <p:ph type="title"/>
          </p:nvPr>
        </p:nvSpPr>
        <p:spPr>
          <a:xfrm>
            <a:off x="574675" y="304800"/>
            <a:ext cx="8001000" cy="603250"/>
          </a:xfrm>
          <a:prstGeom prst="rect">
            <a:avLst/>
          </a:prstGeom>
          <a:noFill/>
          <a:ln w="9525">
            <a:noFill/>
          </a:ln>
        </p:spPr>
        <p:txBody>
          <a:bodyPr anchor="b"/>
          <a:lstStyle/>
          <a:p>
            <a:pPr lvl="0"/>
            <a:r>
              <a:rPr lang="ko-KR" altLang="en-US"/>
              <a:t>마스터 제목 스타일 편집</a:t>
            </a:r>
            <a:endParaRPr lang="ko-KR" altLang="en-US"/>
          </a:p>
        </p:txBody>
      </p:sp>
      <p:sp>
        <p:nvSpPr>
          <p:cNvPr id="4105" name="Rectangle 3"/>
          <p:cNvSpPr>
            <a:spLocks noGrp="1"/>
          </p:cNvSpPr>
          <p:nvPr>
            <p:ph type="body" idx="1"/>
          </p:nvPr>
        </p:nvSpPr>
        <p:spPr>
          <a:xfrm>
            <a:off x="566738" y="1196975"/>
            <a:ext cx="8001000" cy="4822825"/>
          </a:xfrm>
          <a:prstGeom prst="rect">
            <a:avLst/>
          </a:prstGeom>
          <a:noFill/>
          <a:ln w="9525">
            <a:noFill/>
          </a:ln>
        </p:spPr>
        <p:txBody>
          <a:bodyPr/>
          <a:lstStyle/>
          <a:p>
            <a:pPr lvl="0"/>
            <a:r>
              <a:rPr lang="ko-KR" altLang="en-US"/>
              <a:t>마스터 텍스트 스타일을 편집합니다</a:t>
            </a:r>
            <a:endParaRPr lang="ko-KR" altLang="en-US"/>
          </a:p>
          <a:p>
            <a:pPr lvl="1"/>
            <a:r>
              <a:rPr lang="ko-KR" altLang="en-US"/>
              <a:t>둘째 수준</a:t>
            </a:r>
            <a:endParaRPr lang="ko-KR" altLang="en-US"/>
          </a:p>
          <a:p>
            <a:pPr lvl="2"/>
            <a:r>
              <a:rPr lang="ko-KR" altLang="en-US"/>
              <a:t>셋째 수준</a:t>
            </a:r>
            <a:endParaRPr lang="ko-KR" altLang="en-US"/>
          </a:p>
          <a:p>
            <a:pPr lvl="3"/>
            <a:r>
              <a:rPr lang="ko-KR" altLang="en-US"/>
              <a:t>넷째 수준</a:t>
            </a:r>
            <a:endParaRPr lang="ko-KR" altLang="en-US"/>
          </a:p>
          <a:p>
            <a:pPr lvl="4"/>
            <a:r>
              <a:rPr lang="ko-KR" altLang="en-US"/>
              <a:t>다섯째 수준</a:t>
            </a:r>
            <a:endParaRPr lang="ko-KR" altLang="en-US"/>
          </a:p>
        </p:txBody>
      </p:sp>
    </p:spTree>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Lst>
  <p:hf sldNum="0" hdr="0" ftr="0" dt="0"/>
  <p:txStyles>
    <p:titleStyle>
      <a:lvl1pPr marL="0" lvl="0" indent="0" algn="l" defTabSz="914400" eaLnBrk="0" fontAlgn="base" latinLnBrk="1" hangingPunct="0">
        <a:lnSpc>
          <a:spcPct val="100000"/>
        </a:lnSpc>
        <a:spcBef>
          <a:spcPct val="0"/>
        </a:spcBef>
        <a:spcAft>
          <a:spcPct val="0"/>
        </a:spcAft>
        <a:buNone/>
        <a:defRPr sz="3200" u="none" kern="1200" baseline="0">
          <a:solidFill>
            <a:schemeClr val="tx1"/>
          </a:solidFill>
          <a:latin typeface="+mj-lt"/>
          <a:ea typeface="+mj-ea"/>
          <a:cs typeface="+mj-cs"/>
        </a:defRPr>
      </a:lvl1pPr>
    </p:titleStyle>
    <p:bodyStyle>
      <a:lvl1pPr marL="469900" lvl="0" indent="-4699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o"/>
        <a:defRPr sz="2000" u="none" kern="1200" baseline="0">
          <a:solidFill>
            <a:schemeClr val="tx1"/>
          </a:solidFill>
          <a:latin typeface="+mn-lt"/>
          <a:ea typeface="+mn-ea"/>
          <a:cs typeface="+mn-cs"/>
        </a:defRPr>
      </a:lvl1pPr>
      <a:lvl2pPr marL="908050" lvl="1" indent="-436245"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n"/>
        <a:defRPr sz="2800" u="none" kern="1200" baseline="0">
          <a:solidFill>
            <a:schemeClr val="tx1"/>
          </a:solidFill>
          <a:latin typeface="+mn-lt"/>
          <a:ea typeface="+mn-ea"/>
          <a:cs typeface="+mn-cs"/>
        </a:defRPr>
      </a:lvl2pPr>
      <a:lvl3pPr marL="1304925" lvl="2" indent="-39497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600" u="none" kern="1200" baseline="0">
          <a:solidFill>
            <a:schemeClr val="tx1"/>
          </a:solidFill>
          <a:latin typeface="+mn-lt"/>
          <a:ea typeface="+mn-ea"/>
          <a:cs typeface="+mn-cs"/>
        </a:defRPr>
      </a:lvl3pPr>
      <a:lvl4pPr marL="1694180" lvl="3" indent="-38735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n"/>
        <a:defRPr sz="1400" u="none" kern="1200" baseline="0">
          <a:solidFill>
            <a:schemeClr val="tx1"/>
          </a:solidFill>
          <a:latin typeface="+mn-lt"/>
          <a:ea typeface="+mn-ea"/>
          <a:cs typeface="+mn-cs"/>
        </a:defRPr>
      </a:lvl4pPr>
      <a:lvl5pPr marL="2094230" lvl="4" indent="-39878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5pPr>
      <a:lvl6pPr marL="2514600" lvl="5"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6pPr>
      <a:lvl7pPr marL="2971800" lvl="6"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7pPr>
      <a:lvl8pPr marL="3429000" lvl="7"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8pPr>
      <a:lvl9pPr marL="3886200" lvl="8"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9pPr>
    </p:bodyStyle>
    <p:otherStyle>
      <a:lvl1pPr marL="0" lvl="0" indent="0" algn="l" defTabSz="914400" eaLnBrk="0" fontAlgn="base" latinLnBrk="0" hangingPunct="0">
        <a:lnSpc>
          <a:spcPct val="100000"/>
        </a:lnSpc>
        <a:spcBef>
          <a:spcPct val="0"/>
        </a:spcBef>
        <a:spcAft>
          <a:spcPct val="0"/>
        </a:spcAft>
        <a:buFont typeface="Arial" panose="020B0604020202020204" pitchFamily="34" charset="0"/>
        <a:buNone/>
        <a:defRPr sz="1800" u="none" kern="1200" baseline="0">
          <a:solidFill>
            <a:schemeClr val="tx1"/>
          </a:solidFill>
          <a:latin typeface="+mn-lt"/>
          <a:ea typeface="+mn-ea"/>
          <a:cs typeface="+mn-cs"/>
        </a:defRPr>
      </a:lvl1pPr>
      <a:lvl2pPr marL="457200" lvl="1"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2pPr>
      <a:lvl3pPr marL="914400" lvl="2"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3pPr>
      <a:lvl4pPr marL="1371600" lvl="3"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4pPr>
      <a:lvl5pPr marL="1828800" lvl="4"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5pPr>
      <a:lvl6pPr marL="2286000" lvl="5"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6pPr>
      <a:lvl7pPr marL="2743200" lvl="6"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7pPr>
      <a:lvl8pPr marL="3200400" lvl="7"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8pPr>
      <a:lvl9pPr marL="3657600" lvl="8"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8.xml"/><Relationship Id="rId2" Type="http://schemas.openxmlformats.org/officeDocument/2006/relationships/image" Target="../media/image3.jpeg"/><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6" Type="http://schemas.openxmlformats.org/officeDocument/2006/relationships/notesSlide" Target="../notesSlides/notesSlide10.xml"/><Relationship Id="rId5" Type="http://schemas.openxmlformats.org/officeDocument/2006/relationships/slideLayout" Target="../slideLayouts/slideLayout30.xml"/><Relationship Id="rId4" Type="http://schemas.openxmlformats.org/officeDocument/2006/relationships/image" Target="../media/image10.png"/><Relationship Id="rId3" Type="http://schemas.openxmlformats.org/officeDocument/2006/relationships/image" Target="../media/image9.png"/><Relationship Id="rId2" Type="http://schemas.openxmlformats.org/officeDocument/2006/relationships/image" Target="../media/image6.png"/><Relationship Id="rId1" Type="http://schemas.openxmlformats.org/officeDocument/2006/relationships/image" Target="../media/image2.jpeg"/></Relationships>
</file>

<file path=ppt/slides/_rels/slide11.xml.rels><?xml version="1.0" encoding="UTF-8" standalone="yes"?>
<Relationships xmlns="http://schemas.openxmlformats.org/package/2006/relationships"><Relationship Id="rId6" Type="http://schemas.openxmlformats.org/officeDocument/2006/relationships/notesSlide" Target="../notesSlides/notesSlide11.xml"/><Relationship Id="rId5" Type="http://schemas.openxmlformats.org/officeDocument/2006/relationships/slideLayout" Target="../slideLayouts/slideLayout30.xml"/><Relationship Id="rId4" Type="http://schemas.openxmlformats.org/officeDocument/2006/relationships/image" Target="../media/image6.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2.jpeg"/></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30.xml"/><Relationship Id="rId2" Type="http://schemas.openxmlformats.org/officeDocument/2006/relationships/image" Target="../media/image13.png"/><Relationship Id="rId1" Type="http://schemas.openxmlformats.org/officeDocument/2006/relationships/image" Target="../media/image2.jpe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30.xml"/><Relationship Id="rId1" Type="http://schemas.openxmlformats.org/officeDocument/2006/relationships/image" Target="../media/image2.jpe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30.xml"/><Relationship Id="rId1" Type="http://schemas.openxmlformats.org/officeDocument/2006/relationships/image" Target="../media/image2.jpeg"/></Relationships>
</file>

<file path=ppt/slides/_rels/slide15.xml.rels><?xml version="1.0" encoding="UTF-8" standalone="yes"?>
<Relationships xmlns="http://schemas.openxmlformats.org/package/2006/relationships"><Relationship Id="rId4" Type="http://schemas.openxmlformats.org/officeDocument/2006/relationships/notesSlide" Target="../notesSlides/notesSlide15.xml"/><Relationship Id="rId3" Type="http://schemas.openxmlformats.org/officeDocument/2006/relationships/slideLayout" Target="../slideLayouts/slideLayout30.xml"/><Relationship Id="rId2" Type="http://schemas.openxmlformats.org/officeDocument/2006/relationships/image" Target="../media/image14.png"/><Relationship Id="rId1" Type="http://schemas.openxmlformats.org/officeDocument/2006/relationships/image" Target="../media/image2.jpeg"/></Relationships>
</file>

<file path=ppt/slides/_rels/slide16.xml.rels><?xml version="1.0" encoding="UTF-8" standalone="yes"?>
<Relationships xmlns="http://schemas.openxmlformats.org/package/2006/relationships"><Relationship Id="rId5" Type="http://schemas.openxmlformats.org/officeDocument/2006/relationships/notesSlide" Target="../notesSlides/notesSlide16.xml"/><Relationship Id="rId4" Type="http://schemas.openxmlformats.org/officeDocument/2006/relationships/slideLayout" Target="../slideLayouts/slideLayout30.xml"/><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image" Target="../media/image2.jpeg"/></Relationships>
</file>

<file path=ppt/slides/_rels/slide17.xml.rels><?xml version="1.0" encoding="UTF-8" standalone="yes"?>
<Relationships xmlns="http://schemas.openxmlformats.org/package/2006/relationships"><Relationship Id="rId5" Type="http://schemas.openxmlformats.org/officeDocument/2006/relationships/notesSlide" Target="../notesSlides/notesSlide17.xml"/><Relationship Id="rId4" Type="http://schemas.openxmlformats.org/officeDocument/2006/relationships/slideLayout" Target="../slideLayouts/slideLayout30.xml"/><Relationship Id="rId3" Type="http://schemas.openxmlformats.org/officeDocument/2006/relationships/image" Target="../media/image17.png"/><Relationship Id="rId2" Type="http://schemas.openxmlformats.org/officeDocument/2006/relationships/image" Target="../media/image2.jpeg"/><Relationship Id="rId1" Type="http://schemas.openxmlformats.org/officeDocument/2006/relationships/image" Target="../media/image16.png"/></Relationships>
</file>

<file path=ppt/slides/_rels/slide18.xml.rels><?xml version="1.0" encoding="UTF-8" standalone="yes"?>
<Relationships xmlns="http://schemas.openxmlformats.org/package/2006/relationships"><Relationship Id="rId4" Type="http://schemas.openxmlformats.org/officeDocument/2006/relationships/notesSlide" Target="../notesSlides/notesSlide18.xml"/><Relationship Id="rId3" Type="http://schemas.openxmlformats.org/officeDocument/2006/relationships/slideLayout" Target="../slideLayouts/slideLayout30.xml"/><Relationship Id="rId2" Type="http://schemas.openxmlformats.org/officeDocument/2006/relationships/image" Target="../media/image18.png"/><Relationship Id="rId1" Type="http://schemas.openxmlformats.org/officeDocument/2006/relationships/image" Target="../media/image2.jpeg"/></Relationships>
</file>

<file path=ppt/slides/_rels/slide19.xml.rels><?xml version="1.0" encoding="UTF-8" standalone="yes"?>
<Relationships xmlns="http://schemas.openxmlformats.org/package/2006/relationships"><Relationship Id="rId4" Type="http://schemas.openxmlformats.org/officeDocument/2006/relationships/notesSlide" Target="../notesSlides/notesSlide19.xml"/><Relationship Id="rId3" Type="http://schemas.openxmlformats.org/officeDocument/2006/relationships/slideLayout" Target="../slideLayouts/slideLayout30.xml"/><Relationship Id="rId2" Type="http://schemas.openxmlformats.org/officeDocument/2006/relationships/image" Target="../media/image19.png"/><Relationship Id="rId1" Type="http://schemas.openxmlformats.org/officeDocument/2006/relationships/image" Target="../media/image2.jpe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30.xml"/><Relationship Id="rId1" Type="http://schemas.openxmlformats.org/officeDocument/2006/relationships/image" Target="../media/image2.jpe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30.xml"/><Relationship Id="rId1" Type="http://schemas.openxmlformats.org/officeDocument/2006/relationships/image" Target="../media/image2.jpe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42.xml"/><Relationship Id="rId1" Type="http://schemas.openxmlformats.org/officeDocument/2006/relationships/image" Target="../media/image2.jpe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30.xml"/><Relationship Id="rId1" Type="http://schemas.openxmlformats.org/officeDocument/2006/relationships/image" Target="../media/image2.jpeg"/></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30.xml"/><Relationship Id="rId2" Type="http://schemas.openxmlformats.org/officeDocument/2006/relationships/image" Target="../media/image4.png"/><Relationship Id="rId1" Type="http://schemas.openxmlformats.org/officeDocument/2006/relationships/image" Target="../media/image2.jpeg"/></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30.xml"/><Relationship Id="rId2" Type="http://schemas.openxmlformats.org/officeDocument/2006/relationships/image" Target="../media/image4.png"/><Relationship Id="rId1" Type="http://schemas.openxmlformats.org/officeDocument/2006/relationships/image" Target="../media/image2.jpe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30.xml"/><Relationship Id="rId1" Type="http://schemas.openxmlformats.org/officeDocument/2006/relationships/image" Target="../media/image2.jpe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30.xml"/><Relationship Id="rId1" Type="http://schemas.openxmlformats.org/officeDocument/2006/relationships/image" Target="../media/image2.jpeg"/></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30.xml"/><Relationship Id="rId2" Type="http://schemas.openxmlformats.org/officeDocument/2006/relationships/image" Target="../media/image5.png"/><Relationship Id="rId1" Type="http://schemas.openxmlformats.org/officeDocument/2006/relationships/image" Target="../media/image2.jpeg"/></Relationships>
</file>

<file path=ppt/slides/_rels/slide9.xml.rels><?xml version="1.0" encoding="UTF-8" standalone="yes"?>
<Relationships xmlns="http://schemas.openxmlformats.org/package/2006/relationships"><Relationship Id="rId6" Type="http://schemas.openxmlformats.org/officeDocument/2006/relationships/notesSlide" Target="../notesSlides/notesSlide9.xml"/><Relationship Id="rId5" Type="http://schemas.openxmlformats.org/officeDocument/2006/relationships/slideLayout" Target="../slideLayouts/slideLayout30.xml"/><Relationship Id="rId4" Type="http://schemas.openxmlformats.org/officeDocument/2006/relationships/image" Target="../media/image8.png"/><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p:cNvSpPr>
          <p:nvPr>
            <p:ph type="ctrTitle"/>
          </p:nvPr>
        </p:nvSpPr>
        <p:spPr>
          <a:xfrm>
            <a:off x="533506" y="1447852"/>
            <a:ext cx="8153400" cy="762000"/>
          </a:xfrm>
        </p:spPr>
        <p:txBody>
          <a:bodyPr vert="horz" wrap="square" anchor="b"/>
          <a:lstStyle>
            <a:lvl1pPr lvl="0">
              <a:defRPr/>
            </a:lvl1pPr>
          </a:lstStyle>
          <a:p>
            <a:pPr lvl="0" algn="ctr"/>
            <a:r>
              <a:rPr lang="en-US" altLang="zh-CN" sz="2800" b="1" dirty="0" err="1"/>
              <a:t>CaRe</a:t>
            </a:r>
            <a:r>
              <a:rPr lang="en-US" altLang="zh-CN" sz="2800" b="1" dirty="0"/>
              <a:t>: Open Knowledge Graph Embeddings</a:t>
            </a:r>
            <a:endParaRPr lang="en-US" altLang="zh-CN" sz="2800" b="1" dirty="0"/>
          </a:p>
        </p:txBody>
      </p:sp>
      <p:sp>
        <p:nvSpPr>
          <p:cNvPr id="6147" name="Rectangle 3"/>
          <p:cNvSpPr>
            <a:spLocks noGrp="1"/>
          </p:cNvSpPr>
          <p:nvPr>
            <p:ph type="subTitle"/>
          </p:nvPr>
        </p:nvSpPr>
        <p:spPr>
          <a:xfrm>
            <a:off x="5867400" y="4191000"/>
            <a:ext cx="2590800" cy="1524000"/>
          </a:xfrm>
        </p:spPr>
        <p:txBody>
          <a:bodyPr vert="horz" wrap="square" anchor="t"/>
          <a:lstStyle>
            <a:lvl1pPr marL="0" lvl="0" indent="0" algn="ctr">
              <a:buNone/>
              <a:defRPr/>
            </a:lvl1pPr>
            <a:lvl2pPr marL="471805" lvl="1" indent="0" algn="ctr">
              <a:buNone/>
              <a:defRPr/>
            </a:lvl2pPr>
            <a:lvl3pPr marL="909955" lvl="2" indent="0" algn="ctr">
              <a:buNone/>
              <a:defRPr/>
            </a:lvl3pPr>
            <a:lvl4pPr marL="1306830" lvl="3" indent="0" algn="ctr">
              <a:buNone/>
              <a:defRPr/>
            </a:lvl4pPr>
            <a:lvl5pPr marL="1695450" lvl="4" indent="0" algn="ctr">
              <a:buNone/>
              <a:defRPr/>
            </a:lvl5pPr>
          </a:lstStyle>
          <a:p>
            <a:pPr lvl="0" algn="l" eaLnBrk="1" hangingPunct="1">
              <a:lnSpc>
                <a:spcPct val="115000"/>
              </a:lnSpc>
            </a:pPr>
            <a:r>
              <a:rPr lang="zh-CN" altLang="en-US" sz="800" dirty="0"/>
              <a:t>                                                                           </a:t>
            </a:r>
            <a:endParaRPr lang="en-US" altLang="x-none" sz="800" dirty="0"/>
          </a:p>
          <a:p>
            <a:pPr lvl="0" algn="l" eaLnBrk="1" hangingPunct="1">
              <a:lnSpc>
                <a:spcPct val="115000"/>
              </a:lnSpc>
            </a:pPr>
            <a:r>
              <a:rPr lang="zh-CN" altLang="en-US" sz="1800" dirty="0"/>
              <a:t>汇报人</a:t>
            </a:r>
            <a:r>
              <a:rPr lang="zh-CN" altLang="en-US" sz="1800" dirty="0" smtClean="0"/>
              <a:t>：</a:t>
            </a:r>
            <a:r>
              <a:rPr lang="zh-CN" altLang="en-US" sz="1800" dirty="0"/>
              <a:t>杨心逸</a:t>
            </a:r>
            <a:endParaRPr lang="zh-CN" altLang="en-US" sz="1800" dirty="0"/>
          </a:p>
          <a:p>
            <a:pPr lvl="0" algn="l" eaLnBrk="1" hangingPunct="1">
              <a:lnSpc>
                <a:spcPct val="115000"/>
              </a:lnSpc>
            </a:pPr>
            <a:r>
              <a:rPr lang="zh-CN" altLang="en-US" sz="1800" dirty="0"/>
              <a:t>日    期：</a:t>
            </a:r>
            <a:r>
              <a:rPr lang="en-US" altLang="x-none" sz="1800" dirty="0" smtClean="0"/>
              <a:t>2021</a:t>
            </a:r>
            <a:r>
              <a:rPr lang="zh-CN" altLang="en-US" sz="1800" dirty="0" smtClean="0"/>
              <a:t>-</a:t>
            </a:r>
            <a:r>
              <a:rPr lang="en-US" altLang="zh-CN" sz="1800" dirty="0" smtClean="0"/>
              <a:t>3</a:t>
            </a:r>
            <a:r>
              <a:rPr lang="zh-CN" altLang="en-US" sz="1800" dirty="0" smtClean="0"/>
              <a:t>-</a:t>
            </a:r>
            <a:r>
              <a:rPr lang="en-US" altLang="zh-CN" sz="1800" dirty="0" smtClean="0"/>
              <a:t>5</a:t>
            </a:r>
            <a:endParaRPr lang="en-US" altLang="zh-CN" sz="1800" dirty="0"/>
          </a:p>
          <a:p>
            <a:pPr lvl="0" algn="l" eaLnBrk="1" hangingPunct="1">
              <a:lnSpc>
                <a:spcPct val="115000"/>
              </a:lnSpc>
            </a:pPr>
            <a:r>
              <a:rPr lang="zh-CN" altLang="en-US" sz="800" dirty="0"/>
              <a:t>                                                                            </a:t>
            </a:r>
            <a:endParaRPr lang="en-US" altLang="x-none" sz="800" dirty="0"/>
          </a:p>
          <a:p>
            <a:pPr lvl="0" algn="r" eaLnBrk="1" hangingPunct="1">
              <a:lnSpc>
                <a:spcPct val="115000"/>
              </a:lnSpc>
            </a:pPr>
            <a:endParaRPr lang="en-US" altLang="x-none" sz="700" dirty="0"/>
          </a:p>
          <a:p>
            <a:pPr lvl="0" algn="r" eaLnBrk="1" hangingPunct="1">
              <a:lnSpc>
                <a:spcPct val="115000"/>
              </a:lnSpc>
            </a:pPr>
            <a:endParaRPr lang="en-US" altLang="x-none" sz="700" dirty="0"/>
          </a:p>
          <a:p>
            <a:pPr lvl="0" algn="r" eaLnBrk="1" hangingPunct="1">
              <a:lnSpc>
                <a:spcPct val="115000"/>
              </a:lnSpc>
            </a:pPr>
            <a:endParaRPr lang="zh-CN" altLang="en-US" sz="800" dirty="0"/>
          </a:p>
        </p:txBody>
      </p:sp>
      <p:pic>
        <p:nvPicPr>
          <p:cNvPr id="6148" name="图片 3" descr="bb.jpg"/>
          <p:cNvPicPr>
            <a:picLocks noChangeAspect="1"/>
          </p:cNvPicPr>
          <p:nvPr/>
        </p:nvPicPr>
        <p:blipFill>
          <a:blip r:embed="rId1"/>
          <a:stretch>
            <a:fillRect/>
          </a:stretch>
        </p:blipFill>
        <p:spPr>
          <a:xfrm>
            <a:off x="7696200" y="6400800"/>
            <a:ext cx="933450" cy="304800"/>
          </a:xfrm>
          <a:prstGeom prst="rect">
            <a:avLst/>
          </a:prstGeom>
          <a:noFill/>
          <a:ln w="9525">
            <a:noFill/>
          </a:ln>
        </p:spPr>
      </p:pic>
      <p:pic>
        <p:nvPicPr>
          <p:cNvPr id="6149" name="Picture 6" descr="C:\Users\chensh\Desktop\image\235105-1305160K11533.jpg"/>
          <p:cNvPicPr>
            <a:picLocks noChangeAspect="1"/>
          </p:cNvPicPr>
          <p:nvPr/>
        </p:nvPicPr>
        <p:blipFill>
          <a:blip r:embed="rId2"/>
          <a:stretch>
            <a:fillRect/>
          </a:stretch>
        </p:blipFill>
        <p:spPr>
          <a:xfrm>
            <a:off x="762000" y="2667000"/>
            <a:ext cx="5106988" cy="3657600"/>
          </a:xfrm>
          <a:prstGeom prst="rect">
            <a:avLst/>
          </a:prstGeom>
          <a:noFill/>
          <a:ln w="9525">
            <a:noFill/>
          </a:ln>
        </p:spPr>
      </p:pic>
    </p:spTree>
  </p:cSld>
  <p:clrMapOvr>
    <a:masterClrMapping/>
  </p:clrMapOvr>
  <p:transition spd="slow" advTm="1326"/>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6146"/>
                                        </p:tgtEl>
                                        <p:attrNameLst>
                                          <p:attrName>style.visibility</p:attrName>
                                        </p:attrNameLst>
                                      </p:cBhvr>
                                      <p:to>
                                        <p:strVal val="visible"/>
                                      </p:to>
                                    </p:set>
                                    <p:animEffect transition="in" filter="fade">
                                      <p:cBhvr>
                                        <p:cTn id="7" dur="1000"/>
                                        <p:tgtEl>
                                          <p:spTgt spid="6146"/>
                                        </p:tgtEl>
                                      </p:cBhvr>
                                    </p:animEffect>
                                    <p:anim calcmode="lin" valueType="num">
                                      <p:cBhvr>
                                        <p:cTn id="8" dur="1000" fill="hold"/>
                                        <p:tgtEl>
                                          <p:spTgt spid="6146"/>
                                        </p:tgtEl>
                                        <p:attrNameLst>
                                          <p:attrName>ppt_x</p:attrName>
                                        </p:attrNameLst>
                                      </p:cBhvr>
                                      <p:tavLst>
                                        <p:tav tm="0">
                                          <p:val>
                                            <p:strVal val="#ppt_x"/>
                                          </p:val>
                                        </p:tav>
                                        <p:tav tm="100000">
                                          <p:val>
                                            <p:strVal val="#ppt_x"/>
                                          </p:val>
                                        </p:tav>
                                      </p:tavLst>
                                    </p:anim>
                                    <p:anim calcmode="lin" valueType="num">
                                      <p:cBhvr>
                                        <p:cTn id="9" dur="1000" fill="hold"/>
                                        <p:tgtEl>
                                          <p:spTgt spid="614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内容占位符 2"/>
          <p:cNvSpPr>
            <a:spLocks noGrp="1"/>
          </p:cNvSpPr>
          <p:nvPr>
            <p:ph idx="4294967295"/>
          </p:nvPr>
        </p:nvSpPr>
        <p:spPr>
          <a:xfrm>
            <a:off x="533400" y="1295400"/>
            <a:ext cx="8229600" cy="4878705"/>
          </a:xfrm>
        </p:spPr>
        <p:txBody>
          <a:bodyPr vert="horz" wrap="square" anchor="t"/>
          <a:lstStyle/>
          <a:p>
            <a:pPr marL="0" indent="0">
              <a:buNone/>
            </a:pPr>
            <a:r>
              <a:rPr lang="zh-CN" altLang="en-US" dirty="0">
                <a:sym typeface="+mn-ea"/>
              </a:rPr>
              <a:t>给定输入三元组，提取关系的短语，使用双向</a:t>
            </a:r>
            <a:r>
              <a:rPr lang="en-US" altLang="zh-CN" dirty="0">
                <a:sym typeface="+mn-ea"/>
              </a:rPr>
              <a:t>RNN</a:t>
            </a:r>
            <a:r>
              <a:rPr lang="zh-CN" altLang="en-US" dirty="0">
                <a:sym typeface="+mn-ea"/>
              </a:rPr>
              <a:t>模型</a:t>
            </a:r>
            <a:endParaRPr lang="zh-CN" altLang="en-US" dirty="0">
              <a:sym typeface="+mn-ea"/>
            </a:endParaRPr>
          </a:p>
          <a:p>
            <a:pPr marL="0" indent="0">
              <a:buNone/>
            </a:pPr>
            <a:endParaRPr lang="zh-CN" altLang="en-US" dirty="0">
              <a:sym typeface="+mn-ea"/>
            </a:endParaRPr>
          </a:p>
          <a:p>
            <a:pPr marL="0" indent="0">
              <a:buNone/>
            </a:pPr>
            <a:endParaRPr lang="zh-CN" altLang="en-US" dirty="0">
              <a:sym typeface="+mn-ea"/>
            </a:endParaRPr>
          </a:p>
          <a:p>
            <a:pPr marL="0" indent="0">
              <a:buNone/>
            </a:pPr>
            <a:endParaRPr lang="zh-CN" altLang="en-US" dirty="0">
              <a:sym typeface="+mn-ea"/>
            </a:endParaRPr>
          </a:p>
          <a:p>
            <a:pPr marL="0" indent="0">
              <a:buNone/>
            </a:pPr>
            <a:endParaRPr lang="zh-CN" altLang="en-US" dirty="0">
              <a:sym typeface="+mn-ea"/>
            </a:endParaRPr>
          </a:p>
          <a:p>
            <a:pPr marL="0" indent="0">
              <a:buNone/>
            </a:pPr>
            <a:endParaRPr lang="zh-CN" altLang="en-US" dirty="0">
              <a:sym typeface="+mn-ea"/>
            </a:endParaRPr>
          </a:p>
          <a:p>
            <a:pPr marL="0" indent="0">
              <a:buNone/>
            </a:pPr>
            <a:endParaRPr lang="zh-CN" altLang="en-US" dirty="0">
              <a:sym typeface="+mn-ea"/>
            </a:endParaRPr>
          </a:p>
          <a:p>
            <a:pPr marL="0" indent="0">
              <a:buNone/>
            </a:pPr>
            <a:endParaRPr lang="zh-CN" altLang="en-US" dirty="0">
              <a:sym typeface="+mn-ea"/>
            </a:endParaRPr>
          </a:p>
          <a:p>
            <a:pPr marL="0" indent="0">
              <a:buNone/>
            </a:pPr>
            <a:r>
              <a:rPr lang="zh-CN" altLang="en-US" dirty="0">
                <a:sym typeface="+mn-ea"/>
              </a:rPr>
              <a:t>关系短语的表征用最后</a:t>
            </a:r>
            <a:r>
              <a:rPr lang="zh-CN" altLang="en-US" dirty="0">
                <a:sym typeface="+mn-ea"/>
              </a:rPr>
              <a:t>使用两个方向上最终隐藏状态的串联</a:t>
            </a:r>
            <a:r>
              <a:rPr lang="zh-CN" altLang="en-US" dirty="0">
                <a:sym typeface="+mn-ea"/>
              </a:rPr>
              <a:t>作为结果</a:t>
            </a:r>
            <a:endParaRPr lang="zh-CN" altLang="en-US" dirty="0">
              <a:sym typeface="+mn-ea"/>
            </a:endParaRPr>
          </a:p>
          <a:p>
            <a:pPr marL="0" indent="0">
              <a:buNone/>
            </a:pPr>
            <a:endParaRPr lang="zh-CN" altLang="en-US" dirty="0"/>
          </a:p>
        </p:txBody>
      </p:sp>
      <p:pic>
        <p:nvPicPr>
          <p:cNvPr id="8196" name="图片 3" descr="bb.jpg"/>
          <p:cNvPicPr>
            <a:picLocks noChangeAspect="1"/>
          </p:cNvPicPr>
          <p:nvPr/>
        </p:nvPicPr>
        <p:blipFill>
          <a:blip r:embed="rId1"/>
          <a:stretch>
            <a:fillRect/>
          </a:stretch>
        </p:blipFill>
        <p:spPr>
          <a:xfrm>
            <a:off x="7696200" y="6400800"/>
            <a:ext cx="933450" cy="180975"/>
          </a:xfrm>
          <a:prstGeom prst="rect">
            <a:avLst/>
          </a:prstGeom>
          <a:noFill/>
          <a:ln w="9525">
            <a:noFill/>
          </a:ln>
        </p:spPr>
      </p:pic>
      <p:sp>
        <p:nvSpPr>
          <p:cNvPr id="8197" name="TextBox 6"/>
          <p:cNvSpPr txBox="1"/>
          <p:nvPr/>
        </p:nvSpPr>
        <p:spPr>
          <a:xfrm>
            <a:off x="8077200" y="6248400"/>
            <a:ext cx="685800" cy="461963"/>
          </a:xfrm>
          <a:prstGeom prst="rect">
            <a:avLst/>
          </a:prstGeom>
          <a:noFill/>
          <a:ln w="9525">
            <a:noFill/>
          </a:ln>
        </p:spPr>
        <p:txBody>
          <a:bodyPr>
            <a:spAutoFit/>
          </a:bodyPr>
          <a:lstStyle/>
          <a:p>
            <a:fld id="{9A0DB2DC-4C9A-4742-B13C-FB6460FD3503}" type="slidenum">
              <a:rPr lang="zh-CN" altLang="en-US" sz="2400" b="1" dirty="0">
                <a:solidFill>
                  <a:srgbClr val="254061"/>
                </a:solidFill>
                <a:latin typeface="HY헤드라인M" pitchFamily="2" charset="-127"/>
                <a:ea typeface="HY헤드라인M" pitchFamily="2" charset="-127"/>
              </a:rPr>
            </a:fld>
            <a:endParaRPr lang="zh-CN" altLang="en-US" sz="2400" b="1" dirty="0">
              <a:solidFill>
                <a:srgbClr val="254061"/>
              </a:solidFill>
              <a:latin typeface="HY헤드라인M" pitchFamily="2" charset="-127"/>
              <a:ea typeface="HY헤드라인M" pitchFamily="2" charset="-127"/>
            </a:endParaRPr>
          </a:p>
        </p:txBody>
      </p:sp>
      <p:sp>
        <p:nvSpPr>
          <p:cNvPr id="3" name="标题 1"/>
          <p:cNvSpPr>
            <a:spLocks noGrp="1"/>
          </p:cNvSpPr>
          <p:nvPr/>
        </p:nvSpPr>
        <p:spPr>
          <a:xfrm>
            <a:off x="572135" y="142240"/>
            <a:ext cx="7428865" cy="603250"/>
          </a:xfrm>
          <a:prstGeom prst="rect">
            <a:avLst/>
          </a:prstGeom>
          <a:noFill/>
          <a:ln w="9525">
            <a:noFill/>
          </a:ln>
        </p:spPr>
        <p:txBody>
          <a:bodyPr vert="horz" wrap="square" anchor="b"/>
          <a:lstStyle>
            <a:lvl1pPr marL="0" lvl="0" indent="0" algn="l" defTabSz="914400" eaLnBrk="0" fontAlgn="base" latinLnBrk="1" hangingPunct="0">
              <a:lnSpc>
                <a:spcPct val="100000"/>
              </a:lnSpc>
              <a:spcBef>
                <a:spcPct val="0"/>
              </a:spcBef>
              <a:spcAft>
                <a:spcPct val="0"/>
              </a:spcAft>
              <a:buNone/>
              <a:defRPr sz="3200" u="none" kern="1200" baseline="0">
                <a:solidFill>
                  <a:schemeClr val="tx1"/>
                </a:solidFill>
                <a:latin typeface="+mj-lt"/>
                <a:ea typeface="+mj-ea"/>
                <a:cs typeface="+mj-cs"/>
              </a:defRPr>
            </a:lvl1pPr>
          </a:lstStyle>
          <a:p>
            <a:pPr marL="469900" indent="-469900">
              <a:lnSpc>
                <a:spcPct val="115000"/>
              </a:lnSpc>
              <a:spcBef>
                <a:spcPct val="20000"/>
              </a:spcBef>
              <a:spcAft>
                <a:spcPct val="20000"/>
              </a:spcAft>
              <a:buClr>
                <a:schemeClr val="accent2"/>
              </a:buClr>
            </a:pPr>
            <a:r>
              <a:rPr lang="en-US" sz="2800" b="1" dirty="0">
                <a:effectLst>
                  <a:outerShdw blurRad="38100" dist="38100" dir="2700000">
                    <a:srgbClr val="C0C0C0"/>
                  </a:outerShdw>
                </a:effectLst>
                <a:latin typeface="+mn-lt"/>
                <a:ea typeface="+mn-ea"/>
                <a:cs typeface="+mn-cs"/>
                <a:sym typeface="+mn-ea"/>
              </a:rPr>
              <a:t>2.2.2</a:t>
            </a:r>
            <a:r>
              <a:rPr lang="zh-CN" altLang="en-US" sz="2800" b="1" dirty="0">
                <a:effectLst>
                  <a:outerShdw blurRad="38100" dist="38100" dir="2700000">
                    <a:srgbClr val="C0C0C0"/>
                  </a:outerShdw>
                </a:effectLst>
                <a:latin typeface="+mn-lt"/>
                <a:ea typeface="+mn-ea"/>
                <a:cs typeface="+mn-cs"/>
                <a:sym typeface="+mn-ea"/>
              </a:rPr>
              <a:t>、（关系）短语编码网络</a:t>
            </a:r>
            <a:endParaRPr lang="zh-CN" altLang="en-US" sz="2800" b="1" dirty="0">
              <a:effectLst>
                <a:outerShdw blurRad="38100" dist="38100" dir="2700000">
                  <a:srgbClr val="C0C0C0"/>
                </a:outerShdw>
              </a:effectLst>
              <a:latin typeface="+mn-lt"/>
              <a:ea typeface="+mn-ea"/>
              <a:cs typeface="+mn-cs"/>
              <a:sym typeface="+mn-ea"/>
            </a:endParaRPr>
          </a:p>
        </p:txBody>
      </p:sp>
      <p:pic>
        <p:nvPicPr>
          <p:cNvPr id="4" name="图片 3"/>
          <p:cNvPicPr>
            <a:picLocks noChangeAspect="1"/>
          </p:cNvPicPr>
          <p:nvPr/>
        </p:nvPicPr>
        <p:blipFill>
          <a:blip r:embed="rId2"/>
          <a:srcRect l="32913" t="26491" r="32767"/>
          <a:stretch>
            <a:fillRect/>
          </a:stretch>
        </p:blipFill>
        <p:spPr>
          <a:xfrm>
            <a:off x="3107690" y="1700530"/>
            <a:ext cx="2694940" cy="3021965"/>
          </a:xfrm>
          <a:prstGeom prst="rect">
            <a:avLst/>
          </a:prstGeom>
        </p:spPr>
      </p:pic>
      <p:pic>
        <p:nvPicPr>
          <p:cNvPr id="5" name="图片 4"/>
          <p:cNvPicPr>
            <a:picLocks noChangeAspect="1"/>
          </p:cNvPicPr>
          <p:nvPr/>
        </p:nvPicPr>
        <p:blipFill>
          <a:blip r:embed="rId3"/>
          <a:stretch>
            <a:fillRect/>
          </a:stretch>
        </p:blipFill>
        <p:spPr>
          <a:xfrm>
            <a:off x="2605405" y="4568190"/>
            <a:ext cx="3362325" cy="771525"/>
          </a:xfrm>
          <a:prstGeom prst="rect">
            <a:avLst/>
          </a:prstGeom>
        </p:spPr>
      </p:pic>
      <p:pic>
        <p:nvPicPr>
          <p:cNvPr id="6" name="图片 5"/>
          <p:cNvPicPr>
            <a:picLocks noChangeAspect="1"/>
          </p:cNvPicPr>
          <p:nvPr/>
        </p:nvPicPr>
        <p:blipFill>
          <a:blip r:embed="rId4"/>
          <a:stretch>
            <a:fillRect/>
          </a:stretch>
        </p:blipFill>
        <p:spPr>
          <a:xfrm>
            <a:off x="3529330" y="5741035"/>
            <a:ext cx="1514475" cy="333375"/>
          </a:xfrm>
          <a:prstGeom prst="rect">
            <a:avLst/>
          </a:prstGeom>
        </p:spPr>
      </p:pic>
    </p:spTree>
  </p:cSld>
  <p:clrMapOvr>
    <a:masterClrMapping/>
  </p:clrMapOvr>
  <p:transition spd="slow" advTm="0"/>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6" name="图片 3" descr="bb.jpg"/>
          <p:cNvPicPr>
            <a:picLocks noChangeAspect="1"/>
          </p:cNvPicPr>
          <p:nvPr/>
        </p:nvPicPr>
        <p:blipFill>
          <a:blip r:embed="rId1"/>
          <a:stretch>
            <a:fillRect/>
          </a:stretch>
        </p:blipFill>
        <p:spPr>
          <a:xfrm>
            <a:off x="7696200" y="6400800"/>
            <a:ext cx="933450" cy="180975"/>
          </a:xfrm>
          <a:prstGeom prst="rect">
            <a:avLst/>
          </a:prstGeom>
          <a:noFill/>
          <a:ln w="9525">
            <a:noFill/>
          </a:ln>
        </p:spPr>
      </p:pic>
      <p:sp>
        <p:nvSpPr>
          <p:cNvPr id="8197" name="TextBox 6"/>
          <p:cNvSpPr txBox="1"/>
          <p:nvPr/>
        </p:nvSpPr>
        <p:spPr>
          <a:xfrm>
            <a:off x="8077200" y="6248400"/>
            <a:ext cx="685800" cy="461963"/>
          </a:xfrm>
          <a:prstGeom prst="rect">
            <a:avLst/>
          </a:prstGeom>
          <a:noFill/>
          <a:ln w="9525">
            <a:noFill/>
          </a:ln>
        </p:spPr>
        <p:txBody>
          <a:bodyPr>
            <a:spAutoFit/>
          </a:bodyPr>
          <a:lstStyle/>
          <a:p>
            <a:fld id="{9A0DB2DC-4C9A-4742-B13C-FB6460FD3503}" type="slidenum">
              <a:rPr lang="zh-CN" altLang="en-US" sz="2400" b="1" dirty="0">
                <a:solidFill>
                  <a:srgbClr val="254061"/>
                </a:solidFill>
                <a:latin typeface="HY헤드라인M" pitchFamily="2" charset="-127"/>
                <a:ea typeface="HY헤드라인M" pitchFamily="2" charset="-127"/>
              </a:rPr>
            </a:fld>
            <a:endParaRPr lang="zh-CN" altLang="en-US" sz="2400" b="1" dirty="0">
              <a:solidFill>
                <a:srgbClr val="254061"/>
              </a:solidFill>
              <a:latin typeface="HY헤드라인M" pitchFamily="2" charset="-127"/>
              <a:ea typeface="HY헤드라인M" pitchFamily="2" charset="-127"/>
            </a:endParaRPr>
          </a:p>
        </p:txBody>
      </p:sp>
      <p:sp>
        <p:nvSpPr>
          <p:cNvPr id="10" name="内容占位符 2"/>
          <p:cNvSpPr txBox="1"/>
          <p:nvPr/>
        </p:nvSpPr>
        <p:spPr>
          <a:xfrm>
            <a:off x="523847" y="1216085"/>
            <a:ext cx="8096250" cy="4571880"/>
          </a:xfrm>
          <a:prstGeom prst="rect">
            <a:avLst/>
          </a:prstGeom>
          <a:noFill/>
          <a:ln w="9525">
            <a:noFill/>
          </a:ln>
        </p:spPr>
        <p:txBody>
          <a:bodyPr vert="horz" wrap="square" anchor="t"/>
          <a:lstStyle>
            <a:lvl1pPr marL="469900" lvl="0" indent="-4699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o"/>
              <a:defRPr sz="2000" u="none" kern="1200" baseline="0">
                <a:solidFill>
                  <a:schemeClr val="tx1"/>
                </a:solidFill>
                <a:latin typeface="+mn-lt"/>
                <a:ea typeface="+mn-ea"/>
                <a:cs typeface="+mn-cs"/>
              </a:defRPr>
            </a:lvl1pPr>
            <a:lvl2pPr marL="908050" lvl="1" indent="-436245"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n"/>
              <a:defRPr sz="2800" u="none" kern="1200" baseline="0">
                <a:solidFill>
                  <a:schemeClr val="tx1"/>
                </a:solidFill>
                <a:latin typeface="+mn-lt"/>
                <a:ea typeface="+mn-ea"/>
                <a:cs typeface="+mn-cs"/>
              </a:defRPr>
            </a:lvl2pPr>
            <a:lvl3pPr marL="1304925" lvl="2" indent="-39497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600" u="none" kern="1200" baseline="0">
                <a:solidFill>
                  <a:schemeClr val="tx1"/>
                </a:solidFill>
                <a:latin typeface="+mn-lt"/>
                <a:ea typeface="+mn-ea"/>
                <a:cs typeface="+mn-cs"/>
              </a:defRPr>
            </a:lvl3pPr>
            <a:lvl4pPr marL="1694180" lvl="3" indent="-38735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n"/>
              <a:defRPr sz="1400" u="none" kern="1200" baseline="0">
                <a:solidFill>
                  <a:schemeClr val="tx1"/>
                </a:solidFill>
                <a:latin typeface="+mn-lt"/>
                <a:ea typeface="+mn-ea"/>
                <a:cs typeface="+mn-cs"/>
              </a:defRPr>
            </a:lvl4pPr>
            <a:lvl5pPr marL="2094230" lvl="4" indent="-39878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5pPr>
            <a:lvl6pPr marL="2514600" lvl="5"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6pPr>
            <a:lvl7pPr marL="2971800" lvl="6"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7pPr>
            <a:lvl8pPr marL="3429000" lvl="7"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8pPr>
            <a:lvl9pPr marL="3886200" lvl="8"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9pPr>
          </a:lstStyle>
          <a:p>
            <a:r>
              <a:rPr lang="zh-CN" altLang="en-US"/>
              <a:t>一个实体对应多个</a:t>
            </a:r>
            <a:r>
              <a:rPr lang="en-US" altLang="zh-CN"/>
              <a:t>KG</a:t>
            </a:r>
            <a:r>
              <a:rPr lang="zh-CN" altLang="en-US"/>
              <a:t>里的实体点，互相影响</a:t>
            </a:r>
            <a:endParaRPr lang="zh-CN" altLang="en-US"/>
          </a:p>
          <a:p>
            <a:pPr>
              <a:buAutoNum type="arabicPeriod"/>
            </a:pPr>
            <a:r>
              <a:rPr lang="zh-CN" altLang="en-US"/>
              <a:t>计算同义实体点的向量（</a:t>
            </a:r>
            <a:r>
              <a:rPr lang="en-US" altLang="zh-CN"/>
              <a:t>Context vector</a:t>
            </a:r>
            <a:r>
              <a:rPr lang="zh-CN" altLang="en-US"/>
              <a:t>）</a:t>
            </a:r>
            <a:endParaRPr lang="zh-CN" altLang="en-US"/>
          </a:p>
          <a:p>
            <a:pPr>
              <a:buAutoNum type="arabicPeriod"/>
            </a:pPr>
            <a:endParaRPr lang="zh-CN" altLang="en-US"/>
          </a:p>
          <a:p>
            <a:pPr>
              <a:buAutoNum type="arabicPeriod"/>
            </a:pPr>
            <a:endParaRPr lang="zh-CN" altLang="en-US"/>
          </a:p>
          <a:p>
            <a:pPr>
              <a:buAutoNum type="arabicPeriod"/>
            </a:pPr>
            <a:r>
              <a:rPr lang="zh-CN" altLang="en-US"/>
              <a:t>更新实体点的嵌入表征</a:t>
            </a:r>
            <a:endParaRPr lang="zh-CN" altLang="en-US"/>
          </a:p>
          <a:p>
            <a:pPr>
              <a:buAutoNum type="arabicPeriod"/>
            </a:pPr>
            <a:endParaRPr lang="zh-CN" altLang="en-US"/>
          </a:p>
          <a:p>
            <a:r>
              <a:rPr lang="zh-CN" altLang="en-US"/>
              <a:t>局部嵌入平滑化</a:t>
            </a:r>
            <a:endParaRPr lang="zh-CN" altLang="en-US"/>
          </a:p>
        </p:txBody>
      </p:sp>
      <p:sp>
        <p:nvSpPr>
          <p:cNvPr id="4" name="标题 1"/>
          <p:cNvSpPr>
            <a:spLocks noGrp="1"/>
          </p:cNvSpPr>
          <p:nvPr/>
        </p:nvSpPr>
        <p:spPr>
          <a:xfrm>
            <a:off x="611188" y="152400"/>
            <a:ext cx="7770812" cy="603250"/>
          </a:xfrm>
          <a:prstGeom prst="rect">
            <a:avLst/>
          </a:prstGeom>
          <a:noFill/>
          <a:ln w="9525">
            <a:noFill/>
          </a:ln>
        </p:spPr>
        <p:txBody>
          <a:bodyPr vert="horz" wrap="square" anchor="b"/>
          <a:lstStyle>
            <a:lvl1pPr marL="0" lvl="0" indent="0" algn="l" defTabSz="914400" eaLnBrk="0" fontAlgn="base" latinLnBrk="1" hangingPunct="0">
              <a:lnSpc>
                <a:spcPct val="100000"/>
              </a:lnSpc>
              <a:spcBef>
                <a:spcPct val="0"/>
              </a:spcBef>
              <a:spcAft>
                <a:spcPct val="0"/>
              </a:spcAft>
              <a:buNone/>
              <a:defRPr sz="3200" u="none" kern="1200" baseline="0">
                <a:solidFill>
                  <a:schemeClr val="tx1"/>
                </a:solidFill>
                <a:latin typeface="+mj-lt"/>
                <a:ea typeface="+mj-ea"/>
                <a:cs typeface="+mj-cs"/>
              </a:defRPr>
            </a:lvl1pPr>
          </a:lstStyle>
          <a:p>
            <a:r>
              <a:rPr lang="en-US" sz="2800" b="1" dirty="0" smtClean="0">
                <a:effectLst>
                  <a:outerShdw blurRad="38100" dist="38100" dir="2700000">
                    <a:srgbClr val="C0C0C0"/>
                  </a:outerShdw>
                </a:effectLst>
              </a:rPr>
              <a:t>2.2.3</a:t>
            </a:r>
            <a:r>
              <a:rPr lang="zh-CN" altLang="en-US" sz="2800" b="1" dirty="0" smtClean="0">
                <a:effectLst>
                  <a:outerShdw blurRad="38100" dist="38100" dir="2700000">
                    <a:srgbClr val="C0C0C0"/>
                  </a:outerShdw>
                </a:effectLst>
              </a:rPr>
              <a:t>、（实体）规范聚类编码网络</a:t>
            </a:r>
            <a:endParaRPr lang="zh-CN" altLang="en-US" sz="2800" b="1" dirty="0" smtClean="0">
              <a:effectLst>
                <a:outerShdw blurRad="38100" dist="38100" dir="2700000">
                  <a:srgbClr val="C0C0C0"/>
                </a:outerShdw>
              </a:effectLst>
            </a:endParaRPr>
          </a:p>
        </p:txBody>
      </p:sp>
      <p:pic>
        <p:nvPicPr>
          <p:cNvPr id="11" name="图片 10"/>
          <p:cNvPicPr>
            <a:picLocks noChangeAspect="1"/>
          </p:cNvPicPr>
          <p:nvPr/>
        </p:nvPicPr>
        <p:blipFill>
          <a:blip r:embed="rId2"/>
          <a:stretch>
            <a:fillRect/>
          </a:stretch>
        </p:blipFill>
        <p:spPr>
          <a:xfrm>
            <a:off x="2849245" y="2235200"/>
            <a:ext cx="3295650" cy="781050"/>
          </a:xfrm>
          <a:prstGeom prst="rect">
            <a:avLst/>
          </a:prstGeom>
        </p:spPr>
      </p:pic>
      <p:pic>
        <p:nvPicPr>
          <p:cNvPr id="12" name="图片 11"/>
          <p:cNvPicPr>
            <a:picLocks noChangeAspect="1"/>
          </p:cNvPicPr>
          <p:nvPr/>
        </p:nvPicPr>
        <p:blipFill>
          <a:blip r:embed="rId3"/>
          <a:stretch>
            <a:fillRect/>
          </a:stretch>
        </p:blipFill>
        <p:spPr>
          <a:xfrm>
            <a:off x="3528060" y="3661410"/>
            <a:ext cx="1619250" cy="666750"/>
          </a:xfrm>
          <a:prstGeom prst="rect">
            <a:avLst/>
          </a:prstGeom>
        </p:spPr>
      </p:pic>
      <p:pic>
        <p:nvPicPr>
          <p:cNvPr id="13" name="图片 12"/>
          <p:cNvPicPr>
            <a:picLocks noChangeAspect="1"/>
          </p:cNvPicPr>
          <p:nvPr/>
        </p:nvPicPr>
        <p:blipFill>
          <a:blip r:embed="rId4"/>
          <a:srcRect t="38091" r="71325"/>
          <a:stretch>
            <a:fillRect/>
          </a:stretch>
        </p:blipFill>
        <p:spPr>
          <a:xfrm>
            <a:off x="5825490" y="3151505"/>
            <a:ext cx="2251710" cy="2545080"/>
          </a:xfrm>
          <a:prstGeom prst="rect">
            <a:avLst/>
          </a:prstGeom>
        </p:spPr>
      </p:pic>
    </p:spTree>
  </p:cSld>
  <p:clrMapOvr>
    <a:masterClrMapping/>
  </p:clrMapOvr>
  <p:transition spd="slow" advTm="0"/>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idx="4294967295"/>
          </p:nvPr>
        </p:nvSpPr>
        <p:spPr>
          <a:xfrm>
            <a:off x="611188" y="152400"/>
            <a:ext cx="7770812" cy="603250"/>
          </a:xfrm>
        </p:spPr>
        <p:txBody>
          <a:bodyPr vert="horz" wrap="square" anchor="b"/>
          <a:lstStyle/>
          <a:p>
            <a:r>
              <a:rPr lang="en-US" altLang="zh-CN" sz="2800" b="1" dirty="0" smtClean="0">
                <a:effectLst>
                  <a:outerShdw blurRad="38100" dist="38100" dir="2700000">
                    <a:srgbClr val="C0C0C0"/>
                  </a:outerShdw>
                </a:effectLst>
              </a:rPr>
              <a:t>3</a:t>
            </a:r>
            <a:r>
              <a:rPr lang="zh-CN" altLang="en-US" sz="2800" b="1" dirty="0" smtClean="0">
                <a:effectLst>
                  <a:outerShdw blurRad="38100" dist="38100" dir="2700000">
                    <a:srgbClr val="C0C0C0"/>
                  </a:outerShdw>
                </a:effectLst>
              </a:rPr>
              <a:t>、实验</a:t>
            </a:r>
            <a:endParaRPr lang="zh-CN" altLang="en-US" sz="2800" b="1" dirty="0">
              <a:effectLst>
                <a:outerShdw blurRad="38100" dist="38100" dir="2700000">
                  <a:srgbClr val="C0C0C0"/>
                </a:outerShdw>
              </a:effectLst>
            </a:endParaRPr>
          </a:p>
        </p:txBody>
      </p:sp>
      <p:sp>
        <p:nvSpPr>
          <p:cNvPr id="8195" name="内容占位符 2"/>
          <p:cNvSpPr>
            <a:spLocks noGrp="1"/>
          </p:cNvSpPr>
          <p:nvPr>
            <p:ph idx="4294967295"/>
          </p:nvPr>
        </p:nvSpPr>
        <p:spPr>
          <a:xfrm>
            <a:off x="533400" y="1066862"/>
            <a:ext cx="8381886" cy="4800474"/>
          </a:xfrm>
        </p:spPr>
        <p:txBody>
          <a:bodyPr vert="horz" wrap="square" anchor="t"/>
          <a:lstStyle/>
          <a:p>
            <a:r>
              <a:rPr lang="en-US" altLang="zh-CN" dirty="0" smtClean="0"/>
              <a:t>Datasets</a:t>
            </a:r>
            <a:endParaRPr lang="en-US" altLang="zh-CN" dirty="0" smtClean="0"/>
          </a:p>
          <a:p>
            <a:endParaRPr lang="zh-CN" altLang="en-US" dirty="0"/>
          </a:p>
        </p:txBody>
      </p:sp>
      <p:pic>
        <p:nvPicPr>
          <p:cNvPr id="8196" name="图片 3" descr="bb.jpg"/>
          <p:cNvPicPr>
            <a:picLocks noChangeAspect="1"/>
          </p:cNvPicPr>
          <p:nvPr/>
        </p:nvPicPr>
        <p:blipFill>
          <a:blip r:embed="rId1"/>
          <a:stretch>
            <a:fillRect/>
          </a:stretch>
        </p:blipFill>
        <p:spPr>
          <a:xfrm>
            <a:off x="7696200" y="6400800"/>
            <a:ext cx="933450" cy="180975"/>
          </a:xfrm>
          <a:prstGeom prst="rect">
            <a:avLst/>
          </a:prstGeom>
          <a:noFill/>
          <a:ln w="9525">
            <a:noFill/>
          </a:ln>
        </p:spPr>
      </p:pic>
      <p:sp>
        <p:nvSpPr>
          <p:cNvPr id="8197" name="TextBox 6"/>
          <p:cNvSpPr txBox="1"/>
          <p:nvPr/>
        </p:nvSpPr>
        <p:spPr>
          <a:xfrm>
            <a:off x="8077200" y="6248400"/>
            <a:ext cx="685800" cy="461963"/>
          </a:xfrm>
          <a:prstGeom prst="rect">
            <a:avLst/>
          </a:prstGeom>
          <a:noFill/>
          <a:ln w="9525">
            <a:noFill/>
          </a:ln>
        </p:spPr>
        <p:txBody>
          <a:bodyPr>
            <a:spAutoFit/>
          </a:bodyPr>
          <a:lstStyle/>
          <a:p>
            <a:fld id="{9A0DB2DC-4C9A-4742-B13C-FB6460FD3503}" type="slidenum">
              <a:rPr lang="zh-CN" altLang="en-US" sz="2400" b="1" dirty="0">
                <a:solidFill>
                  <a:srgbClr val="254061"/>
                </a:solidFill>
                <a:latin typeface="HY헤드라인M" pitchFamily="2" charset="-127"/>
                <a:ea typeface="HY헤드라인M" pitchFamily="2" charset="-127"/>
              </a:rPr>
            </a:fld>
            <a:endParaRPr lang="zh-CN" altLang="en-US" sz="2400" b="1" dirty="0">
              <a:solidFill>
                <a:srgbClr val="254061"/>
              </a:solidFill>
              <a:latin typeface="HY헤드라인M" pitchFamily="2" charset="-127"/>
              <a:ea typeface="HY헤드라인M" pitchFamily="2" charset="-127"/>
            </a:endParaRPr>
          </a:p>
        </p:txBody>
      </p:sp>
      <p:pic>
        <p:nvPicPr>
          <p:cNvPr id="2" name="图片 1"/>
          <p:cNvPicPr>
            <a:picLocks noChangeAspect="1"/>
          </p:cNvPicPr>
          <p:nvPr/>
        </p:nvPicPr>
        <p:blipFill>
          <a:blip r:embed="rId2"/>
          <a:stretch>
            <a:fillRect/>
          </a:stretch>
        </p:blipFill>
        <p:spPr>
          <a:xfrm>
            <a:off x="1887855" y="2119630"/>
            <a:ext cx="5217795" cy="2615565"/>
          </a:xfrm>
          <a:prstGeom prst="rect">
            <a:avLst/>
          </a:prstGeom>
        </p:spPr>
      </p:pic>
    </p:spTree>
  </p:cSld>
  <p:clrMapOvr>
    <a:masterClrMapping/>
  </p:clrMapOvr>
  <p:transition spd="slow" advTm="0"/>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idx="4294967295"/>
          </p:nvPr>
        </p:nvSpPr>
        <p:spPr>
          <a:xfrm>
            <a:off x="611188" y="152400"/>
            <a:ext cx="7770812" cy="603250"/>
          </a:xfrm>
        </p:spPr>
        <p:txBody>
          <a:bodyPr vert="horz" wrap="square" anchor="b"/>
          <a:lstStyle/>
          <a:p>
            <a:r>
              <a:rPr lang="en-US" altLang="zh-CN" sz="2800" b="1" dirty="0">
                <a:effectLst>
                  <a:outerShdw blurRad="38100" dist="38100" dir="2700000">
                    <a:srgbClr val="C0C0C0"/>
                  </a:outerShdw>
                </a:effectLst>
              </a:rPr>
              <a:t>3</a:t>
            </a:r>
            <a:r>
              <a:rPr lang="zh-CN" altLang="en-US" sz="2800" b="1" dirty="0" smtClean="0">
                <a:effectLst>
                  <a:outerShdw blurRad="38100" dist="38100" dir="2700000">
                    <a:srgbClr val="C0C0C0"/>
                  </a:outerShdw>
                </a:effectLst>
              </a:rPr>
              <a:t>、实验</a:t>
            </a:r>
            <a:endParaRPr lang="zh-CN" altLang="en-US" sz="2800" b="1" dirty="0">
              <a:effectLst>
                <a:outerShdw blurRad="38100" dist="38100" dir="2700000">
                  <a:srgbClr val="C0C0C0"/>
                </a:outerShdw>
              </a:effectLst>
            </a:endParaRPr>
          </a:p>
        </p:txBody>
      </p:sp>
      <p:sp>
        <p:nvSpPr>
          <p:cNvPr id="8195" name="内容占位符 2"/>
          <p:cNvSpPr>
            <a:spLocks noGrp="1"/>
          </p:cNvSpPr>
          <p:nvPr>
            <p:ph idx="4294967295"/>
          </p:nvPr>
        </p:nvSpPr>
        <p:spPr>
          <a:xfrm>
            <a:off x="533400" y="1066862"/>
            <a:ext cx="8381886" cy="4800474"/>
          </a:xfrm>
        </p:spPr>
        <p:txBody>
          <a:bodyPr vert="horz" wrap="square" anchor="t"/>
          <a:lstStyle/>
          <a:p>
            <a:r>
              <a:rPr lang="zh-CN" altLang="en-US" dirty="0" smtClean="0"/>
              <a:t>如何从模型中获得排名</a:t>
            </a:r>
            <a:endParaRPr lang="zh-CN" altLang="en-US" dirty="0" smtClean="0"/>
          </a:p>
          <a:p>
            <a:pPr marL="0" indent="0">
              <a:buNone/>
            </a:pPr>
            <a:r>
              <a:rPr lang="zh-CN" dirty="0" smtClean="0"/>
              <a:t>在</a:t>
            </a:r>
            <a:r>
              <a:rPr lang="en-US" altLang="zh-CN" dirty="0" smtClean="0"/>
              <a:t>OpenKGs</a:t>
            </a:r>
            <a:r>
              <a:rPr lang="zh-CN" altLang="en-US" dirty="0" smtClean="0"/>
              <a:t>中，</a:t>
            </a:r>
            <a:r>
              <a:rPr lang="en-US" altLang="zh-CN" dirty="0" smtClean="0"/>
              <a:t>NPs</a:t>
            </a:r>
            <a:r>
              <a:rPr lang="zh-CN" altLang="en-US" dirty="0" smtClean="0"/>
              <a:t>不是实体，而是多个</a:t>
            </a:r>
            <a:r>
              <a:rPr lang="en-US" altLang="zh-CN" dirty="0" smtClean="0"/>
              <a:t>NPs</a:t>
            </a:r>
            <a:r>
              <a:rPr lang="zh-CN" altLang="en-US" dirty="0" smtClean="0"/>
              <a:t>可以引用同一个实体。这意味着，即使预测正确的实体，如果预测与三元组中存在的实体的标准形式不同，模型也会受到不公平的惩罚。为了解决这个问题，本文提出对</a:t>
            </a:r>
            <a:r>
              <a:rPr lang="en-US" altLang="zh-CN" dirty="0" smtClean="0"/>
              <a:t>NP</a:t>
            </a:r>
            <a:r>
              <a:rPr lang="zh-CN" altLang="en-US" dirty="0" smtClean="0"/>
              <a:t>簇进行排序。方法如下</a:t>
            </a:r>
            <a:endParaRPr lang="zh-CN" altLang="en-US" dirty="0" smtClean="0"/>
          </a:p>
          <a:p>
            <a:pPr marL="457200" indent="-457200">
              <a:buAutoNum type="arabicPeriod"/>
            </a:pPr>
            <a:r>
              <a:rPr lang="zh-CN" altLang="en-US" dirty="0" smtClean="0"/>
              <a:t>列出所有的</a:t>
            </a:r>
            <a:r>
              <a:rPr lang="en-US" altLang="zh-CN" dirty="0" smtClean="0"/>
              <a:t>NPs</a:t>
            </a:r>
            <a:r>
              <a:rPr lang="zh-CN" altLang="en-US" dirty="0" smtClean="0"/>
              <a:t>，按照它们出现在三元组缺失部分的可能性递减排序</a:t>
            </a:r>
            <a:endParaRPr lang="zh-CN" altLang="en-US" dirty="0" smtClean="0"/>
          </a:p>
          <a:p>
            <a:pPr marL="457200" indent="-457200">
              <a:buAutoNum type="arabicPeriod"/>
            </a:pPr>
            <a:r>
              <a:rPr lang="zh-CN" altLang="en-US" dirty="0" smtClean="0"/>
              <a:t>对于每一个</a:t>
            </a:r>
            <a:r>
              <a:rPr lang="en-US" altLang="zh-CN" dirty="0" smtClean="0"/>
              <a:t>NP</a:t>
            </a:r>
            <a:r>
              <a:rPr lang="zh-CN" altLang="en-US" dirty="0" smtClean="0"/>
              <a:t>簇，保留排名最好的</a:t>
            </a:r>
            <a:r>
              <a:rPr lang="en-US" altLang="zh-CN" dirty="0" smtClean="0"/>
              <a:t>NPs</a:t>
            </a:r>
            <a:r>
              <a:rPr lang="zh-CN" altLang="en-US" dirty="0" smtClean="0"/>
              <a:t>来修剪这个列表，最终就能得到</a:t>
            </a:r>
            <a:r>
              <a:rPr lang="en-US" altLang="zh-CN" dirty="0" smtClean="0"/>
              <a:t>NP</a:t>
            </a:r>
            <a:r>
              <a:rPr lang="zh-CN" altLang="en-US" dirty="0" smtClean="0"/>
              <a:t>簇的排序列表。</a:t>
            </a:r>
            <a:endParaRPr lang="zh-CN" altLang="en-US" dirty="0" smtClean="0"/>
          </a:p>
          <a:p>
            <a:pPr marL="457200" indent="-457200">
              <a:buAutoNum type="arabicPeriod"/>
            </a:pPr>
            <a:r>
              <a:rPr lang="zh-CN" altLang="en-US" dirty="0" smtClean="0"/>
              <a:t>考虑缺失实体真正属于的</a:t>
            </a:r>
            <a:r>
              <a:rPr lang="en-US" altLang="zh-CN" dirty="0" smtClean="0"/>
              <a:t>NP</a:t>
            </a:r>
            <a:r>
              <a:rPr lang="zh-CN" altLang="en-US" dirty="0" smtClean="0"/>
              <a:t>簇的排名</a:t>
            </a:r>
            <a:endParaRPr lang="zh-CN" altLang="en-US" dirty="0" smtClean="0"/>
          </a:p>
        </p:txBody>
      </p:sp>
      <p:pic>
        <p:nvPicPr>
          <p:cNvPr id="8196" name="图片 3" descr="bb.jpg"/>
          <p:cNvPicPr>
            <a:picLocks noChangeAspect="1"/>
          </p:cNvPicPr>
          <p:nvPr/>
        </p:nvPicPr>
        <p:blipFill>
          <a:blip r:embed="rId1"/>
          <a:stretch>
            <a:fillRect/>
          </a:stretch>
        </p:blipFill>
        <p:spPr>
          <a:xfrm>
            <a:off x="7696200" y="6400800"/>
            <a:ext cx="933450" cy="180975"/>
          </a:xfrm>
          <a:prstGeom prst="rect">
            <a:avLst/>
          </a:prstGeom>
          <a:noFill/>
          <a:ln w="9525">
            <a:noFill/>
          </a:ln>
        </p:spPr>
      </p:pic>
      <p:sp>
        <p:nvSpPr>
          <p:cNvPr id="8197" name="TextBox 6"/>
          <p:cNvSpPr txBox="1"/>
          <p:nvPr/>
        </p:nvSpPr>
        <p:spPr>
          <a:xfrm>
            <a:off x="8077200" y="6248400"/>
            <a:ext cx="685800" cy="461963"/>
          </a:xfrm>
          <a:prstGeom prst="rect">
            <a:avLst/>
          </a:prstGeom>
          <a:noFill/>
          <a:ln w="9525">
            <a:noFill/>
          </a:ln>
        </p:spPr>
        <p:txBody>
          <a:bodyPr>
            <a:spAutoFit/>
          </a:bodyPr>
          <a:lstStyle/>
          <a:p>
            <a:fld id="{9A0DB2DC-4C9A-4742-B13C-FB6460FD3503}" type="slidenum">
              <a:rPr lang="zh-CN" altLang="en-US" sz="2400" b="1" dirty="0">
                <a:solidFill>
                  <a:srgbClr val="254061"/>
                </a:solidFill>
                <a:latin typeface="HY헤드라인M" pitchFamily="2" charset="-127"/>
                <a:ea typeface="HY헤드라인M" pitchFamily="2" charset="-127"/>
              </a:rPr>
            </a:fld>
            <a:endParaRPr lang="zh-CN" altLang="en-US" sz="2400" b="1" dirty="0">
              <a:solidFill>
                <a:srgbClr val="254061"/>
              </a:solidFill>
              <a:latin typeface="HY헤드라인M" pitchFamily="2" charset="-127"/>
              <a:ea typeface="HY헤드라인M" pitchFamily="2" charset="-127"/>
            </a:endParaRPr>
          </a:p>
        </p:txBody>
      </p:sp>
    </p:spTree>
  </p:cSld>
  <p:clrMapOvr>
    <a:masterClrMapping/>
  </p:clrMapOvr>
  <p:transition spd="slow" advTm="0"/>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idx="4294967295"/>
          </p:nvPr>
        </p:nvSpPr>
        <p:spPr>
          <a:xfrm>
            <a:off x="611188" y="152400"/>
            <a:ext cx="7770812" cy="603250"/>
          </a:xfrm>
        </p:spPr>
        <p:txBody>
          <a:bodyPr vert="horz" wrap="square" anchor="b"/>
          <a:lstStyle/>
          <a:p>
            <a:r>
              <a:rPr lang="en-US" altLang="zh-CN" sz="2800" b="1" dirty="0">
                <a:effectLst>
                  <a:outerShdw blurRad="38100" dist="38100" dir="2700000">
                    <a:srgbClr val="C0C0C0"/>
                  </a:outerShdw>
                </a:effectLst>
              </a:rPr>
              <a:t>3</a:t>
            </a:r>
            <a:r>
              <a:rPr lang="zh-CN" altLang="en-US" sz="2800" b="1" dirty="0" smtClean="0">
                <a:effectLst>
                  <a:outerShdw blurRad="38100" dist="38100" dir="2700000">
                    <a:srgbClr val="C0C0C0"/>
                  </a:outerShdw>
                </a:effectLst>
              </a:rPr>
              <a:t>、实验</a:t>
            </a:r>
            <a:endParaRPr lang="zh-CN" altLang="en-US" sz="2800" b="1" dirty="0">
              <a:effectLst>
                <a:outerShdw blurRad="38100" dist="38100" dir="2700000">
                  <a:srgbClr val="C0C0C0"/>
                </a:outerShdw>
              </a:effectLst>
            </a:endParaRPr>
          </a:p>
        </p:txBody>
      </p:sp>
      <p:sp>
        <p:nvSpPr>
          <p:cNvPr id="8195" name="内容占位符 2"/>
          <p:cNvSpPr>
            <a:spLocks noGrp="1"/>
          </p:cNvSpPr>
          <p:nvPr>
            <p:ph idx="4294967295"/>
          </p:nvPr>
        </p:nvSpPr>
        <p:spPr>
          <a:xfrm>
            <a:off x="533400" y="1066862"/>
            <a:ext cx="8381886" cy="4800474"/>
          </a:xfrm>
        </p:spPr>
        <p:txBody>
          <a:bodyPr vert="horz" wrap="square" anchor="t"/>
          <a:lstStyle/>
          <a:p>
            <a:r>
              <a:rPr lang="zh-CN" altLang="en-US" dirty="0" smtClean="0"/>
              <a:t>实验设置</a:t>
            </a:r>
            <a:endParaRPr lang="zh-CN" altLang="en-US" dirty="0" smtClean="0"/>
          </a:p>
          <a:p>
            <a:pPr marL="0" indent="0">
              <a:buNone/>
            </a:pPr>
            <a:r>
              <a:rPr lang="zh-CN" altLang="en-US" dirty="0"/>
              <a:t>本文在这两个数据集上运行CESI来生成NP规范簇。</a:t>
            </a:r>
            <a:endParaRPr lang="zh-CN" altLang="en-US" dirty="0"/>
          </a:p>
          <a:p>
            <a:pPr marL="0" indent="0">
              <a:buNone/>
            </a:pPr>
            <a:r>
              <a:rPr lang="zh-CN" altLang="en-US" dirty="0"/>
              <a:t>现有的自动规范化模型都不会输出边权重。因此，在所有的实验中，标准化生成的边保持不加权。</a:t>
            </a:r>
            <a:endParaRPr lang="zh-CN" altLang="en-US" dirty="0"/>
          </a:p>
          <a:p>
            <a:pPr marL="0" indent="0">
              <a:buNone/>
            </a:pPr>
            <a:r>
              <a:rPr lang="zh-CN" altLang="en-US" dirty="0"/>
              <a:t>对于短语编码网络，我们发现Bi-GRU模型的单层效果最好。</a:t>
            </a:r>
            <a:endParaRPr lang="zh-CN" altLang="en-US" dirty="0"/>
          </a:p>
          <a:p>
            <a:pPr marL="0" indent="0">
              <a:buNone/>
            </a:pPr>
            <a:r>
              <a:rPr lang="zh-CN" altLang="en-US" dirty="0"/>
              <a:t>NP和RP的嵌入大小都保持固定300维，而学习率在{0.1,0.01,0.001}进行选择。</a:t>
            </a:r>
            <a:endParaRPr lang="zh-CN" altLang="en-US" dirty="0"/>
          </a:p>
          <a:p>
            <a:pPr marL="0" indent="0">
              <a:buNone/>
            </a:pPr>
            <a:r>
              <a:rPr lang="zh-CN" altLang="en-US" dirty="0"/>
              <a:t>对于</a:t>
            </a:r>
            <a:r>
              <a:rPr lang="en-US" altLang="zh-CN" dirty="0"/>
              <a:t>ConvE</a:t>
            </a:r>
            <a:r>
              <a:rPr lang="zh-CN" altLang="en-US" dirty="0"/>
              <a:t>的</a:t>
            </a:r>
            <a:r>
              <a:rPr lang="zh-CN" altLang="en-US" dirty="0"/>
              <a:t>逆关系，通过向RP添加短语“inverse of”来生成RP的反短语。</a:t>
            </a:r>
            <a:endParaRPr lang="zh-CN" altLang="en-US" dirty="0"/>
          </a:p>
          <a:p>
            <a:pPr marL="0" indent="0">
              <a:buNone/>
            </a:pPr>
            <a:r>
              <a:rPr lang="zh-CN" altLang="en-US" dirty="0"/>
              <a:t>对于</a:t>
            </a:r>
            <a:r>
              <a:rPr lang="en-US" altLang="zh-CN" dirty="0"/>
              <a:t>ComplEx</a:t>
            </a:r>
            <a:r>
              <a:rPr lang="zh-CN" altLang="en-US" dirty="0"/>
              <a:t>的实部和虚部，本文分别对</a:t>
            </a:r>
            <a:r>
              <a:rPr lang="en-US" altLang="zh-CN" dirty="0"/>
              <a:t>RP</a:t>
            </a:r>
            <a:r>
              <a:rPr lang="zh-CN" altLang="en-US" dirty="0"/>
              <a:t>和</a:t>
            </a:r>
            <a:r>
              <a:rPr lang="en-US" altLang="zh-CN" dirty="0"/>
              <a:t>NP嵌入的实部和虚部使用了两个单独的短语编码器网络和图神经网络模块。</a:t>
            </a:r>
            <a:endParaRPr lang="en-US" altLang="zh-CN" dirty="0"/>
          </a:p>
        </p:txBody>
      </p:sp>
      <p:pic>
        <p:nvPicPr>
          <p:cNvPr id="8196" name="图片 3" descr="bb.jpg"/>
          <p:cNvPicPr>
            <a:picLocks noChangeAspect="1"/>
          </p:cNvPicPr>
          <p:nvPr/>
        </p:nvPicPr>
        <p:blipFill>
          <a:blip r:embed="rId1"/>
          <a:stretch>
            <a:fillRect/>
          </a:stretch>
        </p:blipFill>
        <p:spPr>
          <a:xfrm>
            <a:off x="7696200" y="6400800"/>
            <a:ext cx="933450" cy="180975"/>
          </a:xfrm>
          <a:prstGeom prst="rect">
            <a:avLst/>
          </a:prstGeom>
          <a:noFill/>
          <a:ln w="9525">
            <a:noFill/>
          </a:ln>
        </p:spPr>
      </p:pic>
      <p:sp>
        <p:nvSpPr>
          <p:cNvPr id="8197" name="TextBox 6"/>
          <p:cNvSpPr txBox="1"/>
          <p:nvPr/>
        </p:nvSpPr>
        <p:spPr>
          <a:xfrm>
            <a:off x="8077200" y="6248400"/>
            <a:ext cx="685800" cy="461963"/>
          </a:xfrm>
          <a:prstGeom prst="rect">
            <a:avLst/>
          </a:prstGeom>
          <a:noFill/>
          <a:ln w="9525">
            <a:noFill/>
          </a:ln>
        </p:spPr>
        <p:txBody>
          <a:bodyPr>
            <a:spAutoFit/>
          </a:bodyPr>
          <a:lstStyle/>
          <a:p>
            <a:fld id="{9A0DB2DC-4C9A-4742-B13C-FB6460FD3503}" type="slidenum">
              <a:rPr lang="zh-CN" altLang="en-US" sz="2400" b="1" dirty="0">
                <a:solidFill>
                  <a:srgbClr val="254061"/>
                </a:solidFill>
                <a:latin typeface="HY헤드라인M" pitchFamily="2" charset="-127"/>
                <a:ea typeface="HY헤드라인M" pitchFamily="2" charset="-127"/>
              </a:rPr>
            </a:fld>
            <a:endParaRPr lang="zh-CN" altLang="en-US" sz="2400" b="1" dirty="0">
              <a:solidFill>
                <a:srgbClr val="254061"/>
              </a:solidFill>
              <a:latin typeface="HY헤드라인M" pitchFamily="2" charset="-127"/>
              <a:ea typeface="HY헤드라인M" pitchFamily="2" charset="-127"/>
            </a:endParaRPr>
          </a:p>
        </p:txBody>
      </p:sp>
    </p:spTree>
  </p:cSld>
  <p:clrMapOvr>
    <a:masterClrMapping/>
  </p:clrMapOvr>
  <p:transition spd="slow" advTm="0"/>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idx="4294967295"/>
          </p:nvPr>
        </p:nvSpPr>
        <p:spPr>
          <a:xfrm>
            <a:off x="611188" y="152400"/>
            <a:ext cx="7770812" cy="603250"/>
          </a:xfrm>
        </p:spPr>
        <p:txBody>
          <a:bodyPr vert="horz" wrap="square" anchor="b"/>
          <a:lstStyle/>
          <a:p>
            <a:r>
              <a:rPr lang="en-US" altLang="zh-CN" sz="2800" b="1" dirty="0">
                <a:effectLst>
                  <a:outerShdw blurRad="38100" dist="38100" dir="2700000">
                    <a:srgbClr val="C0C0C0"/>
                  </a:outerShdw>
                </a:effectLst>
              </a:rPr>
              <a:t>3</a:t>
            </a:r>
            <a:r>
              <a:rPr lang="zh-CN" altLang="en-US" sz="2800" b="1" dirty="0" smtClean="0">
                <a:effectLst>
                  <a:outerShdw blurRad="38100" dist="38100" dir="2700000">
                    <a:srgbClr val="C0C0C0"/>
                  </a:outerShdw>
                </a:effectLst>
              </a:rPr>
              <a:t>、实验</a:t>
            </a:r>
            <a:endParaRPr lang="zh-CN" altLang="en-US" sz="2800" b="1" dirty="0">
              <a:effectLst>
                <a:outerShdw blurRad="38100" dist="38100" dir="2700000">
                  <a:srgbClr val="C0C0C0"/>
                </a:outerShdw>
              </a:effectLst>
            </a:endParaRPr>
          </a:p>
        </p:txBody>
      </p:sp>
      <p:sp>
        <p:nvSpPr>
          <p:cNvPr id="8195" name="内容占位符 2"/>
          <p:cNvSpPr>
            <a:spLocks noGrp="1"/>
          </p:cNvSpPr>
          <p:nvPr>
            <p:ph idx="4294967295"/>
          </p:nvPr>
        </p:nvSpPr>
        <p:spPr>
          <a:xfrm>
            <a:off x="533400" y="1066862"/>
            <a:ext cx="8381886" cy="4800474"/>
          </a:xfrm>
        </p:spPr>
        <p:txBody>
          <a:bodyPr vert="horz" wrap="square" anchor="t"/>
          <a:lstStyle/>
          <a:p>
            <a:r>
              <a:rPr lang="zh-CN" dirty="0" err="1" smtClean="0"/>
              <a:t>链路预测</a:t>
            </a:r>
            <a:r>
              <a:rPr lang="zh-CN" altLang="en-US" dirty="0" smtClean="0"/>
              <a:t>实验</a:t>
            </a:r>
            <a:endParaRPr lang="en-US" altLang="zh-CN" dirty="0" smtClean="0"/>
          </a:p>
          <a:p>
            <a:pPr marL="0" indent="0">
              <a:buNone/>
            </a:pPr>
            <a:endParaRPr lang="zh-CN" altLang="en-US" dirty="0"/>
          </a:p>
        </p:txBody>
      </p:sp>
      <p:pic>
        <p:nvPicPr>
          <p:cNvPr id="8196" name="图片 3" descr="bb.jpg"/>
          <p:cNvPicPr>
            <a:picLocks noChangeAspect="1"/>
          </p:cNvPicPr>
          <p:nvPr/>
        </p:nvPicPr>
        <p:blipFill>
          <a:blip r:embed="rId1"/>
          <a:stretch>
            <a:fillRect/>
          </a:stretch>
        </p:blipFill>
        <p:spPr>
          <a:xfrm>
            <a:off x="7696200" y="6400800"/>
            <a:ext cx="933450" cy="180975"/>
          </a:xfrm>
          <a:prstGeom prst="rect">
            <a:avLst/>
          </a:prstGeom>
          <a:noFill/>
          <a:ln w="9525">
            <a:noFill/>
          </a:ln>
        </p:spPr>
      </p:pic>
      <p:sp>
        <p:nvSpPr>
          <p:cNvPr id="8197" name="TextBox 6"/>
          <p:cNvSpPr txBox="1"/>
          <p:nvPr/>
        </p:nvSpPr>
        <p:spPr>
          <a:xfrm>
            <a:off x="8077200" y="6248400"/>
            <a:ext cx="685800" cy="461963"/>
          </a:xfrm>
          <a:prstGeom prst="rect">
            <a:avLst/>
          </a:prstGeom>
          <a:noFill/>
          <a:ln w="9525">
            <a:noFill/>
          </a:ln>
        </p:spPr>
        <p:txBody>
          <a:bodyPr>
            <a:spAutoFit/>
          </a:bodyPr>
          <a:lstStyle/>
          <a:p>
            <a:fld id="{9A0DB2DC-4C9A-4742-B13C-FB6460FD3503}" type="slidenum">
              <a:rPr lang="zh-CN" altLang="en-US" sz="2400" b="1" dirty="0">
                <a:solidFill>
                  <a:srgbClr val="254061"/>
                </a:solidFill>
                <a:latin typeface="HY헤드라인M" pitchFamily="2" charset="-127"/>
                <a:ea typeface="HY헤드라인M" pitchFamily="2" charset="-127"/>
              </a:rPr>
            </a:fld>
            <a:endParaRPr lang="zh-CN" altLang="en-US" sz="2400" b="1" dirty="0">
              <a:solidFill>
                <a:srgbClr val="254061"/>
              </a:solidFill>
              <a:latin typeface="HY헤드라인M" pitchFamily="2" charset="-127"/>
              <a:ea typeface="HY헤드라인M" pitchFamily="2" charset="-127"/>
            </a:endParaRPr>
          </a:p>
        </p:txBody>
      </p:sp>
      <p:pic>
        <p:nvPicPr>
          <p:cNvPr id="2" name="图片 1"/>
          <p:cNvPicPr>
            <a:picLocks noChangeAspect="1"/>
          </p:cNvPicPr>
          <p:nvPr/>
        </p:nvPicPr>
        <p:blipFill>
          <a:blip r:embed="rId2"/>
          <a:stretch>
            <a:fillRect/>
          </a:stretch>
        </p:blipFill>
        <p:spPr>
          <a:xfrm>
            <a:off x="518795" y="2290445"/>
            <a:ext cx="8105775" cy="2276475"/>
          </a:xfrm>
          <a:prstGeom prst="rect">
            <a:avLst/>
          </a:prstGeom>
        </p:spPr>
      </p:pic>
    </p:spTree>
  </p:cSld>
  <p:clrMapOvr>
    <a:masterClrMapping/>
  </p:clrMapOvr>
  <p:transition spd="slow" advTm="0"/>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idx="4294967295"/>
          </p:nvPr>
        </p:nvSpPr>
        <p:spPr>
          <a:xfrm>
            <a:off x="611188" y="152400"/>
            <a:ext cx="7770812" cy="603250"/>
          </a:xfrm>
        </p:spPr>
        <p:txBody>
          <a:bodyPr vert="horz" wrap="square" anchor="b"/>
          <a:lstStyle/>
          <a:p>
            <a:r>
              <a:rPr lang="en-US" altLang="zh-CN" sz="2800" b="1" dirty="0">
                <a:effectLst>
                  <a:outerShdw blurRad="38100" dist="38100" dir="2700000">
                    <a:srgbClr val="C0C0C0"/>
                  </a:outerShdw>
                </a:effectLst>
              </a:rPr>
              <a:t>3</a:t>
            </a:r>
            <a:r>
              <a:rPr lang="zh-CN" altLang="en-US" sz="2800" b="1" dirty="0" smtClean="0">
                <a:effectLst>
                  <a:outerShdw blurRad="38100" dist="38100" dir="2700000">
                    <a:srgbClr val="C0C0C0"/>
                  </a:outerShdw>
                </a:effectLst>
              </a:rPr>
              <a:t>、实验</a:t>
            </a:r>
            <a:endParaRPr lang="zh-CN" altLang="en-US" sz="2800" b="1" dirty="0">
              <a:effectLst>
                <a:outerShdw blurRad="38100" dist="38100" dir="2700000">
                  <a:srgbClr val="C0C0C0"/>
                </a:outerShdw>
              </a:effectLst>
            </a:endParaRPr>
          </a:p>
        </p:txBody>
      </p:sp>
      <p:sp>
        <p:nvSpPr>
          <p:cNvPr id="8195" name="内容占位符 2"/>
          <p:cNvSpPr>
            <a:spLocks noGrp="1"/>
          </p:cNvSpPr>
          <p:nvPr>
            <p:ph idx="4294967295"/>
          </p:nvPr>
        </p:nvSpPr>
        <p:spPr>
          <a:xfrm>
            <a:off x="533400" y="1066862"/>
            <a:ext cx="8381886" cy="4800474"/>
          </a:xfrm>
        </p:spPr>
        <p:txBody>
          <a:bodyPr vert="horz" wrap="square" anchor="t"/>
          <a:lstStyle/>
          <a:p>
            <a:r>
              <a:rPr lang="zh-CN" dirty="0" err="1" smtClean="0"/>
              <a:t>链路预测</a:t>
            </a:r>
            <a:r>
              <a:rPr lang="zh-CN" altLang="en-US" dirty="0" smtClean="0"/>
              <a:t>实验</a:t>
            </a:r>
            <a:endParaRPr lang="en-US" altLang="zh-CN" dirty="0" smtClean="0"/>
          </a:p>
          <a:p>
            <a:pPr marL="0" indent="0">
              <a:buNone/>
            </a:pPr>
            <a:endParaRPr lang="zh-CN" altLang="en-US" dirty="0"/>
          </a:p>
        </p:txBody>
      </p:sp>
      <p:pic>
        <p:nvPicPr>
          <p:cNvPr id="8196" name="图片 3" descr="bb.jpg"/>
          <p:cNvPicPr>
            <a:picLocks noChangeAspect="1"/>
          </p:cNvPicPr>
          <p:nvPr/>
        </p:nvPicPr>
        <p:blipFill>
          <a:blip r:embed="rId1"/>
          <a:stretch>
            <a:fillRect/>
          </a:stretch>
        </p:blipFill>
        <p:spPr>
          <a:xfrm>
            <a:off x="7696200" y="6400800"/>
            <a:ext cx="933450" cy="180975"/>
          </a:xfrm>
          <a:prstGeom prst="rect">
            <a:avLst/>
          </a:prstGeom>
          <a:noFill/>
          <a:ln w="9525">
            <a:noFill/>
          </a:ln>
        </p:spPr>
      </p:pic>
      <p:sp>
        <p:nvSpPr>
          <p:cNvPr id="8197" name="TextBox 6"/>
          <p:cNvSpPr txBox="1"/>
          <p:nvPr/>
        </p:nvSpPr>
        <p:spPr>
          <a:xfrm>
            <a:off x="8077200" y="6248400"/>
            <a:ext cx="685800" cy="461963"/>
          </a:xfrm>
          <a:prstGeom prst="rect">
            <a:avLst/>
          </a:prstGeom>
          <a:noFill/>
          <a:ln w="9525">
            <a:noFill/>
          </a:ln>
        </p:spPr>
        <p:txBody>
          <a:bodyPr>
            <a:spAutoFit/>
          </a:bodyPr>
          <a:lstStyle/>
          <a:p>
            <a:fld id="{9A0DB2DC-4C9A-4742-B13C-FB6460FD3503}" type="slidenum">
              <a:rPr lang="zh-CN" altLang="en-US" sz="2400" b="1" dirty="0">
                <a:solidFill>
                  <a:srgbClr val="254061"/>
                </a:solidFill>
                <a:latin typeface="HY헤드라인M" pitchFamily="2" charset="-127"/>
                <a:ea typeface="HY헤드라인M" pitchFamily="2" charset="-127"/>
              </a:rPr>
            </a:fld>
            <a:endParaRPr lang="zh-CN" altLang="en-US" sz="2400" b="1" dirty="0">
              <a:solidFill>
                <a:srgbClr val="254061"/>
              </a:solidFill>
              <a:latin typeface="HY헤드라인M" pitchFamily="2" charset="-127"/>
              <a:ea typeface="HY헤드라인M" pitchFamily="2" charset="-127"/>
            </a:endParaRPr>
          </a:p>
        </p:txBody>
      </p:sp>
      <p:pic>
        <p:nvPicPr>
          <p:cNvPr id="2" name="图片 1"/>
          <p:cNvPicPr>
            <a:picLocks noChangeAspect="1"/>
          </p:cNvPicPr>
          <p:nvPr/>
        </p:nvPicPr>
        <p:blipFill>
          <a:blip r:embed="rId2"/>
          <a:stretch>
            <a:fillRect/>
          </a:stretch>
        </p:blipFill>
        <p:spPr>
          <a:xfrm>
            <a:off x="518795" y="2290445"/>
            <a:ext cx="8105775" cy="2276475"/>
          </a:xfrm>
          <a:prstGeom prst="rect">
            <a:avLst/>
          </a:prstGeom>
        </p:spPr>
      </p:pic>
      <p:pic>
        <p:nvPicPr>
          <p:cNvPr id="3" name="图片 2"/>
          <p:cNvPicPr>
            <a:picLocks noChangeAspect="1"/>
          </p:cNvPicPr>
          <p:nvPr/>
        </p:nvPicPr>
        <p:blipFill>
          <a:blip r:embed="rId3"/>
          <a:stretch>
            <a:fillRect/>
          </a:stretch>
        </p:blipFill>
        <p:spPr>
          <a:xfrm>
            <a:off x="-200025" y="2061845"/>
            <a:ext cx="9544050" cy="2733675"/>
          </a:xfrm>
          <a:prstGeom prst="rect">
            <a:avLst/>
          </a:prstGeom>
        </p:spPr>
      </p:pic>
    </p:spTree>
  </p:cSld>
  <p:clrMapOvr>
    <a:masterClrMapping/>
  </p:clrMapOvr>
  <p:transition spd="slow" advTm="0"/>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a:off x="2334260" y="1888490"/>
            <a:ext cx="3886200" cy="771525"/>
          </a:xfrm>
          <a:prstGeom prst="rect">
            <a:avLst/>
          </a:prstGeom>
        </p:spPr>
      </p:pic>
      <p:sp>
        <p:nvSpPr>
          <p:cNvPr id="8194" name="标题 1"/>
          <p:cNvSpPr>
            <a:spLocks noGrp="1"/>
          </p:cNvSpPr>
          <p:nvPr>
            <p:ph type="title" idx="4294967295"/>
          </p:nvPr>
        </p:nvSpPr>
        <p:spPr>
          <a:xfrm>
            <a:off x="611188" y="152400"/>
            <a:ext cx="7770812" cy="603250"/>
          </a:xfrm>
        </p:spPr>
        <p:txBody>
          <a:bodyPr vert="horz" wrap="square" anchor="b"/>
          <a:lstStyle/>
          <a:p>
            <a:r>
              <a:rPr lang="en-US" altLang="zh-CN" sz="2800" b="1" dirty="0">
                <a:effectLst>
                  <a:outerShdw blurRad="38100" dist="38100" dir="2700000">
                    <a:srgbClr val="C0C0C0"/>
                  </a:outerShdw>
                </a:effectLst>
              </a:rPr>
              <a:t>3</a:t>
            </a:r>
            <a:r>
              <a:rPr lang="zh-CN" altLang="en-US" sz="2800" b="1" dirty="0" smtClean="0">
                <a:effectLst>
                  <a:outerShdw blurRad="38100" dist="38100" dir="2700000">
                    <a:srgbClr val="C0C0C0"/>
                  </a:outerShdw>
                </a:effectLst>
              </a:rPr>
              <a:t>、实验</a:t>
            </a:r>
            <a:endParaRPr lang="zh-CN" altLang="en-US" sz="2800" b="1" dirty="0">
              <a:effectLst>
                <a:outerShdw blurRad="38100" dist="38100" dir="2700000">
                  <a:srgbClr val="C0C0C0"/>
                </a:outerShdw>
              </a:effectLst>
            </a:endParaRPr>
          </a:p>
        </p:txBody>
      </p:sp>
      <p:sp>
        <p:nvSpPr>
          <p:cNvPr id="8195" name="内容占位符 2"/>
          <p:cNvSpPr>
            <a:spLocks noGrp="1"/>
          </p:cNvSpPr>
          <p:nvPr>
            <p:ph idx="4294967295"/>
          </p:nvPr>
        </p:nvSpPr>
        <p:spPr>
          <a:xfrm>
            <a:off x="533400" y="1066862"/>
            <a:ext cx="8381886" cy="4800474"/>
          </a:xfrm>
        </p:spPr>
        <p:txBody>
          <a:bodyPr vert="horz" wrap="square" anchor="t"/>
          <a:lstStyle/>
          <a:p>
            <a:pPr marL="0" indent="0">
              <a:buNone/>
            </a:pPr>
            <a:r>
              <a:rPr lang="zh-CN" dirty="0" smtClean="0"/>
              <a:t>获得规范化边的不同方式</a:t>
            </a:r>
            <a:endParaRPr lang="zh-CN" dirty="0" smtClean="0"/>
          </a:p>
          <a:p>
            <a:r>
              <a:rPr lang="zh-CN" dirty="0" smtClean="0"/>
              <a:t>CaRe(CN=GCN): 一层GCN用于（实体）规范聚类编码网络。</a:t>
            </a:r>
            <a:endParaRPr lang="zh-CN" dirty="0" smtClean="0"/>
          </a:p>
          <a:p>
            <a:endParaRPr lang="zh-CN" dirty="0" smtClean="0"/>
          </a:p>
          <a:p>
            <a:r>
              <a:rPr lang="zh-CN" dirty="0" smtClean="0"/>
              <a:t>CaRe(CN=GAT): </a:t>
            </a:r>
            <a:r>
              <a:rPr lang="zh-CN" dirty="0" smtClean="0">
                <a:sym typeface="+mn-ea"/>
              </a:rPr>
              <a:t>一层G</a:t>
            </a:r>
            <a:r>
              <a:rPr lang="en-US" altLang="zh-CN" dirty="0" smtClean="0">
                <a:sym typeface="+mn-ea"/>
              </a:rPr>
              <a:t>AT</a:t>
            </a:r>
            <a:r>
              <a:rPr lang="zh-CN" dirty="0" smtClean="0">
                <a:sym typeface="+mn-ea"/>
              </a:rPr>
              <a:t>用于（实体）规范聚类编码网络。</a:t>
            </a:r>
            <a:endParaRPr lang="zh-CN" dirty="0" smtClean="0">
              <a:sym typeface="+mn-ea"/>
            </a:endParaRPr>
          </a:p>
          <a:p>
            <a:endParaRPr lang="zh-CN" dirty="0" smtClean="0"/>
          </a:p>
          <a:p>
            <a:endParaRPr lang="zh-CN" dirty="0" smtClean="0"/>
          </a:p>
          <a:p>
            <a:r>
              <a:rPr lang="zh-CN" dirty="0" smtClean="0"/>
              <a:t>CaRe(CN=edge):</a:t>
            </a:r>
            <a:endParaRPr lang="zh-CN" dirty="0" smtClean="0"/>
          </a:p>
          <a:p>
            <a:pPr marL="0" indent="0">
              <a:buNone/>
            </a:pPr>
            <a:r>
              <a:rPr lang="zh-CN" dirty="0" smtClean="0"/>
              <a:t>在这里，</a:t>
            </a:r>
            <a:r>
              <a:rPr lang="en-US" altLang="zh-CN" dirty="0" smtClean="0"/>
              <a:t>G'</a:t>
            </a:r>
            <a:r>
              <a:rPr lang="zh-CN" dirty="0" smtClean="0"/>
              <a:t>中的规范化边用对称的RP“is canonical to”标记。这在图中增加了一个新的边类型，并通过KG像任何其他边类型一样嵌入模型来处理。</a:t>
            </a:r>
            <a:endParaRPr lang="zh-CN" dirty="0" smtClean="0"/>
          </a:p>
          <a:p>
            <a:endParaRPr lang="zh-CN" dirty="0" smtClean="0"/>
          </a:p>
        </p:txBody>
      </p:sp>
      <p:pic>
        <p:nvPicPr>
          <p:cNvPr id="8196" name="图片 3" descr="bb.jpg"/>
          <p:cNvPicPr>
            <a:picLocks noChangeAspect="1"/>
          </p:cNvPicPr>
          <p:nvPr/>
        </p:nvPicPr>
        <p:blipFill>
          <a:blip r:embed="rId2"/>
          <a:stretch>
            <a:fillRect/>
          </a:stretch>
        </p:blipFill>
        <p:spPr>
          <a:xfrm>
            <a:off x="7696200" y="6400800"/>
            <a:ext cx="933450" cy="180975"/>
          </a:xfrm>
          <a:prstGeom prst="rect">
            <a:avLst/>
          </a:prstGeom>
          <a:noFill/>
          <a:ln w="9525">
            <a:noFill/>
          </a:ln>
        </p:spPr>
      </p:pic>
      <p:sp>
        <p:nvSpPr>
          <p:cNvPr id="8197" name="TextBox 6"/>
          <p:cNvSpPr txBox="1"/>
          <p:nvPr/>
        </p:nvSpPr>
        <p:spPr>
          <a:xfrm>
            <a:off x="8077200" y="6248400"/>
            <a:ext cx="685800" cy="461963"/>
          </a:xfrm>
          <a:prstGeom prst="rect">
            <a:avLst/>
          </a:prstGeom>
          <a:noFill/>
          <a:ln w="9525">
            <a:noFill/>
          </a:ln>
        </p:spPr>
        <p:txBody>
          <a:bodyPr>
            <a:spAutoFit/>
          </a:bodyPr>
          <a:lstStyle/>
          <a:p>
            <a:fld id="{9A0DB2DC-4C9A-4742-B13C-FB6460FD3503}" type="slidenum">
              <a:rPr lang="zh-CN" altLang="en-US" sz="2400" b="1" dirty="0">
                <a:solidFill>
                  <a:srgbClr val="254061"/>
                </a:solidFill>
                <a:latin typeface="HY헤드라인M" pitchFamily="2" charset="-127"/>
                <a:ea typeface="HY헤드라인M" pitchFamily="2" charset="-127"/>
              </a:rPr>
            </a:fld>
            <a:endParaRPr lang="zh-CN" altLang="en-US" sz="2400" b="1" dirty="0">
              <a:solidFill>
                <a:srgbClr val="254061"/>
              </a:solidFill>
              <a:latin typeface="HY헤드라인M" pitchFamily="2" charset="-127"/>
              <a:ea typeface="HY헤드라인M" pitchFamily="2" charset="-127"/>
            </a:endParaRPr>
          </a:p>
        </p:txBody>
      </p:sp>
      <p:pic>
        <p:nvPicPr>
          <p:cNvPr id="3" name="图片 2"/>
          <p:cNvPicPr>
            <a:picLocks noChangeAspect="1"/>
          </p:cNvPicPr>
          <p:nvPr/>
        </p:nvPicPr>
        <p:blipFill>
          <a:blip r:embed="rId3"/>
          <a:stretch>
            <a:fillRect/>
          </a:stretch>
        </p:blipFill>
        <p:spPr>
          <a:xfrm>
            <a:off x="2652395" y="2938145"/>
            <a:ext cx="3838575" cy="981075"/>
          </a:xfrm>
          <a:prstGeom prst="rect">
            <a:avLst/>
          </a:prstGeom>
        </p:spPr>
      </p:pic>
    </p:spTree>
  </p:cSld>
  <p:clrMapOvr>
    <a:masterClrMapping/>
  </p:clrMapOvr>
  <p:transition spd="slow" advTm="0"/>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idx="4294967295"/>
          </p:nvPr>
        </p:nvSpPr>
        <p:spPr>
          <a:xfrm>
            <a:off x="611188" y="152400"/>
            <a:ext cx="7770812" cy="603250"/>
          </a:xfrm>
        </p:spPr>
        <p:txBody>
          <a:bodyPr vert="horz" wrap="square" anchor="b"/>
          <a:lstStyle/>
          <a:p>
            <a:r>
              <a:rPr lang="en-US" altLang="zh-CN" sz="2800" b="1" dirty="0">
                <a:effectLst>
                  <a:outerShdw blurRad="38100" dist="38100" dir="2700000">
                    <a:srgbClr val="C0C0C0"/>
                  </a:outerShdw>
                </a:effectLst>
              </a:rPr>
              <a:t>3</a:t>
            </a:r>
            <a:r>
              <a:rPr lang="zh-CN" altLang="en-US" sz="2800" b="1" dirty="0" smtClean="0">
                <a:effectLst>
                  <a:outerShdw blurRad="38100" dist="38100" dir="2700000">
                    <a:srgbClr val="C0C0C0"/>
                  </a:outerShdw>
                </a:effectLst>
              </a:rPr>
              <a:t>、实验</a:t>
            </a:r>
            <a:endParaRPr lang="zh-CN" altLang="en-US" sz="2800" b="1" dirty="0">
              <a:effectLst>
                <a:outerShdw blurRad="38100" dist="38100" dir="2700000">
                  <a:srgbClr val="C0C0C0"/>
                </a:outerShdw>
              </a:effectLst>
            </a:endParaRPr>
          </a:p>
        </p:txBody>
      </p:sp>
      <p:sp>
        <p:nvSpPr>
          <p:cNvPr id="8195" name="内容占位符 2"/>
          <p:cNvSpPr>
            <a:spLocks noGrp="1"/>
          </p:cNvSpPr>
          <p:nvPr>
            <p:ph idx="4294967295"/>
          </p:nvPr>
        </p:nvSpPr>
        <p:spPr>
          <a:xfrm>
            <a:off x="305435" y="1177987"/>
            <a:ext cx="8381886" cy="4800474"/>
          </a:xfrm>
        </p:spPr>
        <p:txBody>
          <a:bodyPr vert="horz" wrap="square" anchor="t"/>
          <a:lstStyle/>
          <a:p>
            <a:r>
              <a:rPr lang="zh-CN" altLang="en-US" dirty="0" smtClean="0"/>
              <a:t>不同</a:t>
            </a:r>
            <a:r>
              <a:rPr lang="en-US" altLang="zh-CN" dirty="0" smtClean="0"/>
              <a:t>CN</a:t>
            </a:r>
            <a:r>
              <a:rPr lang="zh-CN" altLang="en-US" dirty="0" smtClean="0"/>
              <a:t>和</a:t>
            </a:r>
            <a:r>
              <a:rPr lang="en-US" altLang="zh-CN" dirty="0" smtClean="0"/>
              <a:t>Base Model</a:t>
            </a:r>
            <a:r>
              <a:rPr lang="zh-CN" altLang="en-US" dirty="0" smtClean="0"/>
              <a:t>的</a:t>
            </a:r>
            <a:r>
              <a:rPr lang="en-US" altLang="zh-CN" dirty="0" smtClean="0"/>
              <a:t>CaRe</a:t>
            </a:r>
            <a:r>
              <a:rPr lang="zh-CN" altLang="en-US" dirty="0" smtClean="0"/>
              <a:t>框架的性能比较</a:t>
            </a:r>
            <a:endParaRPr lang="zh-CN" altLang="en-US" dirty="0" smtClean="0"/>
          </a:p>
        </p:txBody>
      </p:sp>
      <p:pic>
        <p:nvPicPr>
          <p:cNvPr id="8196" name="图片 3" descr="bb.jpg"/>
          <p:cNvPicPr>
            <a:picLocks noChangeAspect="1"/>
          </p:cNvPicPr>
          <p:nvPr/>
        </p:nvPicPr>
        <p:blipFill>
          <a:blip r:embed="rId1"/>
          <a:stretch>
            <a:fillRect/>
          </a:stretch>
        </p:blipFill>
        <p:spPr>
          <a:xfrm>
            <a:off x="7696200" y="6400800"/>
            <a:ext cx="933450" cy="180975"/>
          </a:xfrm>
          <a:prstGeom prst="rect">
            <a:avLst/>
          </a:prstGeom>
          <a:noFill/>
          <a:ln w="9525">
            <a:noFill/>
          </a:ln>
        </p:spPr>
      </p:pic>
      <p:sp>
        <p:nvSpPr>
          <p:cNvPr id="8197" name="TextBox 6"/>
          <p:cNvSpPr txBox="1"/>
          <p:nvPr/>
        </p:nvSpPr>
        <p:spPr>
          <a:xfrm>
            <a:off x="8077200" y="6248400"/>
            <a:ext cx="685800" cy="461963"/>
          </a:xfrm>
          <a:prstGeom prst="rect">
            <a:avLst/>
          </a:prstGeom>
          <a:noFill/>
          <a:ln w="9525">
            <a:noFill/>
          </a:ln>
        </p:spPr>
        <p:txBody>
          <a:bodyPr>
            <a:spAutoFit/>
          </a:bodyPr>
          <a:lstStyle/>
          <a:p>
            <a:fld id="{9A0DB2DC-4C9A-4742-B13C-FB6460FD3503}" type="slidenum">
              <a:rPr lang="zh-CN" altLang="en-US" sz="2400" b="1" dirty="0">
                <a:solidFill>
                  <a:srgbClr val="254061"/>
                </a:solidFill>
                <a:latin typeface="HY헤드라인M" pitchFamily="2" charset="-127"/>
                <a:ea typeface="HY헤드라인M" pitchFamily="2" charset="-127"/>
              </a:rPr>
            </a:fld>
            <a:endParaRPr lang="zh-CN" altLang="en-US" sz="2400" b="1" dirty="0">
              <a:solidFill>
                <a:srgbClr val="254061"/>
              </a:solidFill>
              <a:latin typeface="HY헤드라인M" pitchFamily="2" charset="-127"/>
              <a:ea typeface="HY헤드라인M" pitchFamily="2" charset="-127"/>
            </a:endParaRPr>
          </a:p>
        </p:txBody>
      </p:sp>
      <p:pic>
        <p:nvPicPr>
          <p:cNvPr id="4" name="图片 3"/>
          <p:cNvPicPr>
            <a:picLocks noChangeAspect="1"/>
          </p:cNvPicPr>
          <p:nvPr/>
        </p:nvPicPr>
        <p:blipFill>
          <a:blip r:embed="rId2"/>
          <a:stretch>
            <a:fillRect/>
          </a:stretch>
        </p:blipFill>
        <p:spPr>
          <a:xfrm>
            <a:off x="257175" y="2305050"/>
            <a:ext cx="8372475" cy="2762250"/>
          </a:xfrm>
          <a:prstGeom prst="rect">
            <a:avLst/>
          </a:prstGeom>
        </p:spPr>
      </p:pic>
    </p:spTree>
  </p:cSld>
  <p:clrMapOvr>
    <a:masterClrMapping/>
  </p:clrMapOvr>
  <p:transition spd="slow" advTm="0"/>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idx="4294967295"/>
          </p:nvPr>
        </p:nvSpPr>
        <p:spPr>
          <a:xfrm>
            <a:off x="611188" y="152400"/>
            <a:ext cx="7770812" cy="603250"/>
          </a:xfrm>
        </p:spPr>
        <p:txBody>
          <a:bodyPr vert="horz" wrap="square" anchor="b"/>
          <a:lstStyle/>
          <a:p>
            <a:r>
              <a:rPr lang="en-US" altLang="zh-CN" sz="2800" b="1" dirty="0">
                <a:effectLst>
                  <a:outerShdw blurRad="38100" dist="38100" dir="2700000">
                    <a:srgbClr val="C0C0C0"/>
                  </a:outerShdw>
                </a:effectLst>
              </a:rPr>
              <a:t>3</a:t>
            </a:r>
            <a:r>
              <a:rPr lang="zh-CN" altLang="en-US" sz="2800" b="1" dirty="0" smtClean="0">
                <a:effectLst>
                  <a:outerShdw blurRad="38100" dist="38100" dir="2700000">
                    <a:srgbClr val="C0C0C0"/>
                  </a:outerShdw>
                </a:effectLst>
              </a:rPr>
              <a:t>、实验</a:t>
            </a:r>
            <a:endParaRPr lang="zh-CN" altLang="en-US" sz="2800" b="1" dirty="0">
              <a:effectLst>
                <a:outerShdw blurRad="38100" dist="38100" dir="2700000">
                  <a:srgbClr val="C0C0C0"/>
                </a:outerShdw>
              </a:effectLst>
            </a:endParaRPr>
          </a:p>
        </p:txBody>
      </p:sp>
      <p:sp>
        <p:nvSpPr>
          <p:cNvPr id="8195" name="内容占位符 2"/>
          <p:cNvSpPr>
            <a:spLocks noGrp="1"/>
          </p:cNvSpPr>
          <p:nvPr>
            <p:ph idx="4294967295"/>
          </p:nvPr>
        </p:nvSpPr>
        <p:spPr>
          <a:xfrm>
            <a:off x="305435" y="1177987"/>
            <a:ext cx="8381886" cy="4800474"/>
          </a:xfrm>
        </p:spPr>
        <p:txBody>
          <a:bodyPr vert="horz" wrap="square" anchor="t"/>
          <a:lstStyle/>
          <a:p>
            <a:r>
              <a:rPr lang="zh-CN" altLang="en-US" dirty="0" smtClean="0"/>
              <a:t>不同</a:t>
            </a:r>
            <a:r>
              <a:rPr lang="en-US" altLang="zh-CN" dirty="0" smtClean="0"/>
              <a:t>CN</a:t>
            </a:r>
            <a:r>
              <a:rPr lang="zh-CN" altLang="en-US" dirty="0" smtClean="0"/>
              <a:t>和</a:t>
            </a:r>
            <a:r>
              <a:rPr lang="en-US" altLang="zh-CN" dirty="0" smtClean="0"/>
              <a:t>Base Model</a:t>
            </a:r>
            <a:r>
              <a:rPr lang="zh-CN" altLang="en-US" dirty="0" smtClean="0"/>
              <a:t>的</a:t>
            </a:r>
            <a:r>
              <a:rPr lang="en-US" altLang="zh-CN" dirty="0" smtClean="0"/>
              <a:t>CaRe</a:t>
            </a:r>
            <a:r>
              <a:rPr lang="zh-CN" altLang="en-US" dirty="0" smtClean="0"/>
              <a:t>框架的性能比较</a:t>
            </a:r>
            <a:endParaRPr lang="zh-CN" altLang="en-US" dirty="0" smtClean="0"/>
          </a:p>
        </p:txBody>
      </p:sp>
      <p:pic>
        <p:nvPicPr>
          <p:cNvPr id="8196" name="图片 3" descr="bb.jpg"/>
          <p:cNvPicPr>
            <a:picLocks noChangeAspect="1"/>
          </p:cNvPicPr>
          <p:nvPr/>
        </p:nvPicPr>
        <p:blipFill>
          <a:blip r:embed="rId1"/>
          <a:stretch>
            <a:fillRect/>
          </a:stretch>
        </p:blipFill>
        <p:spPr>
          <a:xfrm>
            <a:off x="7696200" y="6400800"/>
            <a:ext cx="933450" cy="180975"/>
          </a:xfrm>
          <a:prstGeom prst="rect">
            <a:avLst/>
          </a:prstGeom>
          <a:noFill/>
          <a:ln w="9525">
            <a:noFill/>
          </a:ln>
        </p:spPr>
      </p:pic>
      <p:sp>
        <p:nvSpPr>
          <p:cNvPr id="8197" name="TextBox 6"/>
          <p:cNvSpPr txBox="1"/>
          <p:nvPr/>
        </p:nvSpPr>
        <p:spPr>
          <a:xfrm>
            <a:off x="8077200" y="6248400"/>
            <a:ext cx="685800" cy="461963"/>
          </a:xfrm>
          <a:prstGeom prst="rect">
            <a:avLst/>
          </a:prstGeom>
          <a:noFill/>
          <a:ln w="9525">
            <a:noFill/>
          </a:ln>
        </p:spPr>
        <p:txBody>
          <a:bodyPr>
            <a:spAutoFit/>
          </a:bodyPr>
          <a:lstStyle/>
          <a:p>
            <a:fld id="{9A0DB2DC-4C9A-4742-B13C-FB6460FD3503}" type="slidenum">
              <a:rPr lang="zh-CN" altLang="en-US" sz="2400" b="1" dirty="0">
                <a:solidFill>
                  <a:srgbClr val="254061"/>
                </a:solidFill>
                <a:latin typeface="HY헤드라인M" pitchFamily="2" charset="-127"/>
                <a:ea typeface="HY헤드라인M" pitchFamily="2" charset="-127"/>
              </a:rPr>
            </a:fld>
            <a:endParaRPr lang="zh-CN" altLang="en-US" sz="2400" b="1" dirty="0">
              <a:solidFill>
                <a:srgbClr val="254061"/>
              </a:solidFill>
              <a:latin typeface="HY헤드라인M" pitchFamily="2" charset="-127"/>
              <a:ea typeface="HY헤드라인M" pitchFamily="2" charset="-127"/>
            </a:endParaRPr>
          </a:p>
        </p:txBody>
      </p:sp>
      <p:pic>
        <p:nvPicPr>
          <p:cNvPr id="2" name="图片 1"/>
          <p:cNvPicPr>
            <a:picLocks noChangeAspect="1"/>
          </p:cNvPicPr>
          <p:nvPr/>
        </p:nvPicPr>
        <p:blipFill>
          <a:blip r:embed="rId2"/>
          <a:stretch>
            <a:fillRect/>
          </a:stretch>
        </p:blipFill>
        <p:spPr>
          <a:xfrm>
            <a:off x="537845" y="2283460"/>
            <a:ext cx="8067675" cy="3267075"/>
          </a:xfrm>
          <a:prstGeom prst="rect">
            <a:avLst/>
          </a:prstGeom>
        </p:spPr>
      </p:pic>
    </p:spTree>
  </p:cSld>
  <p:clrMapOvr>
    <a:masterClrMapping/>
  </p:clrMapOvr>
  <p:transition spd="slow" advTm="0"/>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idx="4294967295"/>
          </p:nvPr>
        </p:nvSpPr>
        <p:spPr>
          <a:xfrm>
            <a:off x="611188" y="152400"/>
            <a:ext cx="7770812" cy="603250"/>
          </a:xfrm>
        </p:spPr>
        <p:txBody>
          <a:bodyPr vert="horz" wrap="square" anchor="b"/>
          <a:lstStyle/>
          <a:p>
            <a:r>
              <a:rPr lang="zh-CN" sz="2800" b="1" dirty="0" smtClean="0">
                <a:effectLst>
                  <a:outerShdw blurRad="38100" dist="38100" dir="2700000">
                    <a:srgbClr val="C0C0C0"/>
                  </a:outerShdw>
                </a:effectLst>
              </a:rPr>
              <a:t>摘要</a:t>
            </a:r>
            <a:endParaRPr lang="zh-CN" sz="2800" b="1" dirty="0">
              <a:effectLst>
                <a:outerShdw blurRad="38100" dist="38100" dir="2700000">
                  <a:srgbClr val="C0C0C0"/>
                </a:outerShdw>
              </a:effectLst>
            </a:endParaRPr>
          </a:p>
        </p:txBody>
      </p:sp>
      <p:sp>
        <p:nvSpPr>
          <p:cNvPr id="8195" name="内容占位符 2"/>
          <p:cNvSpPr>
            <a:spLocks noGrp="1"/>
          </p:cNvSpPr>
          <p:nvPr>
            <p:ph idx="4294967295"/>
          </p:nvPr>
        </p:nvSpPr>
        <p:spPr>
          <a:xfrm>
            <a:off x="533400" y="1295400"/>
            <a:ext cx="8229600" cy="4878388"/>
          </a:xfrm>
        </p:spPr>
        <p:txBody>
          <a:bodyPr vert="horz" wrap="square" anchor="t"/>
          <a:lstStyle/>
          <a:p>
            <a:pPr marL="285750" lvl="1" indent="-285750"/>
            <a:r>
              <a:rPr sz="2000"/>
              <a:t>开放信息提取(OpenIE)方法可以有效地从文本中提取三元组</a:t>
            </a:r>
            <a:r>
              <a:rPr lang="zh-CN" sz="2000"/>
              <a:t>。</a:t>
            </a:r>
            <a:r>
              <a:rPr lang="zh-CN" altLang="en-US" sz="2000" dirty="0"/>
              <a:t> 以名词短语（</a:t>
            </a:r>
            <a:r>
              <a:rPr lang="en-US" altLang="zh-CN" sz="2000" dirty="0"/>
              <a:t>NP</a:t>
            </a:r>
            <a:r>
              <a:rPr lang="zh-CN" altLang="en-US" sz="2000" dirty="0"/>
              <a:t>）为节点、关系短语（</a:t>
            </a:r>
            <a:r>
              <a:rPr lang="en-US" altLang="zh-CN" sz="2000" dirty="0"/>
              <a:t>RP</a:t>
            </a:r>
            <a:r>
              <a:rPr lang="zh-CN" altLang="en-US" sz="2000" dirty="0"/>
              <a:t>）</a:t>
            </a:r>
            <a:r>
              <a:rPr lang="zh-CN" altLang="en-US" sz="2000" dirty="0"/>
              <a:t>为边的图的形式组织这样的三元组，就形成了开放知识图谱 （</a:t>
            </a:r>
            <a:r>
              <a:rPr lang="zh-CN" altLang="en-US" sz="2000" dirty="0">
                <a:sym typeface="+mn-ea"/>
              </a:rPr>
              <a:t>OpenKGs）</a:t>
            </a:r>
            <a:r>
              <a:rPr lang="zh-CN" altLang="en-US" sz="2000" dirty="0"/>
              <a:t>。</a:t>
            </a:r>
            <a:endParaRPr lang="zh-CN" altLang="en-US" sz="2000" dirty="0"/>
          </a:p>
          <a:p>
            <a:pPr marL="285750" lvl="1" indent="-285750"/>
            <a:r>
              <a:rPr sz="2000"/>
              <a:t>尽管最近提出了一些知识图</a:t>
            </a:r>
            <a:r>
              <a:rPr lang="zh-CN" sz="2000"/>
              <a:t>谱</a:t>
            </a:r>
            <a:r>
              <a:rPr sz="2000"/>
              <a:t>嵌入方法，但所有这些方法都针对</a:t>
            </a:r>
            <a:r>
              <a:rPr lang="zh-CN" sz="2000"/>
              <a:t>普通的知识图谱</a:t>
            </a:r>
            <a:r>
              <a:rPr sz="2000"/>
              <a:t>，而不是</a:t>
            </a:r>
            <a:r>
              <a:rPr lang="zh-CN" sz="2000"/>
              <a:t>开放知识图</a:t>
            </a:r>
            <a:r>
              <a:rPr sz="2000"/>
              <a:t>。</a:t>
            </a:r>
            <a:endParaRPr sz="2000"/>
          </a:p>
          <a:p>
            <a:pPr marL="285750" lvl="1" indent="-285750"/>
            <a:r>
              <a:rPr lang="zh-CN" altLang="en-US" sz="2000" dirty="0">
                <a:sym typeface="+mn-ea"/>
              </a:rPr>
              <a:t>OpenKG</a:t>
            </a:r>
            <a:r>
              <a:rPr lang="en-US" altLang="zh-CN" sz="2000" dirty="0">
                <a:sym typeface="+mn-ea"/>
              </a:rPr>
              <a:t>s</a:t>
            </a:r>
            <a:r>
              <a:rPr lang="zh-CN" altLang="en-US" sz="2000" dirty="0">
                <a:sym typeface="+mn-ea"/>
              </a:rPr>
              <a:t>中一个实体可能会在知识图谱中有多个表征点。</a:t>
            </a:r>
            <a:endParaRPr lang="zh-CN" altLang="en-US" sz="2000" dirty="0">
              <a:sym typeface="+mn-ea"/>
            </a:endParaRPr>
          </a:p>
          <a:p>
            <a:pPr marL="285750" lvl="1" indent="-285750"/>
            <a:r>
              <a:rPr lang="zh-CN" altLang="en-US" sz="2000" dirty="0">
                <a:sym typeface="+mn-ea"/>
              </a:rPr>
              <a:t>本文主要解决的就是如何规范化同一个实体的不同表征这一问题。</a:t>
            </a:r>
            <a:endParaRPr sz="2000"/>
          </a:p>
          <a:p>
            <a:pPr marL="0" lvl="1" indent="469900">
              <a:buNone/>
            </a:pPr>
            <a:endParaRPr sz="2000"/>
          </a:p>
        </p:txBody>
      </p:sp>
      <p:pic>
        <p:nvPicPr>
          <p:cNvPr id="8196" name="图片 3" descr="bb.jpg"/>
          <p:cNvPicPr>
            <a:picLocks noChangeAspect="1"/>
          </p:cNvPicPr>
          <p:nvPr/>
        </p:nvPicPr>
        <p:blipFill>
          <a:blip r:embed="rId1"/>
          <a:stretch>
            <a:fillRect/>
          </a:stretch>
        </p:blipFill>
        <p:spPr>
          <a:xfrm>
            <a:off x="7696200" y="6400800"/>
            <a:ext cx="933450" cy="180975"/>
          </a:xfrm>
          <a:prstGeom prst="rect">
            <a:avLst/>
          </a:prstGeom>
          <a:noFill/>
          <a:ln w="9525">
            <a:noFill/>
          </a:ln>
        </p:spPr>
      </p:pic>
      <p:sp>
        <p:nvSpPr>
          <p:cNvPr id="8197" name="TextBox 6"/>
          <p:cNvSpPr txBox="1"/>
          <p:nvPr/>
        </p:nvSpPr>
        <p:spPr>
          <a:xfrm>
            <a:off x="8077200" y="6248400"/>
            <a:ext cx="685800" cy="461963"/>
          </a:xfrm>
          <a:prstGeom prst="rect">
            <a:avLst/>
          </a:prstGeom>
          <a:noFill/>
          <a:ln w="9525">
            <a:noFill/>
          </a:ln>
        </p:spPr>
        <p:txBody>
          <a:bodyPr>
            <a:spAutoFit/>
          </a:bodyPr>
          <a:lstStyle/>
          <a:p>
            <a:fld id="{9A0DB2DC-4C9A-4742-B13C-FB6460FD3503}" type="slidenum">
              <a:rPr lang="zh-CN" altLang="en-US" sz="2400" b="1" dirty="0">
                <a:solidFill>
                  <a:srgbClr val="254061"/>
                </a:solidFill>
                <a:latin typeface="HY헤드라인M" pitchFamily="2" charset="-127"/>
                <a:ea typeface="HY헤드라인M" pitchFamily="2" charset="-127"/>
              </a:rPr>
            </a:fld>
            <a:endParaRPr lang="zh-CN" altLang="en-US" sz="2400" b="1" dirty="0">
              <a:solidFill>
                <a:srgbClr val="254061"/>
              </a:solidFill>
              <a:latin typeface="HY헤드라인M" pitchFamily="2" charset="-127"/>
              <a:ea typeface="HY헤드라인M" pitchFamily="2" charset="-127"/>
            </a:endParaRPr>
          </a:p>
        </p:txBody>
      </p:sp>
    </p:spTree>
  </p:cSld>
  <p:clrMapOvr>
    <a:masterClrMapping/>
  </p:clrMapOvr>
  <p:transition spd="slow"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195">
                                            <p:txEl>
                                              <p:pRg st="0" end="0"/>
                                            </p:txEl>
                                          </p:spTgt>
                                        </p:tgtEl>
                                        <p:attrNameLst>
                                          <p:attrName>style.visibility</p:attrName>
                                        </p:attrNameLst>
                                      </p:cBhvr>
                                      <p:to>
                                        <p:strVal val="visible"/>
                                      </p:to>
                                    </p:set>
                                    <p:anim calcmode="lin" valueType="num">
                                      <p:cBhvr additive="base">
                                        <p:cTn id="7" dur="500" fill="hold"/>
                                        <p:tgtEl>
                                          <p:spTgt spid="819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195">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8195">
                                            <p:txEl>
                                              <p:pRg st="1" end="1"/>
                                            </p:txEl>
                                          </p:spTgt>
                                        </p:tgtEl>
                                        <p:attrNameLst>
                                          <p:attrName>style.visibility</p:attrName>
                                        </p:attrNameLst>
                                      </p:cBhvr>
                                      <p:to>
                                        <p:strVal val="visible"/>
                                      </p:to>
                                    </p:set>
                                    <p:anim calcmode="lin" valueType="num">
                                      <p:cBhvr additive="base">
                                        <p:cTn id="11" dur="500" fill="hold"/>
                                        <p:tgtEl>
                                          <p:spTgt spid="8195">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8195">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8195">
                                            <p:txEl>
                                              <p:pRg st="2" end="2"/>
                                            </p:txEl>
                                          </p:spTgt>
                                        </p:tgtEl>
                                        <p:attrNameLst>
                                          <p:attrName>style.visibility</p:attrName>
                                        </p:attrNameLst>
                                      </p:cBhvr>
                                      <p:to>
                                        <p:strVal val="visible"/>
                                      </p:to>
                                    </p:set>
                                    <p:anim calcmode="lin" valueType="num">
                                      <p:cBhvr additive="base">
                                        <p:cTn id="15" dur="500" fill="hold"/>
                                        <p:tgtEl>
                                          <p:spTgt spid="8195">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8195">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8195">
                                            <p:txEl>
                                              <p:pRg st="3" end="3"/>
                                            </p:txEl>
                                          </p:spTgt>
                                        </p:tgtEl>
                                        <p:attrNameLst>
                                          <p:attrName>style.visibility</p:attrName>
                                        </p:attrNameLst>
                                      </p:cBhvr>
                                      <p:to>
                                        <p:strVal val="visible"/>
                                      </p:to>
                                    </p:set>
                                    <p:anim calcmode="lin" valueType="num">
                                      <p:cBhvr additive="base">
                                        <p:cTn id="19" dur="500" fill="hold"/>
                                        <p:tgtEl>
                                          <p:spTgt spid="8195">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195">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a:xfrm>
            <a:off x="611188" y="152400"/>
            <a:ext cx="7770812" cy="603250"/>
          </a:xfrm>
        </p:spPr>
        <p:txBody>
          <a:bodyPr vert="horz" wrap="square" anchor="b"/>
          <a:lstStyle/>
          <a:p>
            <a:pPr marL="469900" indent="-469900" algn="l">
              <a:lnSpc>
                <a:spcPct val="115000"/>
              </a:lnSpc>
              <a:spcBef>
                <a:spcPct val="20000"/>
              </a:spcBef>
              <a:spcAft>
                <a:spcPct val="20000"/>
              </a:spcAft>
              <a:buClr>
                <a:schemeClr val="accent2"/>
              </a:buClr>
              <a:buNone/>
            </a:pPr>
            <a:r>
              <a:rPr lang="en-US" sz="2800" b="1" dirty="0">
                <a:effectLst>
                  <a:outerShdw blurRad="38100" dist="38100" dir="2700000">
                    <a:srgbClr val="C0C0C0"/>
                  </a:outerShdw>
                </a:effectLst>
                <a:latin typeface="+mn-lt"/>
                <a:ea typeface="+mn-ea"/>
                <a:cs typeface="+mn-cs"/>
              </a:rPr>
              <a:t>4</a:t>
            </a:r>
            <a:r>
              <a:rPr lang="zh-CN" altLang="en-US" sz="2800" b="1" dirty="0">
                <a:effectLst>
                  <a:outerShdw blurRad="38100" dist="38100" dir="2700000">
                    <a:srgbClr val="C0C0C0"/>
                  </a:outerShdw>
                </a:effectLst>
                <a:latin typeface="+mn-lt"/>
                <a:ea typeface="+mn-ea"/>
                <a:cs typeface="+mn-cs"/>
              </a:rPr>
              <a:t>、结论</a:t>
            </a:r>
            <a:endParaRPr lang="zh-CN" altLang="en-US" sz="2800" b="1" dirty="0">
              <a:effectLst>
                <a:outerShdw blurRad="38100" dist="38100" dir="2700000">
                  <a:srgbClr val="C0C0C0"/>
                </a:outerShdw>
              </a:effectLst>
              <a:latin typeface="+mn-lt"/>
              <a:ea typeface="+mn-ea"/>
              <a:cs typeface="+mn-cs"/>
            </a:endParaRPr>
          </a:p>
        </p:txBody>
      </p:sp>
      <p:sp>
        <p:nvSpPr>
          <p:cNvPr id="8195" name="内容占位符 2"/>
          <p:cNvSpPr>
            <a:spLocks noGrp="1"/>
          </p:cNvSpPr>
          <p:nvPr>
            <p:ph idx="1"/>
          </p:nvPr>
        </p:nvSpPr>
        <p:spPr>
          <a:xfrm>
            <a:off x="533400" y="1295400"/>
            <a:ext cx="8001000" cy="4878388"/>
          </a:xfrm>
        </p:spPr>
        <p:txBody>
          <a:bodyPr vert="horz" wrap="square" anchor="t"/>
          <a:lstStyle/>
          <a:p>
            <a:pPr marL="0" lvl="1" indent="469900">
              <a:buNone/>
            </a:pPr>
            <a:r>
              <a:rPr sz="1800"/>
              <a:t>开放信息抽取(OpenIE)为从文本语料库引导开放知识图(OpenKGs)提供了一种有效的方法。</a:t>
            </a:r>
            <a:endParaRPr sz="1800"/>
          </a:p>
          <a:p>
            <a:pPr marL="0" lvl="1" indent="469900">
              <a:buNone/>
            </a:pPr>
            <a:r>
              <a:rPr sz="1800"/>
              <a:t>OpenKGs通常是稀疏的和非规范化的，也就是说，同一个实体可以在图中使用多个节点表示(关系也是如此)。</a:t>
            </a:r>
            <a:endParaRPr sz="1800"/>
          </a:p>
          <a:p>
            <a:pPr marL="0" lvl="1" indent="469900">
              <a:buNone/>
            </a:pPr>
            <a:r>
              <a:rPr sz="1800"/>
              <a:t>这使得现有的KG嵌入方法在OpenKGs中学习NPs和RPs的嵌入时不起作用。</a:t>
            </a:r>
            <a:r>
              <a:rPr lang="zh-CN" sz="1800"/>
              <a:t>本</a:t>
            </a:r>
            <a:r>
              <a:rPr sz="1800"/>
              <a:t>文中填补了这一空白，并提出了</a:t>
            </a:r>
            <a:r>
              <a:rPr lang="en-US" sz="1800"/>
              <a:t>CaRe</a:t>
            </a:r>
            <a:r>
              <a:rPr lang="zh-CN" altLang="en-US" sz="1800"/>
              <a:t>模型</a:t>
            </a:r>
            <a:r>
              <a:rPr sz="1800"/>
              <a:t>。</a:t>
            </a:r>
            <a:endParaRPr sz="1800"/>
          </a:p>
          <a:p>
            <a:pPr marL="0" lvl="1" indent="469900">
              <a:buNone/>
            </a:pPr>
            <a:r>
              <a:rPr sz="1800"/>
              <a:t>CaRe结合邻域图结构注入规范化信息，学习NPs的丰富表示。</a:t>
            </a:r>
            <a:endParaRPr sz="1800"/>
          </a:p>
          <a:p>
            <a:pPr marL="0" lvl="1" indent="469900">
              <a:buNone/>
            </a:pPr>
            <a:r>
              <a:rPr sz="1800"/>
              <a:t>然后，利用这些关系短语中的词序列信息来获取RP的语义相似性，从而参数化RP嵌入。</a:t>
            </a:r>
            <a:endParaRPr sz="1800"/>
          </a:p>
          <a:p>
            <a:pPr marL="0" lvl="1" indent="469900">
              <a:buNone/>
            </a:pPr>
            <a:r>
              <a:rPr sz="1800"/>
              <a:t>通过在现实世界数据集上的大量实验，我们证明了CaRe学习的嵌入方法的有效性。作为未来工作的一部分，我们希望对CaRe进行扩展，使其也能利用RP规范化信息。在链接预测之外的任务中使用OpenKG嵌入是进一步工作的另一个途径。</a:t>
            </a:r>
            <a:endParaRPr sz="1800"/>
          </a:p>
        </p:txBody>
      </p:sp>
      <p:pic>
        <p:nvPicPr>
          <p:cNvPr id="8196" name="图片 3" descr="bb.jpg"/>
          <p:cNvPicPr>
            <a:picLocks noChangeAspect="1"/>
          </p:cNvPicPr>
          <p:nvPr/>
        </p:nvPicPr>
        <p:blipFill>
          <a:blip r:embed="rId1"/>
          <a:stretch>
            <a:fillRect/>
          </a:stretch>
        </p:blipFill>
        <p:spPr>
          <a:xfrm>
            <a:off x="7696200" y="6400800"/>
            <a:ext cx="933450" cy="180975"/>
          </a:xfrm>
          <a:prstGeom prst="rect">
            <a:avLst/>
          </a:prstGeom>
          <a:noFill/>
          <a:ln w="9525">
            <a:noFill/>
          </a:ln>
        </p:spPr>
      </p:pic>
      <p:sp>
        <p:nvSpPr>
          <p:cNvPr id="8197" name="TextBox 6"/>
          <p:cNvSpPr txBox="1"/>
          <p:nvPr/>
        </p:nvSpPr>
        <p:spPr>
          <a:xfrm>
            <a:off x="8077200" y="6248400"/>
            <a:ext cx="685800" cy="461963"/>
          </a:xfrm>
          <a:prstGeom prst="rect">
            <a:avLst/>
          </a:prstGeom>
          <a:noFill/>
          <a:ln w="9525">
            <a:noFill/>
          </a:ln>
        </p:spPr>
        <p:txBody>
          <a:bodyPr>
            <a:spAutoFit/>
          </a:bodyPr>
          <a:lstStyle/>
          <a:p>
            <a:fld id="{9A0DB2DC-4C9A-4742-B13C-FB6460FD3503}" type="slidenum">
              <a:rPr lang="zh-CN" altLang="en-US" sz="2400" b="1" dirty="0">
                <a:solidFill>
                  <a:srgbClr val="254061"/>
                </a:solidFill>
                <a:latin typeface="HY헤드라인M" pitchFamily="2" charset="-127"/>
                <a:ea typeface="HY헤드라인M" pitchFamily="2" charset="-127"/>
              </a:rPr>
            </a:fld>
            <a:endParaRPr lang="zh-CN" altLang="en-US" sz="2400" b="1" dirty="0">
              <a:solidFill>
                <a:srgbClr val="254061"/>
              </a:solidFill>
              <a:latin typeface="HY헤드라인M" pitchFamily="2" charset="-127"/>
              <a:ea typeface="HY헤드라인M" pitchFamily="2" charset="-127"/>
            </a:endParaRPr>
          </a:p>
        </p:txBody>
      </p:sp>
    </p:spTree>
  </p:cSld>
  <p:clrMapOvr>
    <a:masterClrMapping/>
  </p:clrMapOvr>
  <p:transition spd="slow"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195">
                                            <p:txEl>
                                              <p:pRg st="0" end="0"/>
                                            </p:txEl>
                                          </p:spTgt>
                                        </p:tgtEl>
                                        <p:attrNameLst>
                                          <p:attrName>style.visibility</p:attrName>
                                        </p:attrNameLst>
                                      </p:cBhvr>
                                      <p:to>
                                        <p:strVal val="visible"/>
                                      </p:to>
                                    </p:set>
                                    <p:anim calcmode="lin" valueType="num">
                                      <p:cBhvr additive="base">
                                        <p:cTn id="7" dur="500" fill="hold"/>
                                        <p:tgtEl>
                                          <p:spTgt spid="819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19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195">
                                            <p:txEl>
                                              <p:pRg st="1" end="1"/>
                                            </p:txEl>
                                          </p:spTgt>
                                        </p:tgtEl>
                                        <p:attrNameLst>
                                          <p:attrName>style.visibility</p:attrName>
                                        </p:attrNameLst>
                                      </p:cBhvr>
                                      <p:to>
                                        <p:strVal val="visible"/>
                                      </p:to>
                                    </p:set>
                                    <p:anim calcmode="lin" valueType="num">
                                      <p:cBhvr additive="base">
                                        <p:cTn id="13" dur="500" fill="hold"/>
                                        <p:tgtEl>
                                          <p:spTgt spid="819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19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195">
                                            <p:txEl>
                                              <p:pRg st="2" end="2"/>
                                            </p:txEl>
                                          </p:spTgt>
                                        </p:tgtEl>
                                        <p:attrNameLst>
                                          <p:attrName>style.visibility</p:attrName>
                                        </p:attrNameLst>
                                      </p:cBhvr>
                                      <p:to>
                                        <p:strVal val="visible"/>
                                      </p:to>
                                    </p:set>
                                    <p:anim calcmode="lin" valueType="num">
                                      <p:cBhvr additive="base">
                                        <p:cTn id="19" dur="500" fill="hold"/>
                                        <p:tgtEl>
                                          <p:spTgt spid="819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19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8195">
                                            <p:txEl>
                                              <p:pRg st="3" end="3"/>
                                            </p:txEl>
                                          </p:spTgt>
                                        </p:tgtEl>
                                        <p:attrNameLst>
                                          <p:attrName>style.visibility</p:attrName>
                                        </p:attrNameLst>
                                      </p:cBhvr>
                                      <p:to>
                                        <p:strVal val="visible"/>
                                      </p:to>
                                    </p:set>
                                    <p:anim calcmode="lin" valueType="num">
                                      <p:cBhvr additive="base">
                                        <p:cTn id="25" dur="500" fill="hold"/>
                                        <p:tgtEl>
                                          <p:spTgt spid="819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819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8195">
                                            <p:txEl>
                                              <p:pRg st="4" end="4"/>
                                            </p:txEl>
                                          </p:spTgt>
                                        </p:tgtEl>
                                        <p:attrNameLst>
                                          <p:attrName>style.visibility</p:attrName>
                                        </p:attrNameLst>
                                      </p:cBhvr>
                                      <p:to>
                                        <p:strVal val="visible"/>
                                      </p:to>
                                    </p:set>
                                    <p:anim calcmode="lin" valueType="num">
                                      <p:cBhvr additive="base">
                                        <p:cTn id="31" dur="500" fill="hold"/>
                                        <p:tgtEl>
                                          <p:spTgt spid="8195">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819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8195">
                                            <p:txEl>
                                              <p:pRg st="5" end="5"/>
                                            </p:txEl>
                                          </p:spTgt>
                                        </p:tgtEl>
                                        <p:attrNameLst>
                                          <p:attrName>style.visibility</p:attrName>
                                        </p:attrNameLst>
                                      </p:cBhvr>
                                      <p:to>
                                        <p:strVal val="visible"/>
                                      </p:to>
                                    </p:set>
                                    <p:anim calcmode="lin" valueType="num">
                                      <p:cBhvr additive="base">
                                        <p:cTn id="37" dur="500" fill="hold"/>
                                        <p:tgtEl>
                                          <p:spTgt spid="8195">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8195">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4"/>
          <p:cNvSpPr>
            <a:spLocks noGrp="1"/>
          </p:cNvSpPr>
          <p:nvPr>
            <p:ph type="ctrTitle"/>
          </p:nvPr>
        </p:nvSpPr>
        <p:spPr>
          <a:xfrm>
            <a:off x="685800" y="2057400"/>
            <a:ext cx="7772400" cy="1371600"/>
          </a:xfrm>
        </p:spPr>
        <p:txBody>
          <a:bodyPr vert="horz" wrap="square" anchor="b"/>
          <a:lstStyle>
            <a:lvl1pPr lvl="0">
              <a:defRPr/>
            </a:lvl1pPr>
          </a:lstStyle>
          <a:p>
            <a:pPr lvl="0"/>
            <a:r>
              <a:rPr lang="zh-CN" altLang="en-US" sz="4800" dirty="0">
                <a:effectLst>
                  <a:outerShdw blurRad="38100" dist="38100" dir="2700000">
                    <a:srgbClr val="C0C0C0"/>
                  </a:outerShdw>
                </a:effectLst>
              </a:rPr>
              <a:t>谢谢！</a:t>
            </a:r>
            <a:endParaRPr lang="zh-CN" altLang="en-US" sz="4800" dirty="0">
              <a:effectLst>
                <a:outerShdw blurRad="38100" dist="38100" dir="2700000">
                  <a:srgbClr val="C0C0C0"/>
                </a:outerShdw>
              </a:effectLst>
            </a:endParaRPr>
          </a:p>
        </p:txBody>
      </p:sp>
      <p:pic>
        <p:nvPicPr>
          <p:cNvPr id="27651" name="图片 3" descr="bb.jpg"/>
          <p:cNvPicPr>
            <a:picLocks noChangeAspect="1"/>
          </p:cNvPicPr>
          <p:nvPr/>
        </p:nvPicPr>
        <p:blipFill>
          <a:blip r:embed="rId1"/>
          <a:stretch>
            <a:fillRect/>
          </a:stretch>
        </p:blipFill>
        <p:spPr>
          <a:xfrm>
            <a:off x="7772400" y="6400800"/>
            <a:ext cx="933450" cy="180975"/>
          </a:xfrm>
          <a:prstGeom prst="rect">
            <a:avLst/>
          </a:prstGeom>
          <a:noFill/>
          <a:ln w="9525">
            <a:noFill/>
          </a:ln>
        </p:spPr>
      </p:pic>
      <p:sp>
        <p:nvSpPr>
          <p:cNvPr id="27652" name="TextBox 6"/>
          <p:cNvSpPr txBox="1"/>
          <p:nvPr/>
        </p:nvSpPr>
        <p:spPr>
          <a:xfrm>
            <a:off x="8077200" y="6248400"/>
            <a:ext cx="685800" cy="461963"/>
          </a:xfrm>
          <a:prstGeom prst="rect">
            <a:avLst/>
          </a:prstGeom>
          <a:noFill/>
          <a:ln w="9525">
            <a:noFill/>
          </a:ln>
        </p:spPr>
        <p:txBody>
          <a:bodyPr vert="horz" wrap="square" anchor="t">
            <a:spAutoFit/>
          </a:bodyPr>
          <a:lstStyle/>
          <a:p>
            <a:fld id="{9A0DB2DC-4C9A-4742-B13C-FB6460FD3503}" type="slidenum">
              <a:rPr lang="zh-CN" altLang="en-US" sz="2400" b="1" dirty="0">
                <a:solidFill>
                  <a:srgbClr val="254061"/>
                </a:solidFill>
                <a:latin typeface="HY헤드라인M" pitchFamily="2" charset="-127"/>
                <a:ea typeface="HY헤드라인M" pitchFamily="2" charset="-127"/>
              </a:rPr>
            </a:fld>
            <a:endParaRPr lang="zh-CN" altLang="en-US" sz="2400" b="1" dirty="0">
              <a:solidFill>
                <a:srgbClr val="254061"/>
              </a:solidFill>
              <a:latin typeface="HY헤드라인M" pitchFamily="2" charset="-127"/>
              <a:ea typeface="HY헤드라인M" pitchFamily="2" charset="-127"/>
            </a:endParaRPr>
          </a:p>
        </p:txBody>
      </p:sp>
    </p:spTree>
  </p:cSld>
  <p:clrMapOvr>
    <a:masterClrMapping/>
  </p:clrMapOvr>
  <p:transition spd="slow" advTm="31855"/>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afterEffect">
                                  <p:stCondLst>
                                    <p:cond delay="0"/>
                                  </p:stCondLst>
                                  <p:childTnLst>
                                    <p:set>
                                      <p:cBhvr>
                                        <p:cTn id="6" dur="1" fill="hold">
                                          <p:stCondLst>
                                            <p:cond delay="0"/>
                                          </p:stCondLst>
                                        </p:cTn>
                                        <p:tgtEl>
                                          <p:spTgt spid="27650"/>
                                        </p:tgtEl>
                                        <p:attrNameLst>
                                          <p:attrName>style.visibility</p:attrName>
                                        </p:attrNameLst>
                                      </p:cBhvr>
                                      <p:to>
                                        <p:strVal val="visible"/>
                                      </p:to>
                                    </p:set>
                                    <p:animEffect transition="in" filter="wipe(down)">
                                      <p:cBhvr>
                                        <p:cTn id="7" dur="290">
                                          <p:stCondLst>
                                            <p:cond delay="0"/>
                                          </p:stCondLst>
                                        </p:cTn>
                                        <p:tgtEl>
                                          <p:spTgt spid="27650"/>
                                        </p:tgtEl>
                                      </p:cBhvr>
                                    </p:animEffect>
                                    <p:anim calcmode="lin" valueType="num">
                                      <p:cBhvr>
                                        <p:cTn id="8" dur="911" tmFilter="0,0; 0.14,0.36; 0.43,0.73; 0.71,0.91; 1.0,1.0">
                                          <p:stCondLst>
                                            <p:cond delay="0"/>
                                          </p:stCondLst>
                                        </p:cTn>
                                        <p:tgtEl>
                                          <p:spTgt spid="27650"/>
                                        </p:tgtEl>
                                        <p:attrNameLst>
                                          <p:attrName>ppt_x</p:attrName>
                                        </p:attrNameLst>
                                      </p:cBhvr>
                                      <p:tavLst>
                                        <p:tav tm="0">
                                          <p:val>
                                            <p:strVal val="#ppt_x-0.25"/>
                                          </p:val>
                                        </p:tav>
                                        <p:tav tm="100000">
                                          <p:val>
                                            <p:strVal val="#ppt_x"/>
                                          </p:val>
                                        </p:tav>
                                      </p:tavLst>
                                    </p:anim>
                                    <p:anim calcmode="lin" valueType="num">
                                      <p:cBhvr>
                                        <p:cTn id="9" dur="332" tmFilter="0.0,0.0; 0.25,0.07; 0.50,0.2; 0.75,0.467; 1.0,1.0">
                                          <p:stCondLst>
                                            <p:cond delay="0"/>
                                          </p:stCondLst>
                                        </p:cTn>
                                        <p:tgtEl>
                                          <p:spTgt spid="27650"/>
                                        </p:tgtEl>
                                        <p:attrNameLst>
                                          <p:attrName>ppt_y</p:attrName>
                                        </p:attrNameLst>
                                      </p:cBhvr>
                                      <p:tavLst>
                                        <p:tav tm="0" fmla="#ppt_y-sin(pi*$)/3">
                                          <p:val>
                                            <p:fltVal val="0.5"/>
                                          </p:val>
                                        </p:tav>
                                        <p:tav tm="100000">
                                          <p:val>
                                            <p:fltVal val="1"/>
                                          </p:val>
                                        </p:tav>
                                      </p:tavLst>
                                    </p:anim>
                                    <p:anim calcmode="lin" valueType="num">
                                      <p:cBhvr>
                                        <p:cTn id="10" dur="332" tmFilter="0, 0; 0.125,0.2665; 0.25,0.4; 0.375,0.465; 0.5,0.5;  0.625,0.535; 0.75,0.6; 0.875,0.7335; 1,1">
                                          <p:stCondLst>
                                            <p:cond delay="332"/>
                                          </p:stCondLst>
                                        </p:cTn>
                                        <p:tgtEl>
                                          <p:spTgt spid="27650"/>
                                        </p:tgtEl>
                                        <p:attrNameLst>
                                          <p:attrName>ppt_y</p:attrName>
                                        </p:attrNameLst>
                                      </p:cBhvr>
                                      <p:tavLst>
                                        <p:tav tm="0" fmla="#ppt_y-sin(pi*$)/9">
                                          <p:val>
                                            <p:fltVal val="0"/>
                                          </p:val>
                                        </p:tav>
                                        <p:tav tm="100000">
                                          <p:val>
                                            <p:fltVal val="1"/>
                                          </p:val>
                                        </p:tav>
                                      </p:tavLst>
                                    </p:anim>
                                    <p:anim calcmode="lin" valueType="num">
                                      <p:cBhvr>
                                        <p:cTn id="11" dur="166" tmFilter="0, 0; 0.125,0.2665; 0.25,0.4; 0.375,0.465; 0.5,0.5;  0.625,0.535; 0.75,0.6; 0.875,0.7335; 1,1">
                                          <p:stCondLst>
                                            <p:cond delay="662"/>
                                          </p:stCondLst>
                                        </p:cTn>
                                        <p:tgtEl>
                                          <p:spTgt spid="27650"/>
                                        </p:tgtEl>
                                        <p:attrNameLst>
                                          <p:attrName>ppt_y</p:attrName>
                                        </p:attrNameLst>
                                      </p:cBhvr>
                                      <p:tavLst>
                                        <p:tav tm="0" fmla="#ppt_y-sin(pi*$)/27">
                                          <p:val>
                                            <p:fltVal val="0"/>
                                          </p:val>
                                        </p:tav>
                                        <p:tav tm="100000">
                                          <p:val>
                                            <p:fltVal val="1"/>
                                          </p:val>
                                        </p:tav>
                                      </p:tavLst>
                                    </p:anim>
                                    <p:anim calcmode="lin" valueType="num">
                                      <p:cBhvr>
                                        <p:cTn id="12" dur="82" tmFilter="0, 0; 0.125,0.2665; 0.25,0.4; 0.375,0.465; 0.5,0.5;  0.625,0.535; 0.75,0.6; 0.875,0.7335; 1,1">
                                          <p:stCondLst>
                                            <p:cond delay="828"/>
                                          </p:stCondLst>
                                        </p:cTn>
                                        <p:tgtEl>
                                          <p:spTgt spid="27650"/>
                                        </p:tgtEl>
                                        <p:attrNameLst>
                                          <p:attrName>ppt_y</p:attrName>
                                        </p:attrNameLst>
                                      </p:cBhvr>
                                      <p:tavLst>
                                        <p:tav tm="0" fmla="#ppt_y-sin(pi*$)/81">
                                          <p:val>
                                            <p:fltVal val="0"/>
                                          </p:val>
                                        </p:tav>
                                        <p:tav tm="100000">
                                          <p:val>
                                            <p:fltVal val="1"/>
                                          </p:val>
                                        </p:tav>
                                      </p:tavLst>
                                    </p:anim>
                                    <p:animScale>
                                      <p:cBhvr>
                                        <p:cTn id="13" dur="13">
                                          <p:stCondLst>
                                            <p:cond delay="325"/>
                                          </p:stCondLst>
                                        </p:cTn>
                                        <p:tgtEl>
                                          <p:spTgt spid="27650"/>
                                        </p:tgtEl>
                                      </p:cBhvr>
                                      <p:to x="100000" y="60000"/>
                                    </p:animScale>
                                    <p:animScale>
                                      <p:cBhvr>
                                        <p:cTn id="14" dur="83" decel="50000">
                                          <p:stCondLst>
                                            <p:cond delay="338"/>
                                          </p:stCondLst>
                                        </p:cTn>
                                        <p:tgtEl>
                                          <p:spTgt spid="27650"/>
                                        </p:tgtEl>
                                      </p:cBhvr>
                                      <p:to x="100000" y="100000"/>
                                    </p:animScale>
                                    <p:animScale>
                                      <p:cBhvr>
                                        <p:cTn id="15" dur="13">
                                          <p:stCondLst>
                                            <p:cond delay="656"/>
                                          </p:stCondLst>
                                        </p:cTn>
                                        <p:tgtEl>
                                          <p:spTgt spid="27650"/>
                                        </p:tgtEl>
                                      </p:cBhvr>
                                      <p:to x="100000" y="80000"/>
                                    </p:animScale>
                                    <p:animScale>
                                      <p:cBhvr>
                                        <p:cTn id="16" dur="83" decel="50000">
                                          <p:stCondLst>
                                            <p:cond delay="669"/>
                                          </p:stCondLst>
                                        </p:cTn>
                                        <p:tgtEl>
                                          <p:spTgt spid="27650"/>
                                        </p:tgtEl>
                                      </p:cBhvr>
                                      <p:to x="100000" y="100000"/>
                                    </p:animScale>
                                    <p:animScale>
                                      <p:cBhvr>
                                        <p:cTn id="17" dur="13">
                                          <p:stCondLst>
                                            <p:cond delay="821"/>
                                          </p:stCondLst>
                                        </p:cTn>
                                        <p:tgtEl>
                                          <p:spTgt spid="27650"/>
                                        </p:tgtEl>
                                      </p:cBhvr>
                                      <p:to x="100000" y="90000"/>
                                    </p:animScale>
                                    <p:animScale>
                                      <p:cBhvr>
                                        <p:cTn id="18" dur="83" decel="50000">
                                          <p:stCondLst>
                                            <p:cond delay="834"/>
                                          </p:stCondLst>
                                        </p:cTn>
                                        <p:tgtEl>
                                          <p:spTgt spid="27650"/>
                                        </p:tgtEl>
                                      </p:cBhvr>
                                      <p:to x="100000" y="100000"/>
                                    </p:animScale>
                                    <p:animScale>
                                      <p:cBhvr>
                                        <p:cTn id="19" dur="13">
                                          <p:stCondLst>
                                            <p:cond delay="904"/>
                                          </p:stCondLst>
                                        </p:cTn>
                                        <p:tgtEl>
                                          <p:spTgt spid="27650"/>
                                        </p:tgtEl>
                                      </p:cBhvr>
                                      <p:to x="100000" y="95000"/>
                                    </p:animScale>
                                    <p:animScale>
                                      <p:cBhvr>
                                        <p:cTn id="20" dur="83" decel="50000">
                                          <p:stCondLst>
                                            <p:cond delay="917"/>
                                          </p:stCondLst>
                                        </p:cTn>
                                        <p:tgtEl>
                                          <p:spTgt spid="27650"/>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a:xfrm>
            <a:off x="611188" y="152400"/>
            <a:ext cx="7770812" cy="603250"/>
          </a:xfrm>
        </p:spPr>
        <p:txBody>
          <a:bodyPr vert="horz" wrap="square" anchor="b"/>
          <a:lstStyle/>
          <a:p>
            <a:r>
              <a:rPr lang="zh-CN" altLang="en-US" sz="2800" b="1" dirty="0" smtClean="0">
                <a:effectLst>
                  <a:outerShdw blurRad="38100" dist="38100" dir="2700000">
                    <a:srgbClr val="C0C0C0"/>
                  </a:outerShdw>
                </a:effectLst>
              </a:rPr>
              <a:t>大纲</a:t>
            </a:r>
            <a:endParaRPr lang="zh-CN" altLang="en-US" sz="2800" b="1" dirty="0">
              <a:effectLst>
                <a:outerShdw blurRad="38100" dist="38100" dir="2700000">
                  <a:srgbClr val="C0C0C0"/>
                </a:outerShdw>
              </a:effectLst>
            </a:endParaRPr>
          </a:p>
        </p:txBody>
      </p:sp>
      <p:sp>
        <p:nvSpPr>
          <p:cNvPr id="8195" name="内容占位符 2"/>
          <p:cNvSpPr>
            <a:spLocks noGrp="1"/>
          </p:cNvSpPr>
          <p:nvPr>
            <p:ph idx="1"/>
          </p:nvPr>
        </p:nvSpPr>
        <p:spPr>
          <a:xfrm>
            <a:off x="533400" y="1295400"/>
            <a:ext cx="8001000" cy="4878388"/>
          </a:xfrm>
        </p:spPr>
        <p:txBody>
          <a:bodyPr vert="horz" wrap="square" anchor="t"/>
          <a:lstStyle/>
          <a:p>
            <a:pPr algn="l">
              <a:buFont typeface="Wingdings" panose="05000000000000000000" pitchFamily="2" charset="2"/>
              <a:buNone/>
            </a:pPr>
            <a:r>
              <a:rPr lang="en-US" altLang="zh-CN" sz="2800" b="1" dirty="0">
                <a:solidFill>
                  <a:schemeClr val="accent1"/>
                </a:solidFill>
                <a:effectLst>
                  <a:outerShdw blurRad="38100" dist="25400" dir="5400000" algn="ctr" rotWithShape="0">
                    <a:srgbClr val="6E747A">
                      <a:alpha val="43000"/>
                    </a:srgbClr>
                  </a:outerShdw>
                </a:effectLst>
                <a:sym typeface="+mn-ea"/>
              </a:rPr>
              <a:t>  </a:t>
            </a:r>
            <a:r>
              <a:rPr lang="zh-CN" altLang="en-US" sz="2800" b="1" dirty="0">
                <a:effectLst>
                  <a:outerShdw blurRad="38100" dist="38100" dir="2700000">
                    <a:srgbClr val="C0C0C0"/>
                  </a:outerShdw>
                </a:effectLst>
                <a:sym typeface="+mn-ea"/>
              </a:rPr>
              <a:t>1</a:t>
            </a:r>
            <a:r>
              <a:rPr lang="zh-CN" altLang="en-US" sz="2800" b="1" dirty="0" smtClean="0">
                <a:effectLst>
                  <a:outerShdw blurRad="38100" dist="38100" dir="2700000">
                    <a:srgbClr val="C0C0C0"/>
                  </a:outerShdw>
                </a:effectLst>
                <a:sym typeface="+mn-ea"/>
              </a:rPr>
              <a:t>、简介</a:t>
            </a:r>
            <a:endParaRPr lang="en-US" altLang="zh-CN" sz="2800" b="1" dirty="0" smtClean="0">
              <a:effectLst>
                <a:outerShdw blurRad="38100" dist="38100" dir="2700000">
                  <a:srgbClr val="C0C0C0"/>
                </a:outerShdw>
              </a:effectLst>
              <a:sym typeface="+mn-ea"/>
            </a:endParaRPr>
          </a:p>
          <a:p>
            <a:pPr algn="l">
              <a:buFont typeface="Wingdings" panose="05000000000000000000" pitchFamily="2" charset="2"/>
              <a:buNone/>
            </a:pPr>
            <a:r>
              <a:rPr lang="en-US" altLang="zh-CN" sz="2800" b="1" dirty="0" smtClean="0">
                <a:solidFill>
                  <a:schemeClr val="accent1"/>
                </a:solidFill>
                <a:effectLst>
                  <a:outerShdw blurRad="38100" dist="25400" dir="5400000" algn="ctr" rotWithShape="0">
                    <a:srgbClr val="6E747A">
                      <a:alpha val="43000"/>
                    </a:srgbClr>
                  </a:outerShdw>
                </a:effectLst>
                <a:sym typeface="+mn-ea"/>
              </a:rPr>
              <a:t>  </a:t>
            </a:r>
            <a:r>
              <a:rPr lang="zh-CN" altLang="en-US" sz="2800" b="1" dirty="0" smtClean="0">
                <a:effectLst>
                  <a:outerShdw blurRad="38100" dist="38100" dir="2700000">
                    <a:srgbClr val="C0C0C0"/>
                  </a:outerShdw>
                </a:effectLst>
                <a:sym typeface="+mn-ea"/>
              </a:rPr>
              <a:t>2、模型</a:t>
            </a:r>
            <a:endParaRPr lang="en-US" altLang="zh-CN" sz="2800" b="1" dirty="0" smtClean="0">
              <a:effectLst>
                <a:outerShdw blurRad="38100" dist="38100" dir="2700000">
                  <a:srgbClr val="C0C0C0"/>
                </a:outerShdw>
              </a:effectLst>
              <a:sym typeface="+mn-ea"/>
            </a:endParaRPr>
          </a:p>
          <a:p>
            <a:pPr>
              <a:buNone/>
            </a:pPr>
            <a:r>
              <a:rPr lang="zh-CN" altLang="en-US" sz="2800" b="1" dirty="0" smtClean="0">
                <a:effectLst>
                  <a:outerShdw blurRad="38100" dist="38100" dir="2700000">
                    <a:srgbClr val="C0C0C0"/>
                  </a:outerShdw>
                </a:effectLst>
                <a:sym typeface="+mn-ea"/>
              </a:rPr>
              <a:t>  </a:t>
            </a:r>
            <a:r>
              <a:rPr lang="en-US" altLang="zh-CN" sz="2800" b="1" dirty="0">
                <a:effectLst>
                  <a:outerShdw blurRad="38100" dist="38100" dir="2700000">
                    <a:srgbClr val="C0C0C0"/>
                  </a:outerShdw>
                </a:effectLst>
                <a:sym typeface="+mn-ea"/>
              </a:rPr>
              <a:t>3</a:t>
            </a:r>
            <a:r>
              <a:rPr lang="zh-CN" altLang="en-US" sz="2800" b="1" dirty="0" smtClean="0">
                <a:effectLst>
                  <a:outerShdw blurRad="38100" dist="38100" dir="2700000">
                    <a:srgbClr val="C0C0C0"/>
                  </a:outerShdw>
                </a:effectLst>
                <a:sym typeface="+mn-ea"/>
              </a:rPr>
              <a:t>、实验</a:t>
            </a:r>
            <a:endParaRPr lang="en-US" altLang="zh-CN" sz="2800" b="1" dirty="0" smtClean="0">
              <a:effectLst>
                <a:outerShdw blurRad="38100" dist="38100" dir="2700000">
                  <a:srgbClr val="C0C0C0"/>
                </a:outerShdw>
              </a:effectLst>
              <a:sym typeface="+mn-ea"/>
            </a:endParaRPr>
          </a:p>
          <a:p>
            <a:pPr>
              <a:buNone/>
            </a:pPr>
            <a:r>
              <a:rPr lang="en-US" altLang="zh-CN" sz="2800" b="1" dirty="0">
                <a:effectLst>
                  <a:outerShdw blurRad="38100" dist="38100" dir="2700000">
                    <a:srgbClr val="C0C0C0"/>
                  </a:outerShdw>
                </a:effectLst>
                <a:sym typeface="+mn-ea"/>
              </a:rPr>
              <a:t> </a:t>
            </a:r>
            <a:r>
              <a:rPr lang="en-US" altLang="zh-CN" sz="2800" b="1" dirty="0" smtClean="0">
                <a:effectLst>
                  <a:outerShdw blurRad="38100" dist="38100" dir="2700000">
                    <a:srgbClr val="C0C0C0"/>
                  </a:outerShdw>
                </a:effectLst>
                <a:sym typeface="+mn-ea"/>
              </a:rPr>
              <a:t> 4</a:t>
            </a:r>
            <a:r>
              <a:rPr lang="zh-CN" altLang="en-US" sz="2800" b="1" dirty="0" smtClean="0">
                <a:effectLst>
                  <a:outerShdw blurRad="38100" dist="38100" dir="2700000">
                    <a:srgbClr val="C0C0C0"/>
                  </a:outerShdw>
                </a:effectLst>
                <a:sym typeface="+mn-ea"/>
              </a:rPr>
              <a:t>、结论</a:t>
            </a:r>
            <a:r>
              <a:rPr lang="en-US" altLang="zh-CN" sz="100" b="1" dirty="0">
                <a:effectLst>
                  <a:outerShdw blurRad="38100" dist="38100" dir="2700000">
                    <a:srgbClr val="C0C0C0"/>
                  </a:outerShdw>
                </a:effectLst>
                <a:sym typeface="+mn-ea"/>
              </a:rPr>
              <a:t> </a:t>
            </a:r>
            <a:r>
              <a:rPr lang="en-US" altLang="zh-CN" sz="100" b="1" dirty="0" smtClean="0">
                <a:effectLst>
                  <a:outerShdw blurRad="38100" dist="38100" dir="2700000">
                    <a:srgbClr val="C0C0C0"/>
                  </a:outerShdw>
                </a:effectLst>
                <a:sym typeface="+mn-ea"/>
              </a:rPr>
              <a:t> 4</a:t>
            </a:r>
            <a:r>
              <a:rPr lang="zh-CN" altLang="en-US" sz="100" b="1" dirty="0" smtClean="0">
                <a:effectLst>
                  <a:outerShdw blurRad="38100" dist="38100" dir="2700000">
                    <a:srgbClr val="C0C0C0"/>
                  </a:outerShdw>
                </a:effectLst>
                <a:sym typeface="+mn-ea"/>
              </a:rPr>
              <a:t>、</a:t>
            </a:r>
            <a:r>
              <a:rPr lang="en-US" altLang="zh-CN" sz="100" b="1" dirty="0" smtClean="0">
                <a:effectLst>
                  <a:outerShdw blurRad="38100" dist="38100" dir="2700000">
                    <a:srgbClr val="C0C0C0"/>
                  </a:outerShdw>
                </a:effectLst>
                <a:sym typeface="+mn-ea"/>
              </a:rPr>
              <a:t>Experiments</a:t>
            </a:r>
            <a:endParaRPr lang="zh-CN" altLang="en-US" sz="100" dirty="0"/>
          </a:p>
          <a:p>
            <a:pPr>
              <a:buNone/>
            </a:pPr>
            <a:endParaRPr lang="zh-CN" altLang="en-US" sz="100" dirty="0"/>
          </a:p>
          <a:p>
            <a:endParaRPr lang="zh-CN" altLang="en-US" sz="100" dirty="0"/>
          </a:p>
        </p:txBody>
      </p:sp>
      <p:pic>
        <p:nvPicPr>
          <p:cNvPr id="8196" name="图片 3" descr="bb.jpg"/>
          <p:cNvPicPr>
            <a:picLocks noChangeAspect="1"/>
          </p:cNvPicPr>
          <p:nvPr/>
        </p:nvPicPr>
        <p:blipFill>
          <a:blip r:embed="rId1"/>
          <a:stretch>
            <a:fillRect/>
          </a:stretch>
        </p:blipFill>
        <p:spPr>
          <a:xfrm>
            <a:off x="7696200" y="6400800"/>
            <a:ext cx="933450" cy="180975"/>
          </a:xfrm>
          <a:prstGeom prst="rect">
            <a:avLst/>
          </a:prstGeom>
          <a:noFill/>
          <a:ln w="9525">
            <a:noFill/>
          </a:ln>
        </p:spPr>
      </p:pic>
      <p:sp>
        <p:nvSpPr>
          <p:cNvPr id="8197" name="TextBox 6"/>
          <p:cNvSpPr txBox="1"/>
          <p:nvPr/>
        </p:nvSpPr>
        <p:spPr>
          <a:xfrm>
            <a:off x="8077200" y="6248400"/>
            <a:ext cx="685800" cy="461963"/>
          </a:xfrm>
          <a:prstGeom prst="rect">
            <a:avLst/>
          </a:prstGeom>
          <a:noFill/>
          <a:ln w="9525">
            <a:noFill/>
          </a:ln>
        </p:spPr>
        <p:txBody>
          <a:bodyPr>
            <a:spAutoFit/>
          </a:bodyPr>
          <a:lstStyle/>
          <a:p>
            <a:fld id="{9A0DB2DC-4C9A-4742-B13C-FB6460FD3503}" type="slidenum">
              <a:rPr lang="zh-CN" altLang="en-US" sz="2400" b="1" dirty="0">
                <a:solidFill>
                  <a:srgbClr val="254061"/>
                </a:solidFill>
                <a:latin typeface="HY헤드라인M" pitchFamily="2" charset="-127"/>
                <a:ea typeface="HY헤드라인M" pitchFamily="2" charset="-127"/>
              </a:rPr>
            </a:fld>
            <a:endParaRPr lang="zh-CN" altLang="en-US" sz="2400" b="1" dirty="0">
              <a:solidFill>
                <a:srgbClr val="254061"/>
              </a:solidFill>
              <a:latin typeface="HY헤드라인M" pitchFamily="2" charset="-127"/>
              <a:ea typeface="HY헤드라인M" pitchFamily="2" charset="-127"/>
            </a:endParaRPr>
          </a:p>
        </p:txBody>
      </p:sp>
    </p:spTree>
  </p:cSld>
  <p:clrMapOvr>
    <a:masterClrMapping/>
  </p:clrMapOvr>
  <p:transition spd="slow"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195">
                                            <p:txEl>
                                              <p:pRg st="0" end="0"/>
                                            </p:txEl>
                                          </p:spTgt>
                                        </p:tgtEl>
                                        <p:attrNameLst>
                                          <p:attrName>style.visibility</p:attrName>
                                        </p:attrNameLst>
                                      </p:cBhvr>
                                      <p:to>
                                        <p:strVal val="visible"/>
                                      </p:to>
                                    </p:set>
                                    <p:anim calcmode="lin" valueType="num">
                                      <p:cBhvr additive="base">
                                        <p:cTn id="7" dur="500" fill="hold"/>
                                        <p:tgtEl>
                                          <p:spTgt spid="819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19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195">
                                            <p:txEl>
                                              <p:pRg st="1" end="1"/>
                                            </p:txEl>
                                          </p:spTgt>
                                        </p:tgtEl>
                                        <p:attrNameLst>
                                          <p:attrName>style.visibility</p:attrName>
                                        </p:attrNameLst>
                                      </p:cBhvr>
                                      <p:to>
                                        <p:strVal val="visible"/>
                                      </p:to>
                                    </p:set>
                                    <p:anim calcmode="lin" valueType="num">
                                      <p:cBhvr additive="base">
                                        <p:cTn id="13" dur="500" fill="hold"/>
                                        <p:tgtEl>
                                          <p:spTgt spid="819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19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195">
                                            <p:txEl>
                                              <p:pRg st="2" end="2"/>
                                            </p:txEl>
                                          </p:spTgt>
                                        </p:tgtEl>
                                        <p:attrNameLst>
                                          <p:attrName>style.visibility</p:attrName>
                                        </p:attrNameLst>
                                      </p:cBhvr>
                                      <p:to>
                                        <p:strVal val="visible"/>
                                      </p:to>
                                    </p:set>
                                    <p:anim calcmode="lin" valueType="num">
                                      <p:cBhvr additive="base">
                                        <p:cTn id="19" dur="500" fill="hold"/>
                                        <p:tgtEl>
                                          <p:spTgt spid="819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19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195">
                                            <p:txEl>
                                              <p:pRg st="3" end="3"/>
                                            </p:txEl>
                                          </p:spTgt>
                                        </p:tgtEl>
                                        <p:attrNameLst>
                                          <p:attrName>style.visibility</p:attrName>
                                        </p:attrNameLst>
                                      </p:cBhvr>
                                      <p:to>
                                        <p:strVal val="visible"/>
                                      </p:to>
                                    </p:set>
                                    <p:anim calcmode="lin" valueType="num">
                                      <p:cBhvr additive="base">
                                        <p:cTn id="25" dur="500" fill="hold"/>
                                        <p:tgtEl>
                                          <p:spTgt spid="819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8195">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idx="4294967295"/>
          </p:nvPr>
        </p:nvSpPr>
        <p:spPr>
          <a:xfrm>
            <a:off x="611188" y="152400"/>
            <a:ext cx="7770812" cy="603250"/>
          </a:xfrm>
        </p:spPr>
        <p:txBody>
          <a:bodyPr vert="horz" wrap="square" anchor="b"/>
          <a:lstStyle/>
          <a:p>
            <a:pPr marL="469900" indent="-469900">
              <a:lnSpc>
                <a:spcPct val="115000"/>
              </a:lnSpc>
              <a:spcBef>
                <a:spcPct val="20000"/>
              </a:spcBef>
              <a:spcAft>
                <a:spcPct val="20000"/>
              </a:spcAft>
              <a:buClr>
                <a:schemeClr val="accent2"/>
              </a:buClr>
            </a:pPr>
            <a:r>
              <a:rPr lang="zh-CN" altLang="en-US" sz="2800" b="1" dirty="0">
                <a:effectLst>
                  <a:outerShdw blurRad="38100" dist="38100" dir="2700000">
                    <a:srgbClr val="C0C0C0"/>
                  </a:outerShdw>
                </a:effectLst>
                <a:latin typeface="+mn-lt"/>
                <a:ea typeface="+mn-ea"/>
                <a:cs typeface="+mn-cs"/>
              </a:rPr>
              <a:t>1</a:t>
            </a:r>
            <a:r>
              <a:rPr lang="zh-CN" altLang="en-US" sz="2800" b="1" dirty="0" smtClean="0">
                <a:effectLst>
                  <a:outerShdw blurRad="38100" dist="38100" dir="2700000">
                    <a:srgbClr val="C0C0C0"/>
                  </a:outerShdw>
                </a:effectLst>
                <a:latin typeface="+mn-lt"/>
                <a:ea typeface="+mn-ea"/>
                <a:cs typeface="+mn-cs"/>
              </a:rPr>
              <a:t>、</a:t>
            </a:r>
            <a:r>
              <a:rPr lang="en-US" altLang="zh-CN" sz="2800" b="1" dirty="0">
                <a:effectLst>
                  <a:outerShdw blurRad="38100" dist="38100" dir="2700000">
                    <a:srgbClr val="C0C0C0"/>
                  </a:outerShdw>
                </a:effectLst>
              </a:rPr>
              <a:t> </a:t>
            </a:r>
            <a:r>
              <a:rPr lang="en-US" sz="2800" b="1" dirty="0">
                <a:effectLst>
                  <a:outerShdw blurRad="38100" dist="38100" dir="2700000">
                    <a:srgbClr val="C0C0C0"/>
                  </a:outerShdw>
                </a:effectLst>
              </a:rPr>
              <a:t>Introduction</a:t>
            </a:r>
            <a:endParaRPr lang="en-US" sz="2800" b="1" dirty="0">
              <a:effectLst>
                <a:outerShdw blurRad="38100" dist="38100" dir="2700000">
                  <a:srgbClr val="C0C0C0"/>
                </a:outerShdw>
              </a:effectLst>
              <a:latin typeface="+mn-lt"/>
              <a:ea typeface="+mn-ea"/>
              <a:cs typeface="+mn-cs"/>
            </a:endParaRPr>
          </a:p>
        </p:txBody>
      </p:sp>
      <p:sp>
        <p:nvSpPr>
          <p:cNvPr id="8195" name="内容占位符 2"/>
          <p:cNvSpPr>
            <a:spLocks noGrp="1"/>
          </p:cNvSpPr>
          <p:nvPr>
            <p:ph idx="4294967295"/>
          </p:nvPr>
        </p:nvSpPr>
        <p:spPr>
          <a:xfrm>
            <a:off x="533400" y="1295400"/>
            <a:ext cx="8001000" cy="4878388"/>
          </a:xfrm>
        </p:spPr>
        <p:txBody>
          <a:bodyPr vert="horz" wrap="square" anchor="t"/>
          <a:lstStyle/>
          <a:p>
            <a:pPr marL="0" lvl="1" indent="469900">
              <a:buNone/>
            </a:pPr>
            <a:r>
              <a:rPr lang="zh-CN" sz="1800"/>
              <a:t>开放信息抽取方法（</a:t>
            </a:r>
            <a:r>
              <a:rPr lang="en-US" altLang="zh-CN" sz="1800"/>
              <a:t>OpenIE),</a:t>
            </a:r>
            <a:r>
              <a:rPr lang="zh-CN" altLang="en-US" sz="1800"/>
              <a:t>如</a:t>
            </a:r>
            <a:r>
              <a:rPr lang="en-US" altLang="zh-CN" sz="1800"/>
              <a:t>ReVerb</a:t>
            </a:r>
            <a:r>
              <a:rPr lang="zh-CN" altLang="en-US" sz="1800"/>
              <a:t>、</a:t>
            </a:r>
            <a:r>
              <a:rPr lang="en-US" altLang="zh-CN" sz="1800"/>
              <a:t>OLLIE</a:t>
            </a:r>
            <a:r>
              <a:rPr lang="zh-CN" altLang="en-US" sz="1800"/>
              <a:t>、</a:t>
            </a:r>
            <a:r>
              <a:rPr lang="en-US" altLang="zh-CN" sz="1800"/>
              <a:t>BONIE</a:t>
            </a:r>
            <a:r>
              <a:rPr lang="zh-CN" altLang="en-US" sz="1800"/>
              <a:t>和</a:t>
            </a:r>
            <a:r>
              <a:rPr lang="en-US" altLang="zh-CN" sz="1800"/>
              <a:t>CALMIE</a:t>
            </a:r>
            <a:r>
              <a:rPr lang="zh-CN" altLang="en-US" sz="1800"/>
              <a:t>能够自动从文本中抽取三元组。现有的知识图谱嵌入方法在OpenKGs上是无效的，因为它们没有规范化。CaRe可以有效地利用规范化信息来更好地学习OpenKGs中的嵌入。绿色虚线表示缺少的NP规范化信息。</a:t>
            </a:r>
            <a:endParaRPr lang="zh-CN" altLang="en-US" sz="1800"/>
          </a:p>
        </p:txBody>
      </p:sp>
      <p:pic>
        <p:nvPicPr>
          <p:cNvPr id="8196" name="图片 3" descr="bb.jpg"/>
          <p:cNvPicPr>
            <a:picLocks noChangeAspect="1"/>
          </p:cNvPicPr>
          <p:nvPr/>
        </p:nvPicPr>
        <p:blipFill>
          <a:blip r:embed="rId1"/>
          <a:stretch>
            <a:fillRect/>
          </a:stretch>
        </p:blipFill>
        <p:spPr>
          <a:xfrm>
            <a:off x="7696200" y="6400800"/>
            <a:ext cx="933450" cy="180975"/>
          </a:xfrm>
          <a:prstGeom prst="rect">
            <a:avLst/>
          </a:prstGeom>
          <a:noFill/>
          <a:ln w="9525">
            <a:noFill/>
          </a:ln>
        </p:spPr>
      </p:pic>
      <p:sp>
        <p:nvSpPr>
          <p:cNvPr id="8197" name="TextBox 6"/>
          <p:cNvSpPr txBox="1"/>
          <p:nvPr/>
        </p:nvSpPr>
        <p:spPr>
          <a:xfrm>
            <a:off x="8077200" y="6248400"/>
            <a:ext cx="685800" cy="461963"/>
          </a:xfrm>
          <a:prstGeom prst="rect">
            <a:avLst/>
          </a:prstGeom>
          <a:noFill/>
          <a:ln w="9525">
            <a:noFill/>
          </a:ln>
        </p:spPr>
        <p:txBody>
          <a:bodyPr>
            <a:spAutoFit/>
          </a:bodyPr>
          <a:lstStyle/>
          <a:p>
            <a:fld id="{9A0DB2DC-4C9A-4742-B13C-FB6460FD3503}" type="slidenum">
              <a:rPr lang="zh-CN" altLang="en-US" sz="2400" b="1" dirty="0">
                <a:solidFill>
                  <a:srgbClr val="254061"/>
                </a:solidFill>
                <a:latin typeface="HY헤드라인M" pitchFamily="2" charset="-127"/>
                <a:ea typeface="HY헤드라인M" pitchFamily="2" charset="-127"/>
              </a:rPr>
            </a:fld>
            <a:endParaRPr lang="zh-CN" altLang="en-US" sz="2400" b="1" dirty="0">
              <a:solidFill>
                <a:srgbClr val="254061"/>
              </a:solidFill>
              <a:latin typeface="HY헤드라인M" pitchFamily="2" charset="-127"/>
              <a:ea typeface="HY헤드라인M" pitchFamily="2" charset="-127"/>
            </a:endParaRPr>
          </a:p>
        </p:txBody>
      </p:sp>
      <p:pic>
        <p:nvPicPr>
          <p:cNvPr id="2" name="图片 1"/>
          <p:cNvPicPr>
            <a:picLocks noChangeAspect="1"/>
          </p:cNvPicPr>
          <p:nvPr/>
        </p:nvPicPr>
        <p:blipFill>
          <a:blip r:embed="rId2"/>
          <a:stretch>
            <a:fillRect/>
          </a:stretch>
        </p:blipFill>
        <p:spPr>
          <a:xfrm>
            <a:off x="2303780" y="2653030"/>
            <a:ext cx="4210050" cy="4057650"/>
          </a:xfrm>
          <a:prstGeom prst="rect">
            <a:avLst/>
          </a:prstGeom>
        </p:spPr>
      </p:pic>
    </p:spTree>
  </p:cSld>
  <p:clrMapOvr>
    <a:masterClrMapping/>
  </p:clrMapOvr>
  <p:transition spd="slow" advTm="0"/>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idx="4294967295"/>
          </p:nvPr>
        </p:nvSpPr>
        <p:spPr>
          <a:xfrm>
            <a:off x="611188" y="152400"/>
            <a:ext cx="7770812" cy="603250"/>
          </a:xfrm>
        </p:spPr>
        <p:txBody>
          <a:bodyPr vert="horz" wrap="square" anchor="b"/>
          <a:lstStyle/>
          <a:p>
            <a:pPr marL="469900" indent="-469900">
              <a:lnSpc>
                <a:spcPct val="115000"/>
              </a:lnSpc>
              <a:spcBef>
                <a:spcPct val="20000"/>
              </a:spcBef>
              <a:spcAft>
                <a:spcPct val="20000"/>
              </a:spcAft>
              <a:buClr>
                <a:schemeClr val="accent2"/>
              </a:buClr>
            </a:pPr>
            <a:r>
              <a:rPr lang="zh-CN" altLang="en-US" sz="2800" b="1" dirty="0">
                <a:effectLst>
                  <a:outerShdw blurRad="38100" dist="38100" dir="2700000">
                    <a:srgbClr val="C0C0C0"/>
                  </a:outerShdw>
                </a:effectLst>
                <a:latin typeface="+mn-lt"/>
                <a:ea typeface="+mn-ea"/>
                <a:cs typeface="+mn-cs"/>
              </a:rPr>
              <a:t>1</a:t>
            </a:r>
            <a:r>
              <a:rPr lang="zh-CN" altLang="en-US" sz="2800" b="1" dirty="0" smtClean="0">
                <a:effectLst>
                  <a:outerShdw blurRad="38100" dist="38100" dir="2700000">
                    <a:srgbClr val="C0C0C0"/>
                  </a:outerShdw>
                </a:effectLst>
                <a:latin typeface="+mn-lt"/>
                <a:ea typeface="+mn-ea"/>
                <a:cs typeface="+mn-cs"/>
              </a:rPr>
              <a:t>、</a:t>
            </a:r>
            <a:r>
              <a:rPr lang="en-US" altLang="zh-CN" sz="2800" b="1" dirty="0">
                <a:effectLst>
                  <a:outerShdw blurRad="38100" dist="38100" dir="2700000">
                    <a:srgbClr val="C0C0C0"/>
                  </a:outerShdw>
                </a:effectLst>
              </a:rPr>
              <a:t> </a:t>
            </a:r>
            <a:r>
              <a:rPr lang="en-US" sz="2800" b="1" dirty="0">
                <a:effectLst>
                  <a:outerShdw blurRad="38100" dist="38100" dir="2700000">
                    <a:srgbClr val="C0C0C0"/>
                  </a:outerShdw>
                </a:effectLst>
                <a:sym typeface="+mn-ea"/>
              </a:rPr>
              <a:t>Introduction</a:t>
            </a:r>
            <a:endParaRPr lang="zh-CN" altLang="en-US" sz="2800" b="1" dirty="0">
              <a:effectLst>
                <a:outerShdw blurRad="38100" dist="38100" dir="2700000">
                  <a:srgbClr val="C0C0C0"/>
                </a:outerShdw>
              </a:effectLst>
              <a:latin typeface="+mn-lt"/>
              <a:ea typeface="+mn-ea"/>
              <a:cs typeface="+mn-cs"/>
            </a:endParaRPr>
          </a:p>
        </p:txBody>
      </p:sp>
      <p:sp>
        <p:nvSpPr>
          <p:cNvPr id="8195" name="内容占位符 2"/>
          <p:cNvSpPr>
            <a:spLocks noGrp="1"/>
          </p:cNvSpPr>
          <p:nvPr>
            <p:ph idx="4294967295"/>
          </p:nvPr>
        </p:nvSpPr>
        <p:spPr>
          <a:xfrm>
            <a:off x="533400" y="1295400"/>
            <a:ext cx="8001000" cy="4878388"/>
          </a:xfrm>
        </p:spPr>
        <p:txBody>
          <a:bodyPr vert="horz" wrap="square" anchor="t"/>
          <a:lstStyle/>
          <a:p>
            <a:pPr marL="0" lvl="1" indent="457200" algn="l">
              <a:spcBef>
                <a:spcPts val="0"/>
              </a:spcBef>
              <a:spcAft>
                <a:spcPts val="0"/>
              </a:spcAft>
              <a:buSzTx/>
              <a:buNone/>
            </a:pPr>
            <a:r>
              <a:rPr lang="zh-CN" altLang="en-US" sz="2000" dirty="0" smtClean="0"/>
              <a:t>在OpenKGs中，相同的实体可能有用不同的表示。同样，相同的关系也可以有不同的表示。</a:t>
            </a:r>
            <a:endParaRPr lang="zh-CN" altLang="en-US" sz="2000" dirty="0" smtClean="0"/>
          </a:p>
          <a:p>
            <a:pPr marL="0" lvl="1" indent="457200" algn="l">
              <a:spcBef>
                <a:spcPts val="0"/>
              </a:spcBef>
              <a:spcAft>
                <a:spcPts val="0"/>
              </a:spcAft>
              <a:buSzTx/>
              <a:buNone/>
            </a:pPr>
            <a:endParaRPr lang="zh-CN" altLang="en-US" sz="2000" dirty="0" smtClean="0"/>
          </a:p>
          <a:p>
            <a:pPr marL="0" lvl="1" indent="457200" algn="l">
              <a:spcBef>
                <a:spcPts val="0"/>
              </a:spcBef>
              <a:spcAft>
                <a:spcPts val="0"/>
              </a:spcAft>
              <a:buSzTx/>
              <a:buNone/>
            </a:pPr>
            <a:endParaRPr lang="zh-CN" altLang="en-US" sz="2000" dirty="0" smtClean="0"/>
          </a:p>
          <a:p>
            <a:pPr marL="0" lvl="1" indent="457200" algn="l">
              <a:spcBef>
                <a:spcPts val="0"/>
              </a:spcBef>
              <a:spcAft>
                <a:spcPts val="0"/>
              </a:spcAft>
              <a:buSzTx/>
              <a:buNone/>
            </a:pPr>
            <a:endParaRPr lang="zh-CN" altLang="en-US" sz="2000" dirty="0" smtClean="0"/>
          </a:p>
          <a:p>
            <a:pPr marL="0" lvl="1" indent="457200" algn="l">
              <a:spcBef>
                <a:spcPts val="0"/>
              </a:spcBef>
              <a:spcAft>
                <a:spcPts val="0"/>
              </a:spcAft>
              <a:buSzTx/>
              <a:buNone/>
            </a:pPr>
            <a:endParaRPr lang="zh-CN" altLang="en-US" sz="2000" dirty="0" smtClean="0"/>
          </a:p>
          <a:p>
            <a:pPr marL="0" lvl="1" indent="457200" algn="l">
              <a:spcBef>
                <a:spcPts val="0"/>
              </a:spcBef>
              <a:spcAft>
                <a:spcPts val="0"/>
              </a:spcAft>
              <a:buSzTx/>
              <a:buNone/>
            </a:pPr>
            <a:endParaRPr lang="zh-CN" altLang="en-US" sz="2000" dirty="0" smtClean="0"/>
          </a:p>
          <a:p>
            <a:pPr marL="0" lvl="1" indent="457200" algn="l">
              <a:spcBef>
                <a:spcPts val="0"/>
              </a:spcBef>
              <a:spcAft>
                <a:spcPts val="0"/>
              </a:spcAft>
              <a:buSzTx/>
              <a:buNone/>
            </a:pPr>
            <a:endParaRPr lang="zh-CN" altLang="en-US" sz="2000" dirty="0" smtClean="0"/>
          </a:p>
          <a:p>
            <a:pPr marL="0" lvl="1" indent="0">
              <a:buNone/>
            </a:pPr>
            <a:endParaRPr lang="zh-CN" altLang="en-US" sz="2000" dirty="0" smtClean="0"/>
          </a:p>
        </p:txBody>
      </p:sp>
      <p:pic>
        <p:nvPicPr>
          <p:cNvPr id="8196" name="图片 3" descr="bb.jpg"/>
          <p:cNvPicPr>
            <a:picLocks noChangeAspect="1"/>
          </p:cNvPicPr>
          <p:nvPr/>
        </p:nvPicPr>
        <p:blipFill>
          <a:blip r:embed="rId1"/>
          <a:stretch>
            <a:fillRect/>
          </a:stretch>
        </p:blipFill>
        <p:spPr>
          <a:xfrm>
            <a:off x="7696200" y="6400800"/>
            <a:ext cx="933450" cy="180975"/>
          </a:xfrm>
          <a:prstGeom prst="rect">
            <a:avLst/>
          </a:prstGeom>
          <a:noFill/>
          <a:ln w="9525">
            <a:noFill/>
          </a:ln>
        </p:spPr>
      </p:pic>
      <p:sp>
        <p:nvSpPr>
          <p:cNvPr id="8197" name="TextBox 6"/>
          <p:cNvSpPr txBox="1"/>
          <p:nvPr/>
        </p:nvSpPr>
        <p:spPr>
          <a:xfrm>
            <a:off x="8077200" y="6248400"/>
            <a:ext cx="685800" cy="461963"/>
          </a:xfrm>
          <a:prstGeom prst="rect">
            <a:avLst/>
          </a:prstGeom>
          <a:noFill/>
          <a:ln w="9525">
            <a:noFill/>
          </a:ln>
        </p:spPr>
        <p:txBody>
          <a:bodyPr>
            <a:spAutoFit/>
          </a:bodyPr>
          <a:lstStyle/>
          <a:p>
            <a:fld id="{9A0DB2DC-4C9A-4742-B13C-FB6460FD3503}" type="slidenum">
              <a:rPr lang="zh-CN" altLang="en-US" sz="2400" b="1" dirty="0">
                <a:solidFill>
                  <a:srgbClr val="254061"/>
                </a:solidFill>
                <a:latin typeface="HY헤드라인M" pitchFamily="2" charset="-127"/>
                <a:ea typeface="HY헤드라인M" pitchFamily="2" charset="-127"/>
              </a:rPr>
            </a:fld>
            <a:endParaRPr lang="zh-CN" altLang="en-US" sz="2400" b="1" dirty="0">
              <a:solidFill>
                <a:srgbClr val="254061"/>
              </a:solidFill>
              <a:latin typeface="HY헤드라인M" pitchFamily="2" charset="-127"/>
              <a:ea typeface="HY헤드라인M" pitchFamily="2" charset="-127"/>
            </a:endParaRPr>
          </a:p>
        </p:txBody>
      </p:sp>
      <p:pic>
        <p:nvPicPr>
          <p:cNvPr id="2" name="图片 1"/>
          <p:cNvPicPr>
            <a:picLocks noChangeAspect="1"/>
          </p:cNvPicPr>
          <p:nvPr/>
        </p:nvPicPr>
        <p:blipFill>
          <a:blip r:embed="rId2"/>
          <a:stretch>
            <a:fillRect/>
          </a:stretch>
        </p:blipFill>
        <p:spPr>
          <a:xfrm>
            <a:off x="2391410" y="2032635"/>
            <a:ext cx="4210050" cy="4057650"/>
          </a:xfrm>
          <a:prstGeom prst="rect">
            <a:avLst/>
          </a:prstGeom>
        </p:spPr>
      </p:pic>
    </p:spTree>
  </p:cSld>
  <p:clrMapOvr>
    <a:masterClrMapping/>
  </p:clrMapOvr>
  <p:transition spd="slow" advTm="0"/>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idx="4294967295"/>
          </p:nvPr>
        </p:nvSpPr>
        <p:spPr>
          <a:xfrm>
            <a:off x="611188" y="152400"/>
            <a:ext cx="7770812" cy="603250"/>
          </a:xfrm>
        </p:spPr>
        <p:txBody>
          <a:bodyPr vert="horz" wrap="square" anchor="b"/>
          <a:lstStyle/>
          <a:p>
            <a:pPr marL="469900" indent="-469900">
              <a:lnSpc>
                <a:spcPct val="115000"/>
              </a:lnSpc>
              <a:spcBef>
                <a:spcPct val="20000"/>
              </a:spcBef>
              <a:spcAft>
                <a:spcPct val="20000"/>
              </a:spcAft>
              <a:buClr>
                <a:schemeClr val="accent2"/>
              </a:buClr>
            </a:pPr>
            <a:r>
              <a:rPr lang="zh-CN" altLang="en-US" sz="2800" b="1" dirty="0">
                <a:effectLst>
                  <a:outerShdw blurRad="38100" dist="38100" dir="2700000">
                    <a:srgbClr val="C0C0C0"/>
                  </a:outerShdw>
                </a:effectLst>
                <a:latin typeface="+mn-lt"/>
                <a:ea typeface="+mn-ea"/>
                <a:cs typeface="+mn-cs"/>
              </a:rPr>
              <a:t>1</a:t>
            </a:r>
            <a:r>
              <a:rPr lang="zh-CN" altLang="en-US" sz="2800" b="1" dirty="0" smtClean="0">
                <a:effectLst>
                  <a:outerShdw blurRad="38100" dist="38100" dir="2700000">
                    <a:srgbClr val="C0C0C0"/>
                  </a:outerShdw>
                </a:effectLst>
                <a:latin typeface="+mn-lt"/>
                <a:ea typeface="+mn-ea"/>
                <a:cs typeface="+mn-cs"/>
              </a:rPr>
              <a:t>、</a:t>
            </a:r>
            <a:r>
              <a:rPr lang="en-US" altLang="zh-CN" sz="2800" b="1" dirty="0">
                <a:effectLst>
                  <a:outerShdw blurRad="38100" dist="38100" dir="2700000">
                    <a:srgbClr val="C0C0C0"/>
                  </a:outerShdw>
                </a:effectLst>
              </a:rPr>
              <a:t> </a:t>
            </a:r>
            <a:r>
              <a:rPr lang="en-US" sz="2800" b="1" dirty="0">
                <a:effectLst>
                  <a:outerShdw blurRad="38100" dist="38100" dir="2700000">
                    <a:srgbClr val="C0C0C0"/>
                  </a:outerShdw>
                </a:effectLst>
                <a:sym typeface="+mn-ea"/>
              </a:rPr>
              <a:t>Introduction</a:t>
            </a:r>
            <a:endParaRPr lang="zh-CN" altLang="en-US" sz="2800" b="1" dirty="0">
              <a:effectLst>
                <a:outerShdw blurRad="38100" dist="38100" dir="2700000">
                  <a:srgbClr val="C0C0C0"/>
                </a:outerShdw>
              </a:effectLst>
              <a:latin typeface="+mn-lt"/>
              <a:ea typeface="+mn-ea"/>
              <a:cs typeface="+mn-cs"/>
            </a:endParaRPr>
          </a:p>
        </p:txBody>
      </p:sp>
      <p:sp>
        <p:nvSpPr>
          <p:cNvPr id="8195" name="内容占位符 2"/>
          <p:cNvSpPr>
            <a:spLocks noGrp="1"/>
          </p:cNvSpPr>
          <p:nvPr>
            <p:ph idx="4294967295"/>
          </p:nvPr>
        </p:nvSpPr>
        <p:spPr>
          <a:xfrm>
            <a:off x="533400" y="1295400"/>
            <a:ext cx="8001000" cy="4878388"/>
          </a:xfrm>
        </p:spPr>
        <p:txBody>
          <a:bodyPr vert="horz" wrap="square" anchor="t"/>
          <a:lstStyle/>
          <a:p>
            <a:pPr marL="0" lvl="1" indent="457200">
              <a:spcBef>
                <a:spcPts val="0"/>
              </a:spcBef>
              <a:spcAft>
                <a:spcPts val="0"/>
              </a:spcAft>
              <a:buNone/>
            </a:pPr>
            <a:r>
              <a:rPr lang="zh-CN" altLang="en-US" sz="2400" dirty="0" smtClean="0">
                <a:sym typeface="+mn-ea"/>
              </a:rPr>
              <a:t>一种可能的解决方案是对OpenKGs进行规范化。</a:t>
            </a:r>
            <a:endParaRPr lang="zh-CN" altLang="en-US" sz="2400" dirty="0" smtClean="0">
              <a:sym typeface="+mn-ea"/>
            </a:endParaRPr>
          </a:p>
          <a:p>
            <a:pPr marL="0" lvl="1" indent="457200">
              <a:spcBef>
                <a:spcPts val="0"/>
              </a:spcBef>
              <a:spcAft>
                <a:spcPts val="0"/>
              </a:spcAft>
              <a:buNone/>
            </a:pPr>
            <a:r>
              <a:rPr lang="zh-CN" altLang="en-US" sz="2400" dirty="0" smtClean="0">
                <a:sym typeface="+mn-ea"/>
              </a:rPr>
              <a:t>通过寻找语义相近的实体和关系，并为它们分配唯一的id。具有相同ID的节点将被合并，从而得到一个干净的、规范化的图。</a:t>
            </a:r>
            <a:endParaRPr lang="zh-CN" altLang="en-US" sz="2400" dirty="0" smtClean="0">
              <a:sym typeface="+mn-ea"/>
            </a:endParaRPr>
          </a:p>
          <a:p>
            <a:pPr marL="0" lvl="1" indent="457200">
              <a:spcBef>
                <a:spcPts val="0"/>
              </a:spcBef>
              <a:spcAft>
                <a:spcPts val="0"/>
              </a:spcAft>
              <a:buNone/>
            </a:pPr>
            <a:r>
              <a:rPr lang="zh-CN" altLang="en-US" sz="2400" dirty="0" smtClean="0">
                <a:sym typeface="+mn-ea"/>
              </a:rPr>
              <a:t>但是，由于自动生成，输出集群经常包含一些不正确的规范化元素。因此，直接合并具有相同id的节点或关系将导致规范化步骤中的错误传播到下游任务。</a:t>
            </a:r>
            <a:endParaRPr lang="zh-CN" altLang="en-US" sz="3200" dirty="0"/>
          </a:p>
          <a:p>
            <a:pPr marL="0" indent="457200">
              <a:spcBef>
                <a:spcPts val="0"/>
              </a:spcBef>
              <a:spcAft>
                <a:spcPts val="0"/>
              </a:spcAft>
              <a:buNone/>
            </a:pPr>
            <a:r>
              <a:rPr lang="zh-CN" altLang="en-US" sz="2400" dirty="0"/>
              <a:t>本文的前提是可以利用已经存在的自动规范化模型的输出来改进 OpenKG的嵌入。</a:t>
            </a:r>
            <a:endParaRPr lang="zh-CN" altLang="en-US" sz="2400" dirty="0"/>
          </a:p>
        </p:txBody>
      </p:sp>
      <p:pic>
        <p:nvPicPr>
          <p:cNvPr id="8196" name="图片 3" descr="bb.jpg"/>
          <p:cNvPicPr>
            <a:picLocks noChangeAspect="1"/>
          </p:cNvPicPr>
          <p:nvPr/>
        </p:nvPicPr>
        <p:blipFill>
          <a:blip r:embed="rId1"/>
          <a:stretch>
            <a:fillRect/>
          </a:stretch>
        </p:blipFill>
        <p:spPr>
          <a:xfrm>
            <a:off x="7696200" y="6400800"/>
            <a:ext cx="933450" cy="180975"/>
          </a:xfrm>
          <a:prstGeom prst="rect">
            <a:avLst/>
          </a:prstGeom>
          <a:noFill/>
          <a:ln w="9525">
            <a:noFill/>
          </a:ln>
        </p:spPr>
      </p:pic>
      <p:sp>
        <p:nvSpPr>
          <p:cNvPr id="8197" name="TextBox 6"/>
          <p:cNvSpPr txBox="1"/>
          <p:nvPr/>
        </p:nvSpPr>
        <p:spPr>
          <a:xfrm>
            <a:off x="8077200" y="6248400"/>
            <a:ext cx="685800" cy="461963"/>
          </a:xfrm>
          <a:prstGeom prst="rect">
            <a:avLst/>
          </a:prstGeom>
          <a:noFill/>
          <a:ln w="9525">
            <a:noFill/>
          </a:ln>
        </p:spPr>
        <p:txBody>
          <a:bodyPr>
            <a:spAutoFit/>
          </a:bodyPr>
          <a:lstStyle/>
          <a:p>
            <a:fld id="{9A0DB2DC-4C9A-4742-B13C-FB6460FD3503}" type="slidenum">
              <a:rPr lang="zh-CN" altLang="en-US" sz="2400" b="1" dirty="0">
                <a:solidFill>
                  <a:srgbClr val="254061"/>
                </a:solidFill>
                <a:latin typeface="HY헤드라인M" pitchFamily="2" charset="-127"/>
                <a:ea typeface="HY헤드라인M" pitchFamily="2" charset="-127"/>
              </a:rPr>
            </a:fld>
            <a:endParaRPr lang="zh-CN" altLang="en-US" sz="2400" b="1" dirty="0">
              <a:solidFill>
                <a:srgbClr val="254061"/>
              </a:solidFill>
              <a:latin typeface="HY헤드라인M" pitchFamily="2" charset="-127"/>
              <a:ea typeface="HY헤드라인M" pitchFamily="2" charset="-127"/>
            </a:endParaRPr>
          </a:p>
        </p:txBody>
      </p:sp>
    </p:spTree>
  </p:cSld>
  <p:clrMapOvr>
    <a:masterClrMapping/>
  </p:clrMapOvr>
  <p:transition spd="slow" advTm="0"/>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idx="4294967295"/>
          </p:nvPr>
        </p:nvSpPr>
        <p:spPr>
          <a:xfrm>
            <a:off x="252095" y="92075"/>
            <a:ext cx="8143240" cy="603250"/>
          </a:xfrm>
        </p:spPr>
        <p:txBody>
          <a:bodyPr vert="horz" wrap="square" anchor="b"/>
          <a:lstStyle/>
          <a:p>
            <a:pPr marL="469900" indent="-469900">
              <a:lnSpc>
                <a:spcPct val="115000"/>
              </a:lnSpc>
              <a:spcBef>
                <a:spcPct val="20000"/>
              </a:spcBef>
              <a:spcAft>
                <a:spcPct val="20000"/>
              </a:spcAft>
              <a:buClr>
                <a:schemeClr val="accent2"/>
              </a:buClr>
            </a:pPr>
            <a:r>
              <a:rPr lang="en-US" altLang="zh-CN" sz="2800" b="1" dirty="0">
                <a:effectLst>
                  <a:outerShdw blurRad="38100" dist="38100" dir="2700000">
                    <a:srgbClr val="C0C0C0"/>
                  </a:outerShdw>
                </a:effectLst>
                <a:latin typeface="+mn-lt"/>
                <a:ea typeface="+mn-ea"/>
                <a:cs typeface="+mn-cs"/>
              </a:rPr>
              <a:t>2</a:t>
            </a:r>
            <a:r>
              <a:rPr lang="zh-CN" altLang="en-US" sz="2800" b="1" dirty="0">
                <a:effectLst>
                  <a:outerShdw blurRad="38100" dist="38100" dir="2700000">
                    <a:srgbClr val="C0C0C0"/>
                  </a:outerShdw>
                </a:effectLst>
                <a:latin typeface="+mn-lt"/>
                <a:ea typeface="+mn-ea"/>
                <a:cs typeface="+mn-cs"/>
              </a:rPr>
              <a:t>、提出的模型：</a:t>
            </a:r>
            <a:r>
              <a:rPr lang="en-US" altLang="zh-CN" sz="2800" b="1" dirty="0">
                <a:effectLst>
                  <a:outerShdw blurRad="38100" dist="38100" dir="2700000">
                    <a:srgbClr val="C0C0C0"/>
                  </a:outerShdw>
                </a:effectLst>
                <a:latin typeface="+mn-lt"/>
                <a:ea typeface="+mn-ea"/>
                <a:cs typeface="+mn-cs"/>
              </a:rPr>
              <a:t>CaRe</a:t>
            </a:r>
            <a:endParaRPr lang="en-US" altLang="zh-CN" sz="2800" b="1" dirty="0">
              <a:effectLst>
                <a:outerShdw blurRad="38100" dist="38100" dir="2700000">
                  <a:srgbClr val="C0C0C0"/>
                </a:outerShdw>
              </a:effectLst>
              <a:latin typeface="+mn-lt"/>
              <a:ea typeface="+mn-ea"/>
              <a:cs typeface="+mn-cs"/>
            </a:endParaRPr>
          </a:p>
        </p:txBody>
      </p:sp>
      <p:sp>
        <p:nvSpPr>
          <p:cNvPr id="8195" name="内容占位符 2"/>
          <p:cNvSpPr>
            <a:spLocks noGrp="1"/>
          </p:cNvSpPr>
          <p:nvPr>
            <p:ph idx="4294967295"/>
          </p:nvPr>
        </p:nvSpPr>
        <p:spPr>
          <a:xfrm>
            <a:off x="533400" y="1295400"/>
            <a:ext cx="8229600" cy="4878705"/>
          </a:xfrm>
        </p:spPr>
        <p:txBody>
          <a:bodyPr vert="horz" wrap="square" anchor="t"/>
          <a:lstStyle/>
          <a:p>
            <a:r>
              <a:rPr lang="zh-CN" altLang="en-US" dirty="0"/>
              <a:t>总览</a:t>
            </a:r>
            <a:endParaRPr lang="zh-CN" altLang="en-US" dirty="0"/>
          </a:p>
          <a:p>
            <a:pPr marL="0" indent="0">
              <a:buNone/>
            </a:pPr>
            <a:r>
              <a:rPr lang="en-US" altLang="zh-CN" dirty="0"/>
              <a:t>CaRe</a:t>
            </a:r>
            <a:r>
              <a:rPr lang="zh-CN" altLang="en-US" dirty="0"/>
              <a:t>包括两个步骤：</a:t>
            </a:r>
            <a:endParaRPr lang="zh-CN" altLang="en-US" dirty="0"/>
          </a:p>
          <a:p>
            <a:r>
              <a:rPr lang="zh-CN" altLang="en-US" dirty="0"/>
              <a:t>第一步：用规范模型进行数据增广</a:t>
            </a:r>
            <a:endParaRPr lang="zh-CN" altLang="en-US" dirty="0"/>
          </a:p>
          <a:p>
            <a:pPr marL="0" indent="0">
              <a:buNone/>
            </a:pPr>
            <a:r>
              <a:rPr lang="zh-CN" altLang="en-US" dirty="0"/>
              <a:t>通过添加来自规范化模型的边来增强给定的OpenKG。</a:t>
            </a:r>
            <a:endParaRPr lang="zh-CN" altLang="en-US" dirty="0"/>
          </a:p>
          <a:p>
            <a:r>
              <a:rPr lang="zh-CN" altLang="en-US" dirty="0"/>
              <a:t>第二步：学习出嵌入表征</a:t>
            </a:r>
            <a:endParaRPr lang="zh-CN" altLang="en-US" dirty="0"/>
          </a:p>
          <a:p>
            <a:pPr marL="0" indent="0">
              <a:buNone/>
            </a:pPr>
            <a:r>
              <a:rPr lang="zh-CN" altLang="en-US" dirty="0"/>
              <a:t>学习第一步中得到的增强OpenKG中存在的节点和边缘的嵌入。该系统由三部分组成:基础模型、短语编码网络和规范簇编码网络。</a:t>
            </a:r>
            <a:endParaRPr lang="zh-CN" altLang="en-US" dirty="0"/>
          </a:p>
          <a:p>
            <a:pPr marL="0" indent="0">
              <a:buNone/>
            </a:pPr>
            <a:endParaRPr lang="zh-CN" altLang="en-US" dirty="0"/>
          </a:p>
          <a:p>
            <a:pPr marL="0" indent="0">
              <a:buNone/>
            </a:pPr>
            <a:r>
              <a:rPr lang="zh-CN" altLang="en-US" dirty="0"/>
              <a:t>主要就是第一步，相同意思不同表示的实体怎么指向同一个实体</a:t>
            </a:r>
            <a:endParaRPr lang="zh-CN" altLang="en-US" dirty="0"/>
          </a:p>
          <a:p>
            <a:pPr marL="0" indent="0">
              <a:buNone/>
            </a:pPr>
            <a:r>
              <a:rPr lang="zh-CN" altLang="en-US" dirty="0"/>
              <a:t>即所谓的规范化</a:t>
            </a:r>
            <a:endParaRPr lang="zh-CN" altLang="en-US" dirty="0"/>
          </a:p>
        </p:txBody>
      </p:sp>
      <p:pic>
        <p:nvPicPr>
          <p:cNvPr id="8196" name="图片 3" descr="bb.jpg"/>
          <p:cNvPicPr>
            <a:picLocks noChangeAspect="1"/>
          </p:cNvPicPr>
          <p:nvPr/>
        </p:nvPicPr>
        <p:blipFill>
          <a:blip r:embed="rId1"/>
          <a:stretch>
            <a:fillRect/>
          </a:stretch>
        </p:blipFill>
        <p:spPr>
          <a:xfrm>
            <a:off x="7696200" y="6400800"/>
            <a:ext cx="933450" cy="180975"/>
          </a:xfrm>
          <a:prstGeom prst="rect">
            <a:avLst/>
          </a:prstGeom>
          <a:noFill/>
          <a:ln w="9525">
            <a:noFill/>
          </a:ln>
        </p:spPr>
      </p:pic>
      <p:sp>
        <p:nvSpPr>
          <p:cNvPr id="8197" name="TextBox 6"/>
          <p:cNvSpPr txBox="1"/>
          <p:nvPr/>
        </p:nvSpPr>
        <p:spPr>
          <a:xfrm>
            <a:off x="8077200" y="6248400"/>
            <a:ext cx="685800" cy="461963"/>
          </a:xfrm>
          <a:prstGeom prst="rect">
            <a:avLst/>
          </a:prstGeom>
          <a:noFill/>
          <a:ln w="9525">
            <a:noFill/>
          </a:ln>
        </p:spPr>
        <p:txBody>
          <a:bodyPr>
            <a:spAutoFit/>
          </a:bodyPr>
          <a:lstStyle/>
          <a:p>
            <a:fld id="{9A0DB2DC-4C9A-4742-B13C-FB6460FD3503}" type="slidenum">
              <a:rPr lang="zh-CN" altLang="en-US" sz="2400" b="1" dirty="0">
                <a:solidFill>
                  <a:srgbClr val="254061"/>
                </a:solidFill>
                <a:latin typeface="HY헤드라인M" pitchFamily="2" charset="-127"/>
                <a:ea typeface="HY헤드라인M" pitchFamily="2" charset="-127"/>
              </a:rPr>
            </a:fld>
            <a:endParaRPr lang="zh-CN" altLang="en-US" sz="2400" b="1" dirty="0">
              <a:solidFill>
                <a:srgbClr val="254061"/>
              </a:solidFill>
              <a:latin typeface="HY헤드라인M" pitchFamily="2" charset="-127"/>
              <a:ea typeface="HY헤드라인M" pitchFamily="2" charset="-127"/>
            </a:endParaRPr>
          </a:p>
        </p:txBody>
      </p:sp>
    </p:spTree>
  </p:cSld>
  <p:clrMapOvr>
    <a:masterClrMapping/>
  </p:clrMapOvr>
  <p:transition spd="slow" advTm="0"/>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idx="4294967295"/>
          </p:nvPr>
        </p:nvSpPr>
        <p:spPr>
          <a:xfrm>
            <a:off x="238760" y="126365"/>
            <a:ext cx="8515350" cy="603250"/>
          </a:xfrm>
        </p:spPr>
        <p:txBody>
          <a:bodyPr vert="horz" wrap="square" anchor="b"/>
          <a:lstStyle/>
          <a:p>
            <a:pPr marL="469900" indent="-469900">
              <a:lnSpc>
                <a:spcPct val="115000"/>
              </a:lnSpc>
              <a:spcBef>
                <a:spcPct val="20000"/>
              </a:spcBef>
              <a:spcAft>
                <a:spcPct val="20000"/>
              </a:spcAft>
              <a:buClr>
                <a:schemeClr val="accent2"/>
              </a:buClr>
            </a:pPr>
            <a:r>
              <a:rPr lang="en-US" altLang="zh-CN" sz="2800" b="1" dirty="0">
                <a:effectLst>
                  <a:outerShdw blurRad="38100" dist="38100" dir="2700000">
                    <a:srgbClr val="C0C0C0"/>
                  </a:outerShdw>
                </a:effectLst>
                <a:latin typeface="+mn-lt"/>
                <a:ea typeface="+mn-ea"/>
                <a:cs typeface="+mn-cs"/>
                <a:sym typeface="+mn-ea"/>
              </a:rPr>
              <a:t>2.1</a:t>
            </a:r>
            <a:r>
              <a:rPr lang="zh-CN" altLang="en-US" sz="2800" b="1" dirty="0">
                <a:effectLst>
                  <a:outerShdw blurRad="38100" dist="38100" dir="2700000">
                    <a:srgbClr val="C0C0C0"/>
                  </a:outerShdw>
                </a:effectLst>
                <a:latin typeface="+mn-lt"/>
                <a:ea typeface="+mn-ea"/>
                <a:cs typeface="+mn-cs"/>
                <a:sym typeface="+mn-ea"/>
              </a:rPr>
              <a:t>、规范化增强</a:t>
            </a:r>
            <a:r>
              <a:rPr lang="en-US" altLang="zh-CN" sz="2800" b="1" dirty="0">
                <a:effectLst>
                  <a:outerShdw blurRad="38100" dist="38100" dir="2700000">
                    <a:srgbClr val="C0C0C0"/>
                  </a:outerShdw>
                </a:effectLst>
                <a:latin typeface="+mn-lt"/>
                <a:ea typeface="+mn-ea"/>
                <a:cs typeface="+mn-cs"/>
                <a:sym typeface="+mn-ea"/>
              </a:rPr>
              <a:t>OpenKG</a:t>
            </a:r>
            <a:endParaRPr lang="en-US" altLang="zh-CN" sz="2800" b="1" dirty="0">
              <a:effectLst>
                <a:outerShdw blurRad="38100" dist="38100" dir="2700000">
                  <a:srgbClr val="C0C0C0"/>
                </a:outerShdw>
              </a:effectLst>
              <a:latin typeface="+mn-lt"/>
              <a:ea typeface="+mn-ea"/>
              <a:cs typeface="+mn-cs"/>
              <a:sym typeface="+mn-ea"/>
            </a:endParaRPr>
          </a:p>
        </p:txBody>
      </p:sp>
      <p:sp>
        <p:nvSpPr>
          <p:cNvPr id="8195" name="内容占位符 2"/>
          <p:cNvSpPr>
            <a:spLocks noGrp="1"/>
          </p:cNvSpPr>
          <p:nvPr>
            <p:ph idx="4294967295"/>
          </p:nvPr>
        </p:nvSpPr>
        <p:spPr>
          <a:xfrm>
            <a:off x="533400" y="1295400"/>
            <a:ext cx="8229600" cy="4878705"/>
          </a:xfrm>
        </p:spPr>
        <p:txBody>
          <a:bodyPr vert="horz" wrap="square" anchor="t"/>
          <a:lstStyle/>
          <a:p>
            <a:pPr marL="0" indent="457200">
              <a:spcBef>
                <a:spcPts val="0"/>
              </a:spcBef>
              <a:spcAft>
                <a:spcPts val="0"/>
              </a:spcAft>
              <a:buNone/>
            </a:pPr>
            <a:r>
              <a:rPr lang="zh-CN" altLang="en-US" dirty="0"/>
              <a:t>基于规范化模型生成的自动集群，合并带有单个ID的NPs可能会导致在图中传播错误。</a:t>
            </a:r>
            <a:endParaRPr lang="zh-CN" altLang="en-US" dirty="0"/>
          </a:p>
          <a:p>
            <a:pPr marL="0" indent="457200">
              <a:spcBef>
                <a:spcPts val="0"/>
              </a:spcBef>
              <a:spcAft>
                <a:spcPts val="0"/>
              </a:spcAft>
              <a:buNone/>
            </a:pPr>
            <a:r>
              <a:rPr lang="zh-CN" altLang="en-US" dirty="0"/>
              <a:t>因此，本文提出了一种软集成方案，即在任意两个符合规范的NPs之间添加一条无标记的无向边，如图所示。</a:t>
            </a:r>
            <a:endParaRPr lang="zh-CN" altLang="en-US" dirty="0"/>
          </a:p>
        </p:txBody>
      </p:sp>
      <p:pic>
        <p:nvPicPr>
          <p:cNvPr id="8196" name="图片 3" descr="bb.jpg"/>
          <p:cNvPicPr>
            <a:picLocks noChangeAspect="1"/>
          </p:cNvPicPr>
          <p:nvPr/>
        </p:nvPicPr>
        <p:blipFill>
          <a:blip r:embed="rId1"/>
          <a:stretch>
            <a:fillRect/>
          </a:stretch>
        </p:blipFill>
        <p:spPr>
          <a:xfrm>
            <a:off x="7696200" y="6400800"/>
            <a:ext cx="933450" cy="180975"/>
          </a:xfrm>
          <a:prstGeom prst="rect">
            <a:avLst/>
          </a:prstGeom>
          <a:noFill/>
          <a:ln w="9525">
            <a:noFill/>
          </a:ln>
        </p:spPr>
      </p:pic>
      <p:sp>
        <p:nvSpPr>
          <p:cNvPr id="8197" name="TextBox 6"/>
          <p:cNvSpPr txBox="1"/>
          <p:nvPr/>
        </p:nvSpPr>
        <p:spPr>
          <a:xfrm>
            <a:off x="8077200" y="6248400"/>
            <a:ext cx="685800" cy="461963"/>
          </a:xfrm>
          <a:prstGeom prst="rect">
            <a:avLst/>
          </a:prstGeom>
          <a:noFill/>
          <a:ln w="9525">
            <a:noFill/>
          </a:ln>
        </p:spPr>
        <p:txBody>
          <a:bodyPr>
            <a:spAutoFit/>
          </a:bodyPr>
          <a:lstStyle/>
          <a:p>
            <a:fld id="{9A0DB2DC-4C9A-4742-B13C-FB6460FD3503}" type="slidenum">
              <a:rPr lang="zh-CN" altLang="en-US" sz="2400" b="1" dirty="0">
                <a:solidFill>
                  <a:srgbClr val="254061"/>
                </a:solidFill>
                <a:latin typeface="HY헤드라인M" pitchFamily="2" charset="-127"/>
                <a:ea typeface="HY헤드라인M" pitchFamily="2" charset="-127"/>
              </a:rPr>
            </a:fld>
            <a:endParaRPr lang="zh-CN" altLang="en-US" sz="2400" b="1" dirty="0">
              <a:solidFill>
                <a:srgbClr val="254061"/>
              </a:solidFill>
              <a:latin typeface="HY헤드라인M" pitchFamily="2" charset="-127"/>
              <a:ea typeface="HY헤드라인M" pitchFamily="2" charset="-127"/>
            </a:endParaRPr>
          </a:p>
        </p:txBody>
      </p:sp>
      <p:pic>
        <p:nvPicPr>
          <p:cNvPr id="2" name="图片 1"/>
          <p:cNvPicPr>
            <a:picLocks noChangeAspect="1"/>
          </p:cNvPicPr>
          <p:nvPr/>
        </p:nvPicPr>
        <p:blipFill>
          <a:blip r:embed="rId2"/>
          <a:stretch>
            <a:fillRect/>
          </a:stretch>
        </p:blipFill>
        <p:spPr>
          <a:xfrm>
            <a:off x="123825" y="2855595"/>
            <a:ext cx="8745220" cy="2567305"/>
          </a:xfrm>
          <a:prstGeom prst="rect">
            <a:avLst/>
          </a:prstGeom>
        </p:spPr>
      </p:pic>
    </p:spTree>
  </p:cSld>
  <p:clrMapOvr>
    <a:masterClrMapping/>
  </p:clrMapOvr>
  <p:transition spd="slow" advTm="0"/>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内容占位符 2"/>
          <p:cNvSpPr>
            <a:spLocks noGrp="1"/>
          </p:cNvSpPr>
          <p:nvPr>
            <p:ph idx="4294967295"/>
          </p:nvPr>
        </p:nvSpPr>
        <p:spPr>
          <a:xfrm>
            <a:off x="533400" y="1295400"/>
            <a:ext cx="8229600" cy="4878705"/>
          </a:xfrm>
        </p:spPr>
        <p:txBody>
          <a:bodyPr vert="horz" wrap="square" anchor="t"/>
          <a:lstStyle/>
          <a:p>
            <a:pPr marL="0" indent="0">
              <a:buNone/>
            </a:pPr>
            <a:r>
              <a:rPr lang="zh-CN" altLang="en-US" dirty="0"/>
              <a:t>提取完主语、谓语、宾语的关系表征后，通过</a:t>
            </a:r>
            <a:r>
              <a:rPr lang="en-US" altLang="zh-CN" dirty="0"/>
              <a:t>Base Model</a:t>
            </a:r>
            <a:r>
              <a:rPr lang="zh-CN" altLang="en-US" dirty="0"/>
              <a:t>去训练模型</a:t>
            </a:r>
            <a:endParaRPr lang="zh-CN" altLang="en-US" dirty="0"/>
          </a:p>
          <a:p>
            <a:pPr marL="0" indent="0">
              <a:buNone/>
            </a:pPr>
            <a:r>
              <a:rPr lang="en-US" altLang="zh-CN" dirty="0"/>
              <a:t>Base Model</a:t>
            </a:r>
            <a:r>
              <a:rPr lang="zh-CN" altLang="en-US" dirty="0"/>
              <a:t>使用</a:t>
            </a:r>
            <a:r>
              <a:rPr lang="en-US" altLang="zh-CN" dirty="0"/>
              <a:t>TransE</a:t>
            </a:r>
            <a:r>
              <a:rPr lang="zh-CN" altLang="en-US" dirty="0"/>
              <a:t>或</a:t>
            </a:r>
            <a:r>
              <a:rPr lang="en-US" altLang="zh-CN" dirty="0"/>
              <a:t>ConvE</a:t>
            </a:r>
            <a:endParaRPr lang="en-US" altLang="zh-CN" dirty="0"/>
          </a:p>
        </p:txBody>
      </p:sp>
      <p:pic>
        <p:nvPicPr>
          <p:cNvPr id="8196" name="图片 3" descr="bb.jpg"/>
          <p:cNvPicPr>
            <a:picLocks noChangeAspect="1"/>
          </p:cNvPicPr>
          <p:nvPr/>
        </p:nvPicPr>
        <p:blipFill>
          <a:blip r:embed="rId1"/>
          <a:stretch>
            <a:fillRect/>
          </a:stretch>
        </p:blipFill>
        <p:spPr>
          <a:xfrm>
            <a:off x="7696200" y="6400800"/>
            <a:ext cx="933450" cy="180975"/>
          </a:xfrm>
          <a:prstGeom prst="rect">
            <a:avLst/>
          </a:prstGeom>
          <a:noFill/>
          <a:ln w="9525">
            <a:noFill/>
          </a:ln>
        </p:spPr>
      </p:pic>
      <p:sp>
        <p:nvSpPr>
          <p:cNvPr id="8197" name="TextBox 6"/>
          <p:cNvSpPr txBox="1"/>
          <p:nvPr/>
        </p:nvSpPr>
        <p:spPr>
          <a:xfrm>
            <a:off x="8077200" y="6248400"/>
            <a:ext cx="685800" cy="461963"/>
          </a:xfrm>
          <a:prstGeom prst="rect">
            <a:avLst/>
          </a:prstGeom>
          <a:noFill/>
          <a:ln w="9525">
            <a:noFill/>
          </a:ln>
        </p:spPr>
        <p:txBody>
          <a:bodyPr>
            <a:spAutoFit/>
          </a:bodyPr>
          <a:lstStyle/>
          <a:p>
            <a:fld id="{9A0DB2DC-4C9A-4742-B13C-FB6460FD3503}" type="slidenum">
              <a:rPr lang="zh-CN" altLang="en-US" sz="2400" b="1" dirty="0">
                <a:solidFill>
                  <a:srgbClr val="254061"/>
                </a:solidFill>
                <a:latin typeface="HY헤드라인M" pitchFamily="2" charset="-127"/>
                <a:ea typeface="HY헤드라인M" pitchFamily="2" charset="-127"/>
              </a:rPr>
            </a:fld>
            <a:endParaRPr lang="zh-CN" altLang="en-US" sz="2400" b="1" dirty="0">
              <a:solidFill>
                <a:srgbClr val="254061"/>
              </a:solidFill>
              <a:latin typeface="HY헤드라인M" pitchFamily="2" charset="-127"/>
              <a:ea typeface="HY헤드라인M" pitchFamily="2" charset="-127"/>
            </a:endParaRPr>
          </a:p>
        </p:txBody>
      </p:sp>
      <p:sp>
        <p:nvSpPr>
          <p:cNvPr id="9" name="标题 1"/>
          <p:cNvSpPr>
            <a:spLocks noGrp="1"/>
          </p:cNvSpPr>
          <p:nvPr/>
        </p:nvSpPr>
        <p:spPr>
          <a:xfrm>
            <a:off x="394970" y="152400"/>
            <a:ext cx="6070600" cy="603250"/>
          </a:xfrm>
          <a:prstGeom prst="rect">
            <a:avLst/>
          </a:prstGeom>
          <a:noFill/>
          <a:ln w="9525">
            <a:noFill/>
          </a:ln>
        </p:spPr>
        <p:txBody>
          <a:bodyPr vert="horz" wrap="square" anchor="b"/>
          <a:lstStyle>
            <a:lvl1pPr marL="0" lvl="0" indent="0" algn="l" defTabSz="914400" eaLnBrk="0" fontAlgn="base" latinLnBrk="1" hangingPunct="0">
              <a:lnSpc>
                <a:spcPct val="100000"/>
              </a:lnSpc>
              <a:spcBef>
                <a:spcPct val="0"/>
              </a:spcBef>
              <a:spcAft>
                <a:spcPct val="0"/>
              </a:spcAft>
              <a:buNone/>
              <a:defRPr sz="3200" u="none" kern="1200" baseline="0">
                <a:solidFill>
                  <a:schemeClr val="tx1"/>
                </a:solidFill>
                <a:latin typeface="+mj-lt"/>
                <a:ea typeface="+mj-ea"/>
                <a:cs typeface="+mj-cs"/>
              </a:defRPr>
            </a:lvl1pPr>
          </a:lstStyle>
          <a:p>
            <a:pPr marL="469900" indent="-469900">
              <a:lnSpc>
                <a:spcPct val="115000"/>
              </a:lnSpc>
              <a:spcBef>
                <a:spcPct val="20000"/>
              </a:spcBef>
              <a:spcAft>
                <a:spcPct val="20000"/>
              </a:spcAft>
              <a:buClr>
                <a:schemeClr val="accent2"/>
              </a:buClr>
            </a:pPr>
            <a:r>
              <a:rPr lang="en-US" sz="2800" b="1" dirty="0">
                <a:effectLst>
                  <a:outerShdw blurRad="38100" dist="38100" dir="2700000">
                    <a:srgbClr val="C0C0C0"/>
                  </a:outerShdw>
                </a:effectLst>
                <a:latin typeface="+mn-lt"/>
                <a:ea typeface="+mn-ea"/>
                <a:cs typeface="+mn-cs"/>
                <a:sym typeface="+mn-ea"/>
              </a:rPr>
              <a:t>2.2.1</a:t>
            </a:r>
            <a:r>
              <a:rPr lang="zh-CN" altLang="en-US" sz="2800" b="1" dirty="0">
                <a:effectLst>
                  <a:outerShdw blurRad="38100" dist="38100" dir="2700000">
                    <a:srgbClr val="C0C0C0"/>
                  </a:outerShdw>
                </a:effectLst>
                <a:latin typeface="+mn-lt"/>
                <a:ea typeface="+mn-ea"/>
                <a:cs typeface="+mn-cs"/>
                <a:sym typeface="+mn-ea"/>
              </a:rPr>
              <a:t>、</a:t>
            </a:r>
            <a:r>
              <a:rPr lang="en-US" altLang="zh-CN" sz="2800" b="1" dirty="0">
                <a:effectLst>
                  <a:outerShdw blurRad="38100" dist="38100" dir="2700000">
                    <a:srgbClr val="C0C0C0"/>
                  </a:outerShdw>
                </a:effectLst>
                <a:latin typeface="+mn-lt"/>
                <a:ea typeface="+mn-ea"/>
                <a:cs typeface="+mn-cs"/>
                <a:sym typeface="+mn-ea"/>
              </a:rPr>
              <a:t>Base Model</a:t>
            </a:r>
            <a:endParaRPr lang="en-US" altLang="zh-CN" sz="2800" b="1" dirty="0">
              <a:effectLst>
                <a:outerShdw blurRad="38100" dist="38100" dir="2700000">
                  <a:srgbClr val="C0C0C0"/>
                </a:outerShdw>
              </a:effectLst>
              <a:latin typeface="+mn-lt"/>
              <a:ea typeface="+mn-ea"/>
              <a:cs typeface="+mn-cs"/>
              <a:sym typeface="+mn-ea"/>
            </a:endParaRPr>
          </a:p>
        </p:txBody>
      </p:sp>
      <p:pic>
        <p:nvPicPr>
          <p:cNvPr id="10" name="图片 9"/>
          <p:cNvPicPr>
            <a:picLocks noChangeAspect="1"/>
          </p:cNvPicPr>
          <p:nvPr/>
        </p:nvPicPr>
        <p:blipFill>
          <a:blip r:embed="rId2"/>
          <a:stretch>
            <a:fillRect/>
          </a:stretch>
        </p:blipFill>
        <p:spPr>
          <a:xfrm>
            <a:off x="533400" y="2470785"/>
            <a:ext cx="7852410" cy="4110990"/>
          </a:xfrm>
          <a:prstGeom prst="rect">
            <a:avLst/>
          </a:prstGeom>
        </p:spPr>
      </p:pic>
      <p:pic>
        <p:nvPicPr>
          <p:cNvPr id="11" name="图片 10"/>
          <p:cNvPicPr>
            <a:picLocks noChangeAspect="1"/>
          </p:cNvPicPr>
          <p:nvPr/>
        </p:nvPicPr>
        <p:blipFill>
          <a:blip r:embed="rId3"/>
          <a:stretch>
            <a:fillRect/>
          </a:stretch>
        </p:blipFill>
        <p:spPr>
          <a:xfrm>
            <a:off x="6282055" y="2179320"/>
            <a:ext cx="2347595" cy="291465"/>
          </a:xfrm>
          <a:prstGeom prst="rect">
            <a:avLst/>
          </a:prstGeom>
        </p:spPr>
      </p:pic>
      <p:pic>
        <p:nvPicPr>
          <p:cNvPr id="12" name="图片 11"/>
          <p:cNvPicPr>
            <a:picLocks noChangeAspect="1"/>
          </p:cNvPicPr>
          <p:nvPr/>
        </p:nvPicPr>
        <p:blipFill>
          <a:blip r:embed="rId4"/>
          <a:stretch>
            <a:fillRect/>
          </a:stretch>
        </p:blipFill>
        <p:spPr>
          <a:xfrm>
            <a:off x="5867400" y="2557780"/>
            <a:ext cx="3176905" cy="247015"/>
          </a:xfrm>
          <a:prstGeom prst="rect">
            <a:avLst/>
          </a:prstGeom>
        </p:spPr>
      </p:pic>
    </p:spTree>
  </p:cSld>
  <p:clrMapOvr>
    <a:masterClrMapping/>
  </p:clrMapOvr>
  <p:transition spd="slow" advTm="0"/>
  <p:timing>
    <p:tnLst>
      <p:par>
        <p:cTn id="1" dur="indefinite" restart="never" nodeType="tmRoot"/>
      </p:par>
    </p:tnLst>
  </p:timing>
</p:sld>
</file>

<file path=ppt/theme/theme1.xml><?xml version="1.0" encoding="utf-8"?>
<a:theme xmlns:a="http://schemas.openxmlformats.org/drawingml/2006/main" name="프레젠테이션-서식4">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fontScheme name="">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FFFFFF"/>
        </a:dk1>
        <a:lt1>
          <a:srgbClr val="800000"/>
        </a:lt1>
        <a:dk2>
          <a:srgbClr val="FFFFFF"/>
        </a:dk2>
        <a:lt2>
          <a:srgbClr val="A50021"/>
        </a:lt2>
        <a:accent1>
          <a:srgbClr val="FF9900"/>
        </a:accent1>
        <a:accent2>
          <a:srgbClr val="FF3300"/>
        </a:accent2>
        <a:accent3>
          <a:srgbClr val="C1AAAA"/>
        </a:accent3>
        <a:accent4>
          <a:srgbClr val="DCDCDC"/>
        </a:accent4>
        <a:accent5>
          <a:srgbClr val="FFCAAA"/>
        </a:accent5>
        <a:accent6>
          <a:srgbClr val="E52D00"/>
        </a:accent6>
        <a:hlink>
          <a:srgbClr val="FFFFCC"/>
        </a:hlink>
        <a:folHlink>
          <a:srgbClr val="FFCC99"/>
        </a:folHlink>
      </a:clrScheme>
      <a:clrMap bg1="lt1" tx1="dk1" bg2="lt2" tx2="dk2" accent1="accent1" accent2="accent2" accent3="accent3" accent4="accent4" accent5="accent5" accent6="accent6" hlink="hlink" folHlink="folHlink"/>
    </a:extraClrScheme>
    <a:extraClrScheme>
      <a:clrScheme name="">
        <a:dk1>
          <a:srgbClr val="FFFFFF"/>
        </a:dk1>
        <a:lt1>
          <a:srgbClr val="51072E"/>
        </a:lt1>
        <a:dk2>
          <a:srgbClr val="FFFFFF"/>
        </a:dk2>
        <a:lt2>
          <a:srgbClr val="3C001E"/>
        </a:lt2>
        <a:accent1>
          <a:srgbClr val="89A38F"/>
        </a:accent1>
        <a:accent2>
          <a:srgbClr val="666699"/>
        </a:accent2>
        <a:accent3>
          <a:srgbClr val="B3AAAC"/>
        </a:accent3>
        <a:accent4>
          <a:srgbClr val="DCDCDC"/>
        </a:accent4>
        <a:accent5>
          <a:srgbClr val="C4CEC6"/>
        </a:accent5>
        <a:accent6>
          <a:srgbClr val="5B5B89"/>
        </a:accent6>
        <a:hlink>
          <a:srgbClr val="808000"/>
        </a:hlink>
        <a:folHlink>
          <a:srgbClr val="666633"/>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FFFFFF"/>
        </a:dk2>
        <a:lt2>
          <a:srgbClr val="333333"/>
        </a:lt2>
        <a:accent1>
          <a:srgbClr val="3399FF"/>
        </a:accent1>
        <a:accent2>
          <a:srgbClr val="CC0000"/>
        </a:accent2>
        <a:accent3>
          <a:srgbClr val="AAAAAA"/>
        </a:accent3>
        <a:accent4>
          <a:srgbClr val="DCDCDC"/>
        </a:accent4>
        <a:accent5>
          <a:srgbClr val="ADCAFF"/>
        </a:accent5>
        <a:accent6>
          <a:srgbClr val="B70000"/>
        </a:accent6>
        <a:hlink>
          <a:srgbClr val="666699"/>
        </a:hlink>
        <a:folHlink>
          <a:srgbClr val="6600CC"/>
        </a:folHlink>
      </a:clrScheme>
      <a:clrMap bg1="lt1" tx1="dk1" bg2="lt2" tx2="dk2" accent1="accent1" accent2="accent2" accent3="accent3" accent4="accent4" accent5="accent5" accent6="accent6" hlink="hlink" folHlink="folHlink"/>
    </a:extraClrScheme>
    <a:extraClrScheme>
      <a:clrScheme name="">
        <a:dk1>
          <a:srgbClr val="FFFFFF"/>
        </a:dk1>
        <a:lt1>
          <a:srgbClr val="330000"/>
        </a:lt1>
        <a:dk2>
          <a:srgbClr val="FFFFFF"/>
        </a:dk2>
        <a:lt2>
          <a:srgbClr val="4B3D1B"/>
        </a:lt2>
        <a:accent1>
          <a:srgbClr val="CC9900"/>
        </a:accent1>
        <a:accent2>
          <a:srgbClr val="CC6600"/>
        </a:accent2>
        <a:accent3>
          <a:srgbClr val="ADAAAA"/>
        </a:accent3>
        <a:accent4>
          <a:srgbClr val="DCDCDC"/>
        </a:accent4>
        <a:accent5>
          <a:srgbClr val="E2CAAA"/>
        </a:accent5>
        <a:accent6>
          <a:srgbClr val="B75B00"/>
        </a:accent6>
        <a:hlink>
          <a:srgbClr val="666699"/>
        </a:hlink>
        <a:folHlink>
          <a:srgbClr val="CCCC00"/>
        </a:folHlink>
      </a:clrScheme>
      <a:clrMap bg1="lt1" tx1="dk1" bg2="lt2" tx2="dk2" accent1="accent1" accent2="accent2" accent3="accent3" accent4="accent4" accent5="accent5" accent6="accent6" hlink="hlink" folHlink="folHlink"/>
    </a:extraClrScheme>
    <a:extraClrScheme>
      <a:clrScheme name="">
        <a:dk1>
          <a:srgbClr val="FFFFFF"/>
        </a:dk1>
        <a:lt1>
          <a:srgbClr val="003366"/>
        </a:lt1>
        <a:dk2>
          <a:srgbClr val="FFFFFF"/>
        </a:dk2>
        <a:lt2>
          <a:srgbClr val="006666"/>
        </a:lt2>
        <a:accent1>
          <a:srgbClr val="0099CC"/>
        </a:accent1>
        <a:accent2>
          <a:srgbClr val="6666FF"/>
        </a:accent2>
        <a:accent3>
          <a:srgbClr val="AAADB9"/>
        </a:accent3>
        <a:accent4>
          <a:srgbClr val="DCDCDC"/>
        </a:accent4>
        <a:accent5>
          <a:srgbClr val="AACAE2"/>
        </a:accent5>
        <a:accent6>
          <a:srgbClr val="5B5BE5"/>
        </a:accent6>
        <a:hlink>
          <a:srgbClr val="FFFFCC"/>
        </a:hlink>
        <a:folHlink>
          <a:srgbClr val="FFCC00"/>
        </a:folHlink>
      </a:clrScheme>
      <a:clrMap bg1="lt1" tx1="dk1" bg2="lt2" tx2="dk2" accent1="accent1" accent2="accent2" accent3="accent3" accent4="accent4" accent5="accent5" accent6="accent6" hlink="hlink" folHlink="folHlink"/>
    </a:extraClrScheme>
    <a:extraClrScheme>
      <a:clrScheme name="">
        <a:dk1>
          <a:srgbClr val="FFFFFF"/>
        </a:dk1>
        <a:lt1>
          <a:srgbClr val="006666"/>
        </a:lt1>
        <a:dk2>
          <a:srgbClr val="FFFFFF"/>
        </a:dk2>
        <a:lt2>
          <a:srgbClr val="003366"/>
        </a:lt2>
        <a:accent1>
          <a:srgbClr val="6699FF"/>
        </a:accent1>
        <a:accent2>
          <a:srgbClr val="00CCFF"/>
        </a:accent2>
        <a:accent3>
          <a:srgbClr val="AAB9B9"/>
        </a:accent3>
        <a:accent4>
          <a:srgbClr val="DCDCDC"/>
        </a:accent4>
        <a:accent5>
          <a:srgbClr val="B9CAFF"/>
        </a:accent5>
        <a:accent6>
          <a:srgbClr val="00B7E5"/>
        </a:accent6>
        <a:hlink>
          <a:srgbClr val="FFFFCC"/>
        </a:hlink>
        <a:folHlink>
          <a:srgbClr val="33CCCC"/>
        </a:folHlink>
      </a:clrScheme>
      <a:clrMap bg1="lt1" tx1="dk1" bg2="lt2" tx2="dk2" accent1="accent1" accent2="accent2" accent3="accent3" accent4="accent4" accent5="accent5" accent6="accent6" hlink="hlink" folHlink="folHlink"/>
    </a:extraClrScheme>
    <a:extraClrScheme>
      <a:clrScheme name="">
        <a:dk1>
          <a:srgbClr val="000000"/>
        </a:dk1>
        <a:lt1>
          <a:srgbClr val="619CB1"/>
        </a:lt1>
        <a:dk2>
          <a:srgbClr val="FFFFFF"/>
        </a:dk2>
        <a:lt2>
          <a:srgbClr val="4E899E"/>
        </a:lt2>
        <a:accent1>
          <a:srgbClr val="FFCC00"/>
        </a:accent1>
        <a:accent2>
          <a:srgbClr val="B6523E"/>
        </a:accent2>
        <a:accent3>
          <a:srgbClr val="B7CBD4"/>
        </a:accent3>
        <a:accent4>
          <a:srgbClr val="000000"/>
        </a:accent4>
        <a:accent5>
          <a:srgbClr val="FFE2AA"/>
        </a:accent5>
        <a:accent6>
          <a:srgbClr val="A3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
        <a:dk1>
          <a:srgbClr val="FFFFFF"/>
        </a:dk1>
        <a:lt1>
          <a:srgbClr val="336600"/>
        </a:lt1>
        <a:dk2>
          <a:srgbClr val="FFFFFF"/>
        </a:dk2>
        <a:lt2>
          <a:srgbClr val="598600"/>
        </a:lt2>
        <a:accent1>
          <a:srgbClr val="33CC33"/>
        </a:accent1>
        <a:accent2>
          <a:srgbClr val="99CC00"/>
        </a:accent2>
        <a:accent3>
          <a:srgbClr val="ADB9AA"/>
        </a:accent3>
        <a:accent4>
          <a:srgbClr val="DCDCDC"/>
        </a:accent4>
        <a:accent5>
          <a:srgbClr val="ADE2AD"/>
        </a:accent5>
        <a:accent6>
          <a:srgbClr val="89B700"/>
        </a:accent6>
        <a:hlink>
          <a:srgbClr val="FFCC00"/>
        </a:hlink>
        <a:folHlink>
          <a:srgbClr val="FFFF99"/>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C"/>
        </a:accent5>
        <a:accent6>
          <a:srgbClr val="B7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프레젠테이션-서식4">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fontScheme name="">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FFFFFF"/>
        </a:dk1>
        <a:lt1>
          <a:srgbClr val="800000"/>
        </a:lt1>
        <a:dk2>
          <a:srgbClr val="FFFFFF"/>
        </a:dk2>
        <a:lt2>
          <a:srgbClr val="A50021"/>
        </a:lt2>
        <a:accent1>
          <a:srgbClr val="FF9900"/>
        </a:accent1>
        <a:accent2>
          <a:srgbClr val="FF3300"/>
        </a:accent2>
        <a:accent3>
          <a:srgbClr val="C1AAAA"/>
        </a:accent3>
        <a:accent4>
          <a:srgbClr val="DCDCDC"/>
        </a:accent4>
        <a:accent5>
          <a:srgbClr val="FFCAAA"/>
        </a:accent5>
        <a:accent6>
          <a:srgbClr val="E52D00"/>
        </a:accent6>
        <a:hlink>
          <a:srgbClr val="FFFFCC"/>
        </a:hlink>
        <a:folHlink>
          <a:srgbClr val="FFCC99"/>
        </a:folHlink>
      </a:clrScheme>
      <a:clrMap bg1="lt1" tx1="dk1" bg2="lt2" tx2="dk2" accent1="accent1" accent2="accent2" accent3="accent3" accent4="accent4" accent5="accent5" accent6="accent6" hlink="hlink" folHlink="folHlink"/>
    </a:extraClrScheme>
    <a:extraClrScheme>
      <a:clrScheme name="">
        <a:dk1>
          <a:srgbClr val="FFFFFF"/>
        </a:dk1>
        <a:lt1>
          <a:srgbClr val="51072E"/>
        </a:lt1>
        <a:dk2>
          <a:srgbClr val="FFFFFF"/>
        </a:dk2>
        <a:lt2>
          <a:srgbClr val="3C001E"/>
        </a:lt2>
        <a:accent1>
          <a:srgbClr val="89A38F"/>
        </a:accent1>
        <a:accent2>
          <a:srgbClr val="666699"/>
        </a:accent2>
        <a:accent3>
          <a:srgbClr val="B3AAAC"/>
        </a:accent3>
        <a:accent4>
          <a:srgbClr val="DCDCDC"/>
        </a:accent4>
        <a:accent5>
          <a:srgbClr val="C4CEC6"/>
        </a:accent5>
        <a:accent6>
          <a:srgbClr val="5B5B89"/>
        </a:accent6>
        <a:hlink>
          <a:srgbClr val="808000"/>
        </a:hlink>
        <a:folHlink>
          <a:srgbClr val="666633"/>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FFFFFF"/>
        </a:dk2>
        <a:lt2>
          <a:srgbClr val="333333"/>
        </a:lt2>
        <a:accent1>
          <a:srgbClr val="3399FF"/>
        </a:accent1>
        <a:accent2>
          <a:srgbClr val="CC0000"/>
        </a:accent2>
        <a:accent3>
          <a:srgbClr val="AAAAAA"/>
        </a:accent3>
        <a:accent4>
          <a:srgbClr val="DCDCDC"/>
        </a:accent4>
        <a:accent5>
          <a:srgbClr val="ADCAFF"/>
        </a:accent5>
        <a:accent6>
          <a:srgbClr val="B70000"/>
        </a:accent6>
        <a:hlink>
          <a:srgbClr val="666699"/>
        </a:hlink>
        <a:folHlink>
          <a:srgbClr val="6600CC"/>
        </a:folHlink>
      </a:clrScheme>
      <a:clrMap bg1="lt1" tx1="dk1" bg2="lt2" tx2="dk2" accent1="accent1" accent2="accent2" accent3="accent3" accent4="accent4" accent5="accent5" accent6="accent6" hlink="hlink" folHlink="folHlink"/>
    </a:extraClrScheme>
    <a:extraClrScheme>
      <a:clrScheme name="">
        <a:dk1>
          <a:srgbClr val="FFFFFF"/>
        </a:dk1>
        <a:lt1>
          <a:srgbClr val="330000"/>
        </a:lt1>
        <a:dk2>
          <a:srgbClr val="FFFFFF"/>
        </a:dk2>
        <a:lt2>
          <a:srgbClr val="4B3D1B"/>
        </a:lt2>
        <a:accent1>
          <a:srgbClr val="CC9900"/>
        </a:accent1>
        <a:accent2>
          <a:srgbClr val="CC6600"/>
        </a:accent2>
        <a:accent3>
          <a:srgbClr val="ADAAAA"/>
        </a:accent3>
        <a:accent4>
          <a:srgbClr val="DCDCDC"/>
        </a:accent4>
        <a:accent5>
          <a:srgbClr val="E2CAAA"/>
        </a:accent5>
        <a:accent6>
          <a:srgbClr val="B75B00"/>
        </a:accent6>
        <a:hlink>
          <a:srgbClr val="666699"/>
        </a:hlink>
        <a:folHlink>
          <a:srgbClr val="CCCC00"/>
        </a:folHlink>
      </a:clrScheme>
      <a:clrMap bg1="lt1" tx1="dk1" bg2="lt2" tx2="dk2" accent1="accent1" accent2="accent2" accent3="accent3" accent4="accent4" accent5="accent5" accent6="accent6" hlink="hlink" folHlink="folHlink"/>
    </a:extraClrScheme>
    <a:extraClrScheme>
      <a:clrScheme name="">
        <a:dk1>
          <a:srgbClr val="FFFFFF"/>
        </a:dk1>
        <a:lt1>
          <a:srgbClr val="003366"/>
        </a:lt1>
        <a:dk2>
          <a:srgbClr val="FFFFFF"/>
        </a:dk2>
        <a:lt2>
          <a:srgbClr val="006666"/>
        </a:lt2>
        <a:accent1>
          <a:srgbClr val="0099CC"/>
        </a:accent1>
        <a:accent2>
          <a:srgbClr val="6666FF"/>
        </a:accent2>
        <a:accent3>
          <a:srgbClr val="AAADB9"/>
        </a:accent3>
        <a:accent4>
          <a:srgbClr val="DCDCDC"/>
        </a:accent4>
        <a:accent5>
          <a:srgbClr val="AACAE2"/>
        </a:accent5>
        <a:accent6>
          <a:srgbClr val="5B5BE5"/>
        </a:accent6>
        <a:hlink>
          <a:srgbClr val="FFFFCC"/>
        </a:hlink>
        <a:folHlink>
          <a:srgbClr val="FFCC00"/>
        </a:folHlink>
      </a:clrScheme>
      <a:clrMap bg1="lt1" tx1="dk1" bg2="lt2" tx2="dk2" accent1="accent1" accent2="accent2" accent3="accent3" accent4="accent4" accent5="accent5" accent6="accent6" hlink="hlink" folHlink="folHlink"/>
    </a:extraClrScheme>
    <a:extraClrScheme>
      <a:clrScheme name="">
        <a:dk1>
          <a:srgbClr val="FFFFFF"/>
        </a:dk1>
        <a:lt1>
          <a:srgbClr val="006666"/>
        </a:lt1>
        <a:dk2>
          <a:srgbClr val="FFFFFF"/>
        </a:dk2>
        <a:lt2>
          <a:srgbClr val="003366"/>
        </a:lt2>
        <a:accent1>
          <a:srgbClr val="6699FF"/>
        </a:accent1>
        <a:accent2>
          <a:srgbClr val="00CCFF"/>
        </a:accent2>
        <a:accent3>
          <a:srgbClr val="AAB9B9"/>
        </a:accent3>
        <a:accent4>
          <a:srgbClr val="DCDCDC"/>
        </a:accent4>
        <a:accent5>
          <a:srgbClr val="B9CAFF"/>
        </a:accent5>
        <a:accent6>
          <a:srgbClr val="00B7E5"/>
        </a:accent6>
        <a:hlink>
          <a:srgbClr val="FFFFCC"/>
        </a:hlink>
        <a:folHlink>
          <a:srgbClr val="33CCCC"/>
        </a:folHlink>
      </a:clrScheme>
      <a:clrMap bg1="lt1" tx1="dk1" bg2="lt2" tx2="dk2" accent1="accent1" accent2="accent2" accent3="accent3" accent4="accent4" accent5="accent5" accent6="accent6" hlink="hlink" folHlink="folHlink"/>
    </a:extraClrScheme>
    <a:extraClrScheme>
      <a:clrScheme name="">
        <a:dk1>
          <a:srgbClr val="000000"/>
        </a:dk1>
        <a:lt1>
          <a:srgbClr val="619CB1"/>
        </a:lt1>
        <a:dk2>
          <a:srgbClr val="FFFFFF"/>
        </a:dk2>
        <a:lt2>
          <a:srgbClr val="4E899E"/>
        </a:lt2>
        <a:accent1>
          <a:srgbClr val="FFCC00"/>
        </a:accent1>
        <a:accent2>
          <a:srgbClr val="B6523E"/>
        </a:accent2>
        <a:accent3>
          <a:srgbClr val="B7CBD4"/>
        </a:accent3>
        <a:accent4>
          <a:srgbClr val="000000"/>
        </a:accent4>
        <a:accent5>
          <a:srgbClr val="FFE2AA"/>
        </a:accent5>
        <a:accent6>
          <a:srgbClr val="A3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
        <a:dk1>
          <a:srgbClr val="FFFFFF"/>
        </a:dk1>
        <a:lt1>
          <a:srgbClr val="336600"/>
        </a:lt1>
        <a:dk2>
          <a:srgbClr val="FFFFFF"/>
        </a:dk2>
        <a:lt2>
          <a:srgbClr val="598600"/>
        </a:lt2>
        <a:accent1>
          <a:srgbClr val="33CC33"/>
        </a:accent1>
        <a:accent2>
          <a:srgbClr val="99CC00"/>
        </a:accent2>
        <a:accent3>
          <a:srgbClr val="ADB9AA"/>
        </a:accent3>
        <a:accent4>
          <a:srgbClr val="DCDCDC"/>
        </a:accent4>
        <a:accent5>
          <a:srgbClr val="ADE2AD"/>
        </a:accent5>
        <a:accent6>
          <a:srgbClr val="89B700"/>
        </a:accent6>
        <a:hlink>
          <a:srgbClr val="FFCC00"/>
        </a:hlink>
        <a:folHlink>
          <a:srgbClr val="FFFF99"/>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C"/>
        </a:accent5>
        <a:accent6>
          <a:srgbClr val="B7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프레젠테이션-서식4">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fontScheme name="">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FFFFFF"/>
        </a:dk1>
        <a:lt1>
          <a:srgbClr val="800000"/>
        </a:lt1>
        <a:dk2>
          <a:srgbClr val="FFFFFF"/>
        </a:dk2>
        <a:lt2>
          <a:srgbClr val="A50021"/>
        </a:lt2>
        <a:accent1>
          <a:srgbClr val="FF9900"/>
        </a:accent1>
        <a:accent2>
          <a:srgbClr val="FF3300"/>
        </a:accent2>
        <a:accent3>
          <a:srgbClr val="C1AAAA"/>
        </a:accent3>
        <a:accent4>
          <a:srgbClr val="DCDCDC"/>
        </a:accent4>
        <a:accent5>
          <a:srgbClr val="FFCAAA"/>
        </a:accent5>
        <a:accent6>
          <a:srgbClr val="E52D00"/>
        </a:accent6>
        <a:hlink>
          <a:srgbClr val="FFFFCC"/>
        </a:hlink>
        <a:folHlink>
          <a:srgbClr val="FFCC99"/>
        </a:folHlink>
      </a:clrScheme>
      <a:clrMap bg1="lt1" tx1="dk1" bg2="lt2" tx2="dk2" accent1="accent1" accent2="accent2" accent3="accent3" accent4="accent4" accent5="accent5" accent6="accent6" hlink="hlink" folHlink="folHlink"/>
    </a:extraClrScheme>
    <a:extraClrScheme>
      <a:clrScheme name="">
        <a:dk1>
          <a:srgbClr val="FFFFFF"/>
        </a:dk1>
        <a:lt1>
          <a:srgbClr val="51072E"/>
        </a:lt1>
        <a:dk2>
          <a:srgbClr val="FFFFFF"/>
        </a:dk2>
        <a:lt2>
          <a:srgbClr val="3C001E"/>
        </a:lt2>
        <a:accent1>
          <a:srgbClr val="89A38F"/>
        </a:accent1>
        <a:accent2>
          <a:srgbClr val="666699"/>
        </a:accent2>
        <a:accent3>
          <a:srgbClr val="B3AAAC"/>
        </a:accent3>
        <a:accent4>
          <a:srgbClr val="DCDCDC"/>
        </a:accent4>
        <a:accent5>
          <a:srgbClr val="C4CEC6"/>
        </a:accent5>
        <a:accent6>
          <a:srgbClr val="5B5B89"/>
        </a:accent6>
        <a:hlink>
          <a:srgbClr val="808000"/>
        </a:hlink>
        <a:folHlink>
          <a:srgbClr val="666633"/>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FFFFFF"/>
        </a:dk2>
        <a:lt2>
          <a:srgbClr val="333333"/>
        </a:lt2>
        <a:accent1>
          <a:srgbClr val="3399FF"/>
        </a:accent1>
        <a:accent2>
          <a:srgbClr val="CC0000"/>
        </a:accent2>
        <a:accent3>
          <a:srgbClr val="AAAAAA"/>
        </a:accent3>
        <a:accent4>
          <a:srgbClr val="DCDCDC"/>
        </a:accent4>
        <a:accent5>
          <a:srgbClr val="ADCAFF"/>
        </a:accent5>
        <a:accent6>
          <a:srgbClr val="B70000"/>
        </a:accent6>
        <a:hlink>
          <a:srgbClr val="666699"/>
        </a:hlink>
        <a:folHlink>
          <a:srgbClr val="6600CC"/>
        </a:folHlink>
      </a:clrScheme>
      <a:clrMap bg1="lt1" tx1="dk1" bg2="lt2" tx2="dk2" accent1="accent1" accent2="accent2" accent3="accent3" accent4="accent4" accent5="accent5" accent6="accent6" hlink="hlink" folHlink="folHlink"/>
    </a:extraClrScheme>
    <a:extraClrScheme>
      <a:clrScheme name="">
        <a:dk1>
          <a:srgbClr val="FFFFFF"/>
        </a:dk1>
        <a:lt1>
          <a:srgbClr val="330000"/>
        </a:lt1>
        <a:dk2>
          <a:srgbClr val="FFFFFF"/>
        </a:dk2>
        <a:lt2>
          <a:srgbClr val="4B3D1B"/>
        </a:lt2>
        <a:accent1>
          <a:srgbClr val="CC9900"/>
        </a:accent1>
        <a:accent2>
          <a:srgbClr val="CC6600"/>
        </a:accent2>
        <a:accent3>
          <a:srgbClr val="ADAAAA"/>
        </a:accent3>
        <a:accent4>
          <a:srgbClr val="DCDCDC"/>
        </a:accent4>
        <a:accent5>
          <a:srgbClr val="E2CAAA"/>
        </a:accent5>
        <a:accent6>
          <a:srgbClr val="B75B00"/>
        </a:accent6>
        <a:hlink>
          <a:srgbClr val="666699"/>
        </a:hlink>
        <a:folHlink>
          <a:srgbClr val="CCCC00"/>
        </a:folHlink>
      </a:clrScheme>
      <a:clrMap bg1="lt1" tx1="dk1" bg2="lt2" tx2="dk2" accent1="accent1" accent2="accent2" accent3="accent3" accent4="accent4" accent5="accent5" accent6="accent6" hlink="hlink" folHlink="folHlink"/>
    </a:extraClrScheme>
    <a:extraClrScheme>
      <a:clrScheme name="">
        <a:dk1>
          <a:srgbClr val="FFFFFF"/>
        </a:dk1>
        <a:lt1>
          <a:srgbClr val="003366"/>
        </a:lt1>
        <a:dk2>
          <a:srgbClr val="FFFFFF"/>
        </a:dk2>
        <a:lt2>
          <a:srgbClr val="006666"/>
        </a:lt2>
        <a:accent1>
          <a:srgbClr val="0099CC"/>
        </a:accent1>
        <a:accent2>
          <a:srgbClr val="6666FF"/>
        </a:accent2>
        <a:accent3>
          <a:srgbClr val="AAADB9"/>
        </a:accent3>
        <a:accent4>
          <a:srgbClr val="DCDCDC"/>
        </a:accent4>
        <a:accent5>
          <a:srgbClr val="AACAE2"/>
        </a:accent5>
        <a:accent6>
          <a:srgbClr val="5B5BE5"/>
        </a:accent6>
        <a:hlink>
          <a:srgbClr val="FFFFCC"/>
        </a:hlink>
        <a:folHlink>
          <a:srgbClr val="FFCC00"/>
        </a:folHlink>
      </a:clrScheme>
      <a:clrMap bg1="lt1" tx1="dk1" bg2="lt2" tx2="dk2" accent1="accent1" accent2="accent2" accent3="accent3" accent4="accent4" accent5="accent5" accent6="accent6" hlink="hlink" folHlink="folHlink"/>
    </a:extraClrScheme>
    <a:extraClrScheme>
      <a:clrScheme name="">
        <a:dk1>
          <a:srgbClr val="FFFFFF"/>
        </a:dk1>
        <a:lt1>
          <a:srgbClr val="006666"/>
        </a:lt1>
        <a:dk2>
          <a:srgbClr val="FFFFFF"/>
        </a:dk2>
        <a:lt2>
          <a:srgbClr val="003366"/>
        </a:lt2>
        <a:accent1>
          <a:srgbClr val="6699FF"/>
        </a:accent1>
        <a:accent2>
          <a:srgbClr val="00CCFF"/>
        </a:accent2>
        <a:accent3>
          <a:srgbClr val="AAB9B9"/>
        </a:accent3>
        <a:accent4>
          <a:srgbClr val="DCDCDC"/>
        </a:accent4>
        <a:accent5>
          <a:srgbClr val="B9CAFF"/>
        </a:accent5>
        <a:accent6>
          <a:srgbClr val="00B7E5"/>
        </a:accent6>
        <a:hlink>
          <a:srgbClr val="FFFFCC"/>
        </a:hlink>
        <a:folHlink>
          <a:srgbClr val="33CCCC"/>
        </a:folHlink>
      </a:clrScheme>
      <a:clrMap bg1="lt1" tx1="dk1" bg2="lt2" tx2="dk2" accent1="accent1" accent2="accent2" accent3="accent3" accent4="accent4" accent5="accent5" accent6="accent6" hlink="hlink" folHlink="folHlink"/>
    </a:extraClrScheme>
    <a:extraClrScheme>
      <a:clrScheme name="">
        <a:dk1>
          <a:srgbClr val="000000"/>
        </a:dk1>
        <a:lt1>
          <a:srgbClr val="619CB1"/>
        </a:lt1>
        <a:dk2>
          <a:srgbClr val="FFFFFF"/>
        </a:dk2>
        <a:lt2>
          <a:srgbClr val="4E899E"/>
        </a:lt2>
        <a:accent1>
          <a:srgbClr val="FFCC00"/>
        </a:accent1>
        <a:accent2>
          <a:srgbClr val="B6523E"/>
        </a:accent2>
        <a:accent3>
          <a:srgbClr val="B7CBD4"/>
        </a:accent3>
        <a:accent4>
          <a:srgbClr val="000000"/>
        </a:accent4>
        <a:accent5>
          <a:srgbClr val="FFE2AA"/>
        </a:accent5>
        <a:accent6>
          <a:srgbClr val="A3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
        <a:dk1>
          <a:srgbClr val="FFFFFF"/>
        </a:dk1>
        <a:lt1>
          <a:srgbClr val="336600"/>
        </a:lt1>
        <a:dk2>
          <a:srgbClr val="FFFFFF"/>
        </a:dk2>
        <a:lt2>
          <a:srgbClr val="598600"/>
        </a:lt2>
        <a:accent1>
          <a:srgbClr val="33CC33"/>
        </a:accent1>
        <a:accent2>
          <a:srgbClr val="99CC00"/>
        </a:accent2>
        <a:accent3>
          <a:srgbClr val="ADB9AA"/>
        </a:accent3>
        <a:accent4>
          <a:srgbClr val="DCDCDC"/>
        </a:accent4>
        <a:accent5>
          <a:srgbClr val="ADE2AD"/>
        </a:accent5>
        <a:accent6>
          <a:srgbClr val="89B700"/>
        </a:accent6>
        <a:hlink>
          <a:srgbClr val="FFCC00"/>
        </a:hlink>
        <a:folHlink>
          <a:srgbClr val="FFFF99"/>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C"/>
        </a:accent5>
        <a:accent6>
          <a:srgbClr val="B7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3_프레젠테이션-서식4">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fontScheme name="">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FFFFFF"/>
        </a:dk1>
        <a:lt1>
          <a:srgbClr val="800000"/>
        </a:lt1>
        <a:dk2>
          <a:srgbClr val="FFFFFF"/>
        </a:dk2>
        <a:lt2>
          <a:srgbClr val="A50021"/>
        </a:lt2>
        <a:accent1>
          <a:srgbClr val="FF9900"/>
        </a:accent1>
        <a:accent2>
          <a:srgbClr val="FF3300"/>
        </a:accent2>
        <a:accent3>
          <a:srgbClr val="C1AAAA"/>
        </a:accent3>
        <a:accent4>
          <a:srgbClr val="DCDCDC"/>
        </a:accent4>
        <a:accent5>
          <a:srgbClr val="FFCAAA"/>
        </a:accent5>
        <a:accent6>
          <a:srgbClr val="E52D00"/>
        </a:accent6>
        <a:hlink>
          <a:srgbClr val="FFFFCC"/>
        </a:hlink>
        <a:folHlink>
          <a:srgbClr val="FFCC99"/>
        </a:folHlink>
      </a:clrScheme>
      <a:clrMap bg1="lt1" tx1="dk1" bg2="lt2" tx2="dk2" accent1="accent1" accent2="accent2" accent3="accent3" accent4="accent4" accent5="accent5" accent6="accent6" hlink="hlink" folHlink="folHlink"/>
    </a:extraClrScheme>
    <a:extraClrScheme>
      <a:clrScheme name="">
        <a:dk1>
          <a:srgbClr val="FFFFFF"/>
        </a:dk1>
        <a:lt1>
          <a:srgbClr val="51072E"/>
        </a:lt1>
        <a:dk2>
          <a:srgbClr val="FFFFFF"/>
        </a:dk2>
        <a:lt2>
          <a:srgbClr val="3C001E"/>
        </a:lt2>
        <a:accent1>
          <a:srgbClr val="89A38F"/>
        </a:accent1>
        <a:accent2>
          <a:srgbClr val="666699"/>
        </a:accent2>
        <a:accent3>
          <a:srgbClr val="B3AAAC"/>
        </a:accent3>
        <a:accent4>
          <a:srgbClr val="DCDCDC"/>
        </a:accent4>
        <a:accent5>
          <a:srgbClr val="C4CEC6"/>
        </a:accent5>
        <a:accent6>
          <a:srgbClr val="5B5B89"/>
        </a:accent6>
        <a:hlink>
          <a:srgbClr val="808000"/>
        </a:hlink>
        <a:folHlink>
          <a:srgbClr val="666633"/>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FFFFFF"/>
        </a:dk2>
        <a:lt2>
          <a:srgbClr val="333333"/>
        </a:lt2>
        <a:accent1>
          <a:srgbClr val="3399FF"/>
        </a:accent1>
        <a:accent2>
          <a:srgbClr val="CC0000"/>
        </a:accent2>
        <a:accent3>
          <a:srgbClr val="AAAAAA"/>
        </a:accent3>
        <a:accent4>
          <a:srgbClr val="DCDCDC"/>
        </a:accent4>
        <a:accent5>
          <a:srgbClr val="ADCAFF"/>
        </a:accent5>
        <a:accent6>
          <a:srgbClr val="B70000"/>
        </a:accent6>
        <a:hlink>
          <a:srgbClr val="666699"/>
        </a:hlink>
        <a:folHlink>
          <a:srgbClr val="6600CC"/>
        </a:folHlink>
      </a:clrScheme>
      <a:clrMap bg1="lt1" tx1="dk1" bg2="lt2" tx2="dk2" accent1="accent1" accent2="accent2" accent3="accent3" accent4="accent4" accent5="accent5" accent6="accent6" hlink="hlink" folHlink="folHlink"/>
    </a:extraClrScheme>
    <a:extraClrScheme>
      <a:clrScheme name="">
        <a:dk1>
          <a:srgbClr val="FFFFFF"/>
        </a:dk1>
        <a:lt1>
          <a:srgbClr val="330000"/>
        </a:lt1>
        <a:dk2>
          <a:srgbClr val="FFFFFF"/>
        </a:dk2>
        <a:lt2>
          <a:srgbClr val="4B3D1B"/>
        </a:lt2>
        <a:accent1>
          <a:srgbClr val="CC9900"/>
        </a:accent1>
        <a:accent2>
          <a:srgbClr val="CC6600"/>
        </a:accent2>
        <a:accent3>
          <a:srgbClr val="ADAAAA"/>
        </a:accent3>
        <a:accent4>
          <a:srgbClr val="DCDCDC"/>
        </a:accent4>
        <a:accent5>
          <a:srgbClr val="E2CAAA"/>
        </a:accent5>
        <a:accent6>
          <a:srgbClr val="B75B00"/>
        </a:accent6>
        <a:hlink>
          <a:srgbClr val="666699"/>
        </a:hlink>
        <a:folHlink>
          <a:srgbClr val="CCCC00"/>
        </a:folHlink>
      </a:clrScheme>
      <a:clrMap bg1="lt1" tx1="dk1" bg2="lt2" tx2="dk2" accent1="accent1" accent2="accent2" accent3="accent3" accent4="accent4" accent5="accent5" accent6="accent6" hlink="hlink" folHlink="folHlink"/>
    </a:extraClrScheme>
    <a:extraClrScheme>
      <a:clrScheme name="">
        <a:dk1>
          <a:srgbClr val="FFFFFF"/>
        </a:dk1>
        <a:lt1>
          <a:srgbClr val="003366"/>
        </a:lt1>
        <a:dk2>
          <a:srgbClr val="FFFFFF"/>
        </a:dk2>
        <a:lt2>
          <a:srgbClr val="006666"/>
        </a:lt2>
        <a:accent1>
          <a:srgbClr val="0099CC"/>
        </a:accent1>
        <a:accent2>
          <a:srgbClr val="6666FF"/>
        </a:accent2>
        <a:accent3>
          <a:srgbClr val="AAADB9"/>
        </a:accent3>
        <a:accent4>
          <a:srgbClr val="DCDCDC"/>
        </a:accent4>
        <a:accent5>
          <a:srgbClr val="AACAE2"/>
        </a:accent5>
        <a:accent6>
          <a:srgbClr val="5B5BE5"/>
        </a:accent6>
        <a:hlink>
          <a:srgbClr val="FFFFCC"/>
        </a:hlink>
        <a:folHlink>
          <a:srgbClr val="FFCC00"/>
        </a:folHlink>
      </a:clrScheme>
      <a:clrMap bg1="lt1" tx1="dk1" bg2="lt2" tx2="dk2" accent1="accent1" accent2="accent2" accent3="accent3" accent4="accent4" accent5="accent5" accent6="accent6" hlink="hlink" folHlink="folHlink"/>
    </a:extraClrScheme>
    <a:extraClrScheme>
      <a:clrScheme name="">
        <a:dk1>
          <a:srgbClr val="FFFFFF"/>
        </a:dk1>
        <a:lt1>
          <a:srgbClr val="006666"/>
        </a:lt1>
        <a:dk2>
          <a:srgbClr val="FFFFFF"/>
        </a:dk2>
        <a:lt2>
          <a:srgbClr val="003366"/>
        </a:lt2>
        <a:accent1>
          <a:srgbClr val="6699FF"/>
        </a:accent1>
        <a:accent2>
          <a:srgbClr val="00CCFF"/>
        </a:accent2>
        <a:accent3>
          <a:srgbClr val="AAB9B9"/>
        </a:accent3>
        <a:accent4>
          <a:srgbClr val="DCDCDC"/>
        </a:accent4>
        <a:accent5>
          <a:srgbClr val="B9CAFF"/>
        </a:accent5>
        <a:accent6>
          <a:srgbClr val="00B7E5"/>
        </a:accent6>
        <a:hlink>
          <a:srgbClr val="FFFFCC"/>
        </a:hlink>
        <a:folHlink>
          <a:srgbClr val="33CCCC"/>
        </a:folHlink>
      </a:clrScheme>
      <a:clrMap bg1="lt1" tx1="dk1" bg2="lt2" tx2="dk2" accent1="accent1" accent2="accent2" accent3="accent3" accent4="accent4" accent5="accent5" accent6="accent6" hlink="hlink" folHlink="folHlink"/>
    </a:extraClrScheme>
    <a:extraClrScheme>
      <a:clrScheme name="">
        <a:dk1>
          <a:srgbClr val="000000"/>
        </a:dk1>
        <a:lt1>
          <a:srgbClr val="619CB1"/>
        </a:lt1>
        <a:dk2>
          <a:srgbClr val="FFFFFF"/>
        </a:dk2>
        <a:lt2>
          <a:srgbClr val="4E899E"/>
        </a:lt2>
        <a:accent1>
          <a:srgbClr val="FFCC00"/>
        </a:accent1>
        <a:accent2>
          <a:srgbClr val="B6523E"/>
        </a:accent2>
        <a:accent3>
          <a:srgbClr val="B7CBD4"/>
        </a:accent3>
        <a:accent4>
          <a:srgbClr val="000000"/>
        </a:accent4>
        <a:accent5>
          <a:srgbClr val="FFE2AA"/>
        </a:accent5>
        <a:accent6>
          <a:srgbClr val="A3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
        <a:dk1>
          <a:srgbClr val="FFFFFF"/>
        </a:dk1>
        <a:lt1>
          <a:srgbClr val="336600"/>
        </a:lt1>
        <a:dk2>
          <a:srgbClr val="FFFFFF"/>
        </a:dk2>
        <a:lt2>
          <a:srgbClr val="598600"/>
        </a:lt2>
        <a:accent1>
          <a:srgbClr val="33CC33"/>
        </a:accent1>
        <a:accent2>
          <a:srgbClr val="99CC00"/>
        </a:accent2>
        <a:accent3>
          <a:srgbClr val="ADB9AA"/>
        </a:accent3>
        <a:accent4>
          <a:srgbClr val="DCDCDC"/>
        </a:accent4>
        <a:accent5>
          <a:srgbClr val="ADE2AD"/>
        </a:accent5>
        <a:accent6>
          <a:srgbClr val="89B700"/>
        </a:accent6>
        <a:hlink>
          <a:srgbClr val="FFCC00"/>
        </a:hlink>
        <a:folHlink>
          <a:srgbClr val="FFFF99"/>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C"/>
        </a:accent5>
        <a:accent6>
          <a:srgbClr val="B7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C00"/>
      </a:accent6>
      <a:hlink>
        <a:srgbClr val="FC0128"/>
      </a:hlink>
      <a:folHlink>
        <a:srgbClr val="CECECE"/>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2471</Words>
  <Application>WPS 演示</Application>
  <PresentationFormat>全屏显示(4:3)</PresentationFormat>
  <Paragraphs>198</Paragraphs>
  <Slides>21</Slides>
  <Notes>23</Notes>
  <HiddenSlides>0</HiddenSlides>
  <MMClips>0</MMClips>
  <ScaleCrop>false</ScaleCrop>
  <HeadingPairs>
    <vt:vector size="6" baseType="variant">
      <vt:variant>
        <vt:lpstr>已用的字体</vt:lpstr>
      </vt:variant>
      <vt:variant>
        <vt:i4>13</vt:i4>
      </vt:variant>
      <vt:variant>
        <vt:lpstr>主题</vt:lpstr>
      </vt:variant>
      <vt:variant>
        <vt:i4>4</vt:i4>
      </vt:variant>
      <vt:variant>
        <vt:lpstr>幻灯片标题</vt:lpstr>
      </vt:variant>
      <vt:variant>
        <vt:i4>21</vt:i4>
      </vt:variant>
    </vt:vector>
  </HeadingPairs>
  <TitlesOfParts>
    <vt:vector size="38" baseType="lpstr">
      <vt:lpstr>Arial</vt:lpstr>
      <vt:lpstr>宋体</vt:lpstr>
      <vt:lpstr>Wingdings</vt:lpstr>
      <vt:lpstr>Gulim</vt:lpstr>
      <vt:lpstr>Malgun Gothic</vt:lpstr>
      <vt:lpstr>Times New Roman</vt:lpstr>
      <vt:lpstr>Tahoma</vt:lpstr>
      <vt:lpstr>微软雅黑</vt:lpstr>
      <vt:lpstr>HY헤드라인M</vt:lpstr>
      <vt:lpstr>Arial Unicode MS</vt:lpstr>
      <vt:lpstr>BatangChe</vt:lpstr>
      <vt:lpstr>UmePlus Gothic</vt:lpstr>
      <vt:lpstr>Adobe Myungjo Std M</vt:lpstr>
      <vt:lpstr>프레젠테이션-서식4</vt:lpstr>
      <vt:lpstr>1_프레젠테이션-서식4</vt:lpstr>
      <vt:lpstr>2_프레젠테이션-서식4</vt:lpstr>
      <vt:lpstr>3_프레젠테이션-서식4</vt:lpstr>
      <vt:lpstr>CaRe: Open Knowledge Graph Embeddings</vt:lpstr>
      <vt:lpstr>摘要</vt:lpstr>
      <vt:lpstr>大纲</vt:lpstr>
      <vt:lpstr>1、 Introduction</vt:lpstr>
      <vt:lpstr>1、 Introduction</vt:lpstr>
      <vt:lpstr>1、 Introduction</vt:lpstr>
      <vt:lpstr>4、提出的模型：CaRe</vt:lpstr>
      <vt:lpstr>4.1、规范化增强OpenKG</vt:lpstr>
      <vt:lpstr>PowerPoint 演示文稿</vt:lpstr>
      <vt:lpstr>PowerPoint 演示文稿</vt:lpstr>
      <vt:lpstr>PowerPoint 演示文稿</vt:lpstr>
      <vt:lpstr>5、实验</vt:lpstr>
      <vt:lpstr>3、实验</vt:lpstr>
      <vt:lpstr>3、实验</vt:lpstr>
      <vt:lpstr>3、实验</vt:lpstr>
      <vt:lpstr>3、实验</vt:lpstr>
      <vt:lpstr>3、实验</vt:lpstr>
      <vt:lpstr>3、实验</vt:lpstr>
      <vt:lpstr>3、实验</vt:lpstr>
      <vt:lpstr>4、结论</vt:lpstr>
      <vt:lpstr>谢谢！</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echo</dc:creator>
  <cp:lastModifiedBy>厦门科长</cp:lastModifiedBy>
  <cp:revision>2736</cp:revision>
  <dcterms:created xsi:type="dcterms:W3CDTF">2014-06-19T14:09:00Z</dcterms:created>
  <dcterms:modified xsi:type="dcterms:W3CDTF">2021-03-04T07:55:36Z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r8>1</vt:r8>
  </property>
  <property fmtid="{D5CDD505-2E9C-101B-9397-08002B2CF9AE}" pid="3" name="KSOProductBuildVer">
    <vt:lpwstr>2052-11.1.0.9828</vt:lpwstr>
  </property>
</Properties>
</file>