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24"/>
  </p:notesMasterIdLst>
  <p:sldIdLst>
    <p:sldId id="256" r:id="rId5"/>
    <p:sldId id="988" r:id="rId6"/>
    <p:sldId id="808" r:id="rId7"/>
    <p:sldId id="899" r:id="rId8"/>
    <p:sldId id="989" r:id="rId9"/>
    <p:sldId id="1020" r:id="rId10"/>
    <p:sldId id="995" r:id="rId11"/>
    <p:sldId id="1019" r:id="rId12"/>
    <p:sldId id="993" r:id="rId13"/>
    <p:sldId id="999" r:id="rId14"/>
    <p:sldId id="1011" r:id="rId15"/>
    <p:sldId id="1012" r:id="rId16"/>
    <p:sldId id="1000" r:id="rId17"/>
    <p:sldId id="1021" r:id="rId18"/>
    <p:sldId id="1023" r:id="rId19"/>
    <p:sldId id="1022" r:id="rId20"/>
    <p:sldId id="1024" r:id="rId21"/>
    <p:sldId id="1018" r:id="rId22"/>
    <p:sldId id="507" r:id="rId2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70" autoAdjust="0"/>
  </p:normalViewPr>
  <p:slideViewPr>
    <p:cSldViewPr showGuides="1">
      <p:cViewPr varScale="1">
        <p:scale>
          <a:sx n="94" d="100"/>
          <a:sy n="94" d="100"/>
        </p:scale>
        <p:origin x="2094" y="96"/>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用于知识图谱补全的端到端结构感知卷积网络</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a:t>
            </a:r>
            <a:r>
              <a:rPr lang="zh-CN" altLang="en-US" b="0" dirty="0"/>
              <a:t>读</a:t>
            </a:r>
            <a:r>
              <a:rPr lang="en-US" altLang="zh-CN" b="0" dirty="0"/>
              <a:t>PPT</a:t>
            </a:r>
            <a:r>
              <a:rPr lang="zh-CN" altLang="en-US" b="0" dirty="0"/>
              <a:t>）</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sz="1200" dirty="0"/>
              <a:t>Conv-TransE这个部分类似于ConvE，通过对(s, r)和o进行相似度打分，来预测关系是否成立。与ConvE的主要区别是去掉了ConvE中的reshape操作。过滤器大小为</a:t>
            </a:r>
            <a:r>
              <a:rPr lang="en-US" altLang="zh-CN" sz="1200" dirty="0"/>
              <a:t>2*k</a:t>
            </a:r>
            <a:r>
              <a:rPr lang="zh-CN" altLang="en-US" sz="1200" dirty="0"/>
              <a:t>。</a:t>
            </a:r>
            <a:endParaRPr lang="en-US" altLang="zh-CN" sz="1200" dirty="0"/>
          </a:p>
          <a:p>
            <a:pPr marL="0" indent="457200">
              <a:buNone/>
            </a:pPr>
            <a:r>
              <a:rPr lang="zh-CN" altLang="en-US" sz="1200" dirty="0"/>
              <a:t>给定C个不同的卷积核，其中第c个内核由ωc参数化</a:t>
            </a:r>
            <a:endParaRPr lang="en-US" altLang="zh-CN" sz="1200" dirty="0"/>
          </a:p>
          <a:p>
            <a:pPr marL="0" indent="457200">
              <a:buNone/>
            </a:pPr>
            <a:r>
              <a:rPr lang="zh-CN" altLang="en-US" sz="1200" dirty="0"/>
              <a:t>eˆs和eˆr分别是es和er的填充版本</a:t>
            </a:r>
            <a:endParaRPr lang="en-US" altLang="zh-CN" sz="1200" dirty="0"/>
          </a:p>
          <a:p>
            <a:pPr marL="0" indent="0">
              <a:buNone/>
            </a:pPr>
            <a:r>
              <a:rPr lang="zh-CN" altLang="en-US" sz="1200" dirty="0"/>
              <a:t>如果卷积核的维度s为奇数，则第一个⌊</a:t>
            </a:r>
            <a:r>
              <a:rPr lang="zh-CN" altLang="en-US" sz="1200" dirty="0">
                <a:sym typeface="+mn-ea"/>
              </a:rPr>
              <a:t>K / 2</a:t>
            </a:r>
            <a:r>
              <a:rPr lang="zh-CN" altLang="en-US" sz="1200" dirty="0"/>
              <a:t>⌋和最后一个</a:t>
            </a:r>
            <a:r>
              <a:rPr lang="zh-CN" altLang="en-US" sz="1200" dirty="0">
                <a:sym typeface="+mn-ea"/>
              </a:rPr>
              <a:t>⌊K / 2⌋</a:t>
            </a:r>
            <a:r>
              <a:rPr lang="zh-CN" altLang="en-US" sz="1200" dirty="0"/>
              <a:t>组成部分将填充0。</a:t>
            </a:r>
          </a:p>
          <a:p>
            <a:pPr marL="0" indent="0">
              <a:buNone/>
            </a:pPr>
            <a:r>
              <a:rPr lang="zh-CN" altLang="en-US" sz="1200" dirty="0"/>
              <a:t>否则，</a:t>
            </a:r>
            <a:r>
              <a:rPr lang="zh-CN" altLang="en-US" dirty="0">
                <a:sym typeface="+mn-ea"/>
              </a:rPr>
              <a:t>第一个⌊K / 2⌋</a:t>
            </a:r>
            <a:r>
              <a:rPr lang="en-US" altLang="zh-CN" dirty="0">
                <a:sym typeface="+mn-ea"/>
              </a:rPr>
              <a:t>-1</a:t>
            </a:r>
            <a:r>
              <a:rPr lang="zh-CN" altLang="en-US" dirty="0">
                <a:sym typeface="+mn-ea"/>
              </a:rPr>
              <a:t>和最后一个⌊K / 2⌋</a:t>
            </a:r>
            <a:r>
              <a:rPr lang="en-US" altLang="zh-CN" dirty="0">
                <a:sym typeface="+mn-ea"/>
              </a:rPr>
              <a:t>-1 </a:t>
            </a:r>
            <a:r>
              <a:rPr lang="zh-CN" altLang="en-US" dirty="0">
                <a:sym typeface="+mn-ea"/>
              </a:rPr>
              <a:t>组成部分填充</a:t>
            </a:r>
            <a:r>
              <a:rPr lang="en-US" altLang="zh-CN" dirty="0">
                <a:sym typeface="+mn-ea"/>
              </a:rPr>
              <a:t>0</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一维卷积后，卷积运算等于es和er之和，因此</a:t>
            </a:r>
            <a:r>
              <a:rPr lang="zh-CN" altLang="en-US" dirty="0">
                <a:solidFill>
                  <a:srgbClr val="FF0000"/>
                </a:solidFill>
              </a:rPr>
              <a:t>保留了es，er嵌入的平移特性</a:t>
            </a:r>
            <a:r>
              <a:rPr lang="zh-CN" altLang="en-US" dirty="0"/>
              <a:t>。</a:t>
            </a:r>
            <a:endParaRPr lang="en-US" altLang="zh-CN" sz="1200" dirty="0"/>
          </a:p>
          <a:p>
            <a:pPr marL="0" indent="457200">
              <a:buNone/>
            </a:pPr>
            <a:r>
              <a:rPr lang="zh-CN" altLang="en-US" dirty="0"/>
              <a:t>打分函数（相似度函数）体现了前向传播的过程</a:t>
            </a:r>
            <a:endParaRPr lang="en-US" altLang="zh-CN" dirty="0"/>
          </a:p>
          <a:p>
            <a:pPr marL="0" indent="457200">
              <a:buNone/>
            </a:pPr>
            <a:r>
              <a:rPr lang="zh-CN" altLang="en-US" sz="1200" dirty="0"/>
              <a:t>拉直：将特征映射（</a:t>
            </a:r>
            <a:r>
              <a:rPr lang="en-US" altLang="zh-CN" sz="1200" dirty="0"/>
              <a:t>feature mapping</a:t>
            </a:r>
            <a:r>
              <a:rPr lang="zh-CN" altLang="en-US" sz="1200" dirty="0"/>
              <a:t>） </a:t>
            </a:r>
            <a:r>
              <a:rPr lang="en-US" altLang="zh-CN" sz="1200" dirty="0"/>
              <a:t>reshape</a:t>
            </a:r>
            <a:r>
              <a:rPr lang="zh-CN" altLang="en-US" sz="1200" dirty="0"/>
              <a:t>为一个向量</a:t>
            </a:r>
          </a:p>
        </p:txBody>
      </p:sp>
    </p:spTree>
    <p:extLst>
      <p:ext uri="{BB962C8B-B14F-4D97-AF65-F5344CB8AC3E}">
        <p14:creationId xmlns:p14="http://schemas.microsoft.com/office/powerpoint/2010/main" val="265934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然后开始讲实验，这张表是本论文所使用的数据集，</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FB24k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中提取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中实体的属性三元组。在映射过程中，原始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14541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个实体中有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7589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个节点具有节点属性。最后，我们从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FB24k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中提取了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78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334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个属性三元组。这些三元组包括</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203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个属性和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247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个关系。基于这些三元组，我们创建了“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数据集，该数据集包括</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541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个实体节点、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203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个属性节点和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484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种关系类型。所有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78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334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个属性三元组都与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的训练集相结合。</a:t>
            </a:r>
          </a:p>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这个是</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zh-CN" altLang="en-US" dirty="0"/>
              <a:t>链路预测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首先将我们的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特雷模型与四个基线模型进行比较。比较所有基线，</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的性能最好。在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特雷模型在测试中对</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的改善幅度为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的改善幅度为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特瑞在测试中对</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的点击数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的改善幅度为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的点击数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的改善幅度为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。对于这些结果，我们的结论是，使用神经网络的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特罗变换保持了实体和关系之间的平移特性，并取得了较好的性能。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其次，将结构信息添加到我们的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模型中。在表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中，与所有基线方法相比，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在测试数据集中也获得了最佳性能。在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模型将测试的命中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模型将测试的命中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11.6%</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值提高了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。因此，我们的方法比没有属性的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有显著的改进。</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第三，我们将节点属性添加到我们的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模型中，即我们使用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来训练</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。请注意，与无属性的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有显著的改进。添加属性再次提高了性能。我们使用属性的模型比</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。此外，与没有属性的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相比，使用属性的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2.6%</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，点击率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提高了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为了更好的和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比较，我们还把属性用到了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中。在这里，属性将被视为实体三元组。按照默认设置的官方代码，</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中的测试结果为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:0.46(</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0.33(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0.22(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命中数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0.30 (MRR)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。与没有属性的性能相比，在</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ConvE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中添加属性并不能提高性能。</a:t>
            </a:r>
          </a:p>
          <a:p>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显示了三种模型的融合。我们可以看到，几个迭代之后，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红线</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总是比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黄线</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好。在大约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个时代之后，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的表现持续增长。然而，在经历了大约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120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个时代之后，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conv-</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取得了最好的成绩。这两个模型之间的差距证明了结构信息的有用性。当使用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FB15K-237-Attribute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数据集时，</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SACN+Attr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的表现比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SACN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更好。</a:t>
            </a:r>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参数敏感性部分，文章尝试了不同长度的卷积核，针对不同的数据集有不同的最优参数。</a:t>
            </a:r>
            <a:endParaRPr lang="en-US" altLang="zh-CN" dirty="0"/>
          </a:p>
          <a:p>
            <a:r>
              <a:rPr lang="zh-CN" altLang="en-US" dirty="0"/>
              <a:t>内核“ </a:t>
            </a:r>
            <a:r>
              <a:rPr lang="en-US" altLang="zh-CN" dirty="0"/>
              <a:t>2×1”</a:t>
            </a:r>
            <a:r>
              <a:rPr lang="zh-CN" altLang="en-US" dirty="0"/>
              <a:t>表示在实体向量的一个属性和关系向量的对应属性之间转换的知识或信息。 如果将内核大小增加到“ </a:t>
            </a:r>
            <a:r>
              <a:rPr lang="en-US" altLang="zh-CN" dirty="0"/>
              <a:t>2×k”</a:t>
            </a:r>
            <a:r>
              <a:rPr lang="zh-CN" altLang="en-US" dirty="0"/>
              <a:t>，其中</a:t>
            </a:r>
            <a:r>
              <a:rPr lang="en-US" altLang="zh-CN" dirty="0"/>
              <a:t>k = {3</a:t>
            </a:r>
            <a:r>
              <a:rPr lang="zh-CN" altLang="en-US" dirty="0"/>
              <a:t>，</a:t>
            </a:r>
            <a:r>
              <a:rPr lang="en-US" altLang="zh-CN" dirty="0"/>
              <a:t>5}</a:t>
            </a:r>
            <a:r>
              <a:rPr lang="zh-CN" altLang="en-US" dirty="0"/>
              <a:t>，则会在实体向量的</a:t>
            </a:r>
            <a:r>
              <a:rPr lang="en-US" altLang="zh-CN" dirty="0"/>
              <a:t>s</a:t>
            </a:r>
            <a:r>
              <a:rPr lang="zh-CN" altLang="en-US" dirty="0"/>
              <a:t>属性组合和关系向量的</a:t>
            </a:r>
            <a:r>
              <a:rPr lang="en-US" altLang="zh-CN" dirty="0"/>
              <a:t>k</a:t>
            </a:r>
            <a:r>
              <a:rPr lang="zh-CN" altLang="en-US" dirty="0"/>
              <a:t>属性组合之间转换信息。</a:t>
            </a:r>
            <a:endParaRPr lang="en-US" altLang="zh-CN" dirty="0"/>
          </a:p>
          <a:p>
            <a:r>
              <a:rPr lang="zh-CN" altLang="en-US" dirty="0"/>
              <a:t>变换不同大小的卷积核可以提高模型性能，但是最佳的卷积核大小取决于任务的不同</a:t>
            </a:r>
          </a:p>
        </p:txBody>
      </p:sp>
    </p:spTree>
    <p:extLst>
      <p:ext uri="{BB962C8B-B14F-4D97-AF65-F5344CB8AC3E}">
        <p14:creationId xmlns:p14="http://schemas.microsoft.com/office/powerpoint/2010/main" val="300467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知识图中节点的度数是连接到该节点的边数。</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度较大的节点意味着它有更多的邻居节点，这类节点比其他度较小的节点能从邻居节点接收到更多的信息。</a:t>
            </a:r>
            <a:endParaRPr lang="en-US" altLang="zh-CN" dirty="0"/>
          </a:p>
          <a:p>
            <a:r>
              <a:rPr lang="zh-CN" altLang="en-US" dirty="0"/>
              <a:t>文章还对不同的度的节点的性能进行了比较，可以看到，在度较低的节点下是</a:t>
            </a:r>
            <a:r>
              <a:rPr lang="en-US" altLang="zh-CN" dirty="0"/>
              <a:t>SACN</a:t>
            </a:r>
            <a:r>
              <a:rPr lang="zh-CN" altLang="en-US" dirty="0"/>
              <a:t>高于</a:t>
            </a:r>
            <a:r>
              <a:rPr lang="en-US" altLang="zh-CN" dirty="0"/>
              <a:t>Conv-</a:t>
            </a:r>
            <a:r>
              <a:rPr lang="en-US" altLang="zh-CN" dirty="0" err="1"/>
              <a:t>TransE</a:t>
            </a:r>
            <a:r>
              <a:rPr lang="zh-CN" altLang="en-US" dirty="0"/>
              <a:t>的，因为邻居节点可以共享更多的信息；然而度较高的节点则效果不如单独的</a:t>
            </a:r>
            <a:r>
              <a:rPr lang="en-US" altLang="zh-CN" dirty="0"/>
              <a:t>Conv-</a:t>
            </a:r>
            <a:r>
              <a:rPr lang="en-US" altLang="zh-CN" dirty="0" err="1"/>
              <a:t>TransE</a:t>
            </a:r>
            <a:r>
              <a:rPr lang="zh-CN" altLang="en-US" dirty="0"/>
              <a:t>，文章对它的解释是较多的邻居节点使较重要的邻居信息被过度“平滑”掉了，因此比不上单纯的</a:t>
            </a:r>
            <a:r>
              <a:rPr lang="en-US" altLang="zh-CN" dirty="0"/>
              <a:t>Conv-</a:t>
            </a:r>
            <a:r>
              <a:rPr lang="en-US" altLang="zh-CN" dirty="0" err="1"/>
              <a:t>TransE</a:t>
            </a:r>
            <a:r>
              <a:rPr lang="zh-CN" altLang="en-US"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这个问题的一个解决方案是邻居选择</a:t>
            </a:r>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extLst>
      <p:ext uri="{BB962C8B-B14F-4D97-AF65-F5344CB8AC3E}">
        <p14:creationId xmlns:p14="http://schemas.microsoft.com/office/powerpoint/2010/main" val="191640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这里先简要介绍一下</a:t>
            </a:r>
            <a:r>
              <a:rPr lang="en-US" altLang="zh-CN" dirty="0" err="1"/>
              <a:t>ConvE</a:t>
            </a:r>
            <a:endParaRPr lang="en-US" altLang="zh-CN" dirty="0"/>
          </a:p>
          <a:p>
            <a:r>
              <a:rPr lang="zh-CN" altLang="en-US" dirty="0"/>
              <a:t>首先，先通过预训练方法得到头实体和关系的初始表示。</a:t>
            </a:r>
            <a:endParaRPr lang="en-US" altLang="zh-CN" dirty="0"/>
          </a:p>
          <a:p>
            <a:r>
              <a:rPr lang="zh-CN" altLang="en-US" dirty="0"/>
              <a:t>然后把这两个一维向量</a:t>
            </a:r>
            <a:r>
              <a:rPr lang="en-US" altLang="zh-CN" dirty="0"/>
              <a:t>reshape</a:t>
            </a:r>
            <a:r>
              <a:rPr lang="zh-CN" altLang="en-US" dirty="0"/>
              <a:t>成二维，再通过若干个卷积核，得到相应的</a:t>
            </a:r>
            <a:r>
              <a:rPr lang="en-US" altLang="zh-CN" dirty="0"/>
              <a:t>feature map</a:t>
            </a:r>
            <a:r>
              <a:rPr lang="zh-CN" altLang="en-US" dirty="0"/>
              <a:t>。</a:t>
            </a:r>
            <a:endParaRPr lang="en-US" altLang="zh-CN" dirty="0"/>
          </a:p>
          <a:p>
            <a:r>
              <a:rPr lang="zh-CN" altLang="en-US" dirty="0"/>
              <a:t>将这些</a:t>
            </a:r>
            <a:r>
              <a:rPr lang="en-US" altLang="zh-CN" dirty="0"/>
              <a:t>feature map</a:t>
            </a:r>
            <a:r>
              <a:rPr lang="zh-CN" altLang="en-US" dirty="0"/>
              <a:t>展开成一维向量，再通过一个全连接层获得到我们最终的关于这个头节点和关系的嵌入表示。</a:t>
            </a:r>
            <a:endParaRPr lang="en-US" altLang="zh-CN" dirty="0"/>
          </a:p>
          <a:p>
            <a:r>
              <a:rPr lang="zh-CN" altLang="en-US" dirty="0"/>
              <a:t>最后和所有</a:t>
            </a:r>
            <a:r>
              <a:rPr lang="en-US" altLang="zh-CN" dirty="0"/>
              <a:t>entity</a:t>
            </a:r>
            <a:r>
              <a:rPr lang="zh-CN" altLang="en-US" dirty="0"/>
              <a:t>表示构成的</a:t>
            </a:r>
            <a:r>
              <a:rPr lang="en-US" altLang="zh-CN" dirty="0"/>
              <a:t>entity matrix</a:t>
            </a:r>
            <a:r>
              <a:rPr lang="zh-CN" altLang="en-US" dirty="0"/>
              <a:t>相乘，得到对应于每一个尾实体的得分。</a:t>
            </a:r>
            <a:endParaRPr lang="en-US" altLang="zh-CN" dirty="0"/>
          </a:p>
          <a:p>
            <a:r>
              <a:rPr lang="zh-CN" altLang="en-US" dirty="0"/>
              <a:t>加上一个</a:t>
            </a:r>
            <a:r>
              <a:rPr lang="en-US" altLang="zh-CN" dirty="0"/>
              <a:t>sigmoid</a:t>
            </a:r>
            <a:r>
              <a:rPr lang="zh-CN" altLang="en-US" dirty="0"/>
              <a:t>层即得到预测分数。</a:t>
            </a:r>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先看一下结构感知卷积网络模型概述，</a:t>
            </a:r>
            <a:r>
              <a:rPr lang="en-US" altLang="zh-CN" dirty="0"/>
              <a:t>WGCN</a:t>
            </a:r>
            <a:r>
              <a:rPr lang="zh-CN" altLang="en-US" dirty="0"/>
              <a:t>模块提取实体</a:t>
            </a:r>
            <a:r>
              <a:rPr lang="en-US" altLang="zh-CN" dirty="0"/>
              <a:t>embedding</a:t>
            </a:r>
            <a:r>
              <a:rPr lang="zh-CN" altLang="en-US" dirty="0"/>
              <a:t>表示，再将实体</a:t>
            </a:r>
            <a:r>
              <a:rPr lang="en-US" altLang="zh-CN" dirty="0"/>
              <a:t>embedding</a:t>
            </a:r>
            <a:r>
              <a:rPr lang="zh-CN" altLang="en-US" dirty="0"/>
              <a:t>表示和预训练的关系</a:t>
            </a:r>
            <a:r>
              <a:rPr lang="en-US" altLang="zh-CN" dirty="0"/>
              <a:t>embedding</a:t>
            </a:r>
            <a:r>
              <a:rPr lang="zh-CN" altLang="en-US" dirty="0"/>
              <a:t>进行</a:t>
            </a:r>
            <a:r>
              <a:rPr lang="en-US" altLang="zh-CN" dirty="0" err="1"/>
              <a:t>concat</a:t>
            </a:r>
            <a:r>
              <a:rPr lang="zh-CN" altLang="en-US" dirty="0"/>
              <a:t>操作，变成一个</a:t>
            </a:r>
            <a:r>
              <a:rPr lang="en-US" altLang="zh-CN" dirty="0"/>
              <a:t>2*n</a:t>
            </a:r>
            <a:r>
              <a:rPr lang="zh-CN" altLang="en-US" dirty="0"/>
              <a:t>维矩阵，作为</a:t>
            </a:r>
            <a:r>
              <a:rPr lang="en-US" altLang="zh-CN" dirty="0"/>
              <a:t>Conv-</a:t>
            </a:r>
            <a:r>
              <a:rPr lang="en-US" altLang="zh-CN" dirty="0" err="1"/>
              <a:t>TransE</a:t>
            </a:r>
            <a:r>
              <a:rPr lang="zh-CN" altLang="en-US" dirty="0"/>
              <a:t>模块的输入，对这个矩阵进行卷积操作，通过多个相同尺寸的卷积核，得到</a:t>
            </a:r>
            <a:r>
              <a:rPr lang="en-US" altLang="zh-CN" dirty="0"/>
              <a:t>feature maps</a:t>
            </a:r>
            <a:r>
              <a:rPr lang="zh-CN" altLang="en-US" dirty="0"/>
              <a:t>，然后将</a:t>
            </a:r>
            <a:r>
              <a:rPr lang="en-US" altLang="zh-CN" dirty="0"/>
              <a:t>feature maps</a:t>
            </a:r>
            <a:r>
              <a:rPr lang="zh-CN" altLang="en-US" dirty="0"/>
              <a:t>拉直成一个向量，通过全连接层进行维度缩减，将这个融合了</a:t>
            </a:r>
            <a:r>
              <a:rPr lang="en-US" altLang="zh-CN" dirty="0"/>
              <a:t>s</a:t>
            </a:r>
            <a:r>
              <a:rPr lang="zh-CN" altLang="en-US" dirty="0"/>
              <a:t>和</a:t>
            </a:r>
            <a:r>
              <a:rPr lang="en-US" altLang="zh-CN" dirty="0"/>
              <a:t>r</a:t>
            </a:r>
            <a:r>
              <a:rPr lang="zh-CN" altLang="en-US" dirty="0"/>
              <a:t>的向量与</a:t>
            </a:r>
            <a:r>
              <a:rPr lang="en-US" altLang="zh-CN" dirty="0"/>
              <a:t>WGCN</a:t>
            </a:r>
            <a:r>
              <a:rPr lang="zh-CN" altLang="en-US" dirty="0"/>
              <a:t>生成的所有向量分别进行点积操作，计算（</a:t>
            </a:r>
            <a:r>
              <a:rPr lang="en-US" altLang="zh-CN" dirty="0"/>
              <a:t>s</a:t>
            </a:r>
            <a:r>
              <a:rPr lang="zh-CN" altLang="en-US" dirty="0"/>
              <a:t>，</a:t>
            </a:r>
            <a:r>
              <a:rPr lang="en-US" altLang="zh-CN" dirty="0"/>
              <a:t>r</a:t>
            </a:r>
            <a:r>
              <a:rPr lang="zh-CN" altLang="en-US" dirty="0"/>
              <a:t>）与所有待选</a:t>
            </a:r>
            <a:r>
              <a:rPr lang="en-US" altLang="zh-CN" dirty="0"/>
              <a:t>o</a:t>
            </a:r>
            <a:r>
              <a:rPr lang="zh-CN" altLang="en-US" dirty="0"/>
              <a:t>的相似度，相似度通过</a:t>
            </a:r>
            <a:r>
              <a:rPr lang="en-US" altLang="zh-CN" dirty="0"/>
              <a:t>sigmoid</a:t>
            </a:r>
            <a:r>
              <a:rPr lang="zh-CN" altLang="en-US" dirty="0"/>
              <a:t>缩放到</a:t>
            </a:r>
            <a:r>
              <a:rPr lang="en-US" altLang="zh-CN" dirty="0"/>
              <a:t>0~1</a:t>
            </a:r>
            <a:r>
              <a:rPr lang="zh-CN" altLang="en-US" dirty="0"/>
              <a:t>范围内，取相似度最高的作为预测的实体</a:t>
            </a:r>
            <a:r>
              <a:rPr lang="en-US" altLang="zh-CN" dirty="0"/>
              <a:t>o</a:t>
            </a:r>
            <a:r>
              <a:rPr lang="zh-CN" altLang="en-US" dirty="0"/>
              <a:t>。</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接下来介绍模型的第一部分</a:t>
            </a:r>
            <a:r>
              <a:rPr lang="en-US" altLang="zh-CN" dirty="0"/>
              <a:t>WGCN</a:t>
            </a:r>
            <a:r>
              <a:rPr lang="zh-CN" altLang="en-US" dirty="0"/>
              <a:t>，</a:t>
            </a:r>
            <a:endParaRPr lang="en-US" altLang="zh-CN" dirty="0"/>
          </a:p>
          <a:p>
            <a:r>
              <a:rPr lang="zh-CN" altLang="en-US" dirty="0"/>
              <a:t>通过求和操作，将线性变换后的邻居节点的向量表示共享给中心节点，实现</a:t>
            </a:r>
            <a:r>
              <a:rPr lang="en-US" altLang="zh-CN" dirty="0"/>
              <a:t>GCN</a:t>
            </a:r>
            <a:r>
              <a:rPr lang="zh-CN" altLang="en-US" dirty="0"/>
              <a:t>层中的聚合操作。通过</a:t>
            </a:r>
            <a:r>
              <a:rPr lang="en-US" altLang="zh-CN" dirty="0"/>
              <a:t>GCN</a:t>
            </a:r>
            <a:r>
              <a:rPr lang="zh-CN" altLang="en-US" dirty="0"/>
              <a:t>层的逐层堆叠，来实现前向传递。每层</a:t>
            </a:r>
            <a:r>
              <a:rPr lang="en-US" altLang="zh-CN" dirty="0"/>
              <a:t>GCN</a:t>
            </a:r>
            <a:r>
              <a:rPr lang="zh-CN" altLang="en-US" dirty="0"/>
              <a:t>都聚合了邻居的信息，在第一层聚合了一阶邻居信息之后，第二层聚合邻居的时候，它的邻居节点已经有了邻居节点的邻居节点的信息，因此第二层</a:t>
            </a:r>
            <a:r>
              <a:rPr lang="en-US" altLang="zh-CN" dirty="0"/>
              <a:t>GCN</a:t>
            </a:r>
            <a:r>
              <a:rPr lang="zh-CN" altLang="en-US" dirty="0"/>
              <a:t>聚合了二阶邻居的信息。</a:t>
            </a:r>
            <a:r>
              <a:rPr lang="en-US" altLang="zh-CN" dirty="0"/>
              <a:t>GCN</a:t>
            </a:r>
            <a:r>
              <a:rPr lang="zh-CN" altLang="en-US" dirty="0"/>
              <a:t>层堆叠次数越多，中心节点所聚合的邻居范围也越广。</a:t>
            </a:r>
            <a:endParaRPr lang="en-US" altLang="zh-CN" dirty="0"/>
          </a:p>
        </p:txBody>
      </p:sp>
    </p:spTree>
    <p:extLst>
      <p:ext uri="{BB962C8B-B14F-4D97-AF65-F5344CB8AC3E}">
        <p14:creationId xmlns:p14="http://schemas.microsoft.com/office/powerpoint/2010/main" val="372173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dirty="0">
                <a:cs typeface="微软雅黑" panose="020B0503020204020204" charset="-122"/>
                <a:sym typeface="+mn-ea"/>
              </a:rPr>
              <a:t> 计算红色节点的嵌入时，边的三种颜色代表的是不同的关系类型，</a:t>
            </a:r>
            <a:r>
              <a:rPr lang="zh-CN" altLang="en-US" sz="1200" dirty="0">
                <a:latin typeface="微软雅黑" panose="020B0503020204020204" charset="-122"/>
                <a:ea typeface="微软雅黑" panose="020B0503020204020204" charset="-122"/>
                <a:cs typeface="微软雅黑" panose="020B0503020204020204" charset="-122"/>
                <a:sym typeface="+mn-ea"/>
              </a:rPr>
              <a:t>不同关系类型具有不同权重</a:t>
            </a:r>
            <a:r>
              <a:rPr lang="en-US" altLang="zh-CN" sz="1200" dirty="0">
                <a:latin typeface="微软雅黑" panose="020B0503020204020204" charset="-122"/>
                <a:ea typeface="微软雅黑" panose="020B0503020204020204" charset="-122"/>
                <a:cs typeface="微软雅黑" panose="020B0503020204020204" charset="-122"/>
                <a:sym typeface="+mn-ea"/>
              </a:rPr>
              <a:t>α</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其中，</a:t>
            </a:r>
            <a:r>
              <a:rPr lang="en-US" altLang="zh-CN" dirty="0"/>
              <a:t>A</a:t>
            </a:r>
            <a:r>
              <a:rPr lang="en-US" altLang="zh-CN" baseline="-25000" dirty="0"/>
              <a:t>t</a:t>
            </a:r>
            <a:r>
              <a:rPr lang="zh-CN" altLang="en-US" dirty="0"/>
              <a:t>表示第</a:t>
            </a:r>
            <a:r>
              <a:rPr lang="en-US" altLang="zh-CN" dirty="0"/>
              <a:t>t</a:t>
            </a:r>
            <a:r>
              <a:rPr lang="zh-CN" altLang="en-US" dirty="0"/>
              <a:t>个关系构成的</a:t>
            </a:r>
            <a:r>
              <a:rPr lang="en-US" altLang="zh-CN" dirty="0"/>
              <a:t>0-1</a:t>
            </a:r>
            <a:r>
              <a:rPr lang="zh-CN" altLang="en-US" dirty="0"/>
              <a:t>邻接矩阵，</a:t>
            </a:r>
            <a:r>
              <a:rPr lang="en-US" altLang="zh-CN" dirty="0"/>
              <a:t>0</a:t>
            </a:r>
            <a:r>
              <a:rPr lang="zh-CN" altLang="en-US" dirty="0"/>
              <a:t>为无边相连，</a:t>
            </a:r>
            <a:r>
              <a:rPr lang="en-US" altLang="zh-CN" dirty="0"/>
              <a:t>1</a:t>
            </a:r>
            <a:r>
              <a:rPr lang="zh-CN" altLang="en-US" dirty="0"/>
              <a:t>为有边相连</a:t>
            </a:r>
          </a:p>
        </p:txBody>
      </p:sp>
    </p:spTree>
    <p:extLst>
      <p:ext uri="{BB962C8B-B14F-4D97-AF65-F5344CB8AC3E}">
        <p14:creationId xmlns:p14="http://schemas.microsoft.com/office/powerpoint/2010/main" val="306878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e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hyperlink" Target="https://www.cnblogs.com/SivilTaram/p/graph_neural_network_2.html" TargetMode="External"/><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a:t>SACN: End-to-End Structure-Aware</a:t>
            </a:r>
            <a:br>
              <a:rPr lang="en-US" altLang="zh-CN" sz="2800" b="1" dirty="0"/>
            </a:br>
            <a:r>
              <a:rPr lang="en-US" altLang="zh-CN" sz="2800" b="1" dirty="0"/>
              <a:t>Convolutional Networks for Knowledge </a:t>
            </a:r>
            <a:br>
              <a:rPr lang="en-US" altLang="zh-CN" sz="2800" b="1" dirty="0"/>
            </a:br>
            <a:r>
              <a:rPr lang="en-US" altLang="zh-CN" sz="2800" b="1" dirty="0"/>
              <a:t>Base Completion</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12</a:t>
            </a:r>
            <a:r>
              <a:rPr lang="zh-CN" altLang="en-US" sz="1800" dirty="0"/>
              <a:t>-</a:t>
            </a:r>
            <a:r>
              <a:rPr lang="en-US" altLang="zh-CN" sz="1800" dirty="0"/>
              <a:t>21</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172342" cy="4952870"/>
          </a:xfrm>
        </p:spPr>
        <p:txBody>
          <a:bodyPr vert="horz" wrap="square" anchor="t"/>
          <a:lstStyle/>
          <a:p>
            <a:pPr marL="0" indent="457200">
              <a:buNone/>
            </a:pPr>
            <a:r>
              <a:rPr lang="zh-CN" altLang="en-US" dirty="0"/>
              <a:t>这样我们便将一个多关系图转变成了多个具有不同强弱关系的单关系图，如</a:t>
            </a:r>
            <a:r>
              <a:rPr lang="en-US" altLang="zh-CN" dirty="0"/>
              <a:t>Figure 2</a:t>
            </a:r>
            <a:r>
              <a:rPr lang="zh-CN" altLang="en-US" dirty="0"/>
              <a:t>所示，图的右侧分别对应矩阵</a:t>
            </a:r>
            <a:r>
              <a:rPr lang="en-US" altLang="zh-CN" dirty="0"/>
              <a:t>A</a:t>
            </a:r>
            <a:r>
              <a:rPr lang="zh-CN" altLang="en-US" dirty="0"/>
              <a:t>、</a:t>
            </a:r>
            <a:r>
              <a:rPr lang="en-US" altLang="zh-CN" dirty="0"/>
              <a:t>H</a:t>
            </a:r>
            <a:r>
              <a:rPr lang="zh-CN" altLang="en-US" dirty="0"/>
              <a:t>、</a:t>
            </a:r>
            <a:r>
              <a:rPr lang="en-US" altLang="zh-CN" dirty="0"/>
              <a:t>W</a:t>
            </a:r>
            <a:r>
              <a:rPr lang="zh-CN" altLang="en-US" dirty="0"/>
              <a:t>。这便是</a:t>
            </a:r>
            <a:r>
              <a:rPr lang="en-US" altLang="zh-CN" dirty="0"/>
              <a:t>WGCN</a:t>
            </a:r>
            <a:r>
              <a:rPr lang="zh-CN" altLang="en-US" dirty="0"/>
              <a:t>的巧妙之处。</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0830535D-33C1-4B23-B14C-B77FA2108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09" y="2240421"/>
            <a:ext cx="7457989" cy="4341354"/>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b="1" dirty="0"/>
              <a:t>属性节点</a:t>
            </a:r>
            <a:endParaRPr lang="en-US" altLang="zh-CN" sz="1800" b="1" dirty="0"/>
          </a:p>
          <a:p>
            <a:pPr marL="0" indent="457200">
              <a:buNone/>
            </a:pPr>
            <a:r>
              <a:rPr lang="zh-CN" altLang="en-US" sz="1800" dirty="0"/>
              <a:t>在知识图谱中，属性节点的形式为</a:t>
            </a:r>
            <a:r>
              <a:rPr lang="en-US" altLang="zh-CN" sz="1800" dirty="0"/>
              <a:t>(entity, relation, attribute)</a:t>
            </a:r>
            <a:r>
              <a:rPr lang="zh-CN" altLang="en-US" sz="1800" dirty="0"/>
              <a:t>，例如：     </a:t>
            </a:r>
            <a:r>
              <a:rPr lang="en-US" altLang="zh-CN" sz="1800" dirty="0"/>
              <a:t>	 (s = Tom, r = </a:t>
            </a:r>
            <a:r>
              <a:rPr lang="en-US" altLang="zh-CN" sz="1800" dirty="0" err="1"/>
              <a:t>people.person.gender</a:t>
            </a:r>
            <a:r>
              <a:rPr lang="en-US" altLang="zh-CN" sz="1800" dirty="0"/>
              <a:t>, a = male)</a:t>
            </a:r>
            <a:r>
              <a:rPr lang="zh-CN" altLang="en-US" sz="1800" dirty="0"/>
              <a:t>。但是如果用向量表达节点属性会出现两个问题：</a:t>
            </a:r>
            <a:endParaRPr lang="en-US" altLang="zh-CN" sz="1800" dirty="0"/>
          </a:p>
          <a:p>
            <a:pPr>
              <a:buFont typeface="+mj-lt"/>
              <a:buAutoNum type="arabicPeriod"/>
            </a:pPr>
            <a:r>
              <a:rPr lang="zh-CN" altLang="en-US" sz="1800" dirty="0"/>
              <a:t>由于每个节点的属性数量少，会产生属性向量稀疏的问题；</a:t>
            </a:r>
          </a:p>
          <a:p>
            <a:pPr>
              <a:buFont typeface="+mj-lt"/>
              <a:buAutoNum type="arabicPeriod"/>
            </a:pPr>
            <a:r>
              <a:rPr lang="zh-CN" altLang="en-US" sz="1800" dirty="0"/>
              <a:t>属性向量的</a:t>
            </a:r>
            <a:r>
              <a:rPr lang="en-US" altLang="zh-CN" sz="1800" dirty="0"/>
              <a:t>0</a:t>
            </a:r>
            <a:r>
              <a:rPr lang="zh-CN" altLang="en-US" sz="1800" dirty="0"/>
              <a:t>值会产生歧义：该节点没有该属性或者该属性缺失值。</a:t>
            </a:r>
          </a:p>
          <a:p>
            <a:pPr marL="0" indent="457200">
              <a:buNone/>
            </a:pPr>
            <a:r>
              <a:rPr lang="zh-CN" altLang="en-US" sz="1800" dirty="0"/>
              <a:t>因此本文使用了节点的属性作为图的节点，如属性（</a:t>
            </a:r>
            <a:r>
              <a:rPr lang="en-US" altLang="zh-CN" sz="1800" dirty="0"/>
              <a:t>Tom</a:t>
            </a:r>
            <a:r>
              <a:rPr lang="zh-CN" altLang="en-US" sz="1800" dirty="0"/>
              <a:t>，</a:t>
            </a:r>
            <a:r>
              <a:rPr lang="en-US" altLang="zh-CN" sz="1800" dirty="0"/>
              <a:t>gender</a:t>
            </a:r>
            <a:r>
              <a:rPr lang="zh-CN" altLang="en-US" sz="1800" dirty="0"/>
              <a:t>，</a:t>
            </a:r>
            <a:r>
              <a:rPr lang="en-US" altLang="zh-CN" sz="1800" dirty="0"/>
              <a:t>male</a:t>
            </a:r>
            <a:r>
              <a:rPr lang="zh-CN" altLang="en-US" sz="1800" dirty="0"/>
              <a:t>）这样做的目的是将属性也作为节点，起到“桥”的作用，相同属性的节点可以共享信息。</a:t>
            </a:r>
            <a:endParaRPr lang="en-US" altLang="zh-CN" sz="1800" dirty="0"/>
          </a:p>
          <a:p>
            <a:pPr marL="0" indent="457200">
              <a:buNone/>
            </a:pPr>
            <a:r>
              <a:rPr lang="zh-CN" altLang="en-US" sz="1800" dirty="0"/>
              <a:t>还有作者为了减少过多的属性节点，对节点进行了合并， 将</a:t>
            </a:r>
            <a:r>
              <a:rPr lang="en-US" altLang="zh-CN" sz="1800" dirty="0"/>
              <a:t>gender</a:t>
            </a:r>
            <a:r>
              <a:rPr lang="zh-CN" altLang="en-US" sz="1800" dirty="0"/>
              <a:t>也作为了图中的节点，而不是建立</a:t>
            </a:r>
            <a:r>
              <a:rPr lang="en-US" altLang="zh-CN" sz="1800" dirty="0"/>
              <a:t>male</a:t>
            </a:r>
            <a:r>
              <a:rPr lang="zh-CN" altLang="en-US" sz="1800" dirty="0"/>
              <a:t>和</a:t>
            </a:r>
            <a:r>
              <a:rPr lang="en-US" altLang="zh-CN" sz="1800" dirty="0"/>
              <a:t>female</a:t>
            </a:r>
            <a:r>
              <a:rPr lang="zh-CN" altLang="en-US" sz="1800" dirty="0"/>
              <a:t>两个属性，理由是</a:t>
            </a:r>
            <a:r>
              <a:rPr lang="en-US" altLang="zh-CN" sz="1800" dirty="0"/>
              <a:t>gender</a:t>
            </a:r>
            <a:r>
              <a:rPr lang="zh-CN" altLang="en-US" sz="1800" dirty="0"/>
              <a:t>已经能够确定实体的</a:t>
            </a:r>
            <a:r>
              <a:rPr lang="en-US" altLang="zh-CN" sz="1800" dirty="0"/>
              <a:t>person</a:t>
            </a:r>
            <a:r>
              <a:rPr lang="zh-CN" altLang="en-US" sz="1800" dirty="0"/>
              <a:t>，而不必过多区分性别。（即作者把属性三元组变为了两元组（实体，属性名）</a:t>
            </a:r>
            <a:r>
              <a:rPr lang="en-US" altLang="zh-CN" sz="1800" dirty="0"/>
              <a:t> </a:t>
            </a:r>
            <a:r>
              <a:rPr lang="zh-CN" altLang="en-US" sz="1800" dirty="0"/>
              <a:t>。</a:t>
            </a:r>
            <a:r>
              <a:rPr lang="en-US" altLang="zh-CN" sz="1800" dirty="0"/>
              <a:t>WGCN</a:t>
            </a:r>
            <a:r>
              <a:rPr lang="zh-CN" altLang="en-US" sz="1800" dirty="0"/>
              <a:t>同时使用了三元组的结构信息和实体的属性信息，对应标题中的</a:t>
            </a:r>
            <a:r>
              <a:rPr lang="en-US" altLang="zh-CN" sz="1800" dirty="0"/>
              <a:t>structure-</a:t>
            </a:r>
            <a:r>
              <a:rPr lang="en-US" altLang="zh-CN" sz="1800" dirty="0" err="1"/>
              <a:t>awared</a:t>
            </a: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863719488"/>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0" y="1066862"/>
            <a:ext cx="8629650" cy="5333940"/>
          </a:xfrm>
        </p:spPr>
        <p:txBody>
          <a:bodyPr vert="horz" wrap="square" anchor="t"/>
          <a:lstStyle/>
          <a:p>
            <a:r>
              <a:rPr lang="en-US" altLang="zh-CN" sz="1800" b="1" dirty="0"/>
              <a:t>Conv-</a:t>
            </a:r>
            <a:r>
              <a:rPr lang="en-US" altLang="zh-CN" sz="1800" b="1" dirty="0" err="1"/>
              <a:t>TransE</a:t>
            </a:r>
            <a:endParaRPr lang="en-US" altLang="zh-CN" sz="1800" b="1" dirty="0"/>
          </a:p>
          <a:p>
            <a:pPr marL="0" indent="0">
              <a:buNone/>
            </a:pPr>
            <a:r>
              <a:rPr lang="zh-CN" altLang="en-US" sz="1800" dirty="0"/>
              <a:t>将节点向量</a:t>
            </a:r>
            <a:r>
              <a:rPr lang="en-US" altLang="zh-CN" sz="1800" dirty="0"/>
              <a:t>es​</a:t>
            </a:r>
            <a:r>
              <a:rPr lang="zh-CN" altLang="en-US" sz="1800" dirty="0"/>
              <a:t>和关系向量</a:t>
            </a:r>
            <a:r>
              <a:rPr lang="en-US" altLang="zh-CN" sz="1800" dirty="0" err="1"/>
              <a:t>er</a:t>
            </a:r>
            <a:r>
              <a:rPr lang="en-US" altLang="zh-CN" sz="1800" dirty="0"/>
              <a:t>​</a:t>
            </a:r>
            <a:r>
              <a:rPr lang="zh-CN" altLang="en-US" sz="1800" dirty="0"/>
              <a:t>进</a:t>
            </a:r>
            <a:endParaRPr lang="en-US" altLang="zh-CN" sz="1800" dirty="0"/>
          </a:p>
          <a:p>
            <a:pPr marL="0" indent="0">
              <a:buNone/>
            </a:pPr>
            <a:r>
              <a:rPr lang="zh-CN" altLang="en-US" sz="1800" dirty="0"/>
              <a:t>行堆叠，然后进行卷积操作：</a:t>
            </a:r>
            <a:endParaRPr lang="en-US" altLang="zh-CN" sz="1800" dirty="0"/>
          </a:p>
          <a:p>
            <a:pPr marL="0" indent="0">
              <a:buNone/>
            </a:pPr>
            <a:endParaRPr lang="en-US" altLang="zh-CN" sz="1800" dirty="0"/>
          </a:p>
          <a:p>
            <a:pPr marL="0" indent="0">
              <a:buNone/>
            </a:pPr>
            <a:endParaRPr lang="en-US" altLang="zh-CN" sz="1800" dirty="0"/>
          </a:p>
          <a:p>
            <a:pPr>
              <a:buFont typeface="Wingdings" panose="05000000000000000000" pitchFamily="2" charset="2"/>
              <a:buChar char="l"/>
            </a:pPr>
            <a:r>
              <a:rPr lang="zh-CN" altLang="en-US" sz="1800" dirty="0"/>
              <a:t>其中</a:t>
            </a:r>
            <a:r>
              <a:rPr lang="en-US" altLang="zh-CN" sz="1800" dirty="0"/>
              <a:t>K</a:t>
            </a:r>
            <a:r>
              <a:rPr lang="zh-CN" altLang="en-US" sz="1800" dirty="0"/>
              <a:t>是卷积核的宽度，</a:t>
            </a:r>
            <a:r>
              <a:rPr lang="en-US" altLang="zh-CN" sz="1800" dirty="0"/>
              <a:t>n</a:t>
            </a:r>
            <a:r>
              <a:rPr lang="zh-CN" altLang="en-US" sz="1800" dirty="0"/>
              <a:t>索引输出向量中的条目</a:t>
            </a:r>
            <a:r>
              <a:rPr lang="en-US" altLang="zh-CN" sz="1800" dirty="0"/>
              <a:t>, </a:t>
            </a:r>
            <a:r>
              <a:rPr lang="en-US" altLang="zh-CN" sz="1800" dirty="0" err="1"/>
              <a:t>ωc</a:t>
            </a:r>
            <a:r>
              <a:rPr lang="en-US" altLang="zh-CN" sz="1800" dirty="0"/>
              <a:t>​</a:t>
            </a:r>
            <a:r>
              <a:rPr lang="zh-CN" altLang="en-US" sz="1800" dirty="0"/>
              <a:t>是卷积核参数。</a:t>
            </a:r>
            <a:endParaRPr lang="en-US" altLang="zh-CN" sz="1800" dirty="0"/>
          </a:p>
          <a:p>
            <a:pPr marL="0" indent="0">
              <a:buNone/>
            </a:pPr>
            <a:r>
              <a:rPr lang="zh-CN" altLang="en-US" sz="1800" dirty="0"/>
              <a:t>分数函数（相似度函数）被定义为：</a:t>
            </a:r>
            <a:endParaRPr lang="en-US" altLang="zh-CN" sz="1800" dirty="0"/>
          </a:p>
          <a:p>
            <a:pPr marL="0" indent="0">
              <a:buNone/>
            </a:pPr>
            <a:endParaRPr lang="en-US" altLang="zh-CN" sz="1800" dirty="0"/>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M(·, ·)表示卷积操作，</a:t>
            </a:r>
            <a:r>
              <a:rPr lang="en-US" altLang="zh-CN" sz="1800" dirty="0" err="1">
                <a:latin typeface="微软雅黑" panose="020B0503020204020204" charset="-122"/>
                <a:ea typeface="微软雅黑" panose="020B0503020204020204" charset="-122"/>
                <a:cs typeface="微软雅黑" panose="020B0503020204020204" charset="-122"/>
              </a:rPr>
              <a:t>vec</a:t>
            </a:r>
            <a:r>
              <a:rPr lang="en-US" altLang="zh-CN" sz="1800" dirty="0">
                <a:latin typeface="微软雅黑" panose="020B0503020204020204" charset="-122"/>
                <a:ea typeface="微软雅黑" panose="020B0503020204020204" charset="-122"/>
                <a:cs typeface="微软雅黑" panose="020B0503020204020204" charset="-122"/>
              </a:rPr>
              <a:t>(M)</a:t>
            </a:r>
            <a:r>
              <a:rPr lang="zh-CN" altLang="en-US" sz="1800" dirty="0">
                <a:latin typeface="微软雅黑" panose="020B0503020204020204" charset="-122"/>
                <a:ea typeface="微软雅黑" panose="020B0503020204020204" charset="-122"/>
                <a:cs typeface="微软雅黑" panose="020B0503020204020204" charset="-122"/>
              </a:rPr>
              <a:t>表示拉直操作，</a:t>
            </a:r>
            <a:r>
              <a:rPr lang="en-US" altLang="zh-CN" sz="1800" dirty="0">
                <a:latin typeface="微软雅黑" panose="020B0503020204020204" charset="-122"/>
                <a:ea typeface="微软雅黑" panose="020B0503020204020204" charset="-122"/>
                <a:cs typeface="微软雅黑" panose="020B0503020204020204" charset="-122"/>
              </a:rPr>
              <a:t>f(·)</a:t>
            </a:r>
            <a:r>
              <a:rPr lang="zh-CN" altLang="en-US" sz="1800" dirty="0">
                <a:latin typeface="微软雅黑" panose="020B0503020204020204" charset="-122"/>
                <a:ea typeface="微软雅黑" panose="020B0503020204020204" charset="-122"/>
                <a:cs typeface="微软雅黑" panose="020B0503020204020204" charset="-122"/>
              </a:rPr>
              <a:t>为激活函数，</a:t>
            </a:r>
            <a:r>
              <a:rPr lang="en-US" altLang="zh-CN" sz="1800" dirty="0">
                <a:latin typeface="微软雅黑" panose="020B0503020204020204" charset="-122"/>
                <a:ea typeface="微软雅黑" panose="020B0503020204020204" charset="-122"/>
                <a:cs typeface="微软雅黑" panose="020B0503020204020204" charset="-122"/>
              </a:rPr>
              <a:t>W</a:t>
            </a:r>
            <a:r>
              <a:rPr lang="zh-CN" altLang="en-US" sz="1800" dirty="0">
                <a:latin typeface="微软雅黑" panose="020B0503020204020204" charset="-122"/>
                <a:ea typeface="微软雅黑" panose="020B0503020204020204" charset="-122"/>
                <a:cs typeface="微软雅黑" panose="020B0503020204020204" charset="-122"/>
              </a:rPr>
              <a:t>是一个线性变换</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之后打分函数通过</a:t>
            </a:r>
            <a:r>
              <a:rPr lang="en-US" altLang="zh-CN" sz="1800" dirty="0">
                <a:latin typeface="微软雅黑" panose="020B0503020204020204" charset="-122"/>
                <a:ea typeface="微软雅黑" panose="020B0503020204020204" charset="-122"/>
                <a:cs typeface="微软雅黑" panose="020B0503020204020204" charset="-122"/>
              </a:rPr>
              <a:t>sigmoid</a:t>
            </a:r>
            <a:r>
              <a:rPr lang="zh-CN" altLang="en-US" sz="1800" dirty="0">
                <a:latin typeface="微软雅黑" panose="020B0503020204020204" charset="-122"/>
                <a:ea typeface="微软雅黑" panose="020B0503020204020204" charset="-122"/>
                <a:cs typeface="微软雅黑" panose="020B0503020204020204" charset="-122"/>
              </a:rPr>
              <a:t>函数，得到</a:t>
            </a:r>
            <a:r>
              <a:rPr lang="en-US" altLang="zh-CN" sz="1800" dirty="0">
                <a:latin typeface="微软雅黑" panose="020B0503020204020204" charset="-122"/>
                <a:ea typeface="微软雅黑" panose="020B0503020204020204" charset="-122"/>
                <a:cs typeface="微软雅黑" panose="020B0503020204020204" charset="-122"/>
              </a:rPr>
              <a:t>(</a:t>
            </a:r>
            <a:r>
              <a:rPr lang="en-US" altLang="zh-CN" sz="1800" dirty="0" err="1">
                <a:latin typeface="微软雅黑" panose="020B0503020204020204" charset="-122"/>
                <a:ea typeface="微软雅黑" panose="020B0503020204020204" charset="-122"/>
                <a:cs typeface="微软雅黑" panose="020B0503020204020204" charset="-122"/>
              </a:rPr>
              <a:t>s,r</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和待选</a:t>
            </a:r>
            <a:r>
              <a:rPr lang="en-US" altLang="zh-CN" sz="1800" dirty="0">
                <a:latin typeface="微软雅黑" panose="020B0503020204020204" charset="-122"/>
                <a:ea typeface="微软雅黑" panose="020B0503020204020204" charset="-122"/>
                <a:cs typeface="微软雅黑" panose="020B0503020204020204" charset="-122"/>
              </a:rPr>
              <a:t>o</a:t>
            </a:r>
            <a:r>
              <a:rPr lang="zh-CN" altLang="en-US" sz="1800" dirty="0">
                <a:latin typeface="微软雅黑" panose="020B0503020204020204" charset="-122"/>
                <a:ea typeface="微软雅黑" panose="020B0503020204020204" charset="-122"/>
                <a:cs typeface="微软雅黑" panose="020B0503020204020204" charset="-122"/>
              </a:rPr>
              <a:t>构成三元组成立的概率，即</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t>整个网络的损失也就可以定义为，</a:t>
            </a:r>
            <a:r>
              <a:rPr lang="en-US" altLang="zh-CN" sz="1800" dirty="0"/>
              <a:t>(s, r)</a:t>
            </a:r>
            <a:r>
              <a:rPr lang="zh-CN" altLang="en-US" sz="1800" dirty="0"/>
              <a:t>和待选</a:t>
            </a:r>
            <a:r>
              <a:rPr lang="en-US" altLang="zh-CN" sz="1800" dirty="0"/>
              <a:t>o</a:t>
            </a:r>
            <a:r>
              <a:rPr lang="zh-CN" altLang="en-US" sz="1800" dirty="0"/>
              <a:t>构成三元组是否成立的二分类交叉熵</a:t>
            </a:r>
            <a:endParaRPr lang="zh-CN" altLang="en-US" sz="18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sz="1800" dirty="0"/>
          </a:p>
          <a:p>
            <a:pPr marL="0" indent="0">
              <a:buNone/>
            </a:pPr>
            <a:endParaRPr lang="zh-CN" altLang="en-US" sz="1800" dirty="0"/>
          </a:p>
          <a:p>
            <a:pPr marL="0" indent="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E538E7A6-81CE-4924-BDA7-AE3F9039FF35}"/>
              </a:ext>
            </a:extLst>
          </p:cNvPr>
          <p:cNvPicPr>
            <a:picLocks noChangeAspect="1"/>
          </p:cNvPicPr>
          <p:nvPr/>
        </p:nvPicPr>
        <p:blipFill>
          <a:blip r:embed="rId4"/>
          <a:stretch>
            <a:fillRect/>
          </a:stretch>
        </p:blipFill>
        <p:spPr>
          <a:xfrm>
            <a:off x="3352832" y="266765"/>
            <a:ext cx="5793784" cy="2847985"/>
          </a:xfrm>
          <a:prstGeom prst="rect">
            <a:avLst/>
          </a:prstGeom>
        </p:spPr>
      </p:pic>
      <p:pic>
        <p:nvPicPr>
          <p:cNvPr id="2" name="图片 1">
            <a:extLst>
              <a:ext uri="{FF2B5EF4-FFF2-40B4-BE49-F238E27FC236}">
                <a16:creationId xmlns:a16="http://schemas.microsoft.com/office/drawing/2014/main" id="{06C977DB-F5D5-4B42-AE6B-B1414552134E}"/>
              </a:ext>
            </a:extLst>
          </p:cNvPr>
          <p:cNvPicPr>
            <a:picLocks noChangeAspect="1"/>
          </p:cNvPicPr>
          <p:nvPr/>
        </p:nvPicPr>
        <p:blipFill>
          <a:blip r:embed="rId5"/>
          <a:stretch>
            <a:fillRect/>
          </a:stretch>
        </p:blipFill>
        <p:spPr>
          <a:xfrm>
            <a:off x="212176" y="2367337"/>
            <a:ext cx="4359824" cy="599912"/>
          </a:xfrm>
          <a:prstGeom prst="rect">
            <a:avLst/>
          </a:prstGeom>
        </p:spPr>
      </p:pic>
      <p:pic>
        <p:nvPicPr>
          <p:cNvPr id="3" name="图片 2">
            <a:extLst>
              <a:ext uri="{FF2B5EF4-FFF2-40B4-BE49-F238E27FC236}">
                <a16:creationId xmlns:a16="http://schemas.microsoft.com/office/drawing/2014/main" id="{2005AF4D-E1EC-472B-A987-FDF9B4A98A97}"/>
              </a:ext>
            </a:extLst>
          </p:cNvPr>
          <p:cNvPicPr>
            <a:picLocks noChangeAspect="1"/>
          </p:cNvPicPr>
          <p:nvPr/>
        </p:nvPicPr>
        <p:blipFill>
          <a:blip r:embed="rId6"/>
          <a:stretch>
            <a:fillRect/>
          </a:stretch>
        </p:blipFill>
        <p:spPr>
          <a:xfrm>
            <a:off x="1981268" y="4077248"/>
            <a:ext cx="3847619" cy="380952"/>
          </a:xfrm>
          <a:prstGeom prst="rect">
            <a:avLst/>
          </a:prstGeom>
        </p:spPr>
      </p:pic>
      <p:pic>
        <p:nvPicPr>
          <p:cNvPr id="9" name="图片 8">
            <a:extLst>
              <a:ext uri="{FF2B5EF4-FFF2-40B4-BE49-F238E27FC236}">
                <a16:creationId xmlns:a16="http://schemas.microsoft.com/office/drawing/2014/main" id="{74FF7B8D-7AC3-466E-BCC3-D00C0314B253}"/>
              </a:ext>
            </a:extLst>
          </p:cNvPr>
          <p:cNvPicPr>
            <a:picLocks noChangeAspect="1"/>
          </p:cNvPicPr>
          <p:nvPr/>
        </p:nvPicPr>
        <p:blipFill>
          <a:blip r:embed="rId7"/>
          <a:stretch>
            <a:fillRect/>
          </a:stretch>
        </p:blipFill>
        <p:spPr>
          <a:xfrm>
            <a:off x="3181350" y="5305367"/>
            <a:ext cx="2781300" cy="333375"/>
          </a:xfrm>
          <a:prstGeom prst="rect">
            <a:avLst/>
          </a:prstGeom>
        </p:spPr>
      </p:pic>
      <p:pic>
        <p:nvPicPr>
          <p:cNvPr id="4" name="图片 3">
            <a:extLst>
              <a:ext uri="{FF2B5EF4-FFF2-40B4-BE49-F238E27FC236}">
                <a16:creationId xmlns:a16="http://schemas.microsoft.com/office/drawing/2014/main" id="{521D61C7-896A-40E6-98BD-DE115E81A236}"/>
              </a:ext>
            </a:extLst>
          </p:cNvPr>
          <p:cNvPicPr>
            <a:picLocks noChangeAspect="1"/>
          </p:cNvPicPr>
          <p:nvPr/>
        </p:nvPicPr>
        <p:blipFill>
          <a:blip r:embed="rId8"/>
          <a:stretch>
            <a:fillRect/>
          </a:stretch>
        </p:blipFill>
        <p:spPr>
          <a:xfrm>
            <a:off x="2172000" y="6095930"/>
            <a:ext cx="4800000" cy="628571"/>
          </a:xfrm>
          <a:prstGeom prst="rect">
            <a:avLst/>
          </a:prstGeom>
        </p:spPr>
      </p:pic>
    </p:spTree>
    <p:extLst>
      <p:ext uri="{BB962C8B-B14F-4D97-AF65-F5344CB8AC3E}">
        <p14:creationId xmlns:p14="http://schemas.microsoft.com/office/powerpoint/2010/main" val="9210900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pic>
        <p:nvPicPr>
          <p:cNvPr id="7" name="图片 6">
            <a:extLst>
              <a:ext uri="{FF2B5EF4-FFF2-40B4-BE49-F238E27FC236}">
                <a16:creationId xmlns:a16="http://schemas.microsoft.com/office/drawing/2014/main" id="{FAC34940-F3EE-423D-9A09-D2D55ABC7F2F}"/>
              </a:ext>
            </a:extLst>
          </p:cNvPr>
          <p:cNvPicPr>
            <a:picLocks noChangeAspect="1"/>
          </p:cNvPicPr>
          <p:nvPr/>
        </p:nvPicPr>
        <p:blipFill>
          <a:blip r:embed="rId4"/>
          <a:stretch>
            <a:fillRect/>
          </a:stretch>
        </p:blipFill>
        <p:spPr>
          <a:xfrm>
            <a:off x="76142" y="1480878"/>
            <a:ext cx="8840903" cy="3505108"/>
          </a:xfrm>
          <a:prstGeom prst="rect">
            <a:avLst/>
          </a:prstGeom>
        </p:spPr>
      </p:pic>
      <p:sp>
        <p:nvSpPr>
          <p:cNvPr id="8" name="文本框 7">
            <a:extLst>
              <a:ext uri="{FF2B5EF4-FFF2-40B4-BE49-F238E27FC236}">
                <a16:creationId xmlns:a16="http://schemas.microsoft.com/office/drawing/2014/main" id="{1C4EFEB5-6DC3-4F54-9578-9575303546BF}"/>
              </a:ext>
            </a:extLst>
          </p:cNvPr>
          <p:cNvSpPr txBox="1"/>
          <p:nvPr/>
        </p:nvSpPr>
        <p:spPr>
          <a:xfrm>
            <a:off x="1394935" y="4972034"/>
            <a:ext cx="6203315" cy="645160"/>
          </a:xfrm>
          <a:prstGeom prst="rect">
            <a:avLst/>
          </a:prstGeom>
          <a:noFill/>
        </p:spPr>
        <p:txBody>
          <a:bodyPr wrap="square" rtlCol="0" anchor="t">
            <a:spAutoFit/>
          </a:bodyPr>
          <a:lstStyle/>
          <a:p>
            <a:endParaRPr lang="zh-CN" altLang="en-US" dirty="0"/>
          </a:p>
          <a:p>
            <a:r>
              <a:rPr lang="zh-CN" altLang="en-US" dirty="0">
                <a:latin typeface="微软雅黑" panose="020B0503020204020204" charset="-122"/>
                <a:ea typeface="微软雅黑" panose="020B0503020204020204" charset="-122"/>
                <a:cs typeface="微软雅黑" panose="020B0503020204020204" charset="-122"/>
              </a:rPr>
              <a:t>   FB15k-237-Attr:作者从FB24k中抽取了实体的属性</a:t>
            </a:r>
          </a:p>
        </p:txBody>
      </p:sp>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8" name="文本框 7">
            <a:extLst>
              <a:ext uri="{FF2B5EF4-FFF2-40B4-BE49-F238E27FC236}">
                <a16:creationId xmlns:a16="http://schemas.microsoft.com/office/drawing/2014/main" id="{1C4EFEB5-6DC3-4F54-9578-9575303546BF}"/>
              </a:ext>
            </a:extLst>
          </p:cNvPr>
          <p:cNvSpPr txBox="1"/>
          <p:nvPr/>
        </p:nvSpPr>
        <p:spPr>
          <a:xfrm>
            <a:off x="1394935" y="4972034"/>
            <a:ext cx="6203315" cy="645160"/>
          </a:xfrm>
          <a:prstGeom prst="rect">
            <a:avLst/>
          </a:prstGeom>
          <a:noFill/>
        </p:spPr>
        <p:txBody>
          <a:bodyPr wrap="square" rtlCol="0" anchor="t">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Gulim" panose="020B0600000101010101" pitchFamily="2" charset="-127"/>
              <a:ea typeface="Gulim" panose="020B0600000101010101" pitchFamily="2" charset="-127"/>
            </a:endParaRPr>
          </a:p>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FB15k-237-Attr:作者从FB24k中抽取了实体的属性</a:t>
            </a:r>
          </a:p>
        </p:txBody>
      </p:sp>
      <p:pic>
        <p:nvPicPr>
          <p:cNvPr id="9" name="图片 8">
            <a:extLst>
              <a:ext uri="{FF2B5EF4-FFF2-40B4-BE49-F238E27FC236}">
                <a16:creationId xmlns:a16="http://schemas.microsoft.com/office/drawing/2014/main" id="{17294ACB-39A6-460B-BA0D-0F277ABC315E}"/>
              </a:ext>
            </a:extLst>
          </p:cNvPr>
          <p:cNvPicPr>
            <a:picLocks noChangeAspect="1"/>
          </p:cNvPicPr>
          <p:nvPr/>
        </p:nvPicPr>
        <p:blipFill>
          <a:blip r:embed="rId4"/>
          <a:stretch>
            <a:fillRect/>
          </a:stretch>
        </p:blipFill>
        <p:spPr>
          <a:xfrm>
            <a:off x="-32374" y="1836072"/>
            <a:ext cx="9176374" cy="3007374"/>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收敛性分析</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16A342B-94F6-4A8E-BA9F-DB6A468DFB81}"/>
              </a:ext>
            </a:extLst>
          </p:cNvPr>
          <p:cNvPicPr>
            <a:picLocks noChangeAspect="1"/>
          </p:cNvPicPr>
          <p:nvPr/>
        </p:nvPicPr>
        <p:blipFill>
          <a:blip r:embed="rId4"/>
          <a:stretch>
            <a:fillRect/>
          </a:stretch>
        </p:blipFill>
        <p:spPr>
          <a:xfrm>
            <a:off x="611188" y="1524050"/>
            <a:ext cx="7610369" cy="5113216"/>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卷积核大小分析</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10" name="图片 9">
            <a:extLst>
              <a:ext uri="{FF2B5EF4-FFF2-40B4-BE49-F238E27FC236}">
                <a16:creationId xmlns:a16="http://schemas.microsoft.com/office/drawing/2014/main" id="{1B32CB79-5143-41C9-A5F9-BD04EA8E72C5}"/>
              </a:ext>
            </a:extLst>
          </p:cNvPr>
          <p:cNvPicPr>
            <a:picLocks noChangeAspect="1"/>
          </p:cNvPicPr>
          <p:nvPr/>
        </p:nvPicPr>
        <p:blipFill>
          <a:blip r:embed="rId4"/>
          <a:stretch>
            <a:fillRect/>
          </a:stretch>
        </p:blipFill>
        <p:spPr>
          <a:xfrm>
            <a:off x="15186" y="1470763"/>
            <a:ext cx="9128814" cy="5387147"/>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节点度分析</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7" name="图片 6">
            <a:extLst>
              <a:ext uri="{FF2B5EF4-FFF2-40B4-BE49-F238E27FC236}">
                <a16:creationId xmlns:a16="http://schemas.microsoft.com/office/drawing/2014/main" id="{324EBED9-1CDC-4A37-8067-5EC5022355A7}"/>
              </a:ext>
            </a:extLst>
          </p:cNvPr>
          <p:cNvPicPr>
            <a:picLocks noChangeAspect="1"/>
          </p:cNvPicPr>
          <p:nvPr/>
        </p:nvPicPr>
        <p:blipFill>
          <a:blip r:embed="rId4"/>
          <a:stretch>
            <a:fillRect/>
          </a:stretch>
        </p:blipFill>
        <p:spPr>
          <a:xfrm>
            <a:off x="0" y="1483881"/>
            <a:ext cx="8991484" cy="4840643"/>
          </a:xfrm>
          <a:prstGeom prst="rect">
            <a:avLst/>
          </a:prstGeom>
        </p:spPr>
      </p:pic>
      <p:sp>
        <p:nvSpPr>
          <p:cNvPr id="8" name="文本框 7">
            <a:extLst>
              <a:ext uri="{FF2B5EF4-FFF2-40B4-BE49-F238E27FC236}">
                <a16:creationId xmlns:a16="http://schemas.microsoft.com/office/drawing/2014/main" id="{89D31F81-0F13-4F89-9E00-E571C61328F4}"/>
              </a:ext>
            </a:extLst>
          </p:cNvPr>
          <p:cNvSpPr txBox="1"/>
          <p:nvPr/>
        </p:nvSpPr>
        <p:spPr>
          <a:xfrm>
            <a:off x="914496" y="2057436"/>
            <a:ext cx="1903137" cy="523220"/>
          </a:xfrm>
          <a:prstGeom prst="rect">
            <a:avLst/>
          </a:prstGeom>
          <a:noFill/>
        </p:spPr>
        <p:txBody>
          <a:bodyPr wrap="square" rtlCol="0">
            <a:spAutoFit/>
          </a:bodyPr>
          <a:lstStyle/>
          <a:p>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入度范围</a:t>
            </a:r>
          </a:p>
        </p:txBody>
      </p:sp>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905126"/>
            <a:ext cx="8381886" cy="4800474"/>
          </a:xfrm>
        </p:spPr>
        <p:txBody>
          <a:bodyPr vert="horz" wrap="square" anchor="t"/>
          <a:lstStyle/>
          <a:p>
            <a:pPr marL="0" indent="457200">
              <a:buNone/>
            </a:pPr>
            <a:r>
              <a:rPr lang="zh-CN" altLang="en-US" dirty="0"/>
              <a:t>作者用</a:t>
            </a:r>
            <a:r>
              <a:rPr lang="en-US" altLang="zh-CN" dirty="0"/>
              <a:t>WGCN</a:t>
            </a:r>
            <a:r>
              <a:rPr lang="zh-CN" altLang="en-US" dirty="0"/>
              <a:t>来捕获具有相关关系的实体特征，使邻居节点的信息得以共享，这样学到的实体表示要好于孤立的学习</a:t>
            </a:r>
            <a:r>
              <a:rPr lang="en-US" altLang="zh-CN" dirty="0" err="1"/>
              <a:t>ConvE</a:t>
            </a:r>
            <a:r>
              <a:rPr lang="zh-CN" altLang="en-US" dirty="0"/>
              <a:t>得到的实体表示。本质上是</a:t>
            </a:r>
            <a:r>
              <a:rPr lang="en-US" altLang="zh-CN" dirty="0" err="1"/>
              <a:t>GCN+ConvE</a:t>
            </a:r>
            <a:r>
              <a:rPr lang="zh-CN" altLang="en-US" dirty="0"/>
              <a:t>的模型框架，这种串联的框架对其他类似的任务也有启发性。</a:t>
            </a:r>
            <a:endParaRPr lang="en-US" altLang="zh-CN" dirty="0"/>
          </a:p>
          <a:p>
            <a:pPr marL="0" indent="457200">
              <a:buNone/>
            </a:pPr>
            <a:r>
              <a:rPr lang="zh-CN" altLang="en-US" dirty="0"/>
              <a:t>未来的工作：</a:t>
            </a:r>
            <a:endParaRPr lang="en-US" altLang="zh-CN" dirty="0"/>
          </a:p>
          <a:p>
            <a:r>
              <a:rPr lang="zh-CN" altLang="en-US" dirty="0"/>
              <a:t>将邻居选择的思想用于训练框架，考虑邻居的不同重要性</a:t>
            </a:r>
          </a:p>
          <a:p>
            <a:r>
              <a:rPr lang="zh-CN" altLang="en-US" dirty="0"/>
              <a:t>将我们的模型扩展到具有更大知识图形，可扩展模型</a:t>
            </a:r>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95400"/>
            <a:ext cx="8229600" cy="4878388"/>
          </a:xfrm>
        </p:spPr>
        <p:txBody>
          <a:bodyPr vert="horz" wrap="square" anchor="t"/>
          <a:lstStyle/>
          <a:p>
            <a:pPr marL="0" lvl="1" indent="469900">
              <a:lnSpc>
                <a:spcPct val="100000"/>
              </a:lnSpc>
              <a:buNone/>
            </a:pPr>
            <a:r>
              <a:rPr lang="zh-CN" altLang="en-US" sz="2400" dirty="0"/>
              <a:t>为解决知识图谱（</a:t>
            </a:r>
            <a:r>
              <a:rPr lang="en-US" altLang="zh-CN" sz="2400" dirty="0"/>
              <a:t>KG</a:t>
            </a:r>
            <a:r>
              <a:rPr lang="zh-CN" altLang="en-US" sz="2400" dirty="0"/>
              <a:t>）中三元组不完整问题，本文结合了</a:t>
            </a:r>
            <a:r>
              <a:rPr lang="zh-CN" altLang="en-US" sz="2400" dirty="0">
                <a:sym typeface="+mn-ea"/>
              </a:rPr>
              <a:t>加权图卷积神经网络（</a:t>
            </a:r>
            <a:r>
              <a:rPr lang="en-US" altLang="zh-CN" sz="2400" dirty="0"/>
              <a:t> GCN </a:t>
            </a:r>
            <a:r>
              <a:rPr lang="zh-CN" altLang="en-US" sz="2400" dirty="0">
                <a:sym typeface="+mn-ea"/>
              </a:rPr>
              <a:t>）</a:t>
            </a:r>
            <a:r>
              <a:rPr lang="zh-CN" altLang="en-US" sz="2400" dirty="0"/>
              <a:t>和 </a:t>
            </a:r>
            <a:r>
              <a:rPr lang="en-US" altLang="zh-CN" sz="2400" dirty="0"/>
              <a:t>Conv-</a:t>
            </a:r>
            <a:r>
              <a:rPr lang="en-US" altLang="zh-CN" sz="2400" dirty="0" err="1"/>
              <a:t>TransE</a:t>
            </a:r>
            <a:r>
              <a:rPr lang="zh-CN" altLang="en-US" sz="2400" dirty="0"/>
              <a:t>两个模块，提出了</a:t>
            </a:r>
            <a:r>
              <a:rPr lang="en-US" altLang="zh-CN" sz="2400" b="1" dirty="0">
                <a:sym typeface="+mn-ea"/>
              </a:rPr>
              <a:t>SACN</a:t>
            </a:r>
            <a:r>
              <a:rPr lang="zh-CN" altLang="en-US" sz="2400" dirty="0">
                <a:sym typeface="+mn-ea"/>
              </a:rPr>
              <a:t>（</a:t>
            </a:r>
            <a:r>
              <a:rPr lang="en-US" altLang="zh-CN" sz="2400" dirty="0">
                <a:sym typeface="+mn-ea"/>
              </a:rPr>
              <a:t>Structure-Aware   Convolutional 		Networks</a:t>
            </a:r>
            <a:r>
              <a:rPr lang="zh-CN" altLang="en-US" sz="2400" dirty="0">
                <a:sym typeface="+mn-ea"/>
              </a:rPr>
              <a:t>）模型。</a:t>
            </a:r>
            <a:endParaRPr lang="en-US" altLang="zh-CN" sz="2400" dirty="0">
              <a:sym typeface="+mn-ea"/>
            </a:endParaRPr>
          </a:p>
          <a:p>
            <a:pPr marL="0" lvl="1" indent="469900">
              <a:lnSpc>
                <a:spcPct val="100000"/>
              </a:lnSpc>
              <a:buNone/>
            </a:pPr>
            <a:r>
              <a:rPr lang="en-US" altLang="zh-CN" sz="2400" b="1" dirty="0">
                <a:sym typeface="+mn-ea"/>
              </a:rPr>
              <a:t>WGCN</a:t>
            </a:r>
            <a:r>
              <a:rPr lang="zh-CN" altLang="en-US" sz="2400" b="1" dirty="0">
                <a:sym typeface="+mn-ea"/>
              </a:rPr>
              <a:t>（加权图卷积神经网络）</a:t>
            </a:r>
            <a:r>
              <a:rPr lang="zh-CN" altLang="en-US" sz="2400" dirty="0">
                <a:sym typeface="+mn-ea"/>
              </a:rPr>
              <a:t>模块利用知识图谱节点结构、节点属性、边关系类型，聚合邻居的信息，从而实现更精确的图节点嵌入。</a:t>
            </a:r>
            <a:endParaRPr lang="en-US" altLang="zh-CN" sz="2400" dirty="0">
              <a:sym typeface="+mn-ea"/>
            </a:endParaRPr>
          </a:p>
          <a:p>
            <a:pPr marL="0" lvl="1" indent="469900">
              <a:lnSpc>
                <a:spcPct val="100000"/>
              </a:lnSpc>
              <a:buNone/>
            </a:pPr>
            <a:r>
              <a:rPr lang="en-US" altLang="zh-CN" sz="2400" b="1" dirty="0">
                <a:sym typeface="+mn-ea"/>
              </a:rPr>
              <a:t>Conv-</a:t>
            </a:r>
            <a:r>
              <a:rPr lang="en-US" altLang="zh-CN" sz="2400" b="1" dirty="0" err="1">
                <a:sym typeface="+mn-ea"/>
              </a:rPr>
              <a:t>TransE</a:t>
            </a:r>
            <a:r>
              <a:rPr lang="zh-CN" altLang="en-US" sz="2400" dirty="0">
                <a:sym typeface="+mn-ea"/>
              </a:rPr>
              <a:t>模块，使</a:t>
            </a:r>
            <a:r>
              <a:rPr lang="en-US" altLang="zh-CN" sz="2400" dirty="0" err="1">
                <a:sym typeface="+mn-ea"/>
              </a:rPr>
              <a:t>ConvE</a:t>
            </a:r>
            <a:r>
              <a:rPr lang="zh-CN" altLang="en-US" sz="2400" dirty="0">
                <a:sym typeface="+mn-ea"/>
              </a:rPr>
              <a:t>能够在实体和关系之间进行转换，同时保持与</a:t>
            </a:r>
            <a:r>
              <a:rPr lang="en-US" altLang="zh-CN" sz="2400" dirty="0" err="1">
                <a:sym typeface="+mn-ea"/>
              </a:rPr>
              <a:t>ConvE</a:t>
            </a:r>
            <a:r>
              <a:rPr lang="zh-CN" altLang="en-US" sz="2400" dirty="0">
                <a:sym typeface="+mn-ea"/>
              </a:rPr>
              <a:t>相同的链路预测性能。</a:t>
            </a:r>
          </a:p>
          <a:p>
            <a:pPr marL="0" lvl="1" indent="469900">
              <a:lnSpc>
                <a:spcPct val="100000"/>
              </a:lnSpc>
              <a:buNone/>
            </a:pPr>
            <a:r>
              <a:rPr lang="en-US" altLang="zh-CN" sz="2400" b="1" dirty="0"/>
              <a:t>SACN</a:t>
            </a:r>
            <a:r>
              <a:rPr lang="zh-CN" altLang="en-US" sz="2400" dirty="0"/>
              <a:t>通过</a:t>
            </a:r>
            <a:r>
              <a:rPr lang="en-US" altLang="zh-CN" sz="2400" dirty="0"/>
              <a:t>WGCN</a:t>
            </a:r>
            <a:r>
              <a:rPr lang="zh-CN" altLang="en-US" sz="2400" dirty="0"/>
              <a:t>来建模</a:t>
            </a:r>
            <a:r>
              <a:rPr lang="en-US" altLang="zh-CN" sz="2400" dirty="0"/>
              <a:t>KG</a:t>
            </a:r>
            <a:r>
              <a:rPr lang="zh-CN" altLang="en-US" sz="2400" dirty="0"/>
              <a:t>中的实体和关系，提取实体特征，然后输入至 </a:t>
            </a:r>
            <a:r>
              <a:rPr lang="en-US" altLang="zh-CN" sz="2400" dirty="0" err="1"/>
              <a:t>ConvE</a:t>
            </a:r>
            <a:r>
              <a:rPr lang="zh-CN" altLang="en-US" sz="2400" dirty="0"/>
              <a:t>中使实体满足</a:t>
            </a:r>
            <a:r>
              <a:rPr lang="en-US" altLang="zh-CN" sz="2400" dirty="0"/>
              <a:t>KG</a:t>
            </a:r>
            <a:r>
              <a:rPr lang="zh-CN" altLang="en-US" sz="2400" dirty="0"/>
              <a:t>三元组约束，得到实体的</a:t>
            </a:r>
            <a:r>
              <a:rPr lang="en-US" altLang="zh-CN" sz="2400" dirty="0"/>
              <a:t>embedding</a:t>
            </a:r>
            <a:r>
              <a:rPr lang="zh-CN" altLang="en-US" sz="2400" dirty="0"/>
              <a:t>表示。</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457202" y="1143060"/>
            <a:ext cx="8381886" cy="5030728"/>
          </a:xfrm>
        </p:spPr>
        <p:txBody>
          <a:bodyPr vert="horz" wrap="square" anchor="t"/>
          <a:lstStyle/>
          <a:p>
            <a:pPr marL="285750" lvl="1" indent="-285750">
              <a:lnSpc>
                <a:spcPct val="100000"/>
              </a:lnSpc>
            </a:pPr>
            <a:r>
              <a:rPr lang="zh-CN" altLang="en-US" sz="2400" b="1" dirty="0"/>
              <a:t>要解决什么问题？</a:t>
            </a:r>
          </a:p>
          <a:p>
            <a:pPr marL="0" indent="0">
              <a:lnSpc>
                <a:spcPct val="100000"/>
              </a:lnSpc>
              <a:buNone/>
            </a:pPr>
            <a:r>
              <a:rPr lang="zh-CN" altLang="en-US" dirty="0"/>
              <a:t>知识图谱补全中：</a:t>
            </a:r>
          </a:p>
          <a:p>
            <a:pPr marL="457200" indent="-457200">
              <a:lnSpc>
                <a:spcPct val="100000"/>
              </a:lnSpc>
              <a:buFont typeface="+mj-lt"/>
              <a:buAutoNum type="arabicPeriod"/>
            </a:pPr>
            <a:r>
              <a:rPr lang="zh-CN" altLang="en-US" dirty="0"/>
              <a:t>以前的方法只建模关系三元组，忽略了大量图节点相关属性；</a:t>
            </a:r>
          </a:p>
          <a:p>
            <a:pPr marL="457200" indent="-457200">
              <a:lnSpc>
                <a:spcPct val="100000"/>
              </a:lnSpc>
              <a:buFont typeface="+mj-lt"/>
              <a:buAutoNum type="arabicPeriod"/>
            </a:pPr>
            <a:r>
              <a:rPr lang="zh-CN" altLang="en-US" dirty="0"/>
              <a:t>以前的方法并没有增强在嵌入空间中大规模连接结构，完全忽略了图结构。</a:t>
            </a:r>
          </a:p>
          <a:p>
            <a:pPr marL="285750" lvl="1" indent="-285750">
              <a:lnSpc>
                <a:spcPct val="100000"/>
              </a:lnSpc>
            </a:pPr>
            <a:r>
              <a:rPr lang="zh-CN" altLang="en-US" sz="2400" b="1" dirty="0"/>
              <a:t>用什么方法解决？</a:t>
            </a:r>
            <a:endParaRPr lang="en-US" altLang="zh-CN" sz="2400" b="1" dirty="0"/>
          </a:p>
          <a:p>
            <a:pPr marL="0" lvl="1" indent="0">
              <a:lnSpc>
                <a:spcPct val="100000"/>
              </a:lnSpc>
              <a:buNone/>
            </a:pPr>
            <a:r>
              <a:rPr lang="zh-CN" altLang="en-US" sz="2000" dirty="0"/>
              <a:t>用</a:t>
            </a:r>
            <a:r>
              <a:rPr lang="en-US" altLang="zh-CN" sz="2000" dirty="0"/>
              <a:t>GCN</a:t>
            </a:r>
            <a:r>
              <a:rPr lang="zh-CN" altLang="en-US" sz="2000" dirty="0"/>
              <a:t>和</a:t>
            </a:r>
            <a:r>
              <a:rPr lang="en-US" altLang="zh-CN" sz="2000" dirty="0" err="1"/>
              <a:t>ConvE</a:t>
            </a:r>
            <a:r>
              <a:rPr lang="zh-CN" altLang="en-US" sz="2000" dirty="0"/>
              <a:t>相结合的方法组成一个端到端的学习方法。</a:t>
            </a:r>
          </a:p>
          <a:p>
            <a:pPr marL="457200" lvl="1" indent="-457200">
              <a:lnSpc>
                <a:spcPct val="100000"/>
              </a:lnSpc>
              <a:buFont typeface="+mj-lt"/>
              <a:buAutoNum type="arabicPeriod"/>
            </a:pPr>
            <a:r>
              <a:rPr lang="en-US" altLang="zh-CN" sz="2000" dirty="0"/>
              <a:t>encoder</a:t>
            </a:r>
            <a:r>
              <a:rPr lang="zh-CN" altLang="en-US" sz="2000" dirty="0"/>
              <a:t>部分利用一个带权重的</a:t>
            </a:r>
            <a:r>
              <a:rPr lang="en-US" altLang="zh-CN" sz="2000" dirty="0"/>
              <a:t>GCN</a:t>
            </a:r>
            <a:r>
              <a:rPr lang="zh-CN" altLang="en-US" sz="2000" dirty="0"/>
              <a:t>的方法（利用图的结构并保留节点的属性）。</a:t>
            </a:r>
          </a:p>
          <a:p>
            <a:pPr marL="457200" lvl="1" indent="-457200">
              <a:lnSpc>
                <a:spcPct val="100000"/>
              </a:lnSpc>
              <a:buFont typeface="+mj-lt"/>
              <a:buAutoNum type="arabicPeriod"/>
            </a:pPr>
            <a:r>
              <a:rPr lang="en-US" altLang="zh-CN" sz="2000" dirty="0"/>
              <a:t>decoder</a:t>
            </a:r>
            <a:r>
              <a:rPr lang="zh-CN" altLang="en-US" sz="2000" dirty="0"/>
              <a:t>部分利用</a:t>
            </a:r>
            <a:r>
              <a:rPr lang="en-US" altLang="zh-CN" sz="2000" dirty="0"/>
              <a:t>Conv-</a:t>
            </a:r>
            <a:r>
              <a:rPr lang="en-US" altLang="zh-CN" sz="2000" dirty="0" err="1"/>
              <a:t>TransE</a:t>
            </a:r>
            <a:r>
              <a:rPr lang="zh-CN" altLang="en-US" sz="2000" dirty="0"/>
              <a:t>，利用</a:t>
            </a:r>
            <a:r>
              <a:rPr lang="en-US" altLang="zh-CN" sz="2000" dirty="0" err="1"/>
              <a:t>ConvE</a:t>
            </a:r>
            <a:r>
              <a:rPr lang="zh-CN" altLang="en-US" sz="2000" dirty="0"/>
              <a:t>的方法，但是去掉了实体和关系的矩阵重组部分（为了保留</a:t>
            </a:r>
            <a:r>
              <a:rPr lang="en-US" altLang="zh-CN" sz="2000" dirty="0" err="1"/>
              <a:t>TransE</a:t>
            </a:r>
            <a:r>
              <a:rPr lang="zh-CN" altLang="en-US" sz="2000" dirty="0"/>
              <a:t>的 </a:t>
            </a:r>
            <a:r>
              <a:rPr lang="en-US" altLang="zh-CN" sz="2000" dirty="0" err="1"/>
              <a:t>h+r</a:t>
            </a:r>
            <a:r>
              <a:rPr lang="en-US" altLang="zh-CN" sz="2000" dirty="0"/>
              <a:t>=t </a:t>
            </a:r>
            <a:r>
              <a:rPr lang="zh-CN" altLang="en-US" sz="2000" dirty="0"/>
              <a:t>的特性）。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 calcmode="lin" valueType="num">
                                      <p:cBhvr additive="base">
                                        <p:cTn id="2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 calcmode="lin" valueType="num">
                                      <p:cBhvr additive="base">
                                        <p:cTn id="3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 calcmode="lin" valueType="num">
                                      <p:cBhvr additive="base">
                                        <p:cTn id="3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anim calcmode="lin" valueType="num">
                                      <p:cBhvr additive="base">
                                        <p:cTn id="4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3809990"/>
            <a:ext cx="8332910" cy="2438410"/>
          </a:xfrm>
        </p:spPr>
        <p:txBody>
          <a:bodyPr vert="horz" wrap="square" anchor="t"/>
          <a:lstStyle/>
          <a:p>
            <a:pPr marL="342900" indent="-342900">
              <a:buFont typeface="+mj-lt"/>
              <a:buAutoNum type="arabicPeriod"/>
            </a:pPr>
            <a:r>
              <a:rPr lang="en-US" altLang="zh-CN" sz="1800" b="1" dirty="0" err="1"/>
              <a:t>convE</a:t>
            </a:r>
            <a:r>
              <a:rPr lang="zh-CN" altLang="en-US" sz="1800" b="1" dirty="0"/>
              <a:t>没有保存</a:t>
            </a:r>
            <a:r>
              <a:rPr lang="en-US" altLang="zh-CN" sz="1800" b="1" dirty="0" err="1"/>
              <a:t>TansE</a:t>
            </a:r>
            <a:r>
              <a:rPr lang="zh-CN" altLang="en-US" sz="1800" b="1" dirty="0"/>
              <a:t>的平移性质（translational property）：</a:t>
            </a:r>
            <a:r>
              <a:rPr lang="en-US" altLang="zh-CN" sz="1800" b="1" dirty="0" err="1"/>
              <a:t>es+er</a:t>
            </a:r>
            <a:r>
              <a:rPr lang="en-US" altLang="zh-CN" sz="1800" b="1" dirty="0"/>
              <a:t> ≈</a:t>
            </a:r>
            <a:r>
              <a:rPr lang="en-US" altLang="zh-CN" sz="1800" b="1" dirty="0" err="1"/>
              <a:t>eo</a:t>
            </a:r>
            <a:endParaRPr lang="en-US" altLang="zh-CN" sz="1800" b="1" dirty="0"/>
          </a:p>
          <a:p>
            <a:pPr marL="0" indent="0">
              <a:buNone/>
            </a:pPr>
            <a:r>
              <a:rPr lang="zh-CN" altLang="en-US" sz="1800" dirty="0">
                <a:solidFill>
                  <a:srgbClr val="CF3A34"/>
                </a:solidFill>
                <a:sym typeface="+mn-ea"/>
              </a:rPr>
              <a:t>Conv-TransE：</a:t>
            </a:r>
            <a:r>
              <a:rPr lang="zh-CN" altLang="en-US" sz="1800" dirty="0">
                <a:solidFill>
                  <a:srgbClr val="CF3A34"/>
                </a:solidFill>
              </a:rPr>
              <a:t>移除reshape这一步骤，直接在相同维度的s，r上进行卷积操作</a:t>
            </a:r>
            <a:endParaRPr lang="en-US" altLang="zh-CN" sz="1800" dirty="0">
              <a:solidFill>
                <a:srgbClr val="FF0000"/>
              </a:solidFill>
            </a:endParaRPr>
          </a:p>
          <a:p>
            <a:pPr marL="342900" indent="-342900">
              <a:buFont typeface="+mj-lt"/>
              <a:buAutoNum type="arabicPeriod" startAt="2"/>
            </a:pPr>
            <a:r>
              <a:rPr lang="en-US" altLang="zh-CN" sz="1800" b="1" dirty="0" err="1">
                <a:sym typeface="+mn-ea"/>
              </a:rPr>
              <a:t>convE</a:t>
            </a:r>
            <a:r>
              <a:rPr lang="zh-CN" altLang="en-US" sz="1800" b="1" dirty="0">
                <a:sym typeface="+mn-ea"/>
              </a:rPr>
              <a:t>没有将知识图中的连通性结构合并到嵌入空间中</a:t>
            </a:r>
            <a:endParaRPr lang="en-US" altLang="zh-CN" sz="1800" b="1" dirty="0">
              <a:sym typeface="+mn-ea"/>
            </a:endParaRPr>
          </a:p>
          <a:p>
            <a:pPr marL="0" indent="0">
              <a:buNone/>
            </a:pPr>
            <a:r>
              <a:rPr lang="en-US" altLang="zh-CN" sz="1800" dirty="0">
                <a:solidFill>
                  <a:srgbClr val="FF0000"/>
                </a:solidFill>
                <a:sym typeface="+mn-ea"/>
              </a:rPr>
              <a:t> GCN</a:t>
            </a:r>
            <a:r>
              <a:rPr lang="zh-CN" altLang="en-US" sz="1800" dirty="0">
                <a:solidFill>
                  <a:srgbClr val="FF0000"/>
                </a:solidFill>
                <a:sym typeface="+mn-ea"/>
              </a:rPr>
              <a:t>（</a:t>
            </a:r>
            <a:r>
              <a:rPr lang="zh-CN" altLang="en-US" sz="1800" dirty="0">
                <a:solidFill>
                  <a:srgbClr val="FF0000"/>
                </a:solidFill>
                <a:sym typeface="+mn-ea"/>
                <a:hlinkClick r:id="rId3" action="ppaction://hlinkfile">
                  <a:extLst>
                    <a:ext uri="{A12FA001-AC4F-418D-AE19-62706E023703}">
                      <ahyp:hlinkClr xmlns:ahyp="http://schemas.microsoft.com/office/drawing/2018/hyperlinkcolor" val="tx"/>
                    </a:ext>
                  </a:extLst>
                </a:hlinkClick>
              </a:rPr>
              <a:t>图卷积神经网络</a:t>
            </a:r>
            <a:r>
              <a:rPr lang="zh-CN" altLang="en-US" sz="1800" dirty="0">
                <a:solidFill>
                  <a:srgbClr val="FF0000"/>
                </a:solidFill>
                <a:sym typeface="+mn-ea"/>
              </a:rPr>
              <a:t>）：能够结合图结构和节点特征</a:t>
            </a:r>
            <a:endParaRPr lang="en-US" altLang="zh-CN" sz="1800" dirty="0">
              <a:solidFill>
                <a:srgbClr val="FF0000"/>
              </a:solidFill>
              <a:sym typeface="+mn-ea"/>
            </a:endParaRPr>
          </a:p>
          <a:p>
            <a:pPr marL="0" indent="0">
              <a:buNone/>
            </a:pPr>
            <a:r>
              <a:rPr lang="en-US" altLang="zh-CN" sz="1800" dirty="0">
                <a:solidFill>
                  <a:srgbClr val="CF3A34"/>
                </a:solidFill>
                <a:sym typeface="+mn-ea"/>
              </a:rPr>
              <a:t>WGCN</a:t>
            </a:r>
            <a:r>
              <a:rPr lang="zh-CN" altLang="en-US" sz="1800" dirty="0">
                <a:solidFill>
                  <a:srgbClr val="CF3A34"/>
                </a:solidFill>
                <a:sym typeface="+mn-ea"/>
              </a:rPr>
              <a:t>：在聚合邻节点信息时对不同类型的关系进行不同的加权，用于控制用于聚合的相邻节点的信息量</a:t>
            </a:r>
            <a:endParaRPr lang="en-US" altLang="zh-CN" sz="1800"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96EEF040-1FA6-4459-892F-E551873C6F22}"/>
              </a:ext>
            </a:extLst>
          </p:cNvPr>
          <p:cNvPicPr>
            <a:picLocks noChangeAspect="1"/>
          </p:cNvPicPr>
          <p:nvPr/>
        </p:nvPicPr>
        <p:blipFill>
          <a:blip r:embed="rId5"/>
          <a:stretch>
            <a:fillRect/>
          </a:stretch>
        </p:blipFill>
        <p:spPr>
          <a:xfrm>
            <a:off x="126878" y="1143062"/>
            <a:ext cx="8739432" cy="2659827"/>
          </a:xfrm>
          <a:prstGeom prst="rect">
            <a:avLst/>
          </a:prstGeom>
        </p:spPr>
      </p:pic>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2" name="内容占位符 1">
            <a:extLst>
              <a:ext uri="{FF2B5EF4-FFF2-40B4-BE49-F238E27FC236}">
                <a16:creationId xmlns:a16="http://schemas.microsoft.com/office/drawing/2014/main" id="{D13C51F5-C9D8-4ED8-8B4F-56D2543B56ED}"/>
              </a:ext>
            </a:extLst>
          </p:cNvPr>
          <p:cNvPicPr>
            <a:picLocks noGrp="1" noChangeAspect="1"/>
          </p:cNvPicPr>
          <p:nvPr>
            <p:ph idx="4294967295"/>
          </p:nvPr>
        </p:nvPicPr>
        <p:blipFill>
          <a:blip r:embed="rId3"/>
          <a:stretch>
            <a:fillRect/>
          </a:stretch>
        </p:blipFill>
        <p:spPr>
          <a:xfrm>
            <a:off x="0" y="1953630"/>
            <a:ext cx="9144000" cy="3397307"/>
          </a:xfrm>
          <a:prstGeom prst="rect">
            <a:avLst/>
          </a:prstGeom>
        </p:spPr>
      </p:pic>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
        <p:nvSpPr>
          <p:cNvPr id="4" name="文本框 3">
            <a:extLst>
              <a:ext uri="{FF2B5EF4-FFF2-40B4-BE49-F238E27FC236}">
                <a16:creationId xmlns:a16="http://schemas.microsoft.com/office/drawing/2014/main" id="{44BC13DA-9716-4970-BD76-DE24E410EA28}"/>
              </a:ext>
            </a:extLst>
          </p:cNvPr>
          <p:cNvSpPr txBox="1"/>
          <p:nvPr/>
        </p:nvSpPr>
        <p:spPr>
          <a:xfrm>
            <a:off x="381110" y="1295458"/>
            <a:ext cx="8305582"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mj-lt"/>
              </a:rPr>
              <a:t> Structure-Aware Convolutional Networks model</a:t>
            </a:r>
          </a:p>
          <a:p>
            <a:pPr marL="285750" indent="-285750">
              <a:buFont typeface="Arial" panose="020B0604020202020204" pitchFamily="34" charset="0"/>
              <a:buChar char="•"/>
            </a:pPr>
            <a:endParaRPr lang="zh-CN" altLang="en-US" b="1" dirty="0">
              <a:latin typeface="+mj-lt"/>
            </a:endParaRPr>
          </a:p>
        </p:txBody>
      </p:sp>
    </p:spTree>
    <p:extLst>
      <p:ext uri="{BB962C8B-B14F-4D97-AF65-F5344CB8AC3E}">
        <p14:creationId xmlns:p14="http://schemas.microsoft.com/office/powerpoint/2010/main" val="3999895320"/>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en-US" altLang="zh-CN" b="1" dirty="0"/>
              <a:t>WGCN</a:t>
            </a:r>
            <a:r>
              <a:rPr lang="zh-CN" altLang="en-US" dirty="0"/>
              <a:t>（</a:t>
            </a:r>
            <a:r>
              <a:rPr lang="en-US" altLang="zh-CN" dirty="0"/>
              <a:t> Weighted Graph Convolutional Layer </a:t>
            </a:r>
            <a:r>
              <a:rPr lang="zh-CN" altLang="en-US" dirty="0"/>
              <a:t>）</a:t>
            </a:r>
            <a:endParaRPr lang="en-US" altLang="zh-CN" dirty="0"/>
          </a:p>
          <a:p>
            <a:pPr marL="0" indent="457200">
              <a:buNone/>
            </a:pPr>
            <a:r>
              <a:rPr lang="en-US" altLang="zh-CN" dirty="0"/>
              <a:t>WGCN</a:t>
            </a:r>
            <a:r>
              <a:rPr lang="zh-CN" altLang="en-US" dirty="0"/>
              <a:t>称为加权的图卷积神经网络。其主要思想就是对不同的关系边定义一个不同的权重，将一个多关系图转变为多个带有不同强弱关系的单关系图。构成图的节点为实体，图的边为实体之间的关系。</a:t>
            </a:r>
            <a:endParaRPr lang="en-US" altLang="zh-CN" dirty="0"/>
          </a:p>
          <a:p>
            <a:pPr marL="0" indent="457200">
              <a:buNone/>
            </a:pPr>
            <a:r>
              <a:rPr lang="zh-CN" altLang="en-US" dirty="0"/>
              <a:t>回忆经典的</a:t>
            </a:r>
            <a:r>
              <a:rPr lang="en-US" altLang="zh-CN" dirty="0"/>
              <a:t>GCN</a:t>
            </a:r>
            <a:r>
              <a:rPr lang="zh-CN" altLang="en-US" dirty="0"/>
              <a:t>定义，主要思想为：将每个节点作为聚合的中心节点，对每个中心节点，聚合邻居节点的本层特征表示，来作为中心节点的下一层特征表示，即</a:t>
            </a:r>
            <a:endParaRPr lang="en-US" altLang="zh-CN" dirty="0"/>
          </a:p>
          <a:p>
            <a:pPr marL="0" indent="457200">
              <a:buNone/>
            </a:pPr>
            <a:endParaRPr lang="en-US" altLang="zh-CN" dirty="0"/>
          </a:p>
          <a:p>
            <a:pPr marL="0" indent="457200">
              <a:buNone/>
            </a:pPr>
            <a:r>
              <a:rPr lang="zh-CN" altLang="en-US" dirty="0"/>
              <a:t>其中，</a:t>
            </a:r>
            <a:r>
              <a:rPr lang="en-US" altLang="zh-CN" dirty="0"/>
              <a:t>N</a:t>
            </a:r>
            <a:r>
              <a:rPr lang="en-US" altLang="zh-CN" baseline="-25000" dirty="0"/>
              <a:t>i</a:t>
            </a:r>
            <a:r>
              <a:rPr lang="zh-CN" altLang="en-US" dirty="0"/>
              <a:t>表示</a:t>
            </a:r>
            <a:r>
              <a:rPr lang="en-US" altLang="zh-CN" dirty="0" err="1"/>
              <a:t>i</a:t>
            </a:r>
            <a:r>
              <a:rPr lang="zh-CN" altLang="en-US" dirty="0"/>
              <a:t>节点的邻居节点集合（包括</a:t>
            </a:r>
            <a:r>
              <a:rPr lang="en-US" altLang="zh-CN" dirty="0" err="1"/>
              <a:t>i</a:t>
            </a:r>
            <a:r>
              <a:rPr lang="zh-CN" altLang="en-US" dirty="0"/>
              <a:t>节点本身），</a:t>
            </a:r>
            <a:r>
              <a:rPr lang="en-US" altLang="zh-CN" dirty="0"/>
              <a:t>h</a:t>
            </a:r>
            <a:r>
              <a:rPr lang="en-US" altLang="zh-CN" baseline="30000" dirty="0"/>
              <a:t>l</a:t>
            </a:r>
            <a:r>
              <a:rPr lang="zh-CN" altLang="en-US" dirty="0"/>
              <a:t>为节点在第</a:t>
            </a:r>
            <a:r>
              <a:rPr lang="en-US" altLang="zh-CN" dirty="0"/>
              <a:t>l</a:t>
            </a:r>
            <a:r>
              <a:rPr lang="zh-CN" altLang="en-US" dirty="0"/>
              <a:t>层的向量表示。</a:t>
            </a:r>
            <a:r>
              <a:rPr lang="en-US" altLang="zh-CN" dirty="0"/>
              <a:t>g(·, ·)</a:t>
            </a:r>
            <a:r>
              <a:rPr lang="zh-CN" altLang="en-US" dirty="0"/>
              <a:t>表示信息传递函数，最基本的定义方法为</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7</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427D50AE-169C-4713-9627-47753B1CD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34" y="3505200"/>
            <a:ext cx="3276514" cy="898765"/>
          </a:xfrm>
          <a:prstGeom prst="rect">
            <a:avLst/>
          </a:prstGeom>
        </p:spPr>
      </p:pic>
      <p:pic>
        <p:nvPicPr>
          <p:cNvPr id="5" name="图片 4">
            <a:extLst>
              <a:ext uri="{FF2B5EF4-FFF2-40B4-BE49-F238E27FC236}">
                <a16:creationId xmlns:a16="http://schemas.microsoft.com/office/drawing/2014/main" id="{B884B893-ADCF-44E8-92B1-E1FC88F3C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100" y="5224930"/>
            <a:ext cx="3047920" cy="618751"/>
          </a:xfrm>
          <a:prstGeom prst="rect">
            <a:avLst/>
          </a:prstGeom>
        </p:spPr>
      </p:pic>
      <p:pic>
        <p:nvPicPr>
          <p:cNvPr id="7" name="图片 6">
            <a:extLst>
              <a:ext uri="{FF2B5EF4-FFF2-40B4-BE49-F238E27FC236}">
                <a16:creationId xmlns:a16="http://schemas.microsoft.com/office/drawing/2014/main" id="{CB37674F-3ACF-4B3B-9D20-B964C9FB7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6786" y="5224928"/>
            <a:ext cx="4552864" cy="712180"/>
          </a:xfrm>
          <a:prstGeom prst="rect">
            <a:avLst/>
          </a:prstGeom>
        </p:spPr>
      </p:pic>
      <p:cxnSp>
        <p:nvCxnSpPr>
          <p:cNvPr id="9" name="直接连接符 8">
            <a:extLst>
              <a:ext uri="{FF2B5EF4-FFF2-40B4-BE49-F238E27FC236}">
                <a16:creationId xmlns:a16="http://schemas.microsoft.com/office/drawing/2014/main" id="{CD9723A4-441C-4313-B0D4-15E743E36226}"/>
              </a:ext>
            </a:extLst>
          </p:cNvPr>
          <p:cNvCxnSpPr/>
          <p:nvPr/>
        </p:nvCxnSpPr>
        <p:spPr>
          <a:xfrm>
            <a:off x="3886218" y="5181554"/>
            <a:ext cx="0" cy="755554"/>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1829F67C-D668-4DAB-84B8-28EF00D096E7}"/>
              </a:ext>
            </a:extLst>
          </p:cNvPr>
          <p:cNvPicPr>
            <a:picLocks noChangeAspect="1"/>
          </p:cNvPicPr>
          <p:nvPr/>
        </p:nvPicPr>
        <p:blipFill>
          <a:blip r:embed="rId7"/>
          <a:stretch>
            <a:fillRect/>
          </a:stretch>
        </p:blipFill>
        <p:spPr>
          <a:xfrm>
            <a:off x="1752674" y="920918"/>
            <a:ext cx="4991015" cy="4945656"/>
          </a:xfrm>
          <a:prstGeom prst="rect">
            <a:avLst/>
          </a:prstGeom>
        </p:spPr>
      </p:pic>
    </p:spTree>
    <p:extLst>
      <p:ext uri="{BB962C8B-B14F-4D97-AF65-F5344CB8AC3E}">
        <p14:creationId xmlns:p14="http://schemas.microsoft.com/office/powerpoint/2010/main" val="1209968607"/>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0672"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en-US" altLang="zh-CN" dirty="0">
                <a:solidFill>
                  <a:srgbClr val="000000"/>
                </a:solidFill>
                <a:latin typeface="微软雅黑"/>
                <a:ea typeface="微软雅黑"/>
              </a:rPr>
              <a:t>WGCN</a:t>
            </a:r>
            <a:r>
              <a:rPr lang="zh-CN" altLang="en-US" dirty="0">
                <a:solidFill>
                  <a:srgbClr val="000000"/>
                </a:solidFill>
                <a:latin typeface="微软雅黑"/>
                <a:ea typeface="微软雅黑"/>
              </a:rPr>
              <a:t>的与</a:t>
            </a:r>
            <a:r>
              <a:rPr lang="en-US" altLang="zh-CN" dirty="0">
                <a:solidFill>
                  <a:srgbClr val="000000"/>
                </a:solidFill>
                <a:latin typeface="微软雅黑"/>
                <a:ea typeface="微软雅黑"/>
              </a:rPr>
              <a:t>GCN</a:t>
            </a:r>
            <a:r>
              <a:rPr lang="zh-CN" altLang="en-US" dirty="0">
                <a:solidFill>
                  <a:srgbClr val="000000"/>
                </a:solidFill>
                <a:latin typeface="微软雅黑"/>
                <a:ea typeface="微软雅黑"/>
              </a:rPr>
              <a:t>的主要区别就是，对知识图谱中的每个关系建模，在聚合过程中给不同的关系以不同的权重。定义权重为</a:t>
            </a:r>
            <a:r>
              <a:rPr lang="en-US" altLang="zh-CN" dirty="0">
                <a:solidFill>
                  <a:srgbClr val="000000"/>
                </a:solidFill>
                <a:latin typeface="微软雅黑"/>
                <a:ea typeface="微软雅黑"/>
              </a:rPr>
              <a:t>α</a:t>
            </a:r>
            <a:r>
              <a:rPr lang="en-US" altLang="zh-CN" baseline="-25000" dirty="0">
                <a:solidFill>
                  <a:srgbClr val="000000"/>
                </a:solidFill>
                <a:latin typeface="微软雅黑"/>
                <a:ea typeface="微软雅黑"/>
              </a:rPr>
              <a:t>t</a:t>
            </a:r>
            <a:r>
              <a:rPr lang="zh-CN" altLang="en-US" dirty="0">
                <a:solidFill>
                  <a:srgbClr val="000000"/>
                </a:solidFill>
                <a:latin typeface="微软雅黑"/>
                <a:ea typeface="微软雅黑"/>
              </a:rPr>
              <a:t>，</a:t>
            </a:r>
            <a:r>
              <a:rPr lang="en-US" altLang="zh-CN" dirty="0">
                <a:solidFill>
                  <a:srgbClr val="000000"/>
                </a:solidFill>
                <a:latin typeface="微软雅黑"/>
                <a:ea typeface="微软雅黑"/>
              </a:rPr>
              <a:t>1≤t≤T</a:t>
            </a:r>
            <a:r>
              <a:rPr lang="zh-CN" altLang="en-US" dirty="0">
                <a:solidFill>
                  <a:srgbClr val="000000"/>
                </a:solidFill>
                <a:latin typeface="微软雅黑"/>
                <a:ea typeface="微软雅黑"/>
              </a:rPr>
              <a:t>，其中</a:t>
            </a:r>
            <a:r>
              <a:rPr lang="en-US" altLang="zh-CN" dirty="0">
                <a:solidFill>
                  <a:srgbClr val="000000"/>
                </a:solidFill>
                <a:latin typeface="微软雅黑"/>
                <a:ea typeface="微软雅黑"/>
              </a:rPr>
              <a:t>T</a:t>
            </a:r>
            <a:r>
              <a:rPr lang="zh-CN" altLang="en-US" dirty="0">
                <a:solidFill>
                  <a:srgbClr val="000000"/>
                </a:solidFill>
                <a:latin typeface="微软雅黑"/>
                <a:ea typeface="微软雅黑"/>
              </a:rPr>
              <a:t>为关系总数。</a:t>
            </a:r>
            <a:r>
              <a:rPr lang="en-US" altLang="zh-CN" dirty="0">
                <a:solidFill>
                  <a:srgbClr val="000000"/>
                </a:solidFill>
                <a:latin typeface="微软雅黑"/>
                <a:ea typeface="微软雅黑"/>
              </a:rPr>
              <a:t>α</a:t>
            </a:r>
            <a:r>
              <a:rPr lang="en-US" altLang="zh-CN" baseline="-25000" dirty="0">
                <a:solidFill>
                  <a:srgbClr val="000000"/>
                </a:solidFill>
                <a:latin typeface="微软雅黑"/>
                <a:ea typeface="微软雅黑"/>
              </a:rPr>
              <a:t>t</a:t>
            </a:r>
            <a:r>
              <a:rPr lang="zh-CN" altLang="en-US" dirty="0">
                <a:solidFill>
                  <a:srgbClr val="000000"/>
                </a:solidFill>
                <a:latin typeface="微软雅黑"/>
                <a:ea typeface="微软雅黑"/>
              </a:rPr>
              <a:t>为可学参数。因而前向迭代公式可以写作</a:t>
            </a:r>
            <a:endParaRPr lang="en-US" altLang="zh-CN" dirty="0">
              <a:solidFill>
                <a:srgbClr val="000000"/>
              </a:solidFill>
              <a:latin typeface="微软雅黑"/>
              <a:ea typeface="微软雅黑"/>
            </a:endParaRPr>
          </a:p>
          <a:p>
            <a:pPr marL="0" indent="457200">
              <a:buClr>
                <a:srgbClr val="C0504D"/>
              </a:buClr>
              <a:buNone/>
            </a:pPr>
            <a:endParaRPr lang="en-US" altLang="zh-CN" dirty="0">
              <a:solidFill>
                <a:srgbClr val="000000"/>
              </a:solidFill>
              <a:latin typeface="微软雅黑"/>
              <a:ea typeface="微软雅黑"/>
            </a:endParaRPr>
          </a:p>
          <a:p>
            <a:pPr marL="0" indent="457200">
              <a:buClr>
                <a:srgbClr val="C0504D"/>
              </a:buClr>
              <a:buNone/>
            </a:pPr>
            <a:endParaRPr lang="en-US" altLang="zh-CN" dirty="0">
              <a:solidFill>
                <a:srgbClr val="000000"/>
              </a:solidFill>
              <a:latin typeface="微软雅黑"/>
              <a:ea typeface="微软雅黑"/>
            </a:endParaRPr>
          </a:p>
          <a:p>
            <a:pPr marL="0" indent="457200">
              <a:buClr>
                <a:srgbClr val="C0504D"/>
              </a:buClr>
              <a:buNone/>
            </a:pPr>
            <a:endParaRPr lang="en-US" altLang="zh-CN" dirty="0">
              <a:solidFill>
                <a:srgbClr val="000000"/>
              </a:solidFill>
              <a:latin typeface="微软雅黑"/>
              <a:ea typeface="微软雅黑"/>
            </a:endParaRPr>
          </a:p>
          <a:p>
            <a:pPr marL="0" indent="457200">
              <a:buClr>
                <a:srgbClr val="C0504D"/>
              </a:buClr>
              <a:buNone/>
            </a:pPr>
            <a:r>
              <a:rPr lang="zh-CN" altLang="en-US" dirty="0">
                <a:solidFill>
                  <a:srgbClr val="000000"/>
                </a:solidFill>
                <a:latin typeface="微软雅黑"/>
                <a:ea typeface="微软雅黑"/>
              </a:rPr>
              <a:t>将中心节点和邻居节点分离开，可以写作</a:t>
            </a:r>
            <a:endParaRPr lang="en-US" altLang="zh-CN" dirty="0">
              <a:solidFill>
                <a:srgbClr val="000000"/>
              </a:solidFill>
              <a:latin typeface="微软雅黑"/>
              <a:ea typeface="微软雅黑"/>
            </a:endParaRPr>
          </a:p>
          <a:p>
            <a:pPr marL="0" indent="457200">
              <a:buClr>
                <a:srgbClr val="C0504D"/>
              </a:buClr>
              <a:buNone/>
            </a:pPr>
            <a:endParaRPr lang="en-US" altLang="zh-CN" dirty="0">
              <a:solidFill>
                <a:srgbClr val="000000"/>
              </a:solidFill>
              <a:latin typeface="微软雅黑"/>
              <a:ea typeface="微软雅黑"/>
            </a:endParaRPr>
          </a:p>
          <a:p>
            <a:pPr marL="0" indent="457200">
              <a:buClr>
                <a:srgbClr val="C0504D"/>
              </a:buClr>
              <a:buNone/>
            </a:pPr>
            <a:endParaRPr lang="en-US" altLang="zh-CN" dirty="0">
              <a:solidFill>
                <a:srgbClr val="000000"/>
              </a:solidFill>
              <a:latin typeface="微软雅黑"/>
              <a:ea typeface="微软雅黑"/>
            </a:endParaRPr>
          </a:p>
        </p:txBody>
      </p:sp>
      <p:pic>
        <p:nvPicPr>
          <p:cNvPr id="3" name="图片 2">
            <a:extLst>
              <a:ext uri="{FF2B5EF4-FFF2-40B4-BE49-F238E27FC236}">
                <a16:creationId xmlns:a16="http://schemas.microsoft.com/office/drawing/2014/main" id="{94D502BA-7A75-4158-978E-44B6AED7A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8517" y="2438428"/>
            <a:ext cx="3248851" cy="1142969"/>
          </a:xfrm>
          <a:prstGeom prst="rect">
            <a:avLst/>
          </a:prstGeom>
        </p:spPr>
      </p:pic>
      <p:pic>
        <p:nvPicPr>
          <p:cNvPr id="6" name="图片 5">
            <a:extLst>
              <a:ext uri="{FF2B5EF4-FFF2-40B4-BE49-F238E27FC236}">
                <a16:creationId xmlns:a16="http://schemas.microsoft.com/office/drawing/2014/main" id="{6FB9A8D4-4659-4D6A-962F-56A9A73ED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98" y="4545762"/>
            <a:ext cx="4676775" cy="904875"/>
          </a:xfrm>
          <a:prstGeom prst="rect">
            <a:avLst/>
          </a:prstGeom>
        </p:spPr>
      </p:pic>
      <p:pic>
        <p:nvPicPr>
          <p:cNvPr id="9" name="图片 8">
            <a:extLst>
              <a:ext uri="{FF2B5EF4-FFF2-40B4-BE49-F238E27FC236}">
                <a16:creationId xmlns:a16="http://schemas.microsoft.com/office/drawing/2014/main" id="{42F09B4B-667E-424B-8C85-DE4C2AEEFA75}"/>
              </a:ext>
            </a:extLst>
          </p:cNvPr>
          <p:cNvPicPr>
            <a:picLocks noChangeAspect="1"/>
          </p:cNvPicPr>
          <p:nvPr/>
        </p:nvPicPr>
        <p:blipFill>
          <a:blip r:embed="rId6"/>
          <a:stretch>
            <a:fillRect/>
          </a:stretch>
        </p:blipFill>
        <p:spPr>
          <a:xfrm>
            <a:off x="5638772" y="2895614"/>
            <a:ext cx="3407568" cy="3376600"/>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0672"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None/>
            </a:pPr>
            <a:r>
              <a:rPr lang="zh-CN" altLang="en-US" dirty="0"/>
              <a:t>以上的为不同类型的边加权重的过程可以看做一个矩阵乘法：通过一个邻接矩阵同时为所有节点计算</a:t>
            </a:r>
            <a:r>
              <a:rPr lang="en-US" altLang="zh-CN" dirty="0"/>
              <a:t>embeddings</a:t>
            </a:r>
            <a:r>
              <a:rPr lang="zh-CN" altLang="en-US" dirty="0"/>
              <a:t>，邻接矩阵可以被写作</a:t>
            </a:r>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其中 </a:t>
            </a:r>
            <a:r>
              <a:rPr lang="en-US" altLang="zh-CN" dirty="0"/>
              <a:t>I </a:t>
            </a:r>
            <a:r>
              <a:rPr lang="zh-CN" altLang="en-US" dirty="0"/>
              <a:t>是一个单位矩阵。</a:t>
            </a:r>
            <a:r>
              <a:rPr lang="en-US" altLang="zh-CN" dirty="0"/>
              <a:t>At</a:t>
            </a:r>
            <a:r>
              <a:rPr lang="zh-CN" altLang="en-US" dirty="0"/>
              <a:t>是一个二进制矩阵，当</a:t>
            </a:r>
            <a:r>
              <a:rPr lang="en-US" altLang="zh-CN" dirty="0"/>
              <a:t>vi</a:t>
            </a:r>
            <a:r>
              <a:rPr lang="zh-CN" altLang="en-US" dirty="0"/>
              <a:t>和</a:t>
            </a:r>
            <a:r>
              <a:rPr lang="en-US" altLang="zh-CN" dirty="0" err="1"/>
              <a:t>vj</a:t>
            </a:r>
            <a:r>
              <a:rPr lang="en-US" altLang="zh-CN" dirty="0"/>
              <a:t>​</a:t>
            </a:r>
            <a:r>
              <a:rPr lang="zh-CN" altLang="en-US" dirty="0"/>
              <a:t>节点间有边连接则其中第</a:t>
            </a:r>
            <a:r>
              <a:rPr lang="en-US" altLang="zh-CN" dirty="0" err="1"/>
              <a:t>ij</a:t>
            </a:r>
            <a:r>
              <a:rPr lang="zh-CN" altLang="en-US" dirty="0"/>
              <a:t>项值为</a:t>
            </a:r>
            <a:r>
              <a:rPr lang="en-US" altLang="zh-CN" dirty="0"/>
              <a:t>1</a:t>
            </a:r>
            <a:r>
              <a:rPr lang="zh-CN" altLang="en-US" dirty="0"/>
              <a:t>，否则为</a:t>
            </a:r>
            <a:r>
              <a:rPr lang="en-US" altLang="zh-CN" dirty="0"/>
              <a:t>0</a:t>
            </a:r>
            <a:r>
              <a:rPr lang="zh-CN" altLang="en-US" dirty="0"/>
              <a:t>。</a:t>
            </a:r>
            <a:endParaRPr lang="en-US" altLang="zh-CN" dirty="0"/>
          </a:p>
          <a:p>
            <a:pPr marL="0" indent="457200">
              <a:buNone/>
            </a:pPr>
            <a:r>
              <a:rPr lang="zh-CN" altLang="en-US" dirty="0"/>
              <a:t>故由此可以得到递推公式：</a:t>
            </a:r>
          </a:p>
        </p:txBody>
      </p:sp>
      <p:pic>
        <p:nvPicPr>
          <p:cNvPr id="8" name="图片 7">
            <a:extLst>
              <a:ext uri="{FF2B5EF4-FFF2-40B4-BE49-F238E27FC236}">
                <a16:creationId xmlns:a16="http://schemas.microsoft.com/office/drawing/2014/main" id="{BA5CC7AE-3660-4B76-8D4B-B28649E64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38" y="1981238"/>
            <a:ext cx="2590800" cy="952500"/>
          </a:xfrm>
          <a:prstGeom prst="rect">
            <a:avLst/>
          </a:prstGeom>
        </p:spPr>
      </p:pic>
      <p:pic>
        <p:nvPicPr>
          <p:cNvPr id="11" name="图片 10">
            <a:extLst>
              <a:ext uri="{FF2B5EF4-FFF2-40B4-BE49-F238E27FC236}">
                <a16:creationId xmlns:a16="http://schemas.microsoft.com/office/drawing/2014/main" id="{24FA7902-9C4E-4C20-BCF8-E38966C0A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113" y="4267178"/>
            <a:ext cx="3067050" cy="55245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10141</TotalTime>
  <Words>2980</Words>
  <Application>Microsoft Office PowerPoint</Application>
  <PresentationFormat>全屏显示(4:3)</PresentationFormat>
  <Paragraphs>151</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19</vt:i4>
      </vt:variant>
    </vt:vector>
  </HeadingPairs>
  <TitlesOfParts>
    <vt:vector size="31"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SACN: End-to-End Structure-Aware Convolutional Networks for Knowledge  Base Completion</vt:lpstr>
      <vt:lpstr>摘要</vt:lpstr>
      <vt:lpstr>大纲</vt:lpstr>
      <vt:lpstr>1、动机</vt:lpstr>
      <vt:lpstr>1、动机</vt:lpstr>
      <vt:lpstr>2、模型</vt:lpstr>
      <vt:lpstr>2、模型</vt:lpstr>
      <vt:lpstr>2、模型</vt:lpstr>
      <vt:lpstr>2、模型</vt:lpstr>
      <vt:lpstr>2、模型</vt:lpstr>
      <vt:lpstr>2、模型</vt:lpstr>
      <vt:lpstr>2、模型</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2751</cp:revision>
  <dcterms:created xsi:type="dcterms:W3CDTF">2014-06-19T14:09:00Z</dcterms:created>
  <dcterms:modified xsi:type="dcterms:W3CDTF">2021-04-29T11:33:21Z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