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0"/>
  </p:notesMasterIdLst>
  <p:sldIdLst>
    <p:sldId id="256" r:id="rId5"/>
    <p:sldId id="988" r:id="rId6"/>
    <p:sldId id="808" r:id="rId7"/>
    <p:sldId id="899" r:id="rId8"/>
    <p:sldId id="989" r:id="rId9"/>
    <p:sldId id="990" r:id="rId10"/>
    <p:sldId id="991" r:id="rId11"/>
    <p:sldId id="995" r:id="rId12"/>
    <p:sldId id="993" r:id="rId13"/>
    <p:sldId id="999" r:id="rId14"/>
    <p:sldId id="1000" r:id="rId15"/>
    <p:sldId id="994" r:id="rId16"/>
    <p:sldId id="996" r:id="rId17"/>
    <p:sldId id="997" r:id="rId18"/>
    <p:sldId id="1001" r:id="rId19"/>
    <p:sldId id="998" r:id="rId20"/>
    <p:sldId id="1002" r:id="rId21"/>
    <p:sldId id="1003" r:id="rId22"/>
    <p:sldId id="1004" r:id="rId23"/>
    <p:sldId id="1005" r:id="rId24"/>
    <p:sldId id="1006" r:id="rId25"/>
    <p:sldId id="1008" r:id="rId26"/>
    <p:sldId id="1007" r:id="rId27"/>
    <p:sldId id="507" r:id="rId28"/>
    <p:sldId id="1009" r:id="rId29"/>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95" autoAdjust="0"/>
  </p:normalViewPr>
  <p:slideViewPr>
    <p:cSldViewPr showGuides="1">
      <p:cViewPr varScale="1">
        <p:scale>
          <a:sx n="90" d="100"/>
          <a:sy n="90" d="100"/>
        </p:scale>
        <p:origin x="2214" y="96"/>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smtClean="0">
                <a:effectLst/>
              </a:rPr>
              <a:t>大家好，今天我要介绍的这篇论文题目是</a:t>
            </a:r>
            <a:r>
              <a:rPr lang="en-US" altLang="zh-CN" dirty="0" smtClean="0">
                <a:effectLst/>
              </a:rPr>
              <a:t>《</a:t>
            </a:r>
            <a:r>
              <a:rPr lang="zh-CN" altLang="en-US" dirty="0" smtClean="0">
                <a:effectLst/>
              </a:rPr>
              <a:t>基于多方向语义的复杂关系知识图谱嵌入</a:t>
            </a:r>
            <a:r>
              <a:rPr lang="en-US" altLang="zh-CN" dirty="0" smtClean="0">
                <a:effectLst/>
              </a:rPr>
              <a:t>》</a:t>
            </a:r>
            <a:endParaRPr lang="zh-CN" altLang="en-US" dirty="0"/>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具体过程就是，（读</a:t>
            </a:r>
            <a:r>
              <a:rPr lang="en-US" altLang="zh-CN" dirty="0" smtClean="0"/>
              <a:t>PPT</a:t>
            </a:r>
            <a:r>
              <a:rPr lang="zh-CN" altLang="en-US" dirty="0" smtClean="0"/>
              <a:t>）</a:t>
            </a:r>
          </a:p>
        </p:txBody>
      </p:sp>
    </p:spTree>
    <p:extLst>
      <p:ext uri="{BB962C8B-B14F-4D97-AF65-F5344CB8AC3E}">
        <p14:creationId xmlns:p14="http://schemas.microsoft.com/office/powerpoint/2010/main" val="3840304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a:t>
            </a:r>
            <a:r>
              <a:rPr lang="en-US" altLang="zh-CN" dirty="0" smtClean="0"/>
              <a:t>PPT</a:t>
            </a:r>
            <a:r>
              <a:rPr lang="zh-CN" altLang="en-US" dirty="0" smtClean="0"/>
              <a:t>），哈达玛积</a:t>
            </a:r>
            <a:r>
              <a:rPr lang="en-US" altLang="zh-CN" dirty="0" smtClean="0"/>
              <a:t>(</a:t>
            </a:r>
            <a:r>
              <a:rPr lang="en-US" altLang="zh-CN" dirty="0" err="1" smtClean="0"/>
              <a:t>Hadamard</a:t>
            </a:r>
            <a:r>
              <a:rPr lang="en-US" altLang="zh-CN" dirty="0" smtClean="0"/>
              <a:t> product)</a:t>
            </a:r>
            <a:r>
              <a:rPr lang="zh-CN" altLang="en-US" dirty="0" smtClean="0"/>
              <a:t>是矩阵的一类运算，若</a:t>
            </a:r>
            <a:r>
              <a:rPr lang="en-US" altLang="zh-CN" dirty="0" smtClean="0"/>
              <a:t>A=(</a:t>
            </a:r>
            <a:r>
              <a:rPr lang="en-US" altLang="zh-CN" dirty="0" err="1" smtClean="0"/>
              <a:t>a</a:t>
            </a:r>
            <a:r>
              <a:rPr lang="en-US" altLang="zh-CN" baseline="-25000" dirty="0" err="1" smtClean="0"/>
              <a:t>ij</a:t>
            </a:r>
            <a:r>
              <a:rPr lang="en-US" altLang="zh-CN" dirty="0" smtClean="0"/>
              <a:t>)</a:t>
            </a:r>
            <a:r>
              <a:rPr lang="zh-CN" altLang="en-US" dirty="0" smtClean="0"/>
              <a:t>和</a:t>
            </a:r>
            <a:r>
              <a:rPr lang="en-US" altLang="zh-CN" dirty="0" smtClean="0"/>
              <a:t>B=(</a:t>
            </a:r>
            <a:r>
              <a:rPr lang="en-US" altLang="zh-CN" dirty="0" err="1" smtClean="0"/>
              <a:t>b</a:t>
            </a:r>
            <a:r>
              <a:rPr lang="en-US" altLang="zh-CN" baseline="-25000" dirty="0" err="1" smtClean="0"/>
              <a:t>ij</a:t>
            </a:r>
            <a:r>
              <a:rPr lang="en-US" altLang="zh-CN" dirty="0" smtClean="0"/>
              <a:t>)</a:t>
            </a:r>
            <a:r>
              <a:rPr lang="zh-CN" altLang="en-US" dirty="0" smtClean="0"/>
              <a:t>是两个同阶矩阵，若</a:t>
            </a:r>
            <a:r>
              <a:rPr lang="en-US" altLang="zh-CN" dirty="0" err="1" smtClean="0"/>
              <a:t>c</a:t>
            </a:r>
            <a:r>
              <a:rPr lang="en-US" altLang="zh-CN" baseline="-25000" dirty="0" err="1" smtClean="0"/>
              <a:t>ij</a:t>
            </a:r>
            <a:r>
              <a:rPr lang="en-US" altLang="zh-CN" dirty="0" smtClean="0"/>
              <a:t>=</a:t>
            </a:r>
            <a:r>
              <a:rPr lang="en-US" altLang="zh-CN" dirty="0" err="1" smtClean="0"/>
              <a:t>a</a:t>
            </a:r>
            <a:r>
              <a:rPr lang="en-US" altLang="zh-CN" baseline="-25000" dirty="0" err="1" smtClean="0"/>
              <a:t>ij</a:t>
            </a:r>
            <a:r>
              <a:rPr lang="en-US" altLang="zh-CN" dirty="0" err="1" smtClean="0"/>
              <a:t>×b</a:t>
            </a:r>
            <a:r>
              <a:rPr lang="en-US" altLang="zh-CN" baseline="-25000" dirty="0" err="1" smtClean="0"/>
              <a:t>ij</a:t>
            </a:r>
            <a:r>
              <a:rPr lang="en-US" altLang="zh-CN" dirty="0" smtClean="0"/>
              <a:t>,</a:t>
            </a:r>
            <a:r>
              <a:rPr lang="zh-CN" altLang="en-US" dirty="0" smtClean="0"/>
              <a:t>则称矩阵</a:t>
            </a:r>
            <a:r>
              <a:rPr lang="en-US" altLang="zh-CN" dirty="0" smtClean="0"/>
              <a:t>C=(</a:t>
            </a:r>
            <a:r>
              <a:rPr lang="en-US" altLang="zh-CN" dirty="0" err="1" smtClean="0"/>
              <a:t>c</a:t>
            </a:r>
            <a:r>
              <a:rPr lang="en-US" altLang="zh-CN" baseline="-25000" dirty="0" err="1" smtClean="0"/>
              <a:t>ij</a:t>
            </a:r>
            <a:r>
              <a:rPr lang="en-US" altLang="zh-CN" dirty="0" smtClean="0"/>
              <a:t>)</a:t>
            </a:r>
            <a:r>
              <a:rPr lang="zh-CN" altLang="en-US" dirty="0" smtClean="0"/>
              <a:t>为</a:t>
            </a:r>
            <a:r>
              <a:rPr lang="en-US" altLang="zh-CN" dirty="0" smtClean="0"/>
              <a:t>A</a:t>
            </a:r>
            <a:r>
              <a:rPr lang="zh-CN" altLang="en-US" dirty="0" smtClean="0"/>
              <a:t>和</a:t>
            </a:r>
            <a:r>
              <a:rPr lang="en-US" altLang="zh-CN" dirty="0" smtClean="0"/>
              <a:t>B</a:t>
            </a:r>
            <a:r>
              <a:rPr lang="zh-CN" altLang="en-US" dirty="0" smtClean="0"/>
              <a:t>的哈达玛积</a:t>
            </a:r>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307296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3606877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2267263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smtClean="0"/>
              <a:t>（读</a:t>
            </a:r>
            <a:r>
              <a:rPr lang="en-US" altLang="zh-CN" dirty="0" smtClean="0"/>
              <a:t>PPT</a:t>
            </a:r>
            <a:r>
              <a:rPr lang="zh-CN" altLang="en-US" dirty="0" smtClean="0"/>
              <a:t>）</a:t>
            </a:r>
          </a:p>
          <a:p>
            <a:endParaRPr lang="zh-CN" altLang="en-US" dirty="0"/>
          </a:p>
        </p:txBody>
      </p:sp>
    </p:spTree>
    <p:extLst>
      <p:ext uri="{BB962C8B-B14F-4D97-AF65-F5344CB8AC3E}">
        <p14:creationId xmlns:p14="http://schemas.microsoft.com/office/powerpoint/2010/main" val="220567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列出了一些典型的基于翻译的模型</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和本文的</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模型的评分函数和参数总数。可以明显看出，对于每个三元组</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，本文的</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模型中的参数数量仅比最简单的</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多一个，而比其他的少得多，这表明</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了本文的</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方法</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的效率较高。</a:t>
            </a:r>
            <a:endPar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endParaRPr>
          </a:p>
          <a:p>
            <a:endParaRPr lang="zh-CN" altLang="en-US" dirty="0"/>
          </a:p>
        </p:txBody>
      </p:sp>
    </p:spTree>
    <p:extLst>
      <p:ext uri="{BB962C8B-B14F-4D97-AF65-F5344CB8AC3E}">
        <p14:creationId xmlns:p14="http://schemas.microsoft.com/office/powerpoint/2010/main" val="41707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这个是实验所采用的数据集</a:t>
            </a:r>
            <a:endParaRPr lang="zh-CN" altLang="en-US" dirty="0"/>
          </a:p>
        </p:txBody>
      </p:sp>
    </p:spTree>
    <p:extLst>
      <p:ext uri="{BB962C8B-B14F-4D97-AF65-F5344CB8AC3E}">
        <p14:creationId xmlns:p14="http://schemas.microsoft.com/office/powerpoint/2010/main" val="4111751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smtClean="0"/>
              <a:t>在</a:t>
            </a:r>
            <a:r>
              <a:rPr lang="en-US" altLang="zh-CN" dirty="0" smtClean="0"/>
              <a:t>FB15K</a:t>
            </a:r>
            <a:r>
              <a:rPr lang="zh-CN" altLang="en-US" dirty="0" smtClean="0"/>
              <a:t>上，通过“</a:t>
            </a:r>
            <a:r>
              <a:rPr lang="en-US" altLang="zh-CN" dirty="0" err="1" smtClean="0"/>
              <a:t>unif</a:t>
            </a:r>
            <a:r>
              <a:rPr lang="en-US" altLang="zh-CN" dirty="0" smtClean="0"/>
              <a:t>”</a:t>
            </a:r>
            <a:r>
              <a:rPr lang="zh-CN" altLang="en-US" dirty="0" smtClean="0"/>
              <a:t>和“</a:t>
            </a:r>
            <a:r>
              <a:rPr lang="en-US" altLang="zh-CN" dirty="0" err="1" smtClean="0"/>
              <a:t>bern</a:t>
            </a:r>
            <a:r>
              <a:rPr lang="en-US" altLang="zh-CN" dirty="0" smtClean="0"/>
              <a:t>”</a:t>
            </a:r>
            <a:r>
              <a:rPr lang="zh-CN" altLang="en-US" dirty="0" smtClean="0"/>
              <a:t>，本文的模型在</a:t>
            </a:r>
            <a:r>
              <a:rPr lang="en-US" altLang="zh-CN" dirty="0" smtClean="0"/>
              <a:t>Raw</a:t>
            </a:r>
            <a:r>
              <a:rPr lang="zh-CN" altLang="en-US" dirty="0" smtClean="0"/>
              <a:t>和</a:t>
            </a:r>
            <a:r>
              <a:rPr lang="en-US" altLang="zh-CN" dirty="0" smtClean="0"/>
              <a:t>Filter</a:t>
            </a:r>
            <a:r>
              <a:rPr lang="zh-CN" altLang="en-US" dirty="0" smtClean="0"/>
              <a:t>下都改进了</a:t>
            </a:r>
            <a:r>
              <a:rPr lang="en-US" altLang="zh-CN" dirty="0" smtClean="0"/>
              <a:t>Hit@10</a:t>
            </a:r>
            <a:r>
              <a:rPr lang="zh-CN" altLang="en-US" dirty="0" smtClean="0"/>
              <a:t>和</a:t>
            </a:r>
            <a:r>
              <a:rPr lang="en-US" altLang="zh-CN" dirty="0" err="1" smtClean="0"/>
              <a:t>MeanRank</a:t>
            </a:r>
            <a:r>
              <a:rPr lang="zh-CN" altLang="en-US" dirty="0" smtClean="0"/>
              <a:t>，特别是本文的模型比通常用作比较的</a:t>
            </a:r>
            <a:r>
              <a:rPr lang="en-US" altLang="zh-CN" dirty="0" smtClean="0"/>
              <a:t>SE</a:t>
            </a:r>
            <a:r>
              <a:rPr lang="zh-CN" altLang="en-US" dirty="0" smtClean="0"/>
              <a:t>、</a:t>
            </a:r>
            <a:r>
              <a:rPr lang="en-US" altLang="zh-CN" dirty="0" smtClean="0"/>
              <a:t>SME</a:t>
            </a:r>
            <a:r>
              <a:rPr lang="zh-CN" altLang="en-US" dirty="0" smtClean="0"/>
              <a:t>和</a:t>
            </a:r>
            <a:r>
              <a:rPr lang="en-US" altLang="zh-CN" dirty="0" smtClean="0"/>
              <a:t>Trans(E</a:t>
            </a:r>
            <a:r>
              <a:rPr lang="zh-CN" altLang="en-US" dirty="0" smtClean="0"/>
              <a:t>，</a:t>
            </a:r>
            <a:r>
              <a:rPr lang="en-US" altLang="zh-CN" dirty="0" smtClean="0"/>
              <a:t>H</a:t>
            </a:r>
            <a:r>
              <a:rPr lang="zh-CN" altLang="en-US" dirty="0" smtClean="0"/>
              <a:t>，</a:t>
            </a:r>
            <a:r>
              <a:rPr lang="en-US" altLang="zh-CN" dirty="0" smtClean="0"/>
              <a:t>R)</a:t>
            </a:r>
            <a:r>
              <a:rPr lang="zh-CN" altLang="en-US" dirty="0" smtClean="0"/>
              <a:t>更好，因为它们比其他方法具有更好的可扩展性，而在</a:t>
            </a:r>
            <a:r>
              <a:rPr lang="en-US" altLang="zh-CN" dirty="0" smtClean="0"/>
              <a:t>WN18</a:t>
            </a:r>
            <a:r>
              <a:rPr lang="zh-CN" altLang="en-US" dirty="0" smtClean="0"/>
              <a:t>上，本文的模型在</a:t>
            </a:r>
            <a:r>
              <a:rPr lang="en-US" altLang="zh-CN" dirty="0" smtClean="0"/>
              <a:t>Raw</a:t>
            </a:r>
            <a:r>
              <a:rPr lang="zh-CN" altLang="en-US" dirty="0" smtClean="0"/>
              <a:t>和</a:t>
            </a:r>
            <a:r>
              <a:rPr lang="en-US" altLang="zh-CN" dirty="0" smtClean="0"/>
              <a:t>Filter</a:t>
            </a:r>
            <a:r>
              <a:rPr lang="zh-CN" altLang="en-US" dirty="0" smtClean="0"/>
              <a:t>下都改进了</a:t>
            </a:r>
            <a:r>
              <a:rPr lang="en-US" altLang="zh-CN" dirty="0" smtClean="0"/>
              <a:t>Hit@10</a:t>
            </a:r>
            <a:r>
              <a:rPr lang="zh-CN" altLang="en-US" dirty="0" smtClean="0"/>
              <a:t>。</a:t>
            </a:r>
          </a:p>
          <a:p>
            <a:r>
              <a:rPr lang="zh-CN" altLang="en-US" dirty="0" smtClean="0"/>
              <a:t>表</a:t>
            </a:r>
            <a:r>
              <a:rPr lang="en-US" altLang="zh-CN" dirty="0" smtClean="0"/>
              <a:t>3</a:t>
            </a:r>
            <a:r>
              <a:rPr lang="zh-CN" altLang="en-US" dirty="0" smtClean="0"/>
              <a:t>除了在</a:t>
            </a:r>
            <a:r>
              <a:rPr lang="en-US" altLang="zh-CN" dirty="0" smtClean="0"/>
              <a:t>WN18meanrank</a:t>
            </a:r>
            <a:r>
              <a:rPr lang="zh-CN" altLang="en-US" dirty="0" smtClean="0"/>
              <a:t>得分优于其他方法之外，还得到了更多</a:t>
            </a:r>
            <a:r>
              <a:rPr lang="en-US" altLang="zh-CN" dirty="0" err="1" smtClean="0"/>
              <a:t>hit@n</a:t>
            </a:r>
            <a:r>
              <a:rPr lang="zh-CN" altLang="en-US" dirty="0" smtClean="0"/>
              <a:t>结果，表明实体预测的结果主要分布在</a:t>
            </a:r>
            <a:r>
              <a:rPr lang="en-US" altLang="zh-CN" dirty="0" smtClean="0"/>
              <a:t>hit@20</a:t>
            </a:r>
            <a:r>
              <a:rPr lang="zh-CN" altLang="en-US" dirty="0" smtClean="0"/>
              <a:t>，在</a:t>
            </a:r>
            <a:r>
              <a:rPr lang="en-US" altLang="zh-CN" dirty="0" smtClean="0"/>
              <a:t>hit@20</a:t>
            </a:r>
            <a:r>
              <a:rPr lang="zh-CN" altLang="en-US" dirty="0" smtClean="0"/>
              <a:t>之外的不到</a:t>
            </a:r>
            <a:r>
              <a:rPr lang="en-US" altLang="zh-CN" dirty="0" smtClean="0"/>
              <a:t>5%</a:t>
            </a:r>
          </a:p>
        </p:txBody>
      </p:sp>
    </p:spTree>
    <p:extLst>
      <p:ext uri="{BB962C8B-B14F-4D97-AF65-F5344CB8AC3E}">
        <p14:creationId xmlns:p14="http://schemas.microsoft.com/office/powerpoint/2010/main" val="2189221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对于不同关系的</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Hit@10</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通过在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上投影关系的属性列出了结果。我们可以发现，头实体预测的</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hit@10s</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1-1</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N-1</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N-N</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关系中的均匀采样方法得到改善，而在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1-1</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N-1</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关系中的伯努利采样方法得到改善，尾实体预测的</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hit@10s</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1-1</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1-N</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N-N</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关系中的均匀采样方法得到改善，而在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1-1</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关系中的伯努利采样方法得到改善。</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N-1</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关系的头部预测和</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1-N</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关系的尾部预测的命中</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分别有大约</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27.1%</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24.8%</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的显著改进，而这两个预测始终是长期难以解决的难题。</a:t>
            </a:r>
          </a:p>
          <a:p>
            <a:endParaRPr lang="zh-CN" altLang="en-US" dirty="0"/>
          </a:p>
        </p:txBody>
      </p:sp>
    </p:spTree>
    <p:extLst>
      <p:ext uri="{BB962C8B-B14F-4D97-AF65-F5344CB8AC3E}">
        <p14:creationId xmlns:p14="http://schemas.microsoft.com/office/powerpoint/2010/main" val="138928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首先来看摘要，（读</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6012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的实验结果见表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5</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。可以看出，本文的模型在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上的性能优于</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上的</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meanrank</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、都优于</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Hit@10</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仅略低于</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上的</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。假设</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由完全连接层和卷积层建模，我们的模型不仅比</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具有更好的可扩展性，而且具有与</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相似的性能</a:t>
            </a:r>
            <a:endParaRPr lang="zh-CN" altLang="en-US" dirty="0"/>
          </a:p>
        </p:txBody>
      </p:sp>
    </p:spTree>
    <p:extLst>
      <p:ext uri="{BB962C8B-B14F-4D97-AF65-F5344CB8AC3E}">
        <p14:creationId xmlns:p14="http://schemas.microsoft.com/office/powerpoint/2010/main" val="2817226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此外，我们还在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数据集上评估了当参数</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γ</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根据关系变化或对于不同的关系是常数时我们的模型。在这些实验中，超参数保持与数据集和协议部分相同。从表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6</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中列出的结果可以看出，当参数</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γ</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随关系变化时，性能将优于当</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α</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对于不同关系保持相同值时的性能。</a:t>
            </a:r>
            <a:endParaRPr lang="zh-CN" altLang="en-US" dirty="0"/>
          </a:p>
        </p:txBody>
      </p:sp>
    </p:spTree>
    <p:extLst>
      <p:ext uri="{BB962C8B-B14F-4D97-AF65-F5344CB8AC3E}">
        <p14:creationId xmlns:p14="http://schemas.microsoft.com/office/powerpoint/2010/main" val="478251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通过表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7</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中的关系嵌入向量，余弦相似性度量上有两个前</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5</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的关系。我们可以发现这种</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候选相似关系</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与基本关系具有相似的语义。这些结果表明，头实体、尾实体和关系之间的语义转换对于知识图表示具有重要意义。</a:t>
            </a:r>
            <a:endParaRPr lang="zh-CN" altLang="en-US" dirty="0"/>
          </a:p>
        </p:txBody>
      </p:sp>
    </p:spTree>
    <p:extLst>
      <p:ext uri="{BB962C8B-B14F-4D97-AF65-F5344CB8AC3E}">
        <p14:creationId xmlns:p14="http://schemas.microsoft.com/office/powerpoint/2010/main" val="4265870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2739613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这是这次汇报的大纲</a:t>
            </a:r>
            <a:endParaRPr lang="zh-CN" altLang="en-US" dirty="0"/>
          </a:p>
        </p:txBody>
      </p:sp>
    </p:spTree>
    <p:extLst>
      <p:ext uri="{BB962C8B-B14F-4D97-AF65-F5344CB8AC3E}">
        <p14:creationId xmlns:p14="http://schemas.microsoft.com/office/powerpoint/2010/main" val="11309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首先是本文的动机，（读</a:t>
            </a:r>
            <a:r>
              <a:rPr lang="en-US" altLang="zh-CN" dirty="0" smtClean="0"/>
              <a:t>PPT</a:t>
            </a:r>
            <a:r>
              <a:rPr lang="zh-CN" altLang="en-US" dirty="0" smtClean="0"/>
              <a:t>第一段），先来看看其他嵌入模型（读剩余</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2843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dirty="0" smtClean="0"/>
              <a:t>读（</a:t>
            </a:r>
            <a:r>
              <a:rPr lang="en-US" altLang="zh-CN" sz="1200" dirty="0" smtClean="0"/>
              <a:t>PPT</a:t>
            </a:r>
            <a:r>
              <a:rPr lang="zh-CN" altLang="en-US" sz="1200" dirty="0" smtClean="0"/>
              <a:t>），</a:t>
            </a:r>
            <a:r>
              <a:rPr lang="zh-CN" altLang="zh-CN" sz="1200" dirty="0" smtClean="0"/>
              <a:t>以图</a:t>
            </a:r>
            <a:r>
              <a:rPr lang="en-US" altLang="zh-CN" sz="1200" dirty="0" smtClean="0"/>
              <a:t>1</a:t>
            </a:r>
            <a:r>
              <a:rPr lang="zh-CN" altLang="zh-CN" sz="1200" dirty="0" smtClean="0"/>
              <a:t>为例，有三个正确的三元组（老虎；吃；肉），（人；吃；肉）和（人；吃；水果）。这些方法只是把吃的语义传递给人、虎、果、肉，而从人类认知的角度来看，吃这个关系只在人与果、人与肉、虎与肉之间存在语义关系，这可能导致错误的推论：（老虎；吃；水果）。</a:t>
            </a:r>
          </a:p>
          <a:p>
            <a:endParaRPr lang="zh-CN" altLang="en-US" dirty="0"/>
          </a:p>
        </p:txBody>
      </p:sp>
    </p:spTree>
    <p:extLst>
      <p:ext uri="{BB962C8B-B14F-4D97-AF65-F5344CB8AC3E}">
        <p14:creationId xmlns:p14="http://schemas.microsoft.com/office/powerpoint/2010/main" val="2619198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211013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372173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这个是本文模型的介绍，（读</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5" name="Rectangle 3"/>
          <p:cNvSpPr>
            <a:spLocks noGrp="1" noChangeArrowheads="1"/>
          </p:cNvSpPr>
          <p:nvPr>
            <p:ph idx="1"/>
          </p:nvPr>
        </p:nvSpPr>
        <p:spPr bwMode="auto">
          <a:xfrm>
            <a:off x="566738" y="1196975"/>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mtClean="0"/>
              <a:t>单击此处编辑母版文本样式</a:t>
            </a:r>
          </a:p>
          <a:p>
            <a:pPr lvl="1"/>
            <a:r>
              <a:rPr lang="zh-CN" altLang="en-US" smtClean="0"/>
              <a:t>第二级</a:t>
            </a:r>
          </a:p>
        </p:txBody>
      </p:sp>
      <p:sp>
        <p:nvSpPr>
          <p:cNvPr id="4" name="Rectangle 6"/>
          <p:cNvSpPr>
            <a:spLocks noGrp="1" noChangeArrowheads="1"/>
          </p:cNvSpPr>
          <p:nvPr>
            <p:ph type="sldNum" sz="quarter" idx="10"/>
          </p:nvPr>
        </p:nvSpPr>
        <p:spPr>
          <a:xfrm>
            <a:off x="6227763" y="6481763"/>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5" name="Rectangle 3"/>
          <p:cNvSpPr>
            <a:spLocks noGrp="1" noChangeArrowheads="1"/>
          </p:cNvSpPr>
          <p:nvPr>
            <p:ph idx="1"/>
          </p:nvPr>
        </p:nvSpPr>
        <p:spPr bwMode="auto">
          <a:xfrm>
            <a:off x="566738" y="1196975"/>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mtClean="0"/>
              <a:t>单击此处编辑母版文本样式</a:t>
            </a:r>
          </a:p>
          <a:p>
            <a:pPr lvl="1"/>
            <a:r>
              <a:rPr lang="zh-CN" altLang="en-US" smtClean="0"/>
              <a:t>第二级</a:t>
            </a:r>
          </a:p>
        </p:txBody>
      </p:sp>
      <p:sp>
        <p:nvSpPr>
          <p:cNvPr id="4" name="Rectangle 6"/>
          <p:cNvSpPr>
            <a:spLocks noGrp="1" noChangeArrowheads="1"/>
          </p:cNvSpPr>
          <p:nvPr>
            <p:ph type="sldNum" sz="quarter" idx="10"/>
          </p:nvPr>
        </p:nvSpPr>
        <p:spPr>
          <a:xfrm>
            <a:off x="6227763" y="6481763"/>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0"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3"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0" y="6172200"/>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0" y="6172200"/>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0"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0" y="6172200"/>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0" y="6172200"/>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0.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2.jpe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0.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0.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4.wmf"/><Relationship Id="rId2" Type="http://schemas.openxmlformats.org/officeDocument/2006/relationships/slideLayout" Target="../slideLayouts/slideLayout30.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jpe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5.xml"/><Relationship Id="rId7" Type="http://schemas.openxmlformats.org/officeDocument/2006/relationships/image" Target="../media/image24.wmf"/><Relationship Id="rId2" Type="http://schemas.openxmlformats.org/officeDocument/2006/relationships/slideLayout" Target="../slideLayouts/slideLayout30.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29.png"/><Relationship Id="rId5" Type="http://schemas.openxmlformats.org/officeDocument/2006/relationships/image" Target="../media/image2.jpeg"/><Relationship Id="rId10" Type="http://schemas.openxmlformats.org/officeDocument/2006/relationships/oleObject" Target="../embeddings/oleObject5.bin"/><Relationship Id="rId4" Type="http://schemas.openxmlformats.org/officeDocument/2006/relationships/image" Target="../media/image26.pn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0.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9.xml"/><Relationship Id="rId7" Type="http://schemas.openxmlformats.org/officeDocument/2006/relationships/image" Target="../media/image5.wmf"/><Relationship Id="rId2" Type="http://schemas.openxmlformats.org/officeDocument/2006/relationships/slideLayout" Target="../slideLayouts/slideLayout30.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6.wmf"/><Relationship Id="rId4" Type="http://schemas.openxmlformats.org/officeDocument/2006/relationships/image" Target="../media/image2.jpeg"/><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r>
              <a:rPr lang="en-US" altLang="zh-CN" sz="2800" b="1" dirty="0" err="1"/>
              <a:t>TransMS</a:t>
            </a:r>
            <a:r>
              <a:rPr lang="en-US" altLang="zh-CN" sz="2800" b="1" dirty="0"/>
              <a:t>: Knowledge Graph Embedding for Complex Relations by</a:t>
            </a:r>
            <a:br>
              <a:rPr lang="en-US" altLang="zh-CN" sz="2800" b="1" dirty="0"/>
            </a:br>
            <a:r>
              <a:rPr lang="en-US" altLang="zh-CN" sz="2800" b="1" dirty="0"/>
              <a:t>Multidirectional Semantics</a:t>
            </a:r>
            <a:r>
              <a:rPr lang="en-US" altLang="zh-CN" sz="2800" dirty="0"/>
              <a:t> </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a:t>
            </a:r>
            <a:r>
              <a:rPr lang="zh-CN" altLang="en-US" sz="1800" dirty="0" smtClean="0"/>
              <a:t>：</a:t>
            </a:r>
            <a:r>
              <a:rPr lang="zh-CN" altLang="en-US" sz="1800" dirty="0"/>
              <a:t>杨心逸</a:t>
            </a:r>
          </a:p>
          <a:p>
            <a:pPr lvl="0" algn="l" eaLnBrk="1" hangingPunct="1">
              <a:lnSpc>
                <a:spcPct val="115000"/>
              </a:lnSpc>
            </a:pPr>
            <a:r>
              <a:rPr lang="zh-CN" altLang="en-US" sz="1800" dirty="0"/>
              <a:t>日    期：</a:t>
            </a:r>
            <a:r>
              <a:rPr lang="en-US" altLang="x-none" sz="1800" dirty="0" smtClean="0"/>
              <a:t>2020</a:t>
            </a:r>
            <a:r>
              <a:rPr lang="zh-CN" altLang="en-US" sz="1800" dirty="0" smtClean="0"/>
              <a:t>-</a:t>
            </a:r>
            <a:r>
              <a:rPr lang="en-US" altLang="zh-CN" sz="1800" dirty="0" smtClean="0"/>
              <a:t>11</a:t>
            </a:r>
            <a:r>
              <a:rPr lang="zh-CN" altLang="en-US" sz="1800" dirty="0" smtClean="0"/>
              <a:t>-</a:t>
            </a:r>
            <a:r>
              <a:rPr lang="en-US" altLang="zh-CN" sz="1800" dirty="0" smtClean="0"/>
              <a:t>21</a:t>
            </a:r>
            <a:endParaRPr lang="en-US" altLang="zh-CN" sz="1800" dirty="0"/>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mc:AlternateContent xmlns:mc="http://schemas.openxmlformats.org/markup-compatibility/2006">
        <mc:Choice xmlns:a14="http://schemas.microsoft.com/office/drawing/2010/main" Requires="a14">
          <p:sp>
            <p:nvSpPr>
              <p:cNvPr id="8195" name="内容占位符 2"/>
              <p:cNvSpPr>
                <a:spLocks noGrp="1"/>
              </p:cNvSpPr>
              <p:nvPr>
                <p:ph idx="4294967295"/>
              </p:nvPr>
            </p:nvSpPr>
            <p:spPr>
              <a:xfrm>
                <a:off x="533400" y="1066862"/>
                <a:ext cx="8096250" cy="4952870"/>
              </a:xfrm>
            </p:spPr>
            <p:txBody>
              <a:bodyPr vert="horz" wrap="square" anchor="t"/>
              <a:lstStyle/>
              <a:p>
                <a:pPr marL="0" indent="469900">
                  <a:buNone/>
                </a:pPr>
                <a:r>
                  <a:rPr lang="zh-CN" altLang="en-US" dirty="0" smtClean="0"/>
                  <a:t>首先</a:t>
                </a:r>
                <a:r>
                  <a:rPr lang="zh-CN" altLang="en-US" dirty="0"/>
                  <a:t>把每个头实体</a:t>
                </a:r>
                <a:r>
                  <a:rPr lang="en-US" altLang="zh-CN" dirty="0"/>
                  <a:t>h</a:t>
                </a:r>
                <a:r>
                  <a:rPr lang="zh-CN" altLang="en-US" dirty="0"/>
                  <a:t>投影为一个实体嵌入</a:t>
                </a:r>
                <a:r>
                  <a:rPr lang="zh-CN" altLang="en-US" dirty="0" smtClean="0"/>
                  <a:t>向量</a:t>
                </a:r>
                <a:endParaRPr lang="en-US" altLang="zh-CN" dirty="0"/>
              </a:p>
              <a:p>
                <a:pPr marL="0" indent="469900">
                  <a:buNone/>
                </a:pPr>
                <a:r>
                  <a:rPr lang="zh-CN" altLang="en-US" dirty="0" smtClean="0"/>
                  <a:t>把</a:t>
                </a:r>
                <a:r>
                  <a:rPr lang="zh-CN" altLang="en-US" dirty="0"/>
                  <a:t>尾实体</a:t>
                </a:r>
                <a:r>
                  <a:rPr lang="en-US" altLang="zh-CN" dirty="0"/>
                  <a:t>t</a:t>
                </a:r>
                <a:r>
                  <a:rPr lang="zh-CN" altLang="en-US" dirty="0"/>
                  <a:t>投影为一个实体嵌入</a:t>
                </a:r>
                <a:r>
                  <a:rPr lang="zh-CN" altLang="en-US" dirty="0" smtClean="0"/>
                  <a:t>向量</a:t>
                </a:r>
                <a:endParaRPr lang="en-US" altLang="zh-CN" dirty="0" smtClean="0"/>
              </a:p>
              <a:p>
                <a:pPr marL="0" indent="469900">
                  <a:buNone/>
                </a:pPr>
                <a:r>
                  <a:rPr lang="zh-CN" altLang="en-US" dirty="0" smtClean="0"/>
                  <a:t>把</a:t>
                </a:r>
                <a:r>
                  <a:rPr lang="zh-CN" altLang="en-US" dirty="0"/>
                  <a:t>关系</a:t>
                </a:r>
                <a:r>
                  <a:rPr lang="en-US" altLang="zh-CN" dirty="0"/>
                  <a:t>r</a:t>
                </a:r>
                <a:r>
                  <a:rPr lang="zh-CN" altLang="en-US" dirty="0"/>
                  <a:t>投影为一个关系</a:t>
                </a:r>
                <a:r>
                  <a:rPr lang="zh-CN" altLang="en-US" dirty="0" smtClean="0"/>
                  <a:t>向量</a:t>
                </a:r>
                <a:r>
                  <a:rPr lang="en-US" altLang="zh-CN" dirty="0"/>
                  <a:t> </a:t>
                </a:r>
                <a:r>
                  <a:rPr lang="en-US" altLang="zh-CN" dirty="0" smtClean="0"/>
                  <a:t>          </a:t>
                </a:r>
                <a:r>
                  <a:rPr lang="zh-CN" altLang="en-US" dirty="0" smtClean="0"/>
                  <a:t>，和一</a:t>
                </a:r>
                <a:r>
                  <a:rPr lang="zh-CN" altLang="en-US" dirty="0"/>
                  <a:t>个</a:t>
                </a:r>
                <a:r>
                  <a:rPr lang="zh-CN" altLang="en-US" dirty="0" smtClean="0"/>
                  <a:t>变量</a:t>
                </a:r>
                <a:endParaRPr lang="en-US" altLang="zh-CN" dirty="0" smtClean="0"/>
              </a:p>
              <a:p>
                <a:pPr marL="0" indent="469900">
                  <a:buNone/>
                </a:pPr>
                <a:r>
                  <a:rPr lang="zh-CN" altLang="en-US" dirty="0" smtClean="0"/>
                  <a:t>而</a:t>
                </a:r>
                <a:r>
                  <a:rPr lang="zh-CN" altLang="en-US" dirty="0"/>
                  <a:t>我们可以把</a:t>
                </a:r>
                <a:r>
                  <a:rPr lang="en-US" altLang="zh-CN" dirty="0"/>
                  <a:t>α</a:t>
                </a:r>
                <a:r>
                  <a:rPr lang="zh-CN" altLang="en-US" dirty="0"/>
                  <a:t>看作是关系的一个附加的一</a:t>
                </a:r>
                <a:r>
                  <a:rPr lang="zh-CN" altLang="en-US" dirty="0" smtClean="0"/>
                  <a:t>维</a:t>
                </a:r>
                <a:r>
                  <a:rPr lang="zh-CN" altLang="en-US" dirty="0"/>
                  <a:t>嵌入向量，</a:t>
                </a:r>
                <a:r>
                  <a:rPr lang="zh-CN" altLang="en-US" dirty="0" smtClean="0"/>
                  <a:t>其中</a:t>
                </a:r>
                <a:r>
                  <a:rPr lang="en-US" altLang="zh-CN" dirty="0"/>
                  <a:t>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𝑒</m:t>
                        </m:r>
                      </m:sub>
                    </m:sSub>
                  </m:oMath>
                </a14:m>
                <a:r>
                  <a:rPr lang="zh-CN" altLang="en-US" dirty="0" smtClean="0"/>
                  <a:t>和</a:t>
                </a:r>
                <a:r>
                  <a:rPr lang="en-US" altLang="zh-CN" dirty="0" smtClean="0"/>
                  <a:t>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en-US" altLang="zh-CN" b="0" i="1" smtClean="0">
                            <a:solidFill>
                              <a:srgbClr val="000000"/>
                            </a:solidFill>
                            <a:latin typeface="Cambria Math" panose="02040503050406030204" pitchFamily="18" charset="0"/>
                          </a:rPr>
                          <m:t>𝑟</m:t>
                        </m:r>
                      </m:sub>
                    </m:sSub>
                    <m:r>
                      <a:rPr lang="en-US" altLang="zh-CN" b="0" i="1" smtClean="0">
                        <a:solidFill>
                          <a:srgbClr val="000000"/>
                        </a:solidFill>
                        <a:latin typeface="Cambria Math" panose="02040503050406030204" pitchFamily="18" charset="0"/>
                      </a:rPr>
                      <m:t>+1</m:t>
                    </m:r>
                  </m:oMath>
                </a14:m>
                <a:r>
                  <a:rPr lang="zh-CN" altLang="en-US" dirty="0"/>
                  <a:t>分别是实体和关系嵌入向量的维数，在我们的模型</a:t>
                </a:r>
                <a:r>
                  <a:rPr lang="zh-CN" altLang="en-US" dirty="0" smtClean="0"/>
                  <a:t>中</a:t>
                </a:r>
                <a:r>
                  <a:rPr lang="en-US" altLang="zh-CN" dirty="0" smtClean="0"/>
                  <a:t>	</a:t>
                </a:r>
                <a:r>
                  <a:rPr lang="zh-CN" altLang="en-US" dirty="0" smtClean="0"/>
                  <a:t>然后</a:t>
                </a:r>
                <a:r>
                  <a:rPr lang="zh-CN" altLang="en-US" dirty="0"/>
                  <a:t>，我们通过非线性函数</a:t>
                </a:r>
                <a:r>
                  <a:rPr lang="en-US" altLang="zh-CN" dirty="0"/>
                  <a:t>p(e</a:t>
                </a:r>
                <a:r>
                  <a:rPr lang="zh-CN" altLang="en-US" dirty="0"/>
                  <a:t>，</a:t>
                </a:r>
                <a:r>
                  <a:rPr lang="en-US" altLang="zh-CN" dirty="0" smtClean="0"/>
                  <a:t>r)</a:t>
                </a:r>
                <a:r>
                  <a:rPr lang="zh-CN" altLang="en-US" dirty="0" smtClean="0"/>
                  <a:t>将尾实体</a:t>
                </a:r>
                <a:r>
                  <a:rPr lang="en-US" altLang="zh-CN" dirty="0" smtClean="0"/>
                  <a:t>t</a:t>
                </a:r>
                <a:r>
                  <a:rPr lang="zh-CN" altLang="en-US" dirty="0" smtClean="0"/>
                  <a:t>和</a:t>
                </a:r>
                <a:r>
                  <a:rPr lang="zh-CN" altLang="en-US" dirty="0"/>
                  <a:t>关系</a:t>
                </a:r>
                <a:r>
                  <a:rPr lang="en-US" altLang="zh-CN" dirty="0" smtClean="0"/>
                  <a:t>r</a:t>
                </a:r>
                <a:r>
                  <a:rPr lang="zh-CN" altLang="en-US" dirty="0" smtClean="0"/>
                  <a:t>的语义传递</a:t>
                </a:r>
                <a:r>
                  <a:rPr lang="zh-CN" altLang="en-US" dirty="0"/>
                  <a:t>给</a:t>
                </a:r>
                <a:r>
                  <a:rPr lang="zh-CN" altLang="en-US" dirty="0" smtClean="0"/>
                  <a:t>头实体</a:t>
                </a:r>
                <a:r>
                  <a:rPr lang="en-US" altLang="zh-CN" dirty="0" smtClean="0"/>
                  <a:t>h</a:t>
                </a:r>
                <a:r>
                  <a:rPr lang="zh-CN" altLang="en-US" dirty="0" smtClean="0"/>
                  <a:t>，</a:t>
                </a:r>
                <a:r>
                  <a:rPr lang="zh-CN" altLang="en-US" dirty="0"/>
                  <a:t>通过非线性函数</a:t>
                </a:r>
                <a:r>
                  <a:rPr lang="en-US" altLang="zh-CN" dirty="0"/>
                  <a:t>p</a:t>
                </a:r>
                <a:r>
                  <a:rPr lang="en-US" altLang="zh-CN" dirty="0" smtClean="0"/>
                  <a:t>(-e</a:t>
                </a:r>
                <a:r>
                  <a:rPr lang="zh-CN" altLang="en-US" dirty="0"/>
                  <a:t>，</a:t>
                </a:r>
                <a:r>
                  <a:rPr lang="en-US" altLang="zh-CN" dirty="0"/>
                  <a:t>r)</a:t>
                </a:r>
                <a:r>
                  <a:rPr lang="zh-CN" altLang="en-US" dirty="0" smtClean="0"/>
                  <a:t>将头实体</a:t>
                </a:r>
                <a:r>
                  <a:rPr lang="en-US" altLang="zh-CN" dirty="0" smtClean="0"/>
                  <a:t>h</a:t>
                </a:r>
                <a:r>
                  <a:rPr lang="zh-CN" altLang="en-US" dirty="0" smtClean="0"/>
                  <a:t>和</a:t>
                </a:r>
                <a:r>
                  <a:rPr lang="zh-CN" altLang="en-US" dirty="0"/>
                  <a:t>关系</a:t>
                </a:r>
                <a:r>
                  <a:rPr lang="en-US" altLang="zh-CN" dirty="0" smtClean="0"/>
                  <a:t>r</a:t>
                </a:r>
                <a:r>
                  <a:rPr lang="zh-CN" altLang="en-US" dirty="0" smtClean="0"/>
                  <a:t>的语义传递</a:t>
                </a:r>
                <a:r>
                  <a:rPr lang="zh-CN" altLang="en-US" dirty="0" smtClean="0"/>
                  <a:t>给</a:t>
                </a:r>
                <a:r>
                  <a:rPr lang="zh-CN" altLang="en-US" dirty="0"/>
                  <a:t>尾</a:t>
                </a:r>
                <a:r>
                  <a:rPr lang="zh-CN" altLang="en-US" dirty="0" smtClean="0"/>
                  <a:t>实体</a:t>
                </a:r>
                <a:r>
                  <a:rPr lang="en-US" altLang="zh-CN" dirty="0" smtClean="0"/>
                  <a:t>t</a:t>
                </a:r>
                <a:r>
                  <a:rPr lang="zh-CN" altLang="en-US" dirty="0" smtClean="0"/>
                  <a:t>。</a:t>
                </a:r>
                <a:endParaRPr lang="en-US" altLang="zh-CN" dirty="0" smtClean="0"/>
              </a:p>
              <a:p>
                <a:pPr marL="0" indent="469900">
                  <a:buNone/>
                </a:pPr>
                <a:r>
                  <a:rPr lang="zh-CN" altLang="en-US" dirty="0" smtClean="0"/>
                  <a:t>形式上表示为</a:t>
                </a:r>
                <a:endParaRPr lang="en-US" altLang="zh-CN" dirty="0" smtClean="0"/>
              </a:p>
            </p:txBody>
          </p:sp>
        </mc:Choice>
        <mc:Fallback>
          <p:sp>
            <p:nvSpPr>
              <p:cNvPr id="8195" name="内容占位符 2"/>
              <p:cNvSpPr>
                <a:spLocks noGrp="1" noRot="1" noChangeAspect="1" noMove="1" noResize="1" noEditPoints="1" noAdjustHandles="1" noChangeArrowheads="1" noChangeShapeType="1" noTextEdit="1"/>
              </p:cNvSpPr>
              <p:nvPr>
                <p:ph idx="4294967295"/>
              </p:nvPr>
            </p:nvSpPr>
            <p:spPr>
              <a:xfrm>
                <a:off x="533400" y="1066862"/>
                <a:ext cx="8096250" cy="4952870"/>
              </a:xfrm>
              <a:blipFill rotWithShape="0">
                <a:blip r:embed="rId3"/>
                <a:stretch>
                  <a:fillRect l="-828"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10</a:t>
            </a:fld>
            <a:endParaRPr lang="zh-CN" altLang="en-US" sz="2400" b="1" dirty="0">
              <a:solidFill>
                <a:srgbClr val="254061"/>
              </a:solidFill>
              <a:latin typeface="HY헤드라인M" pitchFamily="2" charset="-127"/>
              <a:ea typeface="HY헤드라인M" pitchFamily="2" charset="-127"/>
            </a:endParaRPr>
          </a:p>
        </p:txBody>
      </p:sp>
      <mc:AlternateContent xmlns:mc="http://schemas.openxmlformats.org/markup-compatibility/2006" xmlns:a14="http://schemas.microsoft.com/office/drawing/2010/main">
        <mc:Choice Requires="a14">
          <p:sp>
            <p:nvSpPr>
              <p:cNvPr id="8" name="矩形 7"/>
              <p:cNvSpPr/>
              <p:nvPr/>
            </p:nvSpPr>
            <p:spPr>
              <a:xfrm>
                <a:off x="6179383" y="1091717"/>
                <a:ext cx="1037143"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h</m:t>
                      </m:r>
                      <m:r>
                        <a:rPr lang="zh-CN" altLang="en-US">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a:solidFill>
                                <a:srgbClr val="000000"/>
                              </a:solidFill>
                              <a:latin typeface="Cambria Math" panose="02040503050406030204" pitchFamily="18" charset="0"/>
                            </a:rPr>
                            <m:t>ℝ</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𝑒</m:t>
                              </m:r>
                            </m:sub>
                          </m:sSub>
                        </m:sup>
                      </m:sSup>
                    </m:oMath>
                  </m:oMathPara>
                </a14:m>
                <a:endParaRPr lang="zh-CN" altLang="en-US" dirty="0">
                  <a:solidFill>
                    <a:srgbClr val="000000"/>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6179383" y="1091717"/>
                <a:ext cx="1037143" cy="37427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952990" y="1568869"/>
                <a:ext cx="1001941"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𝑡</m:t>
                      </m:r>
                      <m:r>
                        <a:rPr lang="zh-CN" altLang="en-US">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a:solidFill>
                                <a:srgbClr val="000000"/>
                              </a:solidFill>
                              <a:latin typeface="Cambria Math" panose="02040503050406030204" pitchFamily="18" charset="0"/>
                            </a:rPr>
                            <m:t>ℝ</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𝑒</m:t>
                              </m:r>
                            </m:sub>
                          </m:sSub>
                        </m:sup>
                      </m:sSup>
                    </m:oMath>
                  </m:oMathPara>
                </a14:m>
                <a:endParaRPr lang="zh-CN" altLang="en-US" dirty="0">
                  <a:solidFill>
                    <a:srgbClr val="00000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4952990" y="1568869"/>
                <a:ext cx="1001941" cy="374270"/>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191010" y="2067216"/>
                <a:ext cx="1017394"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𝑟</m:t>
                      </m:r>
                      <m:r>
                        <a:rPr lang="zh-CN" altLang="en-US">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a:solidFill>
                                <a:srgbClr val="000000"/>
                              </a:solidFill>
                              <a:latin typeface="Cambria Math" panose="02040503050406030204" pitchFamily="18" charset="0"/>
                            </a:rPr>
                            <m:t>ℝ</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𝑟</m:t>
                              </m:r>
                            </m:sub>
                          </m:sSub>
                        </m:sup>
                      </m:sSup>
                    </m:oMath>
                  </m:oMathPara>
                </a14:m>
                <a:endParaRPr lang="zh-CN" altLang="en-US" dirty="0">
                  <a:solidFill>
                    <a:srgbClr val="000000"/>
                  </a:solidFill>
                </a:endParaRPr>
              </a:p>
            </p:txBody>
          </p:sp>
        </mc:Choice>
        <mc:Fallback xmlns="">
          <p:sp>
            <p:nvSpPr>
              <p:cNvPr id="11" name="矩形 10"/>
              <p:cNvSpPr>
                <a:spLocks noRot="1" noChangeAspect="1" noMove="1" noResize="1" noEditPoints="1" noAdjustHandles="1" noChangeArrowheads="1" noChangeShapeType="1" noTextEdit="1"/>
              </p:cNvSpPr>
              <p:nvPr/>
            </p:nvSpPr>
            <p:spPr>
              <a:xfrm>
                <a:off x="4191010" y="2067216"/>
                <a:ext cx="1017394" cy="374270"/>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604000" y="2064793"/>
                <a:ext cx="9528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𝛼</m:t>
                      </m:r>
                      <m:r>
                        <a:rPr lang="zh-CN" altLang="en-US">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a:solidFill>
                                <a:srgbClr val="000000"/>
                              </a:solidFill>
                              <a:latin typeface="Cambria Math" panose="02040503050406030204" pitchFamily="18" charset="0"/>
                            </a:rPr>
                            <m:t>ℝ</m:t>
                          </m:r>
                        </m:e>
                        <m:sup>
                          <m:r>
                            <a:rPr lang="zh-CN" altLang="en-US">
                              <a:solidFill>
                                <a:srgbClr val="000000"/>
                              </a:solidFill>
                              <a:latin typeface="Cambria Math" panose="02040503050406030204" pitchFamily="18" charset="0"/>
                            </a:rPr>
                            <m:t>1</m:t>
                          </m:r>
                        </m:sup>
                      </m:sSup>
                    </m:oMath>
                  </m:oMathPara>
                </a14:m>
                <a:endParaRPr lang="zh-CN" altLang="en-US" dirty="0">
                  <a:solidFill>
                    <a:srgbClr val="00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6604000" y="2064793"/>
                <a:ext cx="952889" cy="369332"/>
              </a:xfrm>
              <a:prstGeom prst="rect">
                <a:avLst/>
              </a:prstGeom>
              <a:blipFill rotWithShape="0">
                <a:blip r:embed="rId8"/>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9"/>
          <a:stretch>
            <a:fillRect/>
          </a:stretch>
        </p:blipFill>
        <p:spPr>
          <a:xfrm>
            <a:off x="7143835" y="2871026"/>
            <a:ext cx="1542857" cy="323810"/>
          </a:xfrm>
          <a:prstGeom prst="rect">
            <a:avLst/>
          </a:prstGeom>
        </p:spPr>
      </p:pic>
      <p:pic>
        <p:nvPicPr>
          <p:cNvPr id="16" name="图片 15"/>
          <p:cNvPicPr>
            <a:picLocks noChangeAspect="1"/>
          </p:cNvPicPr>
          <p:nvPr/>
        </p:nvPicPr>
        <p:blipFill>
          <a:blip r:embed="rId10"/>
          <a:stretch>
            <a:fillRect/>
          </a:stretch>
        </p:blipFill>
        <p:spPr>
          <a:xfrm>
            <a:off x="2286060" y="4874294"/>
            <a:ext cx="2104762" cy="323810"/>
          </a:xfrm>
          <a:prstGeom prst="rect">
            <a:avLst/>
          </a:prstGeom>
        </p:spPr>
      </p:pic>
      <p:pic>
        <p:nvPicPr>
          <p:cNvPr id="17" name="图片 16"/>
          <p:cNvPicPr>
            <a:picLocks noChangeAspect="1"/>
          </p:cNvPicPr>
          <p:nvPr/>
        </p:nvPicPr>
        <p:blipFill>
          <a:blip r:embed="rId11"/>
          <a:stretch>
            <a:fillRect/>
          </a:stretch>
        </p:blipFill>
        <p:spPr>
          <a:xfrm>
            <a:off x="2286060" y="4495772"/>
            <a:ext cx="2200000" cy="323810"/>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096250" cy="4952870"/>
          </a:xfrm>
        </p:spPr>
        <p:txBody>
          <a:bodyPr vert="horz" wrap="square" anchor="t"/>
          <a:lstStyle/>
          <a:p>
            <a:pPr marL="0" indent="469900">
              <a:buNone/>
            </a:pPr>
            <a:r>
              <a:rPr lang="zh-CN" altLang="en-US" dirty="0" smtClean="0"/>
              <a:t>作者发现，</a:t>
            </a:r>
            <a:r>
              <a:rPr lang="en-US" altLang="zh-CN" dirty="0" err="1"/>
              <a:t>tanh</a:t>
            </a:r>
            <a:r>
              <a:rPr lang="zh-CN" altLang="en-US" dirty="0" smtClean="0"/>
              <a:t>在关于</a:t>
            </a:r>
            <a:r>
              <a:rPr lang="zh-CN" altLang="en-US" dirty="0"/>
              <a:t>函数</a:t>
            </a:r>
            <a:r>
              <a:rPr lang="en-US" altLang="zh-CN" dirty="0"/>
              <a:t>p(e</a:t>
            </a:r>
            <a:r>
              <a:rPr lang="zh-CN" altLang="en-US" dirty="0"/>
              <a:t>，</a:t>
            </a:r>
            <a:r>
              <a:rPr lang="en-US" altLang="zh-CN" dirty="0"/>
              <a:t>r)</a:t>
            </a:r>
            <a:r>
              <a:rPr lang="zh-CN" altLang="en-US" dirty="0"/>
              <a:t>的实验中被经验地发现是</a:t>
            </a:r>
            <a:r>
              <a:rPr lang="en-US" altLang="zh-CN" dirty="0"/>
              <a:t>{</a:t>
            </a:r>
            <a:r>
              <a:rPr lang="en-US" altLang="zh-CN" dirty="0" err="1"/>
              <a:t>tanh</a:t>
            </a:r>
            <a:r>
              <a:rPr lang="zh-CN" altLang="en-US" dirty="0"/>
              <a:t>，</a:t>
            </a:r>
            <a:r>
              <a:rPr lang="en-US" altLang="zh-CN" dirty="0" err="1" smtClean="0"/>
              <a:t>softmax</a:t>
            </a:r>
            <a:r>
              <a:rPr lang="zh-CN" altLang="en-US" dirty="0"/>
              <a:t>，</a:t>
            </a:r>
            <a:r>
              <a:rPr lang="en-US" altLang="zh-CN" dirty="0" err="1"/>
              <a:t>ReLu</a:t>
            </a:r>
            <a:r>
              <a:rPr lang="zh-CN" altLang="en-US" dirty="0"/>
              <a:t>，</a:t>
            </a:r>
            <a:r>
              <a:rPr lang="en-US" altLang="zh-CN" dirty="0" err="1"/>
              <a:t>atan</a:t>
            </a:r>
            <a:r>
              <a:rPr lang="zh-CN" altLang="en-US" dirty="0"/>
              <a:t>，</a:t>
            </a:r>
            <a:r>
              <a:rPr lang="en-US" altLang="zh-CN" dirty="0"/>
              <a:t>tan</a:t>
            </a:r>
            <a:r>
              <a:rPr lang="zh-CN" altLang="en-US" dirty="0"/>
              <a:t>，</a:t>
            </a:r>
            <a:r>
              <a:rPr lang="en-US" altLang="zh-CN" dirty="0"/>
              <a:t>sin</a:t>
            </a:r>
            <a:r>
              <a:rPr lang="zh-CN" altLang="en-US" dirty="0"/>
              <a:t>，</a:t>
            </a:r>
            <a:r>
              <a:rPr lang="en-US" altLang="zh-CN" dirty="0"/>
              <a:t>cos}</a:t>
            </a:r>
            <a:r>
              <a:rPr lang="zh-CN" altLang="en-US" dirty="0"/>
              <a:t>中的最优的一个。因此，具有语义信息的实体向量被指定为</a:t>
            </a:r>
            <a:r>
              <a:rPr lang="en-US" altLang="zh-CN" dirty="0"/>
              <a:t>:</a:t>
            </a:r>
          </a:p>
          <a:p>
            <a:pPr marL="0" indent="469900">
              <a:buNone/>
            </a:pPr>
            <a:endParaRPr lang="en-US" altLang="zh-CN" dirty="0" smtClean="0"/>
          </a:p>
          <a:p>
            <a:pPr marL="0" indent="469900">
              <a:buNone/>
            </a:pPr>
            <a:endParaRPr lang="en-US" altLang="zh-CN" dirty="0"/>
          </a:p>
          <a:p>
            <a:pPr marL="0" indent="469900">
              <a:buNone/>
            </a:pPr>
            <a:endParaRPr lang="en-US" altLang="zh-CN" dirty="0" smtClean="0"/>
          </a:p>
          <a:p>
            <a:pPr marL="0" indent="469900">
              <a:buNone/>
            </a:pPr>
            <a:endParaRPr lang="en-US" altLang="zh-CN" dirty="0"/>
          </a:p>
          <a:p>
            <a:pPr marL="0" indent="469900">
              <a:buNone/>
            </a:pPr>
            <a:r>
              <a:rPr lang="zh-CN" altLang="en-US" dirty="0" smtClean="0"/>
              <a:t> ⊗  指</a:t>
            </a:r>
            <a:r>
              <a:rPr lang="zh-CN" altLang="en-US" dirty="0"/>
              <a:t>的是</a:t>
            </a:r>
            <a:r>
              <a:rPr lang="zh-CN" altLang="en-US" dirty="0" smtClean="0"/>
              <a:t>哈达玛积。</a:t>
            </a: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11</a:t>
            </a:fld>
            <a:endParaRPr lang="zh-CN" altLang="en-US" sz="2400" b="1" dirty="0">
              <a:solidFill>
                <a:srgbClr val="254061"/>
              </a:solidFill>
              <a:latin typeface="HY헤드라인M" pitchFamily="2" charset="-127"/>
              <a:ea typeface="HY헤드라인M" pitchFamily="2" charset="-127"/>
            </a:endParaRPr>
          </a:p>
        </p:txBody>
      </p:sp>
      <p:pic>
        <p:nvPicPr>
          <p:cNvPr id="5" name="图片 4"/>
          <p:cNvPicPr>
            <a:picLocks noChangeAspect="1"/>
          </p:cNvPicPr>
          <p:nvPr/>
        </p:nvPicPr>
        <p:blipFill>
          <a:blip r:embed="rId4"/>
          <a:stretch>
            <a:fillRect/>
          </a:stretch>
        </p:blipFill>
        <p:spPr>
          <a:xfrm>
            <a:off x="2229144" y="2514624"/>
            <a:ext cx="4704762" cy="1133333"/>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295400"/>
            <a:ext cx="8096250" cy="1828808"/>
          </a:xfrm>
        </p:spPr>
        <p:txBody>
          <a:bodyPr vert="horz" wrap="square" anchor="t"/>
          <a:lstStyle/>
          <a:p>
            <a:pPr marL="0" indent="469900">
              <a:buNone/>
            </a:pPr>
            <a:r>
              <a:rPr lang="zh-CN" altLang="en-US" dirty="0" smtClean="0"/>
              <a:t>此外，每个谓词</a:t>
            </a:r>
            <a:r>
              <a:rPr lang="en-US" altLang="zh-CN" dirty="0" smtClean="0"/>
              <a:t>r</a:t>
            </a:r>
            <a:r>
              <a:rPr lang="zh-CN" altLang="en-US" dirty="0" smtClean="0"/>
              <a:t>常常都有它的执行者</a:t>
            </a:r>
            <a:r>
              <a:rPr lang="en-US" altLang="zh-CN" dirty="0" smtClean="0"/>
              <a:t>h</a:t>
            </a:r>
            <a:r>
              <a:rPr lang="zh-CN" altLang="en-US" dirty="0" smtClean="0"/>
              <a:t>和被执行对象</a:t>
            </a:r>
            <a:r>
              <a:rPr lang="en-US" altLang="zh-CN" dirty="0" smtClean="0"/>
              <a:t>t</a:t>
            </a:r>
            <a:r>
              <a:rPr lang="zh-CN" altLang="en-US" dirty="0" smtClean="0"/>
              <a:t>，尽管对于每个三元组，</a:t>
            </a:r>
            <a:r>
              <a:rPr lang="en-US" altLang="zh-CN" dirty="0" smtClean="0"/>
              <a:t>r</a:t>
            </a:r>
            <a:r>
              <a:rPr lang="zh-CN" altLang="en-US" dirty="0" smtClean="0"/>
              <a:t>的语义信息已经分别由非线性函数</a:t>
            </a:r>
            <a:r>
              <a:rPr lang="en-US" altLang="zh-CN" dirty="0" smtClean="0"/>
              <a:t>p</a:t>
            </a:r>
            <a:r>
              <a:rPr lang="zh-CN" altLang="en-US" dirty="0" smtClean="0"/>
              <a:t>（</a:t>
            </a:r>
            <a:r>
              <a:rPr lang="en-US" altLang="zh-CN" dirty="0" smtClean="0"/>
              <a:t>e</a:t>
            </a:r>
            <a:r>
              <a:rPr lang="zh-CN" altLang="en-US" dirty="0" smtClean="0"/>
              <a:t>，</a:t>
            </a:r>
            <a:r>
              <a:rPr lang="en-US" altLang="zh-CN" dirty="0" smtClean="0"/>
              <a:t>r</a:t>
            </a:r>
            <a:r>
              <a:rPr lang="zh-CN" altLang="en-US" dirty="0" smtClean="0"/>
              <a:t>）传递给</a:t>
            </a:r>
            <a:r>
              <a:rPr lang="en-US" altLang="zh-CN" dirty="0" smtClean="0"/>
              <a:t>h</a:t>
            </a:r>
            <a:r>
              <a:rPr lang="zh-CN" altLang="en-US" dirty="0" smtClean="0"/>
              <a:t>和</a:t>
            </a:r>
            <a:r>
              <a:rPr lang="en-US" altLang="zh-CN" dirty="0" smtClean="0"/>
              <a:t>t</a:t>
            </a:r>
            <a:r>
              <a:rPr lang="zh-CN" altLang="en-US" dirty="0" smtClean="0"/>
              <a:t>了，但是</a:t>
            </a:r>
            <a:r>
              <a:rPr lang="en-US" altLang="zh-CN" dirty="0" smtClean="0"/>
              <a:t>h</a:t>
            </a:r>
            <a:r>
              <a:rPr lang="zh-CN" altLang="en-US" dirty="0" smtClean="0"/>
              <a:t>和</a:t>
            </a:r>
            <a:r>
              <a:rPr lang="en-US" altLang="zh-CN" dirty="0" smtClean="0"/>
              <a:t>t</a:t>
            </a:r>
            <a:r>
              <a:rPr lang="zh-CN" altLang="en-US" dirty="0" smtClean="0"/>
              <a:t>的语义信息并没有传递给</a:t>
            </a:r>
            <a:r>
              <a:rPr lang="en-US" altLang="zh-CN" dirty="0" smtClean="0"/>
              <a:t>r</a:t>
            </a:r>
            <a:r>
              <a:rPr lang="zh-CN" altLang="en-US" dirty="0" smtClean="0"/>
              <a:t>。为了解决这个问题，我们为</a:t>
            </a:r>
            <a:r>
              <a:rPr lang="en-US" altLang="zh-CN" dirty="0" smtClean="0"/>
              <a:t>r</a:t>
            </a:r>
            <a:r>
              <a:rPr lang="zh-CN" altLang="en-US" dirty="0" smtClean="0"/>
              <a:t>构建了一个偏差向量，定义为</a:t>
            </a:r>
            <a:r>
              <a:rPr lang="el-GR" altLang="zh-CN" dirty="0"/>
              <a:t>α·</a:t>
            </a:r>
            <a:r>
              <a:rPr lang="en-US" altLang="zh-CN" dirty="0"/>
              <a:t>g(</a:t>
            </a:r>
            <a:r>
              <a:rPr lang="en-US" altLang="zh-CN" dirty="0" err="1"/>
              <a:t>h,t</a:t>
            </a:r>
            <a:r>
              <a:rPr lang="en-US" altLang="zh-CN" dirty="0" smtClean="0"/>
              <a:t>)</a:t>
            </a:r>
            <a:r>
              <a:rPr lang="zh-CN" altLang="en-US" dirty="0" smtClean="0"/>
              <a:t>，</a:t>
            </a:r>
            <a:r>
              <a:rPr lang="el-GR" altLang="zh-CN" dirty="0" smtClean="0"/>
              <a:t>α</a:t>
            </a:r>
            <a:r>
              <a:rPr lang="zh-CN" altLang="en-US" dirty="0" smtClean="0"/>
              <a:t>是关系的一个新增的维度，</a:t>
            </a:r>
            <a:r>
              <a:rPr lang="en-US" altLang="zh-CN" dirty="0" smtClean="0"/>
              <a:t>g</a:t>
            </a:r>
            <a:r>
              <a:rPr lang="zh-CN" altLang="en-US" dirty="0" smtClean="0"/>
              <a:t>（</a:t>
            </a:r>
            <a:r>
              <a:rPr lang="en-US" altLang="zh-CN" dirty="0" smtClean="0"/>
              <a:t>h</a:t>
            </a:r>
            <a:r>
              <a:rPr lang="zh-CN" altLang="en-US" dirty="0" smtClean="0"/>
              <a:t>，</a:t>
            </a:r>
            <a:r>
              <a:rPr lang="en-US" altLang="zh-CN" dirty="0" smtClean="0"/>
              <a:t>t</a:t>
            </a:r>
            <a:r>
              <a:rPr lang="zh-CN" altLang="en-US" dirty="0" smtClean="0"/>
              <a:t>）是一个与</a:t>
            </a:r>
            <a:r>
              <a:rPr lang="en-US" altLang="zh-CN" dirty="0" smtClean="0"/>
              <a:t>h</a:t>
            </a:r>
            <a:r>
              <a:rPr lang="zh-CN" altLang="en-US" dirty="0" smtClean="0"/>
              <a:t>和</a:t>
            </a:r>
            <a:r>
              <a:rPr lang="en-US" altLang="zh-CN" dirty="0" smtClean="0"/>
              <a:t>t</a:t>
            </a:r>
            <a:r>
              <a:rPr lang="zh-CN" altLang="en-US" dirty="0" smtClean="0"/>
              <a:t>相关联的函数，关系的嵌入向量可表示为</a:t>
            </a:r>
            <a:endParaRPr lang="en-US" altLang="zh-CN" dirty="0" smtClean="0"/>
          </a:p>
          <a:p>
            <a:pPr marL="0" indent="469900">
              <a:buNone/>
            </a:pPr>
            <a:endParaRPr lang="en-US" altLang="zh-CN" dirty="0"/>
          </a:p>
          <a:p>
            <a:pPr marL="0" indent="469900">
              <a:buNone/>
            </a:pPr>
            <a:r>
              <a:rPr lang="zh-CN" altLang="en-US" dirty="0" smtClean="0"/>
              <a:t>我们</a:t>
            </a:r>
            <a:r>
              <a:rPr lang="zh-CN" altLang="en-US" dirty="0"/>
              <a:t>为了</a:t>
            </a:r>
            <a:r>
              <a:rPr lang="zh-CN" altLang="en-US" dirty="0" smtClean="0"/>
              <a:t>将</a:t>
            </a:r>
            <a:r>
              <a:rPr lang="zh-CN" altLang="en-US" dirty="0"/>
              <a:t>头实体</a:t>
            </a:r>
            <a:r>
              <a:rPr lang="en-US" altLang="zh-CN" dirty="0"/>
              <a:t>h</a:t>
            </a:r>
            <a:r>
              <a:rPr lang="zh-CN" altLang="en-US" dirty="0"/>
              <a:t>和尾实体</a:t>
            </a:r>
            <a:r>
              <a:rPr lang="en-US" altLang="zh-CN" dirty="0"/>
              <a:t>t</a:t>
            </a:r>
            <a:r>
              <a:rPr lang="zh-CN" altLang="en-US" dirty="0"/>
              <a:t>的语义信息传递给关系</a:t>
            </a:r>
            <a:r>
              <a:rPr lang="en-US" altLang="zh-CN" dirty="0"/>
              <a:t>r</a:t>
            </a:r>
            <a:r>
              <a:rPr lang="zh-CN" altLang="en-US" dirty="0"/>
              <a:t>，方法是将头向量</a:t>
            </a:r>
            <a:r>
              <a:rPr lang="en-US" altLang="zh-CN" dirty="0" smtClean="0"/>
              <a:t>h</a:t>
            </a:r>
            <a:r>
              <a:rPr lang="zh-CN" altLang="en-US" dirty="0" smtClean="0"/>
              <a:t>和</a:t>
            </a:r>
            <a:r>
              <a:rPr lang="zh-CN" altLang="en-US" dirty="0"/>
              <a:t>尾向量</a:t>
            </a:r>
            <a:r>
              <a:rPr lang="en-US" altLang="zh-CN" dirty="0" smtClean="0"/>
              <a:t>t</a:t>
            </a:r>
            <a:r>
              <a:rPr lang="zh-CN" altLang="en-US" dirty="0" smtClean="0"/>
              <a:t>之间</a:t>
            </a:r>
            <a:r>
              <a:rPr lang="zh-CN" altLang="en-US" dirty="0"/>
              <a:t>的哈达玛乘积与偏置向量</a:t>
            </a:r>
            <a:r>
              <a:rPr lang="en-US" altLang="zh-CN" dirty="0"/>
              <a:t>α</a:t>
            </a:r>
            <a:r>
              <a:rPr lang="zh-CN" altLang="en-US" dirty="0"/>
              <a:t>相乘得到值与</a:t>
            </a:r>
            <a:r>
              <a:rPr lang="en-US" altLang="zh-CN" dirty="0"/>
              <a:t>r</a:t>
            </a:r>
            <a:r>
              <a:rPr lang="zh-CN" altLang="en-US" dirty="0" smtClean="0"/>
              <a:t>相加</a:t>
            </a:r>
            <a:r>
              <a:rPr lang="en-US" altLang="zh-CN" dirty="0" smtClean="0"/>
              <a:t>:</a:t>
            </a:r>
            <a:endParaRPr lang="en-US" altLang="zh-CN" dirty="0"/>
          </a:p>
          <a:p>
            <a:pPr marL="0" indent="469900">
              <a:buNone/>
            </a:pPr>
            <a:endParaRPr lang="en-US" altLang="zh-CN" dirty="0"/>
          </a:p>
          <a:p>
            <a:pPr marL="0" indent="469900">
              <a:buNone/>
            </a:pPr>
            <a:r>
              <a:rPr lang="en-US" altLang="zh-CN" dirty="0"/>
              <a:t>· </a:t>
            </a:r>
            <a:r>
              <a:rPr lang="zh-CN" altLang="en-US" dirty="0"/>
              <a:t>表示标量乘法</a:t>
            </a:r>
            <a:endParaRPr lang="en-US" altLang="zh-CN" dirty="0"/>
          </a:p>
          <a:p>
            <a:pPr marL="0" indent="46990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rotWithShape="1">
          <a:blip r:embed="rId4"/>
          <a:srcRect t="15238"/>
          <a:stretch/>
        </p:blipFill>
        <p:spPr>
          <a:xfrm>
            <a:off x="3200436" y="3200405"/>
            <a:ext cx="2342857" cy="266395"/>
          </a:xfrm>
          <a:prstGeom prst="rect">
            <a:avLst/>
          </a:prstGeom>
        </p:spPr>
      </p:pic>
      <p:pic>
        <p:nvPicPr>
          <p:cNvPr id="12" name="图片 11"/>
          <p:cNvPicPr>
            <a:picLocks noChangeAspect="1"/>
          </p:cNvPicPr>
          <p:nvPr/>
        </p:nvPicPr>
        <p:blipFill>
          <a:blip r:embed="rId5"/>
          <a:stretch>
            <a:fillRect/>
          </a:stretch>
        </p:blipFill>
        <p:spPr>
          <a:xfrm>
            <a:off x="2514654" y="4457732"/>
            <a:ext cx="4352381" cy="457143"/>
          </a:xfrm>
          <a:prstGeom prst="rect">
            <a:avLst/>
          </a:prstGeom>
        </p:spPr>
      </p:pic>
    </p:spTree>
    <p:extLst>
      <p:ext uri="{BB962C8B-B14F-4D97-AF65-F5344CB8AC3E}">
        <p14:creationId xmlns:p14="http://schemas.microsoft.com/office/powerpoint/2010/main" val="2380555239"/>
      </p:ext>
    </p:extLst>
  </p:cSld>
  <p:clrMapOvr>
    <a:masterClrMapping/>
  </p:clrMapOvr>
  <p:transition spd="slow"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pPr marL="0" indent="469900">
              <a:buNone/>
            </a:pPr>
            <a:r>
              <a:rPr lang="zh-CN" altLang="en-US" dirty="0" smtClean="0"/>
              <a:t>最后</a:t>
            </a:r>
            <a:r>
              <a:rPr lang="zh-CN" altLang="en-US" dirty="0" smtClean="0"/>
              <a:t>，是本文的</a:t>
            </a:r>
            <a:r>
              <a:rPr lang="zh-CN" altLang="en-US" dirty="0" smtClean="0"/>
              <a:t>得分</a:t>
            </a:r>
            <a:r>
              <a:rPr lang="zh-CN" altLang="en-US" dirty="0" smtClean="0"/>
              <a:t>函数</a:t>
            </a:r>
            <a:endParaRPr lang="en-US" altLang="zh-CN" dirty="0" smtClean="0"/>
          </a:p>
          <a:p>
            <a:pPr marL="0" indent="469900">
              <a:buNone/>
            </a:pPr>
            <a:endParaRPr lang="en-US" altLang="zh-CN" dirty="0"/>
          </a:p>
          <a:p>
            <a:pPr marL="0" indent="469900">
              <a:buNone/>
            </a:pPr>
            <a:endParaRPr lang="en-US" altLang="zh-CN" dirty="0" smtClean="0"/>
          </a:p>
          <a:p>
            <a:pPr marL="0" indent="469900">
              <a:buNone/>
            </a:pPr>
            <a:endParaRPr lang="en-US" altLang="zh-CN" dirty="0"/>
          </a:p>
          <a:p>
            <a:pPr marL="0" indent="469900">
              <a:buNone/>
            </a:pPr>
            <a:r>
              <a:rPr lang="zh-CN" altLang="en-US" dirty="0" smtClean="0"/>
              <a:t>正例的</a:t>
            </a:r>
            <a:r>
              <a:rPr lang="zh-CN" altLang="en-US" dirty="0" smtClean="0"/>
              <a:t>三元组的得分预计要</a:t>
            </a:r>
            <a:r>
              <a:rPr lang="zh-CN" altLang="en-US" dirty="0" smtClean="0"/>
              <a:t>低于负例的</a:t>
            </a:r>
            <a:r>
              <a:rPr lang="zh-CN" altLang="en-US" dirty="0" smtClean="0"/>
              <a:t>三元组的得分</a:t>
            </a: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p:pic>
        <p:nvPicPr>
          <p:cNvPr id="3" name="图片 2"/>
          <p:cNvPicPr>
            <a:picLocks noChangeAspect="1"/>
          </p:cNvPicPr>
          <p:nvPr/>
        </p:nvPicPr>
        <p:blipFill>
          <a:blip r:embed="rId4"/>
          <a:stretch>
            <a:fillRect/>
          </a:stretch>
        </p:blipFill>
        <p:spPr>
          <a:xfrm>
            <a:off x="1447882" y="3581396"/>
            <a:ext cx="5952381" cy="1200000"/>
          </a:xfrm>
          <a:prstGeom prst="rect">
            <a:avLst/>
          </a:prstGeom>
        </p:spPr>
      </p:pic>
      <p:sp>
        <p:nvSpPr>
          <p:cNvPr id="9" name="内容占位符 2"/>
          <p:cNvSpPr txBox="1">
            <a:spLocks/>
          </p:cNvSpPr>
          <p:nvPr/>
        </p:nvSpPr>
        <p:spPr>
          <a:xfrm>
            <a:off x="609704" y="1447852"/>
            <a:ext cx="7848494" cy="45090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69900">
              <a:buFont typeface="Wingdings" panose="05000000000000000000" pitchFamily="2" charset="2"/>
              <a:buNone/>
            </a:pPr>
            <a:r>
              <a:rPr lang="zh-CN" altLang="en-US" dirty="0" smtClean="0"/>
              <a:t>与</a:t>
            </a:r>
            <a:r>
              <a:rPr lang="en-US" altLang="zh-CN" dirty="0" err="1" smtClean="0"/>
              <a:t>TransE</a:t>
            </a:r>
            <a:r>
              <a:rPr lang="zh-CN" altLang="en-US" dirty="0" smtClean="0"/>
              <a:t>一致</a:t>
            </a:r>
            <a:r>
              <a:rPr lang="zh-CN" altLang="en-US" dirty="0" smtClean="0"/>
              <a:t>，本文的</a:t>
            </a:r>
            <a:r>
              <a:rPr lang="zh-CN" altLang="en-US" dirty="0" smtClean="0"/>
              <a:t>模型对三元组的嵌入向量遵循类似的约束</a:t>
            </a:r>
            <a:endParaRPr lang="en-US" altLang="zh-CN" dirty="0" smtClean="0"/>
          </a:p>
        </p:txBody>
      </p:sp>
      <p:pic>
        <p:nvPicPr>
          <p:cNvPr id="10" name="图片 9"/>
          <p:cNvPicPr>
            <a:picLocks noChangeAspect="1"/>
          </p:cNvPicPr>
          <p:nvPr/>
        </p:nvPicPr>
        <p:blipFill>
          <a:blip r:embed="rId5"/>
          <a:stretch>
            <a:fillRect/>
          </a:stretch>
        </p:blipFill>
        <p:spPr>
          <a:xfrm>
            <a:off x="2995856" y="1876311"/>
            <a:ext cx="3076190" cy="285714"/>
          </a:xfrm>
          <a:prstGeom prst="rect">
            <a:avLst/>
          </a:prstGeom>
        </p:spPr>
      </p:pic>
      <p:sp>
        <p:nvSpPr>
          <p:cNvPr id="11" name="内容占位符 2"/>
          <p:cNvSpPr txBox="1">
            <a:spLocks/>
          </p:cNvSpPr>
          <p:nvPr/>
        </p:nvSpPr>
        <p:spPr>
          <a:xfrm>
            <a:off x="609704" y="2134572"/>
            <a:ext cx="7848494" cy="45090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69900">
              <a:buFont typeface="Wingdings" panose="05000000000000000000" pitchFamily="2" charset="2"/>
              <a:buNone/>
            </a:pPr>
            <a:r>
              <a:rPr lang="zh-CN" altLang="en-US" dirty="0" smtClean="0"/>
              <a:t>得分函数是</a:t>
            </a:r>
            <a:endParaRPr lang="en-US" altLang="zh-CN" dirty="0" smtClean="0"/>
          </a:p>
        </p:txBody>
      </p:sp>
      <p:pic>
        <p:nvPicPr>
          <p:cNvPr id="12" name="图片 11"/>
          <p:cNvPicPr>
            <a:picLocks noChangeAspect="1"/>
          </p:cNvPicPr>
          <p:nvPr/>
        </p:nvPicPr>
        <p:blipFill>
          <a:blip r:embed="rId6"/>
          <a:stretch>
            <a:fillRect/>
          </a:stretch>
        </p:blipFill>
        <p:spPr>
          <a:xfrm>
            <a:off x="2906125" y="2662385"/>
            <a:ext cx="3333333" cy="314286"/>
          </a:xfrm>
          <a:prstGeom prst="rect">
            <a:avLst/>
          </a:prstGeom>
        </p:spPr>
      </p:pic>
    </p:spTree>
    <p:extLst>
      <p:ext uri="{BB962C8B-B14F-4D97-AF65-F5344CB8AC3E}">
        <p14:creationId xmlns:p14="http://schemas.microsoft.com/office/powerpoint/2010/main" val="3653423813"/>
      </p:ext>
    </p:extLst>
  </p:cSld>
  <p:clrMapOvr>
    <a:masterClrMapping/>
  </p:clrMapOvr>
  <p:transition spd="slow"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mc:AlternateContent xmlns:mc="http://schemas.openxmlformats.org/markup-compatibility/2006">
        <mc:Choice xmlns:a14="http://schemas.microsoft.com/office/drawing/2010/main" Requires="a14">
          <p:sp>
            <p:nvSpPr>
              <p:cNvPr id="8195" name="内容占位符 2"/>
              <p:cNvSpPr>
                <a:spLocks noGrp="1"/>
              </p:cNvSpPr>
              <p:nvPr>
                <p:ph idx="4294967295"/>
              </p:nvPr>
            </p:nvSpPr>
            <p:spPr>
              <a:xfrm>
                <a:off x="533400" y="1066862"/>
                <a:ext cx="8381886" cy="4800474"/>
              </a:xfrm>
            </p:spPr>
            <p:txBody>
              <a:bodyPr vert="horz" wrap="square" anchor="t"/>
              <a:lstStyle/>
              <a:p>
                <a:pPr marL="0" indent="0">
                  <a:buNone/>
                </a:pPr>
                <a:r>
                  <a:rPr lang="zh-CN" altLang="en-US" dirty="0" smtClean="0"/>
                  <a:t>学习过程：</a:t>
                </a:r>
                <a:endParaRPr lang="en-US" altLang="zh-CN" dirty="0" smtClean="0"/>
              </a:p>
              <a:p>
                <a:pPr marL="0" indent="469900">
                  <a:buNone/>
                </a:pPr>
                <a:r>
                  <a:rPr lang="zh-CN" altLang="en-US" dirty="0" smtClean="0"/>
                  <a:t>在</a:t>
                </a:r>
                <a:r>
                  <a:rPr lang="zh-CN" altLang="en-US" dirty="0"/>
                  <a:t>训练之前，</a:t>
                </a:r>
                <a:r>
                  <a:rPr lang="zh-CN" altLang="en-US" dirty="0" smtClean="0"/>
                  <a:t>获得负例三元组（不在知识图谱中的三元组）和</a:t>
                </a:r>
                <a:r>
                  <a:rPr lang="zh-CN" altLang="en-US" dirty="0"/>
                  <a:t>设计损失函数是很重要的。在我们的模型中，我们设置每个</a:t>
                </a:r>
                <a:r>
                  <a:rPr lang="zh-CN" altLang="en-US" dirty="0" smtClean="0"/>
                  <a:t>三元组</a:t>
                </a:r>
                <a14:m>
                  <m:oMath xmlns:m="http://schemas.openxmlformats.org/officeDocument/2006/math">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𝑖</m:t>
                            </m:r>
                          </m:sub>
                        </m:sSub>
                      </m:e>
                    </m:d>
                  </m:oMath>
                </a14:m>
                <a:r>
                  <a:rPr lang="zh-CN" altLang="en-US" dirty="0"/>
                  <a:t>都有一个标签</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oMath>
                </a14:m>
                <a:r>
                  <a:rPr lang="zh-CN" altLang="en-US" dirty="0"/>
                  <a:t>，当</a:t>
                </a:r>
                <a:r>
                  <a:rPr lang="zh-CN" altLang="en-US" dirty="0" smtClean="0"/>
                  <a:t>三元组为正例时</a:t>
                </a:r>
                <a:r>
                  <a:rPr lang="zh-CN" altLang="en-US" dirty="0"/>
                  <a:t>等于</a:t>
                </a:r>
                <a:r>
                  <a:rPr lang="en-US" altLang="zh-CN" dirty="0"/>
                  <a:t>1</a:t>
                </a:r>
                <a:r>
                  <a:rPr lang="zh-CN" altLang="en-US" dirty="0"/>
                  <a:t>，当</a:t>
                </a:r>
                <a:r>
                  <a:rPr lang="zh-CN" altLang="en-US" dirty="0" smtClean="0"/>
                  <a:t>三元组为负例时等于</a:t>
                </a:r>
                <a:r>
                  <a:rPr lang="en-US" altLang="zh-CN" dirty="0" smtClean="0"/>
                  <a:t>-1</a:t>
                </a:r>
                <a:r>
                  <a:rPr lang="zh-CN" altLang="en-US" dirty="0" smtClean="0"/>
                  <a:t>。</a:t>
                </a:r>
                <a:endParaRPr lang="en-US" altLang="zh-CN" dirty="0" smtClean="0"/>
              </a:p>
              <a:p>
                <a:pPr marL="0" indent="469900">
                  <a:buNone/>
                </a:pPr>
                <a:r>
                  <a:rPr lang="zh-CN" altLang="en-US" dirty="0" smtClean="0"/>
                  <a:t>正例三元组 </a:t>
                </a:r>
                <a:r>
                  <a:rPr lang="en-US" altLang="zh-CN" dirty="0"/>
                  <a:t>D = </a:t>
                </a:r>
                <a:r>
                  <a:rPr lang="en-US" altLang="zh-CN" dirty="0" smtClean="0"/>
                  <a:t>{</a:t>
                </a:r>
                <a14:m>
                  <m:oMath xmlns:m="http://schemas.openxmlformats.org/officeDocument/2006/math">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𝑖</m:t>
                            </m:r>
                          </m:sub>
                        </m:sSub>
                      </m:e>
                    </m:d>
                    <m:r>
                      <a:rPr lang="zh-CN" altLang="en-US" i="1">
                        <a:latin typeface="Cambria Math" panose="02040503050406030204" pitchFamily="18" charset="0"/>
                      </a:rPr>
                      <m:t> </m:t>
                    </m:r>
                  </m:oMath>
                </a14:m>
                <a:r>
                  <a:rPr lang="en-US" altLang="zh-CN" dirty="0" smtClean="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1">
                        <a:latin typeface="Cambria Math" panose="02040503050406030204" pitchFamily="18" charset="0"/>
                      </a:rPr>
                      <m:t> </m:t>
                    </m:r>
                  </m:oMath>
                </a14:m>
                <a:r>
                  <a:rPr lang="en-US" altLang="zh-CN" dirty="0" smtClean="0"/>
                  <a:t>= </a:t>
                </a:r>
                <a:r>
                  <a:rPr lang="en-US" altLang="zh-CN" dirty="0"/>
                  <a:t>1}</a:t>
                </a:r>
              </a:p>
              <a:p>
                <a:pPr marL="0" indent="469900">
                  <a:buNone/>
                </a:pPr>
                <a:r>
                  <a:rPr lang="zh-CN" altLang="en-US" dirty="0" smtClean="0"/>
                  <a:t>负例三元组 </a:t>
                </a:r>
                <a:r>
                  <a:rPr lang="en-US" altLang="zh-CN" dirty="0" smtClean="0"/>
                  <a:t>D’= </a:t>
                </a:r>
                <a:r>
                  <a:rPr lang="en-US" altLang="zh-CN" dirty="0"/>
                  <a:t>{</a:t>
                </a:r>
                <a14:m>
                  <m:oMath xmlns:m="http://schemas.openxmlformats.org/officeDocument/2006/math">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r>
                              <a:rPr lang="en-US" altLang="zh-CN" b="0" i="1" smtClean="0">
                                <a:latin typeface="Cambria Math" panose="02040503050406030204" pitchFamily="18" charset="0"/>
                              </a:rPr>
                              <m:t>′</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𝑖</m:t>
                            </m:r>
                          </m:sub>
                        </m:sSub>
                      </m:e>
                    </m:d>
                    <m:r>
                      <a:rPr lang="zh-CN" altLang="en-US" i="1">
                        <a:latin typeface="Cambria Math" panose="02040503050406030204" pitchFamily="18" charset="0"/>
                      </a:rPr>
                      <m:t> </m:t>
                    </m:r>
                  </m:oMath>
                </a14:m>
                <a:r>
                  <a:rPr lang="en-US" altLang="zh-CN"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1">
                        <a:latin typeface="Cambria Math" panose="02040503050406030204" pitchFamily="18" charset="0"/>
                      </a:rPr>
                      <m:t> </m:t>
                    </m:r>
                  </m:oMath>
                </a14:m>
                <a:r>
                  <a:rPr lang="en-US" altLang="zh-CN" dirty="0"/>
                  <a:t>= </a:t>
                </a:r>
                <a:r>
                  <a:rPr lang="en-US" altLang="zh-CN" dirty="0" smtClean="0"/>
                  <a:t>-1}</a:t>
                </a:r>
                <a:r>
                  <a:rPr lang="zh-CN" altLang="en-US" dirty="0"/>
                  <a:t> </a:t>
                </a:r>
                <a14:m>
                  <m:oMath xmlns:m="http://schemas.openxmlformats.org/officeDocument/2006/math">
                    <m:r>
                      <a:rPr lang="zh-CN" altLang="en-US">
                        <a:latin typeface="Cambria Math" panose="02040503050406030204" pitchFamily="18" charset="0"/>
                      </a:rPr>
                      <m:t>∪</m:t>
                    </m:r>
                  </m:oMath>
                </a14:m>
                <a:r>
                  <a:rPr lang="en-US" altLang="zh-CN" dirty="0"/>
                  <a:t> {</a:t>
                </a:r>
                <a14:m>
                  <m:oMath xmlns:m="http://schemas.openxmlformats.org/officeDocument/2006/math">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r>
                              <a:rPr lang="en-US" altLang="zh-CN" b="0" i="1" smtClean="0">
                                <a:latin typeface="Cambria Math" panose="02040503050406030204" pitchFamily="18" charset="0"/>
                              </a:rPr>
                              <m:t>′</m:t>
                            </m:r>
                          </m:e>
                          <m:sub>
                            <m:r>
                              <a:rPr lang="zh-CN" altLang="en-US" i="1">
                                <a:latin typeface="Cambria Math" panose="02040503050406030204" pitchFamily="18" charset="0"/>
                              </a:rPr>
                              <m:t>𝑖</m:t>
                            </m:r>
                          </m:sub>
                        </m:sSub>
                      </m:e>
                    </m:d>
                    <m:r>
                      <a:rPr lang="zh-CN" altLang="en-US" i="1">
                        <a:latin typeface="Cambria Math" panose="02040503050406030204" pitchFamily="18" charset="0"/>
                      </a:rPr>
                      <m:t> </m:t>
                    </m:r>
                  </m:oMath>
                </a14:m>
                <a:r>
                  <a:rPr lang="en-US" altLang="zh-CN"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1">
                        <a:latin typeface="Cambria Math" panose="02040503050406030204" pitchFamily="18" charset="0"/>
                      </a:rPr>
                      <m:t> </m:t>
                    </m:r>
                  </m:oMath>
                </a14:m>
                <a:r>
                  <a:rPr lang="en-US" altLang="zh-CN" dirty="0"/>
                  <a:t>= -1}</a:t>
                </a:r>
                <a:r>
                  <a:rPr lang="zh-CN" altLang="en-US" dirty="0"/>
                  <a:t> </a:t>
                </a:r>
                <a:endParaRPr lang="en-US" altLang="zh-CN" dirty="0" smtClean="0"/>
              </a:p>
              <a:p>
                <a:pPr marL="0" indent="469900">
                  <a:buNone/>
                </a:pPr>
                <a:r>
                  <a:rPr lang="zh-CN" altLang="en-US" dirty="0" smtClean="0"/>
                  <a:t>其中</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h</m:t>
                        </m:r>
                        <m:r>
                          <a:rPr lang="en-US" altLang="zh-CN" i="1">
                            <a:latin typeface="Cambria Math" panose="02040503050406030204" pitchFamily="18" charset="0"/>
                          </a:rPr>
                          <m:t>′</m:t>
                        </m:r>
                      </m:e>
                      <m:sub>
                        <m:r>
                          <a:rPr lang="zh-CN" altLang="en-US" i="1">
                            <a:latin typeface="Cambria Math" panose="02040503050406030204" pitchFamily="18" charset="0"/>
                          </a:rPr>
                          <m:t>𝑖</m:t>
                        </m:r>
                      </m:sub>
                    </m:sSub>
                    <m:r>
                      <a:rPr lang="zh-CN" altLang="en-US" b="0" i="1" smtClean="0">
                        <a:latin typeface="Cambria Math" panose="02040503050406030204" pitchFamily="18" charset="0"/>
                      </a:rPr>
                      <m:t>和</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r>
                          <a:rPr lang="en-US" altLang="zh-CN" i="1">
                            <a:latin typeface="Cambria Math" panose="02040503050406030204" pitchFamily="18" charset="0"/>
                          </a:rPr>
                          <m:t>′</m:t>
                        </m:r>
                      </m:e>
                      <m:sub>
                        <m:r>
                          <a:rPr lang="zh-CN" altLang="en-US" i="1">
                            <a:latin typeface="Cambria Math" panose="02040503050406030204" pitchFamily="18" charset="0"/>
                          </a:rPr>
                          <m:t>𝑖</m:t>
                        </m:r>
                      </m:sub>
                    </m:sSub>
                  </m:oMath>
                </a14:m>
                <a:r>
                  <a:rPr lang="zh-CN" altLang="en-US" dirty="0"/>
                  <a:t>通过两种方式</a:t>
                </a:r>
                <a:r>
                  <a:rPr lang="zh-CN" altLang="en-US" dirty="0" smtClean="0"/>
                  <a:t>随机选取：</a:t>
                </a:r>
                <a:endParaRPr lang="en-US" altLang="zh-CN" dirty="0" smtClean="0"/>
              </a:p>
              <a:p>
                <a:pPr>
                  <a:buFont typeface="+mj-lt"/>
                  <a:buAutoNum type="arabicPeriod"/>
                </a:pPr>
                <a:r>
                  <a:rPr lang="zh-CN" altLang="en-US" dirty="0" smtClean="0"/>
                  <a:t>从所有实体中均匀</a:t>
                </a:r>
                <a:r>
                  <a:rPr lang="zh-CN" altLang="en-US" dirty="0" smtClean="0"/>
                  <a:t>选取（标记为</a:t>
                </a:r>
                <a:r>
                  <a:rPr lang="en-US" altLang="zh-CN" dirty="0" err="1" smtClean="0"/>
                  <a:t>unif</a:t>
                </a:r>
                <a:r>
                  <a:rPr lang="zh-CN" altLang="en-US" dirty="0" smtClean="0"/>
                  <a:t>）</a:t>
                </a:r>
                <a:endParaRPr lang="en-US" altLang="zh-CN" dirty="0" smtClean="0"/>
              </a:p>
              <a:p>
                <a:pPr>
                  <a:buFont typeface="+mj-lt"/>
                  <a:buAutoNum type="arabicPeriod"/>
                </a:pPr>
                <a:r>
                  <a:rPr lang="zh-CN" altLang="en-US" dirty="0" smtClean="0"/>
                  <a:t>根据关系的投影特性从所有实体中进行伯努利</a:t>
                </a:r>
                <a:r>
                  <a:rPr lang="zh-CN" altLang="en-US" dirty="0" smtClean="0"/>
                  <a:t>采样（标记为</a:t>
                </a:r>
                <a:r>
                  <a:rPr lang="en-US" altLang="zh-CN" dirty="0" err="1" smtClean="0"/>
                  <a:t>bern</a:t>
                </a:r>
                <a:r>
                  <a:rPr lang="zh-CN" altLang="en-US" dirty="0" smtClean="0"/>
                  <a:t>）</a:t>
                </a:r>
                <a:endParaRPr lang="zh-CN" altLang="en-US" dirty="0"/>
              </a:p>
            </p:txBody>
          </p:sp>
        </mc:Choice>
        <mc:Fallback>
          <p:sp>
            <p:nvSpPr>
              <p:cNvPr id="8195" name="内容占位符 2"/>
              <p:cNvSpPr>
                <a:spLocks noGrp="1" noRot="1" noChangeAspect="1" noMove="1" noResize="1" noEditPoints="1" noAdjustHandles="1" noChangeArrowheads="1" noChangeShapeType="1" noTextEdit="1"/>
              </p:cNvSpPr>
              <p:nvPr>
                <p:ph idx="4294967295"/>
              </p:nvPr>
            </p:nvSpPr>
            <p:spPr>
              <a:xfrm>
                <a:off x="533400" y="1066862"/>
                <a:ext cx="8381886" cy="4800474"/>
              </a:xfrm>
              <a:blipFill rotWithShape="0">
                <a:blip r:embed="rId4"/>
                <a:stretch>
                  <a:fillRect l="-946" t="-254"/>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5"/>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30446840"/>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4106" name="Equation" r:id="rId6" imgW="114120" imgH="177480" progId="Equation.DSMT4">
                  <p:embed/>
                </p:oleObj>
              </mc:Choice>
              <mc:Fallback>
                <p:oleObj name="Equation" r:id="rId6" imgW="114120" imgH="177480" progId="Equation.DSMT4">
                  <p:embed/>
                  <p:pic>
                    <p:nvPicPr>
                      <p:cNvPr id="0" name=""/>
                      <p:cNvPicPr/>
                      <p:nvPr/>
                    </p:nvPicPr>
                    <p:blipFill>
                      <a:blip r:embed="rId7"/>
                      <a:stretch>
                        <a:fillRect/>
                      </a:stretch>
                    </p:blipFill>
                    <p:spPr>
                      <a:xfrm>
                        <a:off x="6546850" y="33623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90768956"/>
      </p:ext>
    </p:extLst>
  </p:cSld>
  <p:clrMapOvr>
    <a:masterClrMapping/>
  </p:clrMapOvr>
  <p:transition spd="slow" advTm="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mc:AlternateContent xmlns:mc="http://schemas.openxmlformats.org/markup-compatibility/2006">
        <mc:Choice xmlns:a14="http://schemas.microsoft.com/office/drawing/2010/main" Requires="a14">
          <p:sp>
            <p:nvSpPr>
              <p:cNvPr id="8195" name="内容占位符 2"/>
              <p:cNvSpPr>
                <a:spLocks noGrp="1"/>
              </p:cNvSpPr>
              <p:nvPr>
                <p:ph idx="4294967295"/>
              </p:nvPr>
            </p:nvSpPr>
            <p:spPr>
              <a:xfrm>
                <a:off x="533400" y="1066862"/>
                <a:ext cx="8534282" cy="4800474"/>
              </a:xfrm>
            </p:spPr>
            <p:txBody>
              <a:bodyPr vert="horz" wrap="square" anchor="t"/>
              <a:lstStyle/>
              <a:p>
                <a:pPr marL="0" indent="0">
                  <a:buNone/>
                </a:pPr>
                <a:r>
                  <a:rPr lang="zh-CN" altLang="en-US" dirty="0" smtClean="0"/>
                  <a:t>使用如下的</a:t>
                </a:r>
                <a:r>
                  <a:rPr lang="en-US" altLang="zh-CN" dirty="0" smtClean="0"/>
                  <a:t>margin-based</a:t>
                </a:r>
                <a:r>
                  <a:rPr lang="zh-CN" altLang="en-US" dirty="0" smtClean="0"/>
                  <a:t>评分损失函数</a:t>
                </a:r>
                <a:endParaRPr lang="en-US" altLang="zh-CN" dirty="0" smtClean="0"/>
              </a:p>
              <a:p>
                <a:pPr marL="0" indent="0">
                  <a:buNone/>
                </a:pPr>
                <a:endParaRPr lang="en-US" altLang="zh-CN" dirty="0"/>
              </a:p>
              <a:p>
                <a:pPr marL="0" indent="0">
                  <a:buNone/>
                </a:pPr>
                <a:r>
                  <a:rPr lang="en-US" altLang="zh-CN" dirty="0" smtClean="0"/>
                  <a:t>	        </a:t>
                </a:r>
                <a:r>
                  <a:rPr lang="zh-CN" altLang="en-US" dirty="0" smtClean="0"/>
                  <a:t>能得到</a:t>
                </a:r>
                <a:r>
                  <a:rPr lang="en-US" altLang="zh-CN" dirty="0" smtClean="0"/>
                  <a:t>x</a:t>
                </a:r>
                <a:r>
                  <a:rPr lang="zh-CN" altLang="en-US" dirty="0" smtClean="0"/>
                  <a:t>和</a:t>
                </a:r>
                <a:r>
                  <a:rPr lang="en-US" altLang="zh-CN" dirty="0" smtClean="0"/>
                  <a:t>0</a:t>
                </a:r>
                <a:r>
                  <a:rPr lang="zh-CN" altLang="en-US" dirty="0" smtClean="0"/>
                  <a:t>之中较大的值，</a:t>
                </a:r>
                <a14:m>
                  <m:oMath xmlns:m="http://schemas.openxmlformats.org/officeDocument/2006/math">
                    <m:r>
                      <a:rPr lang="zh-CN" altLang="en-US" i="1">
                        <a:latin typeface="Cambria Math" panose="02040503050406030204" pitchFamily="18" charset="0"/>
                      </a:rPr>
                      <m:t>𝛾</m:t>
                    </m:r>
                    <m:r>
                      <a:rPr lang="zh-CN" altLang="en-US" b="0" i="1" smtClean="0">
                        <a:latin typeface="Cambria Math" panose="02040503050406030204" pitchFamily="18" charset="0"/>
                      </a:rPr>
                      <m:t>是</m:t>
                    </m:r>
                    <m:r>
                      <a:rPr lang="zh-CN" altLang="en-US" i="1">
                        <a:latin typeface="Cambria Math" panose="02040503050406030204" pitchFamily="18" charset="0"/>
                      </a:rPr>
                      <m:t>为了</m:t>
                    </m:r>
                    <m:r>
                      <a:rPr lang="zh-CN" altLang="en-US" b="0" i="1" smtClean="0">
                        <a:latin typeface="Cambria Math" panose="02040503050406030204" pitchFamily="18" charset="0"/>
                      </a:rPr>
                      <m:t>将</m:t>
                    </m:r>
                    <m:r>
                      <a:rPr lang="zh-CN" altLang="en-US" i="1">
                        <a:latin typeface="Cambria Math" panose="02040503050406030204" pitchFamily="18" charset="0"/>
                      </a:rPr>
                      <m:t>正例</m:t>
                    </m:r>
                    <m:r>
                      <a:rPr lang="zh-CN" altLang="en-US" b="0" i="1" smtClean="0">
                        <a:latin typeface="Cambria Math" panose="02040503050406030204" pitchFamily="18" charset="0"/>
                      </a:rPr>
                      <m:t>和</m:t>
                    </m:r>
                    <m:r>
                      <a:rPr lang="zh-CN" altLang="en-US" i="1">
                        <a:latin typeface="Cambria Math" panose="02040503050406030204" pitchFamily="18" charset="0"/>
                      </a:rPr>
                      <m:t>负例</m:t>
                    </m:r>
                    <m:r>
                      <a:rPr lang="zh-CN" altLang="en-US" i="1" smtClean="0">
                        <a:latin typeface="Cambria Math" panose="02040503050406030204" pitchFamily="18" charset="0"/>
                      </a:rPr>
                      <m:t>尽量分</m:t>
                    </m:r>
                    <m:r>
                      <a:rPr lang="zh-CN" altLang="en-US" b="0" i="1" smtClean="0">
                        <a:latin typeface="Cambria Math" panose="02040503050406030204" pitchFamily="18" charset="0"/>
                      </a:rPr>
                      <m:t>开</m:t>
                    </m:r>
                  </m:oMath>
                </a14:m>
                <a:endParaRPr lang="en-US" altLang="zh-CN" b="0" dirty="0" smtClean="0"/>
              </a:p>
              <a:p>
                <a:pPr marL="0" indent="0">
                  <a:buNone/>
                </a:pPr>
                <a:r>
                  <a:rPr lang="zh-CN" altLang="en-US" dirty="0" smtClean="0"/>
                  <a:t>还对向量</a:t>
                </a:r>
                <a:r>
                  <a:rPr lang="en-US" altLang="zh-CN" dirty="0" smtClean="0"/>
                  <a:t>h</a:t>
                </a:r>
                <a:r>
                  <a:rPr lang="zh-CN" altLang="en-US" dirty="0" smtClean="0"/>
                  <a:t>，</a:t>
                </a:r>
                <a:r>
                  <a:rPr lang="en-US" altLang="zh-CN" dirty="0" smtClean="0"/>
                  <a:t>r</a:t>
                </a:r>
                <a:r>
                  <a:rPr lang="zh-CN" altLang="en-US" dirty="0" smtClean="0"/>
                  <a:t>，</a:t>
                </a:r>
                <a:r>
                  <a:rPr lang="en-US" altLang="zh-CN" dirty="0" smtClean="0"/>
                  <a:t>t</a:t>
                </a:r>
                <a:r>
                  <a:rPr lang="zh-CN" altLang="en-US" dirty="0" smtClean="0"/>
                  <a:t>的规范化进行约束</a:t>
                </a:r>
                <a:endParaRPr lang="en-US" altLang="zh-CN" dirty="0" smtClean="0"/>
              </a:p>
              <a:p>
                <a:pPr marL="0" indent="0">
                  <a:buNone/>
                </a:pPr>
                <a:endParaRPr lang="en-US" altLang="zh-CN" dirty="0"/>
              </a:p>
              <a:p>
                <a:pPr marL="0" indent="0">
                  <a:buNone/>
                </a:pPr>
                <a:r>
                  <a:rPr lang="zh-CN" altLang="en-US" dirty="0" smtClean="0"/>
                  <a:t>采用</a:t>
                </a:r>
                <a:r>
                  <a:rPr lang="en-US" altLang="zh-CN" dirty="0" smtClean="0"/>
                  <a:t>Adam</a:t>
                </a:r>
                <a:r>
                  <a:rPr lang="zh-CN" altLang="en-US" dirty="0" smtClean="0"/>
                  <a:t>方法通过</a:t>
                </a:r>
                <a:r>
                  <a:rPr lang="zh-CN" altLang="en-US" dirty="0" smtClean="0"/>
                  <a:t>在实体嵌入上增加稀疏范数正则化来最小化上述损失</a:t>
                </a:r>
                <a:endParaRPr lang="en-US" altLang="zh-CN" dirty="0" smtClean="0"/>
              </a:p>
              <a:p>
                <a:pPr marL="0" indent="0">
                  <a:buNone/>
                </a:pPr>
                <a:r>
                  <a:rPr lang="zh-CN" altLang="en-US" dirty="0"/>
                  <a:t>实体和关系的所有嵌入向量首先</a:t>
                </a:r>
                <a:r>
                  <a:rPr lang="zh-CN" altLang="en-US" dirty="0" smtClean="0"/>
                  <a:t>按照随机过程</a:t>
                </a:r>
                <a:r>
                  <a:rPr lang="zh-CN" altLang="en-US" dirty="0"/>
                  <a:t>进行初始化。然后，除了附加维数</a:t>
                </a:r>
                <a:r>
                  <a:rPr lang="en-US" altLang="zh-CN" dirty="0"/>
                  <a:t>α</a:t>
                </a:r>
                <a:r>
                  <a:rPr lang="zh-CN" altLang="en-US" dirty="0"/>
                  <a:t>之外，实体嵌入向量</a:t>
                </a:r>
                <a:r>
                  <a:rPr lang="en-US" altLang="zh-CN" dirty="0" smtClean="0"/>
                  <a:t>e</a:t>
                </a:r>
                <a:r>
                  <a:rPr lang="zh-CN" altLang="en-US" dirty="0" smtClean="0"/>
                  <a:t>和</a:t>
                </a:r>
                <a:r>
                  <a:rPr lang="zh-CN" altLang="en-US" dirty="0"/>
                  <a:t>关系嵌入向量</a:t>
                </a:r>
                <a:r>
                  <a:rPr lang="en-US" altLang="zh-CN" dirty="0"/>
                  <a:t>r </a:t>
                </a:r>
                <a:r>
                  <a:rPr lang="zh-CN" altLang="en-US" dirty="0" smtClean="0"/>
                  <a:t>在</a:t>
                </a:r>
                <a:r>
                  <a:rPr lang="zh-CN" altLang="en-US" dirty="0"/>
                  <a:t>每次主迭代中都被归一化</a:t>
                </a:r>
                <a:r>
                  <a:rPr lang="zh-CN" altLang="en-US" dirty="0" smtClean="0"/>
                  <a:t>。正例三元组的</a:t>
                </a:r>
                <a:r>
                  <a:rPr lang="zh-CN" altLang="en-US" dirty="0"/>
                  <a:t>集合被随机遍历多次，然后构造</a:t>
                </a:r>
                <a:r>
                  <a:rPr lang="zh-CN" altLang="en-US" dirty="0" smtClean="0"/>
                  <a:t>负例三元组。</a:t>
                </a:r>
                <a:endParaRPr lang="zh-CN" altLang="en-US" dirty="0"/>
              </a:p>
              <a:p>
                <a:pPr marL="0" indent="0">
                  <a:buNone/>
                </a:pPr>
                <a:endParaRPr lang="zh-CN" altLang="en-US" dirty="0"/>
              </a:p>
            </p:txBody>
          </p:sp>
        </mc:Choice>
        <mc:Fallback>
          <p:sp>
            <p:nvSpPr>
              <p:cNvPr id="8195" name="内容占位符 2"/>
              <p:cNvSpPr>
                <a:spLocks noGrp="1" noRot="1" noChangeAspect="1" noMove="1" noResize="1" noEditPoints="1" noAdjustHandles="1" noChangeArrowheads="1" noChangeShapeType="1" noTextEdit="1"/>
              </p:cNvSpPr>
              <p:nvPr>
                <p:ph idx="4294967295"/>
              </p:nvPr>
            </p:nvSpPr>
            <p:spPr>
              <a:xfrm>
                <a:off x="533400" y="1066862"/>
                <a:ext cx="8534282" cy="4800474"/>
              </a:xfrm>
              <a:blipFill rotWithShape="0">
                <a:blip r:embed="rId4"/>
                <a:stretch>
                  <a:fillRect l="-786" t="-254"/>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5"/>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p:graphicFrame>
        <p:nvGraphicFramePr>
          <p:cNvPr id="4" name="对象 3"/>
          <p:cNvGraphicFramePr>
            <a:graphicFrameLocks noChangeAspect="1"/>
          </p:cNvGraphicFramePr>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5141" name="Equation" r:id="rId6" imgW="114120" imgH="177480" progId="Equation.DSMT4">
                  <p:embed/>
                </p:oleObj>
              </mc:Choice>
              <mc:Fallback>
                <p:oleObj name="Equation" r:id="rId6" imgW="114120" imgH="177480" progId="Equation.DSMT4">
                  <p:embed/>
                  <p:pic>
                    <p:nvPicPr>
                      <p:cNvPr id="0" name=""/>
                      <p:cNvPicPr/>
                      <p:nvPr/>
                    </p:nvPicPr>
                    <p:blipFill>
                      <a:blip r:embed="rId7"/>
                      <a:stretch>
                        <a:fillRect/>
                      </a:stretch>
                    </p:blipFill>
                    <p:spPr>
                      <a:xfrm>
                        <a:off x="6546850" y="3362325"/>
                        <a:ext cx="114300" cy="177800"/>
                      </a:xfrm>
                      <a:prstGeom prst="rect">
                        <a:avLst/>
                      </a:prstGeom>
                    </p:spPr>
                  </p:pic>
                </p:oleObj>
              </mc:Fallback>
            </mc:AlternateContent>
          </a:graphicData>
        </a:graphic>
      </p:graphicFrame>
      <p:pic>
        <p:nvPicPr>
          <p:cNvPr id="2" name="图片 1"/>
          <p:cNvPicPr>
            <a:picLocks noChangeAspect="1"/>
          </p:cNvPicPr>
          <p:nvPr/>
        </p:nvPicPr>
        <p:blipFill>
          <a:blip r:embed="rId8"/>
          <a:stretch>
            <a:fillRect/>
          </a:stretch>
        </p:blipFill>
        <p:spPr>
          <a:xfrm>
            <a:off x="1947955" y="1447852"/>
            <a:ext cx="4676190" cy="628571"/>
          </a:xfrm>
          <a:prstGeom prst="rect">
            <a:avLst/>
          </a:prstGeom>
        </p:spPr>
      </p:pic>
      <p:pic>
        <p:nvPicPr>
          <p:cNvPr id="5" name="图片 4"/>
          <p:cNvPicPr>
            <a:picLocks noChangeAspect="1"/>
          </p:cNvPicPr>
          <p:nvPr/>
        </p:nvPicPr>
        <p:blipFill rotWithShape="1">
          <a:blip r:embed="rId9"/>
          <a:srcRect b="14350"/>
          <a:stretch/>
        </p:blipFill>
        <p:spPr>
          <a:xfrm>
            <a:off x="421630" y="2033181"/>
            <a:ext cx="1638095" cy="309973"/>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3769830996"/>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5142" name="Equation" r:id="rId10" imgW="114120" imgH="177480" progId="Equation.DSMT4">
                  <p:embed/>
                </p:oleObj>
              </mc:Choice>
              <mc:Fallback>
                <p:oleObj name="Equation" r:id="rId10" imgW="114120" imgH="177480" progId="Equation.DSMT4">
                  <p:embed/>
                  <p:pic>
                    <p:nvPicPr>
                      <p:cNvPr id="0" name=""/>
                      <p:cNvPicPr/>
                      <p:nvPr/>
                    </p:nvPicPr>
                    <p:blipFill>
                      <a:blip r:embed="rId7"/>
                      <a:stretch>
                        <a:fillRect/>
                      </a:stretch>
                    </p:blipFill>
                    <p:spPr>
                      <a:xfrm>
                        <a:off x="6546850" y="3362325"/>
                        <a:ext cx="114300" cy="177800"/>
                      </a:xfrm>
                      <a:prstGeom prst="rect">
                        <a:avLst/>
                      </a:prstGeom>
                    </p:spPr>
                  </p:pic>
                </p:oleObj>
              </mc:Fallback>
            </mc:AlternateContent>
          </a:graphicData>
        </a:graphic>
      </p:graphicFrame>
      <p:pic>
        <p:nvPicPr>
          <p:cNvPr id="8" name="图片 7"/>
          <p:cNvPicPr>
            <a:picLocks noChangeAspect="1"/>
          </p:cNvPicPr>
          <p:nvPr/>
        </p:nvPicPr>
        <p:blipFill>
          <a:blip r:embed="rId11"/>
          <a:stretch>
            <a:fillRect/>
          </a:stretch>
        </p:blipFill>
        <p:spPr>
          <a:xfrm>
            <a:off x="1905070" y="3057556"/>
            <a:ext cx="4152381" cy="219048"/>
          </a:xfrm>
          <a:prstGeom prst="rect">
            <a:avLst/>
          </a:prstGeom>
        </p:spPr>
      </p:pic>
    </p:spTree>
    <p:extLst>
      <p:ext uri="{BB962C8B-B14F-4D97-AF65-F5344CB8AC3E}">
        <p14:creationId xmlns:p14="http://schemas.microsoft.com/office/powerpoint/2010/main" val="723456773"/>
      </p:ext>
    </p:extLst>
  </p:cSld>
  <p:clrMapOvr>
    <a:masterClrMapping/>
  </p:clrMapOvr>
  <p:transition spd="slow" advTm="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pPr marL="0" indent="46990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16</a:t>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4"/>
          <a:stretch>
            <a:fillRect/>
          </a:stretch>
        </p:blipFill>
        <p:spPr>
          <a:xfrm>
            <a:off x="0" y="1158922"/>
            <a:ext cx="9144000" cy="4540156"/>
          </a:xfrm>
          <a:prstGeom prst="rect">
            <a:avLst/>
          </a:prstGeom>
        </p:spPr>
      </p:pic>
    </p:spTree>
    <p:extLst>
      <p:ext uri="{BB962C8B-B14F-4D97-AF65-F5344CB8AC3E}">
        <p14:creationId xmlns:p14="http://schemas.microsoft.com/office/powerpoint/2010/main" val="2742713201"/>
      </p:ext>
    </p:extLst>
  </p:cSld>
  <p:clrMapOvr>
    <a:masterClrMapping/>
  </p:clrMapOvr>
  <p:transition spd="slow" advTm="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en-US" altLang="zh-CN" dirty="0" smtClean="0"/>
              <a:t>Datasets</a:t>
            </a:r>
          </a:p>
          <a:p>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17</a:t>
            </a:fld>
            <a:endParaRPr lang="zh-CN" altLang="en-US" sz="2400" b="1" dirty="0">
              <a:solidFill>
                <a:srgbClr val="254061"/>
              </a:solidFill>
              <a:latin typeface="HY헤드라인M" pitchFamily="2" charset="-127"/>
              <a:ea typeface="HY헤드라인M" pitchFamily="2" charset="-127"/>
            </a:endParaRPr>
          </a:p>
        </p:txBody>
      </p:sp>
      <p:pic>
        <p:nvPicPr>
          <p:cNvPr id="4" name="图片 3"/>
          <p:cNvPicPr>
            <a:picLocks noChangeAspect="1"/>
          </p:cNvPicPr>
          <p:nvPr/>
        </p:nvPicPr>
        <p:blipFill>
          <a:blip r:embed="rId4"/>
          <a:stretch>
            <a:fillRect/>
          </a:stretch>
        </p:blipFill>
        <p:spPr>
          <a:xfrm>
            <a:off x="2233905" y="2676619"/>
            <a:ext cx="4676190" cy="1504762"/>
          </a:xfrm>
          <a:prstGeom prst="rect">
            <a:avLst/>
          </a:prstGeom>
        </p:spPr>
      </p:pic>
    </p:spTree>
    <p:extLst>
      <p:ext uri="{BB962C8B-B14F-4D97-AF65-F5344CB8AC3E}">
        <p14:creationId xmlns:p14="http://schemas.microsoft.com/office/powerpoint/2010/main" val="2320967748"/>
      </p:ext>
    </p:extLst>
  </p:cSld>
  <p:clrMapOvr>
    <a:masterClrMapping/>
  </p:clrMapOvr>
  <p:transition spd="slow" advTm="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smtClean="0"/>
              <a:t>链路预测</a:t>
            </a:r>
            <a:endParaRPr lang="en-US" altLang="zh-CN" dirty="0" smtClean="0"/>
          </a:p>
          <a:p>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18</a:t>
            </a:fld>
            <a:endParaRPr lang="zh-CN" altLang="en-US" sz="2400" b="1" dirty="0">
              <a:solidFill>
                <a:srgbClr val="254061"/>
              </a:solidFill>
              <a:latin typeface="HY헤드라인M" pitchFamily="2" charset="-127"/>
              <a:ea typeface="HY헤드라인M" pitchFamily="2" charset="-127"/>
            </a:endParaRPr>
          </a:p>
        </p:txBody>
      </p:sp>
      <p:pic>
        <p:nvPicPr>
          <p:cNvPr id="4" name="图片 3"/>
          <p:cNvPicPr>
            <a:picLocks noChangeAspect="1"/>
          </p:cNvPicPr>
          <p:nvPr/>
        </p:nvPicPr>
        <p:blipFill>
          <a:blip r:embed="rId4"/>
          <a:stretch>
            <a:fillRect/>
          </a:stretch>
        </p:blipFill>
        <p:spPr>
          <a:xfrm>
            <a:off x="0" y="2002499"/>
            <a:ext cx="9144000" cy="2853001"/>
          </a:xfrm>
          <a:prstGeom prst="rect">
            <a:avLst/>
          </a:prstGeom>
        </p:spPr>
      </p:pic>
      <p:pic>
        <p:nvPicPr>
          <p:cNvPr id="5" name="图片 4"/>
          <p:cNvPicPr>
            <a:picLocks noChangeAspect="1"/>
          </p:cNvPicPr>
          <p:nvPr/>
        </p:nvPicPr>
        <p:blipFill>
          <a:blip r:embed="rId5"/>
          <a:stretch>
            <a:fillRect/>
          </a:stretch>
        </p:blipFill>
        <p:spPr>
          <a:xfrm>
            <a:off x="1830441" y="1457445"/>
            <a:ext cx="5787804" cy="4019308"/>
          </a:xfrm>
          <a:prstGeom prst="rect">
            <a:avLst/>
          </a:prstGeom>
        </p:spPr>
      </p:pic>
    </p:spTree>
    <p:extLst>
      <p:ext uri="{BB962C8B-B14F-4D97-AF65-F5344CB8AC3E}">
        <p14:creationId xmlns:p14="http://schemas.microsoft.com/office/powerpoint/2010/main" val="2079534839"/>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smtClean="0"/>
              <a:t>头尾实体预测</a:t>
            </a: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19</a:t>
            </a:fld>
            <a:endParaRPr lang="zh-CN" altLang="en-US" sz="2400" b="1" dirty="0">
              <a:solidFill>
                <a:srgbClr val="254061"/>
              </a:solidFill>
              <a:latin typeface="HY헤드라인M" pitchFamily="2" charset="-127"/>
              <a:ea typeface="HY헤드라인M" pitchFamily="2" charset="-127"/>
            </a:endParaRPr>
          </a:p>
        </p:txBody>
      </p:sp>
      <p:pic>
        <p:nvPicPr>
          <p:cNvPr id="4" name="图片 3"/>
          <p:cNvPicPr>
            <a:picLocks noChangeAspect="1"/>
          </p:cNvPicPr>
          <p:nvPr/>
        </p:nvPicPr>
        <p:blipFill>
          <a:blip r:embed="rId4"/>
          <a:stretch>
            <a:fillRect/>
          </a:stretch>
        </p:blipFill>
        <p:spPr>
          <a:xfrm>
            <a:off x="0" y="2093055"/>
            <a:ext cx="9144000" cy="2671890"/>
          </a:xfrm>
          <a:prstGeom prst="rect">
            <a:avLst/>
          </a:prstGeom>
        </p:spPr>
      </p:pic>
    </p:spTree>
    <p:extLst>
      <p:ext uri="{BB962C8B-B14F-4D97-AF65-F5344CB8AC3E}">
        <p14:creationId xmlns:p14="http://schemas.microsoft.com/office/powerpoint/2010/main" val="2907445994"/>
      </p:ext>
    </p:extLst>
  </p:cSld>
  <p:clrMapOvr>
    <a:masterClrMapping/>
  </p:clrMapOvr>
  <p:transition spd="slow" advTm="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Abstract</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69900">
              <a:buNone/>
            </a:pPr>
            <a:r>
              <a:rPr lang="zh-CN" altLang="en-US" sz="1800" dirty="0"/>
              <a:t>知识</a:t>
            </a:r>
            <a:r>
              <a:rPr lang="zh-CN" altLang="en-US" sz="1800" dirty="0" smtClean="0"/>
              <a:t>图谱嵌入</a:t>
            </a:r>
            <a:r>
              <a:rPr lang="zh-CN" altLang="en-US" sz="1800" dirty="0"/>
              <a:t>是将符号关系和实体投影到低维连续空间中的一种方法，是知识图谱补全的关键。近年来，基于翻译的嵌入模型（如</a:t>
            </a:r>
            <a:r>
              <a:rPr lang="en-US" altLang="zh-CN" sz="1800" dirty="0" err="1"/>
              <a:t>TransE</a:t>
            </a:r>
            <a:r>
              <a:rPr lang="zh-CN" altLang="en-US" sz="1800" dirty="0"/>
              <a:t>）以其简单、有效的特点越来越受到人们的关注。这些模型试图通过关系将语义从头实体转换为尾部实体，并在知识图之外推断出更丰富的事实。本文提出了一种新的知识</a:t>
            </a:r>
            <a:r>
              <a:rPr lang="zh-CN" altLang="en-US" sz="1800" dirty="0" smtClean="0"/>
              <a:t>图谱嵌入</a:t>
            </a:r>
            <a:r>
              <a:rPr lang="zh-CN" altLang="en-US" sz="1800" dirty="0"/>
              <a:t>方法</a:t>
            </a:r>
            <a:r>
              <a:rPr lang="en-US" altLang="zh-CN" sz="1800" dirty="0" err="1"/>
              <a:t>TransMS</a:t>
            </a:r>
            <a:r>
              <a:rPr lang="zh-CN" altLang="en-US" sz="1800" dirty="0"/>
              <a:t>，它可以翻译和</a:t>
            </a:r>
            <a:r>
              <a:rPr lang="zh-CN" altLang="en-US" sz="1800" dirty="0" smtClean="0"/>
              <a:t>传输多方向语义：</a:t>
            </a:r>
            <a:endParaRPr lang="en-US" altLang="zh-CN" sz="1800" dirty="0" smtClean="0"/>
          </a:p>
          <a:p>
            <a:pPr marL="0" lvl="1" indent="469900">
              <a:buNone/>
            </a:pPr>
            <a:r>
              <a:rPr lang="en-US" altLang="zh-CN" sz="1800" dirty="0" smtClean="0"/>
              <a:t>1</a:t>
            </a:r>
            <a:r>
              <a:rPr lang="zh-CN" altLang="en-US" sz="1800" dirty="0"/>
              <a:t>）头</a:t>
            </a:r>
            <a:r>
              <a:rPr lang="en-US" altLang="zh-CN" sz="1800" dirty="0"/>
              <a:t>/</a:t>
            </a:r>
            <a:r>
              <a:rPr lang="zh-CN" altLang="en-US" sz="1800" dirty="0"/>
              <a:t>尾</a:t>
            </a:r>
            <a:r>
              <a:rPr lang="zh-CN" altLang="en-US" sz="1800" dirty="0" smtClean="0"/>
              <a:t>实体和关系对于尾</a:t>
            </a:r>
            <a:r>
              <a:rPr lang="en-US" altLang="zh-CN" sz="1800" dirty="0"/>
              <a:t>/</a:t>
            </a:r>
            <a:r>
              <a:rPr lang="zh-CN" altLang="en-US" sz="1800" dirty="0"/>
              <a:t>头实体</a:t>
            </a:r>
            <a:r>
              <a:rPr lang="zh-CN" altLang="en-US" sz="1800" dirty="0" smtClean="0"/>
              <a:t>的具有非线性函数的语义</a:t>
            </a:r>
            <a:endParaRPr lang="en-US" altLang="zh-CN" sz="1800" dirty="0" smtClean="0"/>
          </a:p>
          <a:p>
            <a:pPr marL="0" lvl="1" indent="469900">
              <a:buNone/>
            </a:pPr>
            <a:r>
              <a:rPr lang="en-US" altLang="zh-CN" sz="1800" dirty="0" smtClean="0"/>
              <a:t>2</a:t>
            </a:r>
            <a:r>
              <a:rPr lang="zh-CN" altLang="en-US" sz="1800" dirty="0" smtClean="0"/>
              <a:t>）实体到关系的具有线性偏差向量的语义。</a:t>
            </a:r>
            <a:endParaRPr lang="en-US" altLang="zh-CN" sz="1800" dirty="0" smtClean="0"/>
          </a:p>
          <a:p>
            <a:pPr marL="0" lvl="1" indent="469900">
              <a:buNone/>
            </a:pPr>
            <a:r>
              <a:rPr lang="zh-CN" altLang="en-US" sz="1800" dirty="0" smtClean="0"/>
              <a:t>对于每一个三元组，我们的模型只比</a:t>
            </a:r>
            <a:r>
              <a:rPr lang="en-US" altLang="zh-CN" sz="1800" dirty="0" err="1" smtClean="0"/>
              <a:t>TransE</a:t>
            </a:r>
            <a:r>
              <a:rPr lang="zh-CN" altLang="en-US" sz="1800" dirty="0" smtClean="0"/>
              <a:t>多了一个参数</a:t>
            </a:r>
            <a:r>
              <a:rPr lang="el-GR" altLang="zh-CN" sz="1800" dirty="0" smtClean="0"/>
              <a:t>α</a:t>
            </a:r>
            <a:r>
              <a:rPr lang="zh-CN" altLang="en-US" sz="1800" dirty="0" smtClean="0"/>
              <a:t>，这使得它在大规模的知识图谱上具有更好的可</a:t>
            </a:r>
            <a:r>
              <a:rPr lang="zh-CN" altLang="en-US" sz="1800" dirty="0"/>
              <a:t>扩展性。实验表明，</a:t>
            </a:r>
            <a:r>
              <a:rPr lang="en-US" altLang="zh-CN" sz="1800" dirty="0" err="1"/>
              <a:t>TransMS</a:t>
            </a:r>
            <a:r>
              <a:rPr lang="zh-CN" altLang="en-US" sz="1800" dirty="0"/>
              <a:t>相对</a:t>
            </a:r>
            <a:r>
              <a:rPr lang="zh-CN" altLang="en-US" sz="1800" dirty="0" smtClean="0"/>
              <a:t>于其他同类模型实现</a:t>
            </a:r>
            <a:r>
              <a:rPr lang="zh-CN" altLang="en-US" sz="1800" dirty="0"/>
              <a:t>了实质性的改进，尤其</a:t>
            </a:r>
            <a:r>
              <a:rPr lang="zh-CN" altLang="en-US" sz="1800" dirty="0" smtClean="0"/>
              <a:t>是在</a:t>
            </a:r>
            <a:r>
              <a:rPr lang="en-US" altLang="zh-CN" sz="1800" dirty="0"/>
              <a:t>FB15K</a:t>
            </a:r>
            <a:r>
              <a:rPr lang="zh-CN" altLang="en-US" sz="1800" dirty="0"/>
              <a:t>数据库上</a:t>
            </a:r>
            <a:r>
              <a:rPr lang="zh-CN" altLang="en-US" sz="1800" dirty="0" smtClean="0"/>
              <a:t>，</a:t>
            </a:r>
            <a:r>
              <a:rPr lang="zh-CN" altLang="en-US" sz="1800" dirty="0"/>
              <a:t>对于</a:t>
            </a:r>
            <a:r>
              <a:rPr lang="en-US" altLang="zh-CN" sz="1800" dirty="0" smtClean="0"/>
              <a:t>N-1</a:t>
            </a:r>
            <a:r>
              <a:rPr lang="zh-CN" altLang="en-US" sz="1800" dirty="0"/>
              <a:t>关系的头实体预测和</a:t>
            </a:r>
            <a:r>
              <a:rPr lang="en-US" altLang="zh-CN" sz="1800" dirty="0"/>
              <a:t>1-N</a:t>
            </a:r>
            <a:r>
              <a:rPr lang="zh-CN" altLang="en-US" sz="1800" dirty="0"/>
              <a:t>关系的</a:t>
            </a:r>
            <a:r>
              <a:rPr lang="zh-CN" altLang="en-US" sz="1800" dirty="0" smtClean="0"/>
              <a:t>尾实体预测的</a:t>
            </a:r>
            <a:r>
              <a:rPr lang="en-US" altLang="zh-CN" sz="1800" dirty="0" smtClean="0"/>
              <a:t>Hit@10s</a:t>
            </a:r>
            <a:r>
              <a:rPr lang="zh-CN" altLang="en-US" sz="1800" dirty="0" smtClean="0"/>
              <a:t>分别</a:t>
            </a:r>
            <a:r>
              <a:rPr lang="zh-CN" altLang="en-US" sz="1800" dirty="0"/>
              <a:t>提高了</a:t>
            </a:r>
            <a:r>
              <a:rPr lang="en-US" altLang="zh-CN" sz="1800" dirty="0"/>
              <a:t>27.1%</a:t>
            </a:r>
            <a:r>
              <a:rPr lang="zh-CN" altLang="en-US" sz="1800" dirty="0"/>
              <a:t>和</a:t>
            </a:r>
            <a:r>
              <a:rPr lang="en-US" altLang="zh-CN" sz="1800" dirty="0"/>
              <a:t>24.8</a:t>
            </a:r>
            <a:r>
              <a:rPr lang="en-US" altLang="zh-CN" sz="1800" dirty="0" smtClean="0"/>
              <a:t>%</a:t>
            </a:r>
            <a:r>
              <a:rPr lang="zh-CN" altLang="en-US" sz="1800" dirty="0" smtClean="0"/>
              <a:t>。</a:t>
            </a:r>
            <a:endParaRPr lang="zh-CN" altLang="en-US" sz="1800"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90969008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smtClean="0"/>
              <a:t>链路预测</a:t>
            </a: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20</a:t>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4"/>
          <a:stretch>
            <a:fillRect/>
          </a:stretch>
        </p:blipFill>
        <p:spPr>
          <a:xfrm>
            <a:off x="2162476" y="2195666"/>
            <a:ext cx="4819048" cy="2466667"/>
          </a:xfrm>
          <a:prstGeom prst="rect">
            <a:avLst/>
          </a:prstGeom>
        </p:spPr>
      </p:pic>
    </p:spTree>
    <p:extLst>
      <p:ext uri="{BB962C8B-B14F-4D97-AF65-F5344CB8AC3E}">
        <p14:creationId xmlns:p14="http://schemas.microsoft.com/office/powerpoint/2010/main" val="3515862253"/>
      </p:ext>
    </p:extLst>
  </p:cSld>
  <p:clrMapOvr>
    <a:masterClrMapping/>
  </p:clrMapOvr>
  <p:transition spd="slow" advTm="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smtClean="0"/>
              <a:t>链路预测</a:t>
            </a: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21</a:t>
            </a:fld>
            <a:endParaRPr lang="zh-CN" altLang="en-US" sz="2400" b="1" dirty="0">
              <a:solidFill>
                <a:srgbClr val="254061"/>
              </a:solidFill>
              <a:latin typeface="HY헤드라인M" pitchFamily="2" charset="-127"/>
              <a:ea typeface="HY헤드라인M" pitchFamily="2" charset="-127"/>
            </a:endParaRPr>
          </a:p>
        </p:txBody>
      </p:sp>
      <p:pic>
        <p:nvPicPr>
          <p:cNvPr id="3" name="图片 2"/>
          <p:cNvPicPr>
            <a:picLocks noChangeAspect="1"/>
          </p:cNvPicPr>
          <p:nvPr/>
        </p:nvPicPr>
        <p:blipFill>
          <a:blip r:embed="rId4"/>
          <a:stretch>
            <a:fillRect/>
          </a:stretch>
        </p:blipFill>
        <p:spPr>
          <a:xfrm>
            <a:off x="2219619" y="2033762"/>
            <a:ext cx="4704762" cy="2790476"/>
          </a:xfrm>
          <a:prstGeom prst="rect">
            <a:avLst/>
          </a:prstGeom>
        </p:spPr>
      </p:pic>
    </p:spTree>
    <p:extLst>
      <p:ext uri="{BB962C8B-B14F-4D97-AF65-F5344CB8AC3E}">
        <p14:creationId xmlns:p14="http://schemas.microsoft.com/office/powerpoint/2010/main" val="2981405428"/>
      </p:ext>
    </p:extLst>
  </p:cSld>
  <p:clrMapOvr>
    <a:masterClrMapping/>
  </p:clrMapOvr>
  <p:transition spd="slow" advTm="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pPr marL="0" indent="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22</a:t>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4"/>
          <a:stretch>
            <a:fillRect/>
          </a:stretch>
        </p:blipFill>
        <p:spPr>
          <a:xfrm>
            <a:off x="2209862" y="1020564"/>
            <a:ext cx="4742857" cy="5295238"/>
          </a:xfrm>
          <a:prstGeom prst="rect">
            <a:avLst/>
          </a:prstGeom>
        </p:spPr>
      </p:pic>
    </p:spTree>
    <p:extLst>
      <p:ext uri="{BB962C8B-B14F-4D97-AF65-F5344CB8AC3E}">
        <p14:creationId xmlns:p14="http://schemas.microsoft.com/office/powerpoint/2010/main" val="1387742972"/>
      </p:ext>
    </p:extLst>
  </p:cSld>
  <p:clrMapOvr>
    <a:masterClrMapping/>
  </p:clrMapOvr>
  <p:transition spd="slow" advTm="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4</a:t>
            </a:r>
            <a:r>
              <a:rPr lang="zh-CN" altLang="en-US" sz="2800" b="1" dirty="0" smtClean="0">
                <a:effectLst>
                  <a:outerShdw blurRad="38100" dist="38100" dir="2700000">
                    <a:srgbClr val="C0C0C0"/>
                  </a:outerShdw>
                </a:effectLst>
              </a:rPr>
              <a:t>、结论</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pPr marL="0" indent="457200">
              <a:buNone/>
            </a:pPr>
            <a:r>
              <a:rPr lang="zh-CN" altLang="en-US" dirty="0" smtClean="0"/>
              <a:t>我们</a:t>
            </a:r>
            <a:r>
              <a:rPr lang="zh-CN" altLang="en-US" dirty="0"/>
              <a:t>提出了一种新的考虑</a:t>
            </a:r>
            <a:r>
              <a:rPr lang="zh-CN" altLang="en-US" dirty="0" smtClean="0"/>
              <a:t>多方向</a:t>
            </a:r>
            <a:r>
              <a:rPr lang="zh-CN" altLang="en-US" dirty="0"/>
              <a:t>语义信息</a:t>
            </a:r>
            <a:r>
              <a:rPr lang="zh-CN" altLang="en-US" dirty="0" smtClean="0"/>
              <a:t>的模型</a:t>
            </a:r>
            <a:r>
              <a:rPr lang="en-US" altLang="zh-CN" dirty="0" err="1" smtClean="0"/>
              <a:t>TransMS</a:t>
            </a:r>
            <a:r>
              <a:rPr lang="zh-CN" altLang="en-US" dirty="0" smtClean="0"/>
              <a:t>。</a:t>
            </a:r>
            <a:r>
              <a:rPr lang="zh-CN" altLang="en-US" dirty="0"/>
              <a:t>我们的</a:t>
            </a:r>
            <a:r>
              <a:rPr lang="zh-CN" altLang="en-US" dirty="0" smtClean="0"/>
              <a:t>模型对于每一个三元组的嵌入向量</a:t>
            </a:r>
            <a:endParaRPr lang="en-US" altLang="zh-CN" dirty="0" smtClean="0"/>
          </a:p>
          <a:p>
            <a:pPr marL="0" indent="457200">
              <a:buNone/>
            </a:pPr>
            <a:r>
              <a:rPr lang="en-US" altLang="zh-CN" dirty="0" err="1" smtClean="0"/>
              <a:t>i</a:t>
            </a:r>
            <a:r>
              <a:rPr lang="zh-CN" altLang="en-US" dirty="0" smtClean="0"/>
              <a:t>）</a:t>
            </a:r>
            <a:r>
              <a:rPr lang="zh-CN" altLang="en-US" dirty="0"/>
              <a:t>通过非线性函数</a:t>
            </a:r>
            <a:r>
              <a:rPr lang="zh-CN" altLang="en-US" dirty="0" smtClean="0"/>
              <a:t>传输</a:t>
            </a:r>
            <a:r>
              <a:rPr lang="zh-CN" altLang="en-US" dirty="0"/>
              <a:t>来自头</a:t>
            </a:r>
            <a:r>
              <a:rPr lang="en-US" altLang="zh-CN" dirty="0"/>
              <a:t>/</a:t>
            </a:r>
            <a:r>
              <a:rPr lang="zh-CN" altLang="en-US" dirty="0"/>
              <a:t>尾</a:t>
            </a:r>
            <a:r>
              <a:rPr lang="zh-CN" altLang="en-US" dirty="0" smtClean="0"/>
              <a:t>实体和关系的语义到</a:t>
            </a:r>
            <a:r>
              <a:rPr lang="zh-CN" altLang="en-US" dirty="0"/>
              <a:t>尾</a:t>
            </a:r>
            <a:r>
              <a:rPr lang="en-US" altLang="zh-CN" dirty="0"/>
              <a:t>/</a:t>
            </a:r>
            <a:r>
              <a:rPr lang="zh-CN" altLang="en-US" dirty="0"/>
              <a:t>头</a:t>
            </a:r>
            <a:r>
              <a:rPr lang="zh-CN" altLang="en-US" dirty="0" smtClean="0"/>
              <a:t>实体</a:t>
            </a:r>
            <a:endParaRPr lang="en-US" altLang="zh-CN" dirty="0" smtClean="0"/>
          </a:p>
          <a:p>
            <a:pPr marL="0" indent="457200">
              <a:buNone/>
            </a:pPr>
            <a:r>
              <a:rPr lang="en-US" altLang="zh-CN" dirty="0" smtClean="0"/>
              <a:t>Ii</a:t>
            </a:r>
            <a:r>
              <a:rPr lang="zh-CN" altLang="en-US" dirty="0" smtClean="0"/>
              <a:t>）通过添加偏差向量传输实体的语义到关系</a:t>
            </a:r>
            <a:endParaRPr lang="en-US" altLang="zh-CN" dirty="0" smtClean="0"/>
          </a:p>
          <a:p>
            <a:pPr marL="0" indent="457200">
              <a:buNone/>
            </a:pPr>
            <a:r>
              <a:rPr lang="en-US" altLang="zh-CN" dirty="0" err="1" smtClean="0"/>
              <a:t>TransMS</a:t>
            </a:r>
            <a:r>
              <a:rPr lang="zh-CN" altLang="en-US" dirty="0" smtClean="0"/>
              <a:t>模型比其他模型具有更好的可扩展性，因为它只比最简单的基于翻译的嵌入模型</a:t>
            </a:r>
            <a:r>
              <a:rPr lang="en-US" altLang="zh-CN" dirty="0" err="1" smtClean="0"/>
              <a:t>TransE</a:t>
            </a:r>
            <a:r>
              <a:rPr lang="zh-CN" altLang="en-US" dirty="0" smtClean="0"/>
              <a:t>多一个参数，比其他模型的参数都少。</a:t>
            </a:r>
            <a:endParaRPr lang="en-US" altLang="zh-CN" dirty="0" smtClean="0"/>
          </a:p>
          <a:p>
            <a:pPr marL="0" indent="457200">
              <a:buNone/>
            </a:pPr>
            <a:r>
              <a:rPr lang="zh-CN" altLang="en-US" dirty="0" smtClean="0"/>
              <a:t>未来，我们将探索在三元组内翻译语义的最佳方法，以提高大规模知识图中复杂关系的链接预测性能</a:t>
            </a:r>
            <a:endParaRPr lang="en-US" altLang="zh-CN" dirty="0" smtClean="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23</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2463495549"/>
      </p:ext>
    </p:extLst>
  </p:cSld>
  <p:clrMapOvr>
    <a:masterClrMapping/>
  </p:clrMapOvr>
  <p:transition spd="slow" advTm="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0"/>
            <a:ext cx="933450" cy="180975"/>
          </a:xfrm>
          <a:prstGeom prst="rect">
            <a:avLst/>
          </a:prstGeom>
          <a:noFill/>
          <a:ln w="9525">
            <a:noFill/>
          </a:ln>
        </p:spPr>
      </p:pic>
      <p:sp>
        <p:nvSpPr>
          <p:cNvPr id="27652" name="TextBox 6"/>
          <p:cNvSpPr txBox="1"/>
          <p:nvPr/>
        </p:nvSpPr>
        <p:spPr>
          <a:xfrm>
            <a:off x="8077200" y="6248400"/>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798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smtClean="0">
                <a:effectLst>
                  <a:outerShdw blurRad="38100" dist="38100" dir="2700000">
                    <a:srgbClr val="C0C0C0"/>
                  </a:outerShdw>
                </a:effectLst>
              </a:rPr>
              <a:t>大纲</a:t>
            </a:r>
            <a:endParaRPr lang="zh-CN" altLang="en-US" sz="2800" b="1" dirty="0">
              <a:effectLst>
                <a:outerShdw blurRad="38100" dist="38100" dir="2700000">
                  <a:srgbClr val="C0C0C0"/>
                </a:outerShdw>
              </a:effectLst>
            </a:endParaRP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a:t>
            </a:r>
            <a:r>
              <a:rPr lang="zh-CN" altLang="en-US" sz="2800" b="1" dirty="0" smtClean="0">
                <a:effectLst>
                  <a:outerShdw blurRad="38100" dist="38100" dir="2700000">
                    <a:srgbClr val="C0C0C0"/>
                  </a:outerShdw>
                </a:effectLst>
                <a:sym typeface="+mn-ea"/>
              </a:rPr>
              <a:t>、动机</a:t>
            </a:r>
            <a:endParaRPr lang="en-US" altLang="zh-CN" sz="2800" b="1" dirty="0" smtClean="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smtClean="0">
                <a:solidFill>
                  <a:schemeClr val="accent1"/>
                </a:solidFill>
                <a:effectLst>
                  <a:outerShdw blurRad="38100" dist="25400" dir="5400000" algn="ctr" rotWithShape="0">
                    <a:srgbClr val="6E747A">
                      <a:alpha val="43000"/>
                    </a:srgbClr>
                  </a:outerShdw>
                </a:effectLst>
                <a:sym typeface="+mn-ea"/>
              </a:rPr>
              <a:t>  </a:t>
            </a:r>
            <a:r>
              <a:rPr lang="zh-CN" altLang="en-US" sz="2800" b="1" dirty="0" smtClean="0">
                <a:effectLst>
                  <a:outerShdw blurRad="38100" dist="38100" dir="2700000">
                    <a:srgbClr val="C0C0C0"/>
                  </a:outerShdw>
                </a:effectLst>
                <a:sym typeface="+mn-ea"/>
              </a:rPr>
              <a:t>2、模型</a:t>
            </a:r>
            <a:endParaRPr lang="en-US" altLang="zh-CN" sz="2800" b="1" dirty="0" smtClean="0">
              <a:effectLst>
                <a:outerShdw blurRad="38100" dist="38100" dir="2700000">
                  <a:srgbClr val="C0C0C0"/>
                </a:outerShdw>
              </a:effectLst>
              <a:sym typeface="+mn-ea"/>
            </a:endParaRPr>
          </a:p>
          <a:p>
            <a:pPr>
              <a:buNone/>
            </a:pPr>
            <a:r>
              <a:rPr lang="zh-CN" altLang="en-US" sz="2800" b="1" dirty="0" smtClean="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smtClean="0">
                <a:effectLst>
                  <a:outerShdw blurRad="38100" dist="38100" dir="2700000">
                    <a:srgbClr val="C0C0C0"/>
                  </a:outerShdw>
                </a:effectLst>
                <a:sym typeface="+mn-ea"/>
              </a:rPr>
              <a:t>、实验</a:t>
            </a:r>
            <a:endParaRPr lang="en-US" altLang="zh-CN" sz="2800" b="1" dirty="0" smtClean="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a:t>
            </a:r>
            <a:r>
              <a:rPr lang="en-US" altLang="zh-CN" sz="2800" b="1" dirty="0" smtClean="0">
                <a:effectLst>
                  <a:outerShdw blurRad="38100" dist="38100" dir="2700000">
                    <a:srgbClr val="C0C0C0"/>
                  </a:outerShdw>
                </a:effectLst>
                <a:sym typeface="+mn-ea"/>
              </a:rPr>
              <a:t> 4</a:t>
            </a:r>
            <a:r>
              <a:rPr lang="zh-CN" altLang="en-US" sz="2800" b="1" dirty="0" smtClean="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3</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gn="l">
              <a:lnSpc>
                <a:spcPct val="115000"/>
              </a:lnSpc>
              <a:spcBef>
                <a:spcPct val="20000"/>
              </a:spcBef>
              <a:spcAft>
                <a:spcPct val="20000"/>
              </a:spcAft>
              <a:buClr>
                <a:schemeClr val="accent2"/>
              </a:buClr>
              <a:buNone/>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smtClean="0">
                <a:effectLst>
                  <a:outerShdw blurRad="38100" dist="38100" dir="2700000">
                    <a:srgbClr val="C0C0C0"/>
                  </a:outerShdw>
                </a:effectLst>
                <a:latin typeface="+mn-lt"/>
                <a:ea typeface="+mn-ea"/>
                <a:cs typeface="+mn-cs"/>
              </a:rPr>
              <a:t>motivation</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1"/>
          </p:nvPr>
        </p:nvSpPr>
        <p:spPr>
          <a:xfrm>
            <a:off x="533400" y="1295400"/>
            <a:ext cx="8001000" cy="4878388"/>
          </a:xfrm>
        </p:spPr>
        <p:txBody>
          <a:bodyPr vert="horz" wrap="square" anchor="t"/>
          <a:lstStyle/>
          <a:p>
            <a:pPr marL="0" lvl="1" indent="469900">
              <a:buNone/>
            </a:pPr>
            <a:r>
              <a:rPr lang="zh-CN" altLang="zh-CN" sz="1800" dirty="0" smtClean="0"/>
              <a:t>知识图谱是一种由三元组组成的语义图，在信息检索中有着广泛的应用，根据知识</a:t>
            </a:r>
            <a:r>
              <a:rPr lang="zh-CN" altLang="zh-CN" sz="1800" dirty="0" smtClean="0"/>
              <a:t>图</a:t>
            </a:r>
            <a:r>
              <a:rPr lang="zh-CN" altLang="en-US" sz="1800" dirty="0" smtClean="0"/>
              <a:t>谱</a:t>
            </a:r>
            <a:r>
              <a:rPr lang="zh-CN" altLang="zh-CN" sz="1800" dirty="0" smtClean="0"/>
              <a:t>中</a:t>
            </a:r>
            <a:r>
              <a:rPr lang="zh-CN" altLang="zh-CN" sz="1800" dirty="0" smtClean="0"/>
              <a:t>已有的三元组来预测实体间的新关系，尤其是复杂关系，是知识补全过程中不可缺少的任务。</a:t>
            </a:r>
            <a:endParaRPr lang="en-US" altLang="zh-CN" sz="1800" dirty="0" smtClean="0"/>
          </a:p>
          <a:p>
            <a:pPr marL="0" lvl="1" indent="469900">
              <a:buNone/>
            </a:pPr>
            <a:r>
              <a:rPr lang="en-US" altLang="zh-CN" sz="1800" dirty="0" err="1" smtClean="0"/>
              <a:t>TransE</a:t>
            </a:r>
            <a:r>
              <a:rPr lang="zh-CN" altLang="zh-CN" sz="1800" dirty="0" smtClean="0"/>
              <a:t>模型首先将实体和关系投影到低维连续空间中，当三元组（</a:t>
            </a:r>
            <a:r>
              <a:rPr lang="en-US" altLang="zh-CN" sz="1800" dirty="0" smtClean="0"/>
              <a:t>h</a:t>
            </a:r>
            <a:r>
              <a:rPr lang="zh-CN" altLang="en-US" sz="1800" dirty="0" smtClean="0"/>
              <a:t>，</a:t>
            </a:r>
            <a:r>
              <a:rPr lang="en-US" altLang="zh-CN" sz="1800" dirty="0" smtClean="0"/>
              <a:t>r</a:t>
            </a:r>
            <a:r>
              <a:rPr lang="zh-CN" altLang="en-US" sz="1800" dirty="0" smtClean="0"/>
              <a:t>，</a:t>
            </a:r>
            <a:r>
              <a:rPr lang="en-US" altLang="zh-CN" sz="1800" dirty="0" smtClean="0"/>
              <a:t>t</a:t>
            </a:r>
            <a:r>
              <a:rPr lang="zh-CN" altLang="zh-CN" sz="1800" dirty="0" smtClean="0"/>
              <a:t>）成立时，需要</a:t>
            </a:r>
            <a:r>
              <a:rPr lang="en-US" altLang="zh-CN" sz="1800" dirty="0" err="1" smtClean="0"/>
              <a:t>h+r</a:t>
            </a:r>
            <a:r>
              <a:rPr lang="zh-CN" altLang="zh-CN" sz="1800" dirty="0" smtClean="0"/>
              <a:t>≈</a:t>
            </a:r>
            <a:r>
              <a:rPr lang="en-US" altLang="zh-CN" sz="1800" dirty="0" smtClean="0"/>
              <a:t>t</a:t>
            </a:r>
            <a:r>
              <a:rPr lang="zh-CN" altLang="zh-CN" sz="1800" dirty="0" smtClean="0"/>
              <a:t>。然而，这种约束过于严格，在处理</a:t>
            </a:r>
            <a:r>
              <a:rPr lang="en-US" altLang="zh-CN" sz="1800" dirty="0" smtClean="0"/>
              <a:t>1-N</a:t>
            </a:r>
            <a:r>
              <a:rPr lang="zh-CN" altLang="zh-CN" sz="1800" dirty="0" smtClean="0"/>
              <a:t>、</a:t>
            </a:r>
            <a:r>
              <a:rPr lang="en-US" altLang="zh-CN" sz="1800" dirty="0" smtClean="0"/>
              <a:t>N-1</a:t>
            </a:r>
            <a:r>
              <a:rPr lang="zh-CN" altLang="zh-CN" sz="1800" dirty="0" smtClean="0"/>
              <a:t>和</a:t>
            </a:r>
            <a:r>
              <a:rPr lang="en-US" altLang="zh-CN" sz="1800" dirty="0" smtClean="0"/>
              <a:t>N-N</a:t>
            </a:r>
            <a:r>
              <a:rPr lang="zh-CN" altLang="zh-CN" sz="1800" dirty="0" smtClean="0"/>
              <a:t>之间的复杂关系时是不现实的，为了克服</a:t>
            </a:r>
            <a:r>
              <a:rPr lang="en-US" altLang="zh-CN" sz="1800" dirty="0" err="1" smtClean="0"/>
              <a:t>transE</a:t>
            </a:r>
            <a:r>
              <a:rPr lang="zh-CN" altLang="zh-CN" sz="1800" dirty="0" smtClean="0"/>
              <a:t>模型的缺点，</a:t>
            </a:r>
            <a:r>
              <a:rPr lang="zh-CN" altLang="en-US" sz="1800" dirty="0" smtClean="0"/>
              <a:t>又提出了其他基于翻译的模型</a:t>
            </a:r>
            <a:r>
              <a:rPr lang="zh-CN" altLang="zh-CN" sz="1800" dirty="0" smtClean="0"/>
              <a:t>。</a:t>
            </a:r>
            <a:endParaRPr lang="en-US" altLang="zh-CN" sz="1800" dirty="0" smtClean="0"/>
          </a:p>
          <a:p>
            <a:pPr marL="0" lvl="1" indent="469900">
              <a:buNone/>
            </a:pPr>
            <a:r>
              <a:rPr lang="en-US" altLang="zh-CN" sz="1800" dirty="0" err="1" smtClean="0"/>
              <a:t>TransH</a:t>
            </a:r>
            <a:r>
              <a:rPr lang="zh-CN" altLang="zh-CN" sz="1800" dirty="0" smtClean="0"/>
              <a:t>将每个关系解释为一个具有平移向量和范数向量的超平面上的平移操作，并通过范数向量将实体向量投影到超平面上。</a:t>
            </a:r>
            <a:endParaRPr lang="en-US" altLang="zh-CN" sz="1800" dirty="0" smtClean="0"/>
          </a:p>
          <a:p>
            <a:pPr marL="0" lvl="1" indent="469900">
              <a:buNone/>
            </a:pPr>
            <a:endParaRPr lang="zh-CN" altLang="en-US" sz="1800"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rPr>
              <a:t> motivation</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69900">
              <a:buNone/>
            </a:pPr>
            <a:r>
              <a:rPr lang="en-US" altLang="zh-CN" sz="1800" dirty="0" err="1" smtClean="0"/>
              <a:t>TransR</a:t>
            </a:r>
            <a:r>
              <a:rPr lang="zh-CN" altLang="zh-CN" sz="1800" dirty="0" smtClean="0"/>
              <a:t>模型认为不同的关系关注于实体的不同方面，这些实体具有多重性方面。</a:t>
            </a:r>
            <a:r>
              <a:rPr lang="en-US" altLang="zh-CN" sz="1800" dirty="0" err="1" smtClean="0"/>
              <a:t>TransR</a:t>
            </a:r>
            <a:r>
              <a:rPr lang="zh-CN" altLang="zh-CN" sz="1800" dirty="0" smtClean="0"/>
              <a:t>首先将实体和关系分别投影到实体空间和关系空间，然后通过关系投影矩阵将实体映射到关系空间。</a:t>
            </a:r>
            <a:endParaRPr lang="en-US" altLang="zh-CN" sz="1800" dirty="0" smtClean="0"/>
          </a:p>
          <a:p>
            <a:pPr marL="0" lvl="1" indent="469900">
              <a:buNone/>
            </a:pPr>
            <a:r>
              <a:rPr lang="en-US" altLang="zh-CN" sz="1800" dirty="0" err="1" smtClean="0"/>
              <a:t>TransD</a:t>
            </a:r>
            <a:r>
              <a:rPr lang="zh-CN" altLang="zh-CN" sz="1800" dirty="0" smtClean="0"/>
              <a:t>方法是基于</a:t>
            </a:r>
            <a:r>
              <a:rPr lang="en-US" altLang="zh-CN" sz="1800" dirty="0" err="1" smtClean="0"/>
              <a:t>TransR</a:t>
            </a:r>
            <a:r>
              <a:rPr lang="zh-CN" altLang="zh-CN" sz="1800" dirty="0" smtClean="0"/>
              <a:t>的投影矩阵不仅与关系相关，而且与实体相关的假设。</a:t>
            </a:r>
            <a:endParaRPr lang="en-US" altLang="zh-CN" sz="1800" dirty="0" smtClean="0"/>
          </a:p>
          <a:p>
            <a:pPr marL="0" lvl="1" indent="469900">
              <a:buNone/>
            </a:pPr>
            <a:r>
              <a:rPr lang="en-US" altLang="zh-CN" sz="1800" dirty="0" err="1" smtClean="0"/>
              <a:t>TranSparse</a:t>
            </a:r>
            <a:r>
              <a:rPr lang="zh-CN" altLang="zh-CN" sz="1800" dirty="0" smtClean="0"/>
              <a:t>关注的是异构性，即一些关系只连接几个实体对，而另一些不连接；而不平衡性则意味着关系可能连接多个头</a:t>
            </a:r>
            <a:r>
              <a:rPr lang="en-US" altLang="zh-CN" sz="1800" dirty="0" smtClean="0"/>
              <a:t>/</a:t>
            </a:r>
            <a:r>
              <a:rPr lang="zh-CN" altLang="zh-CN" sz="1800" dirty="0" smtClean="0"/>
              <a:t>尾实体和较少的尾</a:t>
            </a:r>
            <a:r>
              <a:rPr lang="en-US" altLang="zh-CN" sz="1800" dirty="0" smtClean="0"/>
              <a:t>/</a:t>
            </a:r>
            <a:r>
              <a:rPr lang="zh-CN" altLang="zh-CN" sz="1800" dirty="0" smtClean="0"/>
              <a:t>头实体，因此</a:t>
            </a:r>
            <a:r>
              <a:rPr lang="en-US" altLang="zh-CN" sz="1800" dirty="0" err="1" smtClean="0"/>
              <a:t>TranSparse</a:t>
            </a:r>
            <a:r>
              <a:rPr lang="zh-CN" altLang="zh-CN" sz="1800" dirty="0" smtClean="0"/>
              <a:t>设置了与投影矩阵相关的实体数目的参数。</a:t>
            </a:r>
            <a:endParaRPr lang="en-US" altLang="zh-CN" sz="1800" dirty="0" smtClean="0"/>
          </a:p>
          <a:p>
            <a:pPr marL="0" lvl="1" indent="469900">
              <a:buNone/>
            </a:pPr>
            <a:r>
              <a:rPr lang="en-US" altLang="zh-CN" sz="1800" dirty="0" err="1" smtClean="0"/>
              <a:t>Gtrans</a:t>
            </a:r>
            <a:r>
              <a:rPr lang="zh-CN" altLang="zh-CN" sz="1800" dirty="0" smtClean="0"/>
              <a:t>认为</a:t>
            </a:r>
            <a:r>
              <a:rPr lang="en-US" altLang="zh-CN" sz="1800" dirty="0" smtClean="0"/>
              <a:t>Trans</a:t>
            </a:r>
            <a:r>
              <a:rPr lang="zh-CN" altLang="zh-CN" sz="1800" dirty="0" smtClean="0"/>
              <a:t>（</a:t>
            </a:r>
            <a:r>
              <a:rPr lang="en-US" altLang="zh-CN" sz="1800" dirty="0" smtClean="0"/>
              <a:t>E</a:t>
            </a:r>
            <a:r>
              <a:rPr lang="zh-CN" altLang="zh-CN" sz="1800" dirty="0" smtClean="0"/>
              <a:t>，</a:t>
            </a:r>
            <a:r>
              <a:rPr lang="en-US" altLang="zh-CN" sz="1800" dirty="0" smtClean="0"/>
              <a:t>H</a:t>
            </a:r>
            <a:r>
              <a:rPr lang="zh-CN" altLang="zh-CN" sz="1800" dirty="0" smtClean="0"/>
              <a:t>，</a:t>
            </a:r>
            <a:r>
              <a:rPr lang="en-US" altLang="zh-CN" sz="1800" dirty="0" smtClean="0"/>
              <a:t>R</a:t>
            </a:r>
            <a:r>
              <a:rPr lang="zh-CN" altLang="zh-CN" sz="1800" dirty="0" smtClean="0"/>
              <a:t>，</a:t>
            </a:r>
            <a:r>
              <a:rPr lang="en-US" altLang="zh-CN" sz="1800" dirty="0" smtClean="0"/>
              <a:t>D</a:t>
            </a:r>
            <a:r>
              <a:rPr lang="zh-CN" altLang="zh-CN" sz="1800" dirty="0" smtClean="0"/>
              <a:t>）没有充分考虑实体的复杂性，而是用两个向量分别表示实体和关系的不同语义方面。</a:t>
            </a:r>
          </a:p>
          <a:p>
            <a:pPr marL="0" lvl="1" indent="469900">
              <a:buNone/>
            </a:pPr>
            <a:endParaRPr lang="zh-CN" altLang="en-US" sz="1800"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5</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5757750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rPr>
              <a:t> motivation</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57200">
              <a:buNone/>
            </a:pPr>
            <a:r>
              <a:rPr lang="zh-CN" altLang="zh-CN" sz="1800" dirty="0"/>
              <a:t>虽然这些方法与以前的方法相比有了很大的改进，但是在处理复杂关系的链路预测方面仍然存在困难，我们将其归因于以下</a:t>
            </a:r>
            <a:r>
              <a:rPr lang="zh-CN" altLang="zh-CN" sz="1800" dirty="0" smtClean="0"/>
              <a:t>原因</a:t>
            </a:r>
            <a:r>
              <a:rPr lang="zh-CN" altLang="en-US" sz="1800" dirty="0" smtClean="0"/>
              <a:t>：</a:t>
            </a:r>
            <a:endParaRPr lang="en-US" altLang="zh-CN" sz="1800" dirty="0" smtClean="0"/>
          </a:p>
          <a:p>
            <a:pPr marL="342900" lvl="1" indent="-342900">
              <a:buFont typeface="+mj-lt"/>
              <a:buAutoNum type="arabicPeriod"/>
            </a:pPr>
            <a:r>
              <a:rPr lang="zh-CN" altLang="zh-CN" sz="1800" dirty="0"/>
              <a:t>实体之间的</a:t>
            </a:r>
            <a:r>
              <a:rPr lang="zh-CN" altLang="zh-CN" sz="1800" dirty="0" smtClean="0"/>
              <a:t>语义转换不是</a:t>
            </a:r>
            <a:r>
              <a:rPr lang="zh-CN" altLang="zh-CN" sz="1800" dirty="0"/>
              <a:t>通过实体的头</a:t>
            </a:r>
            <a:r>
              <a:rPr lang="en-US" altLang="zh-CN" sz="1800" dirty="0"/>
              <a:t>/</a:t>
            </a:r>
            <a:r>
              <a:rPr lang="zh-CN" altLang="zh-CN" sz="1800" dirty="0" smtClean="0"/>
              <a:t>尾</a:t>
            </a:r>
            <a:r>
              <a:rPr lang="zh-CN" altLang="en-US" sz="1800" dirty="0" smtClean="0"/>
              <a:t>表现</a:t>
            </a:r>
            <a:r>
              <a:rPr lang="zh-CN" altLang="zh-CN" sz="1800" dirty="0" smtClean="0"/>
              <a:t>，</a:t>
            </a:r>
            <a:r>
              <a:rPr lang="zh-CN" altLang="zh-CN" sz="1800" dirty="0"/>
              <a:t>而是通过实体间的语义传递来实现的</a:t>
            </a:r>
            <a:r>
              <a:rPr lang="zh-CN" altLang="zh-CN" sz="1800" dirty="0" smtClean="0"/>
              <a:t>。</a:t>
            </a:r>
            <a:r>
              <a:rPr lang="zh-CN" altLang="zh-CN" sz="1800" dirty="0"/>
              <a:t>以图</a:t>
            </a:r>
            <a:r>
              <a:rPr lang="en-US" altLang="zh-CN" sz="1800" dirty="0"/>
              <a:t>1</a:t>
            </a:r>
            <a:r>
              <a:rPr lang="zh-CN" altLang="zh-CN" sz="1800" dirty="0"/>
              <a:t>为例，有三个正确的三元组（老虎；吃；肉），（人；吃；肉）和（人；吃；水果）。这些方法只是把吃的语义传递给人、虎、果、肉，而从人类认知的角度来看，吃这个关系只在人与果、人与肉、虎与肉之间存在语义关系，这可能导致错误的推论：（老虎；吃；水果）。</a:t>
            </a:r>
          </a:p>
          <a:p>
            <a:pPr marL="342900" lvl="1" indent="-342900">
              <a:buFont typeface="+mj-lt"/>
              <a:buAutoNum type="arabicPeriod"/>
            </a:pPr>
            <a:endParaRPr lang="zh-CN" altLang="en-US" sz="1800"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6</a:t>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4"/>
          <a:stretch>
            <a:fillRect/>
          </a:stretch>
        </p:blipFill>
        <p:spPr>
          <a:xfrm>
            <a:off x="1539451" y="304882"/>
            <a:ext cx="5914286" cy="5333333"/>
          </a:xfrm>
          <a:prstGeom prst="rect">
            <a:avLst/>
          </a:prstGeom>
        </p:spPr>
      </p:pic>
    </p:spTree>
    <p:extLst>
      <p:ext uri="{BB962C8B-B14F-4D97-AF65-F5344CB8AC3E}">
        <p14:creationId xmlns:p14="http://schemas.microsoft.com/office/powerpoint/2010/main" val="1060670725"/>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rPr>
              <a:t> motivation</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457200" lvl="0" indent="-457200">
              <a:buFont typeface="+mj-lt"/>
              <a:buAutoNum type="arabicPeriod" startAt="2"/>
            </a:pPr>
            <a:r>
              <a:rPr lang="zh-CN" altLang="zh-CN" sz="1800" dirty="0"/>
              <a:t>它们也没有通过将语义从实体传递到关系来转换关系嵌入。在一些研究中，三元组（</a:t>
            </a:r>
            <a:r>
              <a:rPr lang="en-US" altLang="zh-CN" sz="1800" dirty="0"/>
              <a:t>h</a:t>
            </a:r>
            <a:r>
              <a:rPr lang="zh-CN" altLang="zh-CN" sz="1800" dirty="0"/>
              <a:t>；</a:t>
            </a:r>
            <a:r>
              <a:rPr lang="en-US" altLang="zh-CN" sz="1800" dirty="0"/>
              <a:t>r</a:t>
            </a:r>
            <a:r>
              <a:rPr lang="zh-CN" altLang="zh-CN" sz="1800" dirty="0"/>
              <a:t>；</a:t>
            </a:r>
            <a:r>
              <a:rPr lang="en-US" altLang="zh-CN" sz="1800" dirty="0"/>
              <a:t>t</a:t>
            </a:r>
            <a:r>
              <a:rPr lang="zh-CN" altLang="zh-CN" sz="1800" dirty="0"/>
              <a:t>）可以看作（主语、谓语、宾语）的语法结构，即关系是每个三元组都有一个执行者</a:t>
            </a:r>
            <a:r>
              <a:rPr lang="en-US" altLang="zh-CN" sz="1800" dirty="0"/>
              <a:t>h</a:t>
            </a:r>
            <a:r>
              <a:rPr lang="zh-CN" altLang="zh-CN" sz="1800" dirty="0"/>
              <a:t>和一个被执行者</a:t>
            </a:r>
            <a:r>
              <a:rPr lang="en-US" altLang="zh-CN" sz="1800" dirty="0"/>
              <a:t>t</a:t>
            </a:r>
            <a:r>
              <a:rPr lang="zh-CN" altLang="zh-CN" sz="1800" dirty="0"/>
              <a:t>的谓语，这意味着主语（</a:t>
            </a:r>
            <a:r>
              <a:rPr lang="en-US" altLang="zh-CN" sz="1800" dirty="0"/>
              <a:t>h</a:t>
            </a:r>
            <a:r>
              <a:rPr lang="zh-CN" altLang="zh-CN" sz="1800" dirty="0"/>
              <a:t>）和宾语（</a:t>
            </a:r>
            <a:r>
              <a:rPr lang="en-US" altLang="zh-CN" sz="1800" dirty="0"/>
              <a:t>t</a:t>
            </a:r>
            <a:r>
              <a:rPr lang="zh-CN" altLang="zh-CN" sz="1800" dirty="0"/>
              <a:t>）到谓语（</a:t>
            </a:r>
            <a:r>
              <a:rPr lang="en-US" altLang="zh-CN" sz="1800" dirty="0"/>
              <a:t>r</a:t>
            </a:r>
            <a:r>
              <a:rPr lang="zh-CN" altLang="zh-CN" sz="1800" dirty="0"/>
              <a:t>）之间存在语义传递</a:t>
            </a:r>
          </a:p>
          <a:p>
            <a:pPr marL="457200" lvl="0" indent="-457200">
              <a:buFont typeface="+mj-lt"/>
              <a:buAutoNum type="arabicPeriod" startAt="2"/>
            </a:pPr>
            <a:r>
              <a:rPr lang="zh-CN" altLang="zh-CN" sz="1800" dirty="0"/>
              <a:t>由于参数比</a:t>
            </a:r>
            <a:r>
              <a:rPr lang="en-US" altLang="zh-CN" sz="1800" dirty="0" err="1"/>
              <a:t>TransE</a:t>
            </a:r>
            <a:r>
              <a:rPr lang="zh-CN" altLang="zh-CN" sz="1800" dirty="0"/>
              <a:t>多得多，它们对大规模知识图的可扩展性较差。对于每个三元组，它们通常比</a:t>
            </a:r>
            <a:r>
              <a:rPr lang="en-US" altLang="zh-CN" sz="1800" dirty="0" err="1"/>
              <a:t>TranE</a:t>
            </a:r>
            <a:r>
              <a:rPr lang="zh-CN" altLang="zh-CN" sz="1800" dirty="0"/>
              <a:t>有一些额外的向量或矩阵，例如</a:t>
            </a:r>
            <a:r>
              <a:rPr lang="en-US" altLang="zh-CN" sz="1800" dirty="0" err="1"/>
              <a:t>TransR</a:t>
            </a:r>
            <a:r>
              <a:rPr lang="zh-CN" altLang="zh-CN" sz="1800" dirty="0"/>
              <a:t>对于每个关系都有一个额外的投影矩阵。</a:t>
            </a:r>
          </a:p>
          <a:p>
            <a:pPr marL="457200" lvl="0" indent="-457200">
              <a:buFont typeface="+mj-lt"/>
              <a:buAutoNum type="arabicPeriod" startAt="2"/>
            </a:pPr>
            <a:r>
              <a:rPr lang="zh-CN" altLang="zh-CN" sz="1800" dirty="0"/>
              <a:t>它们通过线性变换来传递语义，这种转换可能受到限制，为了更好地进行语义翻译，必须用非线性变换来代替。</a:t>
            </a:r>
          </a:p>
          <a:p>
            <a:pPr marL="457200" lvl="0" indent="-457200">
              <a:buFont typeface="+mj-lt"/>
              <a:buAutoNum type="arabicPeriod" startAt="2"/>
            </a:pPr>
            <a:r>
              <a:rPr lang="zh-CN" altLang="zh-CN" sz="1800" dirty="0"/>
              <a:t>从数学的角度看，当头</a:t>
            </a:r>
            <a:r>
              <a:rPr lang="en-US" altLang="zh-CN" sz="1800" dirty="0"/>
              <a:t>/</a:t>
            </a:r>
            <a:r>
              <a:rPr lang="zh-CN" altLang="zh-CN" sz="1800" dirty="0"/>
              <a:t>尾实体向量和关系向量固定时，</a:t>
            </a:r>
            <a:r>
              <a:rPr lang="en-US" altLang="zh-CN" sz="1800" dirty="0" err="1"/>
              <a:t>h+r</a:t>
            </a:r>
            <a:r>
              <a:rPr lang="en-US" altLang="zh-CN" sz="1800" dirty="0"/>
              <a:t>=t</a:t>
            </a:r>
            <a:r>
              <a:rPr lang="zh-CN" altLang="zh-CN" sz="1800" dirty="0"/>
              <a:t>的左</a:t>
            </a:r>
            <a:r>
              <a:rPr lang="en-US" altLang="zh-CN" sz="1800" dirty="0"/>
              <a:t>/</a:t>
            </a:r>
            <a:r>
              <a:rPr lang="zh-CN" altLang="zh-CN" sz="1800" dirty="0"/>
              <a:t>右边也是固定的，即无论如何线性变换得到尾</a:t>
            </a:r>
            <a:r>
              <a:rPr lang="en-US" altLang="zh-CN" sz="1800" dirty="0"/>
              <a:t>/</a:t>
            </a:r>
            <a:r>
              <a:rPr lang="zh-CN" altLang="zh-CN" sz="1800" dirty="0"/>
              <a:t>头实体向量，最终的尾</a:t>
            </a:r>
            <a:r>
              <a:rPr lang="en-US" altLang="zh-CN" sz="1800" dirty="0"/>
              <a:t>/</a:t>
            </a:r>
            <a:r>
              <a:rPr lang="zh-CN" altLang="zh-CN" sz="1800" dirty="0"/>
              <a:t>头实体向量都是围绕一个中心分布的，因此当头</a:t>
            </a:r>
            <a:r>
              <a:rPr lang="en-US" altLang="zh-CN" sz="1800" dirty="0"/>
              <a:t>/</a:t>
            </a:r>
            <a:r>
              <a:rPr lang="zh-CN" altLang="zh-CN" sz="1800" dirty="0"/>
              <a:t>尾实体向量和关系向量固定时，尾</a:t>
            </a:r>
            <a:r>
              <a:rPr lang="en-US" altLang="zh-CN" sz="1800" dirty="0"/>
              <a:t>/</a:t>
            </a:r>
            <a:r>
              <a:rPr lang="zh-CN" altLang="zh-CN" sz="1800" dirty="0"/>
              <a:t>头实体向量彼此接近。</a:t>
            </a:r>
          </a:p>
          <a:p>
            <a:pPr marL="342900" lvl="1" indent="-342900">
              <a:buFont typeface="+mj-lt"/>
              <a:buAutoNum type="arabicPeriod" startAt="2"/>
            </a:pPr>
            <a:endParaRPr lang="zh-CN" altLang="en-US" sz="1600"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7</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834023266"/>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096250" cy="4952870"/>
          </a:xfrm>
        </p:spPr>
        <p:txBody>
          <a:bodyPr vert="horz" wrap="square" anchor="t"/>
          <a:lstStyle/>
          <a:p>
            <a:pPr marL="0" indent="469900">
              <a:buNone/>
            </a:pPr>
            <a:r>
              <a:rPr lang="zh-CN" altLang="en-US" dirty="0"/>
              <a:t>受上述动机的启发</a:t>
            </a:r>
            <a:r>
              <a:rPr lang="zh-CN" altLang="en-US" dirty="0" smtClean="0"/>
              <a:t>，作者提出</a:t>
            </a:r>
            <a:r>
              <a:rPr lang="zh-CN" altLang="en-US" dirty="0"/>
              <a:t>了一种新的模型</a:t>
            </a:r>
            <a:r>
              <a:rPr lang="en-US" altLang="zh-CN" dirty="0" smtClean="0"/>
              <a:t>——</a:t>
            </a:r>
            <a:r>
              <a:rPr lang="zh-CN" altLang="en-US" dirty="0" smtClean="0"/>
              <a:t>多方向</a:t>
            </a:r>
            <a:r>
              <a:rPr lang="zh-CN" altLang="en-US" dirty="0"/>
              <a:t>语义模型</a:t>
            </a:r>
            <a:r>
              <a:rPr lang="en-US" altLang="zh-CN" dirty="0"/>
              <a:t>(</a:t>
            </a:r>
            <a:r>
              <a:rPr lang="en-US" altLang="zh-CN" dirty="0" err="1"/>
              <a:t>TransMS</a:t>
            </a:r>
            <a:r>
              <a:rPr lang="en-US" altLang="zh-CN" dirty="0"/>
              <a:t>)</a:t>
            </a:r>
            <a:r>
              <a:rPr lang="zh-CN" altLang="en-US" dirty="0"/>
              <a:t>，用于处理复杂关系</a:t>
            </a:r>
            <a:r>
              <a:rPr lang="en-US" altLang="zh-CN" dirty="0"/>
              <a:t>(</a:t>
            </a:r>
            <a:r>
              <a:rPr lang="zh-CN" altLang="en-US" dirty="0"/>
              <a:t>即</a:t>
            </a:r>
            <a:r>
              <a:rPr lang="en-US" altLang="zh-CN" dirty="0"/>
              <a:t>1-N</a:t>
            </a:r>
            <a:r>
              <a:rPr lang="zh-CN" altLang="en-US" dirty="0"/>
              <a:t>、</a:t>
            </a:r>
            <a:r>
              <a:rPr lang="en-US" altLang="zh-CN" dirty="0"/>
              <a:t>N-1</a:t>
            </a:r>
            <a:r>
              <a:rPr lang="zh-CN" altLang="en-US" dirty="0"/>
              <a:t>和</a:t>
            </a:r>
            <a:r>
              <a:rPr lang="en-US" altLang="zh-CN" dirty="0"/>
              <a:t>N-N</a:t>
            </a:r>
            <a:r>
              <a:rPr lang="zh-CN" altLang="en-US" dirty="0"/>
              <a:t>关系</a:t>
            </a:r>
            <a:r>
              <a:rPr lang="en-US" altLang="zh-CN" dirty="0"/>
              <a:t>)</a:t>
            </a:r>
            <a:r>
              <a:rPr lang="zh-CN" altLang="en-US" dirty="0"/>
              <a:t>的链接</a:t>
            </a:r>
            <a:r>
              <a:rPr lang="zh-CN" altLang="en-US" dirty="0" smtClean="0"/>
              <a:t>预测，对于每一个三元组，主要分为三个阶段：</a:t>
            </a:r>
            <a:endParaRPr lang="en-US" altLang="zh-CN" dirty="0" smtClean="0"/>
          </a:p>
          <a:p>
            <a:r>
              <a:rPr lang="zh-CN" altLang="en-US" dirty="0" smtClean="0"/>
              <a:t>第一阶段：</a:t>
            </a:r>
            <a:r>
              <a:rPr lang="zh-CN" altLang="zh-CN" dirty="0" smtClean="0"/>
              <a:t>将</a:t>
            </a:r>
            <a:r>
              <a:rPr lang="zh-CN" altLang="en-US" dirty="0" smtClean="0"/>
              <a:t>头</a:t>
            </a:r>
            <a:r>
              <a:rPr lang="zh-CN" altLang="zh-CN" dirty="0" smtClean="0"/>
              <a:t>实体</a:t>
            </a:r>
            <a:r>
              <a:rPr lang="en-US" altLang="zh-CN" dirty="0" smtClean="0"/>
              <a:t>h</a:t>
            </a:r>
            <a:r>
              <a:rPr lang="zh-CN" altLang="zh-CN" dirty="0" smtClean="0"/>
              <a:t>和</a:t>
            </a:r>
            <a:r>
              <a:rPr lang="zh-CN" altLang="zh-CN" dirty="0"/>
              <a:t>关系</a:t>
            </a:r>
            <a:r>
              <a:rPr lang="en-US" altLang="zh-CN" dirty="0"/>
              <a:t>r</a:t>
            </a:r>
            <a:r>
              <a:rPr lang="zh-CN" altLang="zh-CN" dirty="0"/>
              <a:t>的</a:t>
            </a:r>
            <a:r>
              <a:rPr lang="zh-CN" altLang="zh-CN" dirty="0" smtClean="0"/>
              <a:t>语义信息</a:t>
            </a:r>
            <a:r>
              <a:rPr lang="zh-CN" altLang="en-US" dirty="0" smtClean="0"/>
              <a:t>用于对尾实体的嵌入</a:t>
            </a:r>
            <a:endParaRPr lang="en-US" altLang="zh-CN" dirty="0" smtClean="0"/>
          </a:p>
          <a:p>
            <a:r>
              <a:rPr lang="zh-CN" altLang="en-US" dirty="0" smtClean="0"/>
              <a:t>第二阶段：</a:t>
            </a:r>
            <a:r>
              <a:rPr lang="zh-CN" altLang="zh-CN" dirty="0" smtClean="0"/>
              <a:t>将</a:t>
            </a:r>
            <a:r>
              <a:rPr lang="zh-CN" altLang="en-US" dirty="0" smtClean="0"/>
              <a:t>尾</a:t>
            </a:r>
            <a:r>
              <a:rPr lang="zh-CN" altLang="zh-CN" dirty="0" smtClean="0"/>
              <a:t>实体</a:t>
            </a:r>
            <a:r>
              <a:rPr lang="en-US" altLang="zh-CN" dirty="0" smtClean="0"/>
              <a:t>t</a:t>
            </a:r>
            <a:r>
              <a:rPr lang="zh-CN" altLang="zh-CN" dirty="0" smtClean="0"/>
              <a:t>和</a:t>
            </a:r>
            <a:r>
              <a:rPr lang="zh-CN" altLang="zh-CN" dirty="0"/>
              <a:t>关系</a:t>
            </a:r>
            <a:r>
              <a:rPr lang="en-US" altLang="zh-CN" dirty="0"/>
              <a:t>r</a:t>
            </a:r>
            <a:r>
              <a:rPr lang="zh-CN" altLang="zh-CN" dirty="0"/>
              <a:t>的语义信息</a:t>
            </a:r>
            <a:r>
              <a:rPr lang="zh-CN" altLang="en-US" dirty="0"/>
              <a:t>用于</a:t>
            </a:r>
            <a:r>
              <a:rPr lang="zh-CN" altLang="en-US" dirty="0" smtClean="0"/>
              <a:t>对</a:t>
            </a:r>
            <a:r>
              <a:rPr lang="zh-CN" altLang="en-US" dirty="0"/>
              <a:t>头</a:t>
            </a:r>
            <a:r>
              <a:rPr lang="zh-CN" altLang="en-US" dirty="0" smtClean="0"/>
              <a:t>实体</a:t>
            </a:r>
            <a:r>
              <a:rPr lang="zh-CN" altLang="en-US" dirty="0"/>
              <a:t>的</a:t>
            </a:r>
            <a:r>
              <a:rPr lang="zh-CN" altLang="en-US" dirty="0" smtClean="0"/>
              <a:t>嵌入</a:t>
            </a:r>
            <a:endParaRPr lang="en-US" altLang="zh-CN" dirty="0" smtClean="0"/>
          </a:p>
          <a:p>
            <a:r>
              <a:rPr lang="zh-CN" altLang="en-US" dirty="0" smtClean="0"/>
              <a:t>第三阶段：将头实体</a:t>
            </a:r>
            <a:r>
              <a:rPr lang="en-US" altLang="zh-CN" dirty="0" smtClean="0"/>
              <a:t>h</a:t>
            </a:r>
            <a:r>
              <a:rPr lang="zh-CN" altLang="en-US" dirty="0" smtClean="0"/>
              <a:t>和尾实体</a:t>
            </a:r>
            <a:r>
              <a:rPr lang="en-US" altLang="zh-CN" dirty="0" smtClean="0"/>
              <a:t>t</a:t>
            </a:r>
            <a:r>
              <a:rPr lang="zh-CN" altLang="en-US" dirty="0" smtClean="0"/>
              <a:t>的语义信息用于对关系的嵌入</a:t>
            </a:r>
            <a:endParaRPr lang="en-US" altLang="zh-CN" dirty="0" smtClean="0"/>
          </a:p>
          <a:p>
            <a:pPr marL="0" indent="0">
              <a:buNone/>
            </a:pPr>
            <a:endParaRPr lang="en-US" altLang="zh-CN" dirty="0"/>
          </a:p>
          <a:p>
            <a:endParaRPr lang="en-US" altLang="zh-CN" dirty="0" smtClean="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8</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209968607"/>
      </p:ext>
    </p:extLst>
  </p:cSld>
  <p:clrMapOvr>
    <a:masterClrMapping/>
  </p:clrMapOvr>
  <p:transition spd="slow"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gn="l">
              <a:lnSpc>
                <a:spcPct val="115000"/>
              </a:lnSpc>
              <a:spcBef>
                <a:spcPct val="20000"/>
              </a:spcBef>
              <a:spcAft>
                <a:spcPct val="20000"/>
              </a:spcAft>
              <a:buClr>
                <a:schemeClr val="accent2"/>
              </a:buClr>
              <a:buNone/>
            </a:pPr>
            <a:r>
              <a:rPr lang="en-US" altLang="zh-CN" sz="2800" b="1" dirty="0" smtClean="0">
                <a:effectLst>
                  <a:outerShdw blurRad="38100" dist="38100" dir="2700000">
                    <a:srgbClr val="C0C0C0"/>
                  </a:outerShdw>
                </a:effectLst>
                <a:latin typeface="+mn-lt"/>
                <a:ea typeface="+mn-ea"/>
                <a:cs typeface="+mn-cs"/>
              </a:rPr>
              <a:t>2</a:t>
            </a:r>
            <a:r>
              <a:rPr lang="zh-CN" altLang="en-US" sz="2800" b="1" dirty="0" smtClean="0">
                <a:effectLst>
                  <a:outerShdw blurRad="38100" dist="38100" dir="2700000">
                    <a:srgbClr val="C0C0C0"/>
                  </a:outerShdw>
                </a:effectLst>
                <a:latin typeface="+mn-lt"/>
                <a:ea typeface="+mn-ea"/>
                <a:cs typeface="+mn-cs"/>
              </a:rPr>
              <a:t>、</a:t>
            </a:r>
            <a:r>
              <a:rPr lang="en-US" altLang="zh-CN" sz="2800" b="1" dirty="0" smtClean="0">
                <a:effectLst>
                  <a:outerShdw blurRad="38100" dist="38100" dir="2700000">
                    <a:srgbClr val="C0C0C0"/>
                  </a:outerShdw>
                </a:effectLst>
                <a:latin typeface="+mn-lt"/>
                <a:ea typeface="+mn-ea"/>
                <a:cs typeface="+mn-cs"/>
              </a:rPr>
              <a:t>Model</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4"/>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9</a:t>
            </a:fld>
            <a:endParaRPr lang="zh-CN" altLang="en-US" sz="2400" b="1" dirty="0">
              <a:solidFill>
                <a:srgbClr val="254061"/>
              </a:solidFill>
              <a:latin typeface="HY헤드라인M" pitchFamily="2" charset="-127"/>
              <a:ea typeface="HY헤드라인M" pitchFamily="2" charset="-127"/>
            </a:endParaRPr>
          </a:p>
        </p:txBody>
      </p:sp>
      <p:pic>
        <p:nvPicPr>
          <p:cNvPr id="9" name="图片 8"/>
          <p:cNvPicPr/>
          <p:nvPr/>
        </p:nvPicPr>
        <p:blipFill rotWithShape="1">
          <a:blip r:embed="rId5"/>
          <a:srcRect b="41571"/>
          <a:stretch/>
        </p:blipFill>
        <p:spPr>
          <a:xfrm>
            <a:off x="1600278" y="1220788"/>
            <a:ext cx="5791048" cy="2893994"/>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1369393455"/>
              </p:ext>
            </p:extLst>
          </p:nvPr>
        </p:nvGraphicFramePr>
        <p:xfrm>
          <a:off x="6477000" y="3332163"/>
          <a:ext cx="254000" cy="241300"/>
        </p:xfrm>
        <a:graphic>
          <a:graphicData uri="http://schemas.openxmlformats.org/presentationml/2006/ole">
            <mc:AlternateContent xmlns:mc="http://schemas.openxmlformats.org/markup-compatibility/2006">
              <mc:Choice xmlns:v="urn:schemas-microsoft-com:vml" Requires="v">
                <p:oleObj spid="_x0000_s3092" name="Equation" r:id="rId6" imgW="253800" imgH="241200" progId="Equation.DSMT4">
                  <p:embed/>
                </p:oleObj>
              </mc:Choice>
              <mc:Fallback>
                <p:oleObj name="Equation" r:id="rId6" imgW="253800" imgH="241200" progId="Equation.DSMT4">
                  <p:embed/>
                  <p:pic>
                    <p:nvPicPr>
                      <p:cNvPr id="0" name=""/>
                      <p:cNvPicPr/>
                      <p:nvPr/>
                    </p:nvPicPr>
                    <p:blipFill>
                      <a:blip r:embed="rId7"/>
                      <a:stretch>
                        <a:fillRect/>
                      </a:stretch>
                    </p:blipFill>
                    <p:spPr>
                      <a:xfrm>
                        <a:off x="6477000" y="3332163"/>
                        <a:ext cx="254000" cy="2413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 name="矩形 2"/>
              <p:cNvSpPr/>
              <p:nvPr/>
            </p:nvSpPr>
            <p:spPr>
              <a:xfrm>
                <a:off x="611188" y="4114782"/>
                <a:ext cx="7770812" cy="387222"/>
              </a:xfrm>
              <a:prstGeom prst="rect">
                <a:avLst/>
              </a:prstGeom>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𝑒</m:t>
                        </m:r>
                        <m:r>
                          <a:rPr lang="zh-CN" altLang="en-US" i="0">
                            <a:latin typeface="Cambria Math" panose="02040503050406030204" pitchFamily="18" charset="0"/>
                          </a:rPr>
                          <m:t>,</m:t>
                        </m:r>
                        <m:r>
                          <a:rPr lang="zh-CN" altLang="en-US" i="1">
                            <a:latin typeface="Cambria Math" panose="02040503050406030204" pitchFamily="18" charset="0"/>
                          </a:rPr>
                          <m:t>𝑟</m:t>
                        </m:r>
                      </m:sub>
                    </m:sSub>
                  </m:oMath>
                </a14:m>
                <a:r>
                  <a:rPr lang="zh-CN" altLang="en-US" dirty="0" smtClean="0"/>
                  <a:t>和</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en-US" altLang="zh-CN" b="0" i="1" smtClean="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𝑒</m:t>
                        </m:r>
                        <m:r>
                          <a:rPr lang="zh-CN" altLang="en-US">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𝑟</m:t>
                        </m:r>
                      </m:sub>
                    </m:sSub>
                  </m:oMath>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611188" y="4114782"/>
                <a:ext cx="7770812" cy="387222"/>
              </a:xfrm>
              <a:prstGeom prst="rect">
                <a:avLst/>
              </a:prstGeom>
              <a:blipFill rotWithShape="0">
                <a:blip r:embed="rId8"/>
                <a:stretch>
                  <a:fillRect t="-14063" b="-14063"/>
                </a:stretch>
              </a:blipFill>
            </p:spPr>
            <p:txBody>
              <a:bodyPr/>
              <a:lstStyle/>
              <a:p>
                <a:r>
                  <a:rPr lang="zh-CN" altLang="en-US">
                    <a:noFill/>
                  </a:rPr>
                  <a:t> </a:t>
                </a:r>
              </a:p>
            </p:txBody>
          </p:sp>
        </mc:Fallback>
      </mc:AlternateContent>
      <p:sp>
        <p:nvSpPr>
          <p:cNvPr id="10" name="内容占位符 2"/>
          <p:cNvSpPr txBox="1">
            <a:spLocks/>
          </p:cNvSpPr>
          <p:nvPr/>
        </p:nvSpPr>
        <p:spPr>
          <a:xfrm>
            <a:off x="447677" y="4114782"/>
            <a:ext cx="8096250" cy="190495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69900">
              <a:buFont typeface="Wingdings" panose="05000000000000000000" pitchFamily="2" charset="2"/>
              <a:buNone/>
            </a:pPr>
            <a:r>
              <a:rPr lang="en-US" altLang="zh-CN" dirty="0"/>
              <a:t>	 </a:t>
            </a:r>
            <a:r>
              <a:rPr lang="en-US" altLang="zh-CN" dirty="0" smtClean="0"/>
              <a:t>   </a:t>
            </a:r>
            <a:r>
              <a:rPr lang="zh-CN" altLang="en-US" dirty="0" smtClean="0"/>
              <a:t>是翻译函数，</a:t>
            </a:r>
            <a:r>
              <a:rPr lang="en-US" altLang="zh-CN" dirty="0" smtClean="0"/>
              <a:t>r</a:t>
            </a:r>
            <a:r>
              <a:rPr lang="zh-CN" altLang="en-US" dirty="0" smtClean="0"/>
              <a:t>代表关系的语义，在头实体嵌入时</a:t>
            </a:r>
            <a:r>
              <a:rPr lang="en-US" altLang="zh-CN" dirty="0" smtClean="0"/>
              <a:t>e</a:t>
            </a:r>
            <a:r>
              <a:rPr lang="zh-CN" altLang="en-US" dirty="0" smtClean="0"/>
              <a:t>代表尾实体，在尾实体嵌入时</a:t>
            </a:r>
            <a:r>
              <a:rPr lang="en-US" altLang="zh-CN" dirty="0" smtClean="0"/>
              <a:t>e</a:t>
            </a:r>
            <a:r>
              <a:rPr lang="zh-CN" altLang="en-US" dirty="0" smtClean="0"/>
              <a:t>代表头实体。</a:t>
            </a:r>
            <a:endParaRPr lang="en-US" altLang="zh-CN" dirty="0" smtClean="0"/>
          </a:p>
          <a:p>
            <a:pPr marL="0" indent="469900">
              <a:buNone/>
            </a:pPr>
            <a:r>
              <a:rPr lang="zh-CN" altLang="en-US" dirty="0" smtClean="0"/>
              <a:t>函数中，</a:t>
            </a:r>
            <a:r>
              <a:rPr lang="en-US" altLang="zh-CN" dirty="0" smtClean="0"/>
              <a:t>h</a:t>
            </a:r>
            <a:r>
              <a:rPr lang="zh-CN" altLang="en-US" dirty="0" smtClean="0"/>
              <a:t>是头实体，</a:t>
            </a:r>
            <a:r>
              <a:rPr lang="en-US" altLang="zh-CN" dirty="0" smtClean="0"/>
              <a:t>t</a:t>
            </a:r>
            <a:r>
              <a:rPr lang="zh-CN" altLang="en-US" dirty="0" smtClean="0"/>
              <a:t>是尾实体，</a:t>
            </a:r>
            <a:r>
              <a:rPr lang="el-GR" altLang="zh-CN" dirty="0" smtClean="0"/>
              <a:t>α</a:t>
            </a:r>
            <a:r>
              <a:rPr lang="zh-CN" altLang="en-US" dirty="0" smtClean="0"/>
              <a:t>是偏差向量，它们用于对关系</a:t>
            </a:r>
            <a:r>
              <a:rPr lang="en-US" altLang="zh-CN" dirty="0" smtClean="0"/>
              <a:t>r</a:t>
            </a:r>
            <a:r>
              <a:rPr lang="zh-CN" altLang="en-US" dirty="0" smtClean="0"/>
              <a:t>的嵌入</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408375867"/>
              </p:ext>
            </p:extLst>
          </p:nvPr>
        </p:nvGraphicFramePr>
        <p:xfrm>
          <a:off x="6483350" y="3332163"/>
          <a:ext cx="241300" cy="241300"/>
        </p:xfrm>
        <a:graphic>
          <a:graphicData uri="http://schemas.openxmlformats.org/presentationml/2006/ole">
            <mc:AlternateContent xmlns:mc="http://schemas.openxmlformats.org/markup-compatibility/2006">
              <mc:Choice xmlns:v="urn:schemas-microsoft-com:vml" Requires="v">
                <p:oleObj spid="_x0000_s3093" name="Equation" r:id="rId9" imgW="241200" imgH="241200" progId="Equation.DSMT4">
                  <p:embed/>
                </p:oleObj>
              </mc:Choice>
              <mc:Fallback>
                <p:oleObj name="Equation" r:id="rId9" imgW="241200" imgH="241200" progId="Equation.DSMT4">
                  <p:embed/>
                  <p:pic>
                    <p:nvPicPr>
                      <p:cNvPr id="0" name=""/>
                      <p:cNvPicPr/>
                      <p:nvPr/>
                    </p:nvPicPr>
                    <p:blipFill>
                      <a:blip r:embed="rId10"/>
                      <a:stretch>
                        <a:fillRect/>
                      </a:stretch>
                    </p:blipFill>
                    <p:spPr>
                      <a:xfrm>
                        <a:off x="6483350" y="3332163"/>
                        <a:ext cx="241300" cy="2413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矩形 5"/>
              <p:cNvSpPr/>
              <p:nvPr/>
            </p:nvSpPr>
            <p:spPr>
              <a:xfrm>
                <a:off x="533506" y="4852565"/>
                <a:ext cx="626325"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a:rPr lang="zh-CN" altLang="en-US" i="1">
                              <a:latin typeface="Cambria Math" panose="02040503050406030204" pitchFamily="18" charset="0"/>
                            </a:rPr>
                            <m:t>h</m:t>
                          </m:r>
                          <m:r>
                            <a:rPr lang="zh-CN" altLang="en-US" i="0">
                              <a:latin typeface="Cambria Math" panose="02040503050406030204" pitchFamily="18" charset="0"/>
                            </a:rPr>
                            <m:t>,</m:t>
                          </m:r>
                          <m:r>
                            <a:rPr lang="zh-CN" altLang="en-US" i="1">
                              <a:latin typeface="Cambria Math" panose="02040503050406030204" pitchFamily="18" charset="0"/>
                            </a:rPr>
                            <m:t>𝑡</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533506" y="4852565"/>
                <a:ext cx="626325" cy="381515"/>
              </a:xfrm>
              <a:prstGeom prst="rect">
                <a:avLst/>
              </a:prstGeom>
              <a:blipFill rotWithShape="0">
                <a:blip r:embed="rId11"/>
                <a:stretch>
                  <a:fillRect b="-47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9407153"/>
      </p:ext>
    </p:extLst>
  </p:cSld>
  <p:clrMapOvr>
    <a:masterClrMapping/>
  </p:clrMapOvr>
  <p:transition spd="slow" advTm="0"/>
  <p:timing>
    <p:tnLst>
      <p:par>
        <p:cTn id="1" dur="indefinite" restart="never" nodeType="tmRoot"/>
      </p:par>
    </p:tnLst>
  </p:timing>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3074</TotalTime>
  <Words>2641</Words>
  <Application>Microsoft Office PowerPoint</Application>
  <PresentationFormat>全屏显示(4:3)</PresentationFormat>
  <Paragraphs>156</Paragraphs>
  <Slides>25</Slides>
  <Notes>23</Notes>
  <HiddenSlides>0</HiddenSlides>
  <MMClips>0</MMClips>
  <ScaleCrop>false</ScaleCrop>
  <HeadingPairs>
    <vt:vector size="8" baseType="variant">
      <vt:variant>
        <vt:lpstr>已用的字体</vt:lpstr>
      </vt:variant>
      <vt:variant>
        <vt:i4>9</vt:i4>
      </vt:variant>
      <vt:variant>
        <vt:lpstr>主题</vt:lpstr>
      </vt:variant>
      <vt:variant>
        <vt:i4>4</vt:i4>
      </vt:variant>
      <vt:variant>
        <vt:lpstr>嵌入 OLE 服务器</vt:lpstr>
      </vt:variant>
      <vt:variant>
        <vt:i4>1</vt:i4>
      </vt:variant>
      <vt:variant>
        <vt:lpstr>幻灯片标题</vt:lpstr>
      </vt:variant>
      <vt:variant>
        <vt:i4>25</vt:i4>
      </vt:variant>
    </vt:vector>
  </HeadingPairs>
  <TitlesOfParts>
    <vt:vector size="39" baseType="lpstr">
      <vt:lpstr>Gulim</vt:lpstr>
      <vt:lpstr>HY헤드라인M</vt:lpstr>
      <vt:lpstr>Malgun Gothic</vt:lpstr>
      <vt:lpstr>微软雅黑</vt:lpstr>
      <vt:lpstr>Arial</vt:lpstr>
      <vt:lpstr>Cambria Math</vt:lpstr>
      <vt:lpstr>Tahoma</vt:lpstr>
      <vt:lpstr>Times New Roman</vt:lpstr>
      <vt:lpstr>Wingdings</vt:lpstr>
      <vt:lpstr>프레젠테이션-서식4</vt:lpstr>
      <vt:lpstr>1_프레젠테이션-서식4</vt:lpstr>
      <vt:lpstr>2_프레젠테이션-서식4</vt:lpstr>
      <vt:lpstr>3_프레젠테이션-서식4</vt:lpstr>
      <vt:lpstr>Equation</vt:lpstr>
      <vt:lpstr>TransMS: Knowledge Graph Embedding for Complex Relations by Multidirectional Semantics </vt:lpstr>
      <vt:lpstr>Abstract</vt:lpstr>
      <vt:lpstr>大纲</vt:lpstr>
      <vt:lpstr>1、motivation</vt:lpstr>
      <vt:lpstr>1、 motivation</vt:lpstr>
      <vt:lpstr>1、 motivation</vt:lpstr>
      <vt:lpstr>1、 motivation</vt:lpstr>
      <vt:lpstr>2、Model</vt:lpstr>
      <vt:lpstr>2、Model</vt:lpstr>
      <vt:lpstr>2、Model</vt:lpstr>
      <vt:lpstr>2、Model</vt:lpstr>
      <vt:lpstr>2、Model</vt:lpstr>
      <vt:lpstr>2、Model</vt:lpstr>
      <vt:lpstr>2、Model</vt:lpstr>
      <vt:lpstr>2、Model</vt:lpstr>
      <vt:lpstr>2、Model</vt:lpstr>
      <vt:lpstr>3、实验</vt:lpstr>
      <vt:lpstr>3、实验</vt:lpstr>
      <vt:lpstr>3、实验</vt:lpstr>
      <vt:lpstr>3、实验</vt:lpstr>
      <vt:lpstr>3、实验</vt:lpstr>
      <vt:lpstr>3、实验</vt:lpstr>
      <vt:lpstr>4、结论</vt:lpstr>
      <vt:lpstr>谢谢！</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2654</cp:revision>
  <dcterms:created xsi:type="dcterms:W3CDTF">2014-06-19T14:09:00Z</dcterms:created>
  <dcterms:modified xsi:type="dcterms:W3CDTF">2020-11-24T14:13:57Z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