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0"/>
  </p:notesMasterIdLst>
  <p:sldIdLst>
    <p:sldId id="256" r:id="rId5"/>
    <p:sldId id="1043" r:id="rId6"/>
    <p:sldId id="808" r:id="rId7"/>
    <p:sldId id="899" r:id="rId8"/>
    <p:sldId id="989" r:id="rId9"/>
    <p:sldId id="1026" r:id="rId10"/>
    <p:sldId id="1038" r:id="rId11"/>
    <p:sldId id="1039" r:id="rId12"/>
    <p:sldId id="1020" r:id="rId13"/>
    <p:sldId id="1028" r:id="rId14"/>
    <p:sldId id="1029" r:id="rId15"/>
    <p:sldId id="1019" r:id="rId16"/>
    <p:sldId id="993" r:id="rId17"/>
    <p:sldId id="1030" r:id="rId18"/>
    <p:sldId id="999" r:id="rId19"/>
    <p:sldId id="1045" r:id="rId20"/>
    <p:sldId id="1046" r:id="rId21"/>
    <p:sldId id="1047" r:id="rId22"/>
    <p:sldId id="1011" r:id="rId23"/>
    <p:sldId id="1032" r:id="rId24"/>
    <p:sldId id="1031" r:id="rId25"/>
    <p:sldId id="1000" r:id="rId26"/>
    <p:sldId id="1040" r:id="rId27"/>
    <p:sldId id="1042" r:id="rId28"/>
    <p:sldId id="507" r:id="rId29"/>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知识图实体类型的连接嵌入</a:t>
            </a:r>
            <a:r>
              <a:rPr lang="en-US" altLang="zh-CN" dirty="0">
                <a:effectLst/>
              </a:rPr>
              <a:t>》,</a:t>
            </a:r>
            <a:r>
              <a:rPr lang="zh-CN" altLang="en-US" dirty="0">
                <a:effectLst/>
              </a:rPr>
              <a:t>来自于</a:t>
            </a:r>
            <a:r>
              <a:rPr lang="en-US" altLang="zh-CN" dirty="0">
                <a:effectLst/>
              </a:rPr>
              <a:t>2020</a:t>
            </a:r>
            <a:r>
              <a:rPr lang="zh-CN" altLang="en-US" dirty="0">
                <a:effectLst/>
              </a:rPr>
              <a:t>年</a:t>
            </a:r>
            <a:r>
              <a:rPr lang="en-US" altLang="zh-CN" dirty="0">
                <a:effectLst/>
              </a:rPr>
              <a:t>ACL</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简单介绍一下相关工作</a:t>
            </a:r>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sz="1200" u="none" kern="1200" baseline="0" dirty="0">
              <a:solidFill>
                <a:schemeClr val="tx1"/>
              </a:solidFill>
              <a:effectLst/>
              <a:latin typeface="Malgun Gothic" panose="020B0503020000020004" pitchFamily="2" charset="-127"/>
            </a:endParaRPr>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D</a:t>
            </a:r>
            <a:r>
              <a:rPr lang="zh-CN" altLang="en-US" dirty="0"/>
              <a:t>是由许多三元组组成的训练集</a:t>
            </a:r>
          </a:p>
          <a:p>
            <a:r>
              <a:rPr lang="en-US" altLang="zh-CN" dirty="0"/>
              <a:t>R</a:t>
            </a:r>
            <a:r>
              <a:rPr lang="zh-CN" altLang="en-US" dirty="0"/>
              <a:t>是关系的集合</a:t>
            </a:r>
            <a:endParaRPr lang="en-US" altLang="zh-CN" dirty="0"/>
          </a:p>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这个图其实就是对</a:t>
            </a:r>
            <a:r>
              <a:rPr lang="en-US" altLang="zh-CN" dirty="0"/>
              <a:t>E2T</a:t>
            </a:r>
            <a:r>
              <a:rPr lang="zh-CN" altLang="en-US" dirty="0"/>
              <a:t>和</a:t>
            </a:r>
            <a:r>
              <a:rPr lang="en-US" altLang="zh-CN" dirty="0"/>
              <a:t>TRT</a:t>
            </a:r>
            <a:r>
              <a:rPr lang="zh-CN" altLang="en-US" dirty="0"/>
              <a:t>的说明</a:t>
            </a:r>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比如说：</a:t>
            </a:r>
            <a:r>
              <a:rPr lang="en-US" altLang="zh-CN" dirty="0"/>
              <a:t>e</a:t>
            </a:r>
            <a:r>
              <a:rPr lang="zh-CN" altLang="en-US" dirty="0"/>
              <a:t>是一个头实体，</a:t>
            </a:r>
            <a:r>
              <a:rPr lang="en-US" altLang="zh-CN" dirty="0"/>
              <a:t>P</a:t>
            </a:r>
            <a:r>
              <a:rPr lang="zh-CN" altLang="en-US" dirty="0"/>
              <a:t>是</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所有对应尾部实体类型的集合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比如说：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是一个尾实体，</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是所有对应头部实体类型的集合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分别代表</a:t>
            </a:r>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中实体类型的总数</a:t>
            </a:r>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413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2025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6323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采用的是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Freebase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我们使用两种实体和实体类型构建映射数据集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也就是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此外，我们根据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构建了新的类型三元组数据集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Z</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，用实体类型替换</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中的实体</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这个</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丢弃出现低频（如频率为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）的新生成数据后的数据集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p:txBody>
      </p:sp>
    </p:spTree>
    <p:extLst>
      <p:ext uri="{BB962C8B-B14F-4D97-AF65-F5344CB8AC3E}">
        <p14:creationId xmlns:p14="http://schemas.microsoft.com/office/powerpoint/2010/main" val="36306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dirty="0"/>
              <a:t>已知实体类型标注集中局部类型标注知识（</a:t>
            </a:r>
            <a:r>
              <a:rPr lang="en-US" altLang="zh-CN" sz="1200" dirty="0"/>
              <a:t>Local typing knowledge</a:t>
            </a:r>
            <a:r>
              <a:rPr lang="zh-CN" altLang="en-US" sz="1200" dirty="0"/>
              <a:t>）</a:t>
            </a:r>
            <a:endParaRPr lang="en-US" altLang="zh-CN" sz="1200" dirty="0"/>
          </a:p>
          <a:p>
            <a:r>
              <a:rPr lang="zh-CN" altLang="en-US" sz="1200" dirty="0"/>
              <a:t>知识图谱中全局三元组知识（</a:t>
            </a:r>
            <a:r>
              <a:rPr lang="en-US" altLang="zh-CN" sz="1200" dirty="0"/>
              <a:t>Global triple knowledge</a:t>
            </a:r>
            <a:r>
              <a:rPr lang="zh-CN" altLang="en-US" sz="1200" dirty="0"/>
              <a:t>）</a:t>
            </a:r>
            <a:endParaRPr lang="en-US" altLang="zh-CN" dirty="0"/>
          </a:p>
        </p:txBody>
      </p:sp>
    </p:spTree>
    <p:extLst>
      <p:ext uri="{BB962C8B-B14F-4D97-AF65-F5344CB8AC3E}">
        <p14:creationId xmlns:p14="http://schemas.microsoft.com/office/powerpoint/2010/main" val="271241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当一对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实体，实体类型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的类型丢失时，这个任务集中完成，目的是验证我们的模型推断丢失的实体类型实例的能力。</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 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上的所有指标而言，我们的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优于实体类型预测的所有基线。它证实了连通性在用局部类型和全局三重知识建模以及推断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KGs</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中缺失的实体类型实例方面的能力。模型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connect(E2T+TRT)(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完整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获得最高分。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中，考虑到实体类型嵌入表示属于该类型的所有实体的公共信息，我们利用映射矩阵</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将实体嵌入压缩到类型嵌入空间中。类型嵌入应该在实体嵌入的共享子空间中。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与基线比较的实验结果表明，这一假设是相当合理的。</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b="0" dirty="0"/>
              <a:t>分析</a:t>
            </a:r>
            <a:r>
              <a:rPr lang="en-US" altLang="zh-CN" b="0" dirty="0"/>
              <a:t>2</a:t>
            </a:r>
            <a:r>
              <a:rPr lang="zh-CN" altLang="en-US" b="0"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中，我们构建新的类型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类型数据，然后将它们与实体类型实例连接起来。这种方法为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监督实体类型预测提供了更直接的有用信息。例如，假设头部实体巴拉克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奥巴马属于类型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person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born in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，我们能够很容易想到尾实体檀香山的类型是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location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，因此</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表现比</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其训练时间随着训练数据量减少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而减少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，并且效果与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该任务旨在判断测试数据中的每个实体类型实例是否成立，这可以看作是一个二元分类问题</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的两个数据集上绘制了类型分类任务的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曲线，使用的是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因为其学习速度比后者快很多并且结果相近</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0.88~0.97</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0.94</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这证实了我们的模型的能力，因为它们不仅可以推断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中的缺失类型，而且在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实体类型分类中表现良好。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展示了实体类型分类的评估准确性结果，从中我们可以观察到（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xxx</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达到了最高的精度</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94.49%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，相比于最相近的模型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，超过了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0.48%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上表现也很好，高于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ETE1.51%</a:t>
            </a:r>
          </a:p>
          <a:p>
            <a:r>
              <a:rPr lang="zh-CN" altLang="en-US" sz="1200" u="none" kern="1200" baseline="0" dirty="0">
                <a:solidFill>
                  <a:schemeClr val="tx1"/>
                </a:solidFill>
                <a:effectLst/>
                <a:latin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rPr>
              <a:t>）与</a:t>
            </a:r>
            <a:r>
              <a:rPr lang="en-US" altLang="zh-CN" sz="1200" u="none" kern="1200" baseline="0" dirty="0">
                <a:solidFill>
                  <a:schemeClr val="tx1"/>
                </a:solidFill>
                <a:effectLst/>
                <a:latin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rPr>
              <a:t>的改进相比，</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rPr>
              <a:t>中加上</a:t>
            </a:r>
            <a:r>
              <a:rPr lang="en-US" altLang="zh-CN" sz="1200" u="none" kern="1200" baseline="0" dirty="0">
                <a:solidFill>
                  <a:schemeClr val="tx1"/>
                </a:solidFill>
                <a:effectLst/>
                <a:latin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rPr>
              <a:t>并没有什么效果，表明</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中的类型三元组对实体类型分类的贡献比较小。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这可能部分是由于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远小于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1345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个关系，这会极大地影响类型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关系类型训练集的有效性。由于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中关系的稀缺性，每个实体通常通过一个单一的关系与大量其他实体连接，这意味着组合模型得分函数中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的量级很大。在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connect(E2T+TRT)(disc)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中取平均值后，比</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上的结果更稳定且显著。</a:t>
            </a:r>
          </a:p>
          <a:p>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显示了本文的模型从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预测实体类型的例子，这证明了我们（实体的缺失实体类型可以通过它们之间的关系从其他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尾或头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实体的类型中推断出来）</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给定一个实体</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Peter Berg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找到的排名第一的实体类型预测为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/people/person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，通过已经存在的实体类型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(New York, /location/location)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和他们之间的关系</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/loc./loc./people born here</a:t>
            </a:r>
          </a:p>
          <a:p>
            <a:endParaRPr lang="zh-CN" altLang="en-US" dirty="0"/>
          </a:p>
        </p:txBody>
      </p:sp>
    </p:spTree>
    <p:extLst>
      <p:ext uri="{BB962C8B-B14F-4D97-AF65-F5344CB8AC3E}">
        <p14:creationId xmlns:p14="http://schemas.microsoft.com/office/powerpoint/2010/main" val="1782564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dirty="0"/>
          </a:p>
        </p:txBody>
      </p:sp>
    </p:spTree>
    <p:extLst>
      <p:ext uri="{BB962C8B-B14F-4D97-AF65-F5344CB8AC3E}">
        <p14:creationId xmlns:p14="http://schemas.microsoft.com/office/powerpoint/2010/main" val="98286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本文主要研究</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实体类型，即推断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a:t>
            </a:r>
            <a:endParaRPr lang="zh-CN" altLang="en-US" dirty="0"/>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26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8200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是这两种机制的实现模式。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展示了本文模型的简要说明</a:t>
            </a:r>
          </a:p>
          <a:p>
            <a:endParaRPr lang="zh-CN" altLang="en-US" dirty="0"/>
          </a:p>
        </p:txBody>
      </p:sp>
    </p:spTree>
    <p:extLst>
      <p:ext uri="{BB962C8B-B14F-4D97-AF65-F5344CB8AC3E}">
        <p14:creationId xmlns:p14="http://schemas.microsoft.com/office/powerpoint/2010/main" val="1809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dirty="0"/>
              <a:t>先介绍一下本文中的符号</a:t>
            </a:r>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36.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7924694" cy="762000"/>
          </a:xfrm>
        </p:spPr>
        <p:txBody>
          <a:bodyPr vert="horz" wrap="square" anchor="b"/>
          <a:lstStyle>
            <a:lvl1pPr lvl="0">
              <a:defRPr/>
            </a:lvl1pPr>
          </a:lstStyle>
          <a:p>
            <a:pPr lvl="0" algn="ctr"/>
            <a:r>
              <a:rPr lang="en-US" altLang="zh-CN" sz="2800" b="1" dirty="0" err="1"/>
              <a:t>ConnectE</a:t>
            </a:r>
            <a:r>
              <a:rPr lang="en-US" altLang="zh-CN" sz="2800" b="1" dirty="0"/>
              <a:t>: Connecting Embeddings for      Knowledge Graph Entity Typing</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8</a:t>
            </a:r>
            <a:r>
              <a:rPr lang="zh-CN" altLang="en-US" sz="1800" dirty="0"/>
              <a:t>-？</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1.5</a:t>
            </a:r>
            <a:r>
              <a:rPr lang="zh-CN" altLang="en-US" sz="2800" b="1" dirty="0">
                <a:effectLst>
                  <a:outerShdw blurRad="38100" dist="38100" dir="2700000">
                    <a:srgbClr val="C0C0C0"/>
                  </a:outerShdw>
                </a:effectLst>
              </a:rPr>
              <a:t>、相关工作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Clr>
                <a:srgbClr val="C0504D"/>
              </a:buClr>
              <a:buNone/>
            </a:pPr>
            <a:r>
              <a:rPr lang="zh-CN" altLang="en-US" sz="1800" dirty="0"/>
              <a:t>虽然关于实体类型之前有一定的研究，但是明显都有一定的缺陷，比如</a:t>
            </a:r>
            <a:r>
              <a:rPr lang="en-US" altLang="zh-CN" sz="1800" dirty="0"/>
              <a:t>LM</a:t>
            </a:r>
            <a:r>
              <a:rPr lang="zh-CN" altLang="en-US" sz="1800" dirty="0"/>
              <a:t>，</a:t>
            </a:r>
            <a:r>
              <a:rPr lang="en-US" altLang="zh-CN" sz="1800" dirty="0"/>
              <a:t>PEM</a:t>
            </a:r>
            <a:r>
              <a:rPr lang="zh-CN" altLang="en-US" sz="1800" dirty="0"/>
              <a:t>忽视了全局三元组知识。而</a:t>
            </a:r>
            <a:r>
              <a:rPr lang="en-US" altLang="zh-CN" dirty="0"/>
              <a:t>RESCAL-ET</a:t>
            </a:r>
            <a:r>
              <a:rPr lang="zh-CN" altLang="en-US" dirty="0"/>
              <a:t>，</a:t>
            </a:r>
            <a:r>
              <a:rPr lang="en-US" altLang="zh-CN" dirty="0"/>
              <a:t>HOLE-ET</a:t>
            </a:r>
            <a:r>
              <a:rPr lang="zh-CN" altLang="en-US" dirty="0"/>
              <a:t>，</a:t>
            </a:r>
            <a:r>
              <a:rPr lang="en-US" altLang="zh-CN" dirty="0" err="1"/>
              <a:t>TransE</a:t>
            </a:r>
            <a:r>
              <a:rPr lang="en-US" altLang="zh-CN" dirty="0"/>
              <a:t>-ET</a:t>
            </a:r>
            <a:r>
              <a:rPr lang="zh-CN" altLang="en-US" dirty="0"/>
              <a:t>和</a:t>
            </a:r>
            <a:r>
              <a:rPr lang="en-US" altLang="zh-CN" dirty="0"/>
              <a:t>ETE</a:t>
            </a:r>
            <a:r>
              <a:rPr lang="zh-CN" altLang="en-US" dirty="0"/>
              <a:t>错误的认为实体类型和实体在一个空间中，这显然并不合理，等等还有一些其他模型，如下图所示：</a:t>
            </a:r>
            <a:endParaRPr lang="en-US" altLang="zh-CN" sz="1800" dirty="0">
              <a:solidFill>
                <a:srgbClr val="000000"/>
              </a:solidFill>
              <a:latin typeface="微软雅黑"/>
              <a:ea typeface="微软雅黑"/>
            </a:endParaRPr>
          </a:p>
          <a:p>
            <a:pPr marL="0" indent="0">
              <a:buClr>
                <a:srgbClr val="C0504D"/>
              </a:buClr>
              <a:buNone/>
            </a:pPr>
            <a:endParaRPr lang="en-US" altLang="zh-CN" sz="1800" dirty="0">
              <a:solidFill>
                <a:srgbClr val="000000"/>
              </a:solidFill>
              <a:latin typeface="微软雅黑"/>
              <a:ea typeface="微软雅黑"/>
            </a:endParaRPr>
          </a:p>
        </p:txBody>
      </p:sp>
      <p:pic>
        <p:nvPicPr>
          <p:cNvPr id="2" name="图片 1">
            <a:extLst>
              <a:ext uri="{FF2B5EF4-FFF2-40B4-BE49-F238E27FC236}">
                <a16:creationId xmlns:a16="http://schemas.microsoft.com/office/drawing/2014/main" id="{310A954E-04F1-43B5-815E-A205C7F4D28B}"/>
              </a:ext>
            </a:extLst>
          </p:cNvPr>
          <p:cNvPicPr>
            <a:picLocks noChangeAspect="1"/>
          </p:cNvPicPr>
          <p:nvPr/>
        </p:nvPicPr>
        <p:blipFill>
          <a:blip r:embed="rId4"/>
          <a:stretch>
            <a:fillRect/>
          </a:stretch>
        </p:blipFill>
        <p:spPr>
          <a:xfrm>
            <a:off x="0" y="2514624"/>
            <a:ext cx="9144000" cy="3765716"/>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2"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t>接下来，详细介绍</a:t>
                </a:r>
                <a:r>
                  <a:rPr lang="en-US" altLang="zh-CN" dirty="0"/>
                  <a:t>E2T</a:t>
                </a:r>
                <a:r>
                  <a:rPr lang="zh-CN" altLang="en-US" dirty="0"/>
                  <a:t>和</a:t>
                </a:r>
                <a:r>
                  <a:rPr lang="en-US" altLang="zh-CN" dirty="0"/>
                  <a:t>TRT</a:t>
                </a:r>
                <a:r>
                  <a:rPr lang="zh-CN" altLang="en-US" dirty="0"/>
                  <a:t>。</a:t>
                </a:r>
                <a:endParaRPr lang="en-US" altLang="zh-CN" dirty="0"/>
              </a:p>
              <a:p>
                <a:pPr>
                  <a:buClr>
                    <a:srgbClr val="C0504D"/>
                  </a:buClr>
                </a:pPr>
                <a:r>
                  <a:rPr lang="en-US" altLang="zh-CN" sz="2400" dirty="0">
                    <a:solidFill>
                      <a:srgbClr val="FF0000"/>
                    </a:solidFill>
                    <a:latin typeface="微软雅黑"/>
                    <a:ea typeface="微软雅黑"/>
                  </a:rPr>
                  <a:t>E2T</a:t>
                </a:r>
                <a:r>
                  <a:rPr lang="zh-CN" altLang="en-US" sz="2400" dirty="0">
                    <a:solidFill>
                      <a:srgbClr val="FF0000"/>
                    </a:solidFill>
                  </a:rPr>
                  <a:t>：将实体映射到实体类型</a:t>
                </a:r>
                <a:endParaRPr lang="en-US" altLang="zh-CN" sz="2400" dirty="0">
                  <a:solidFill>
                    <a:srgbClr val="FF0000"/>
                  </a:solidFill>
                </a:endParaRPr>
              </a:p>
              <a:p>
                <a:pPr marL="0" indent="0">
                  <a:buClr>
                    <a:srgbClr val="C0504D"/>
                  </a:buClr>
                  <a:buNone/>
                </a:pPr>
                <a:r>
                  <a:rPr lang="en-US" altLang="zh-CN" dirty="0"/>
                  <a:t>E2T</a:t>
                </a:r>
                <a:r>
                  <a:rPr lang="zh-CN" altLang="en-US" dirty="0"/>
                  <a:t>涉及从实体类型实例中学习具有局部类型知识的函数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，该模型被设计为对实体</a:t>
                </a:r>
                <a:r>
                  <a:rPr lang="en-US" altLang="zh-CN" dirty="0"/>
                  <a:t>e</a:t>
                </a:r>
                <a:r>
                  <a:rPr lang="zh-CN" altLang="en-US" dirty="0"/>
                  <a:t>和类型</a:t>
                </a:r>
                <a:r>
                  <a:rPr lang="en-US" altLang="zh-CN" dirty="0"/>
                  <a:t>t</a:t>
                </a:r>
                <a:r>
                  <a:rPr lang="zh-CN" altLang="en-US" dirty="0"/>
                  <a:t>的相似性进行评分。该模型的主要思想如下：</a:t>
                </a:r>
                <a:endParaRPr lang="en-US" altLang="zh-CN" dirty="0"/>
              </a:p>
              <a:p>
                <a:pPr marL="457200" indent="-457200">
                  <a:buClr>
                    <a:srgbClr val="C0504D"/>
                  </a:buClr>
                  <a:buFont typeface="+mj-lt"/>
                  <a:buAutoNum type="arabicPeriod"/>
                </a:pPr>
                <a:r>
                  <a:rPr lang="zh-CN" altLang="en-US" dirty="0"/>
                  <a:t>由于当所学习的实体嵌入具有相同或相似的类型时，它们很好地聚集在一起，因此，相当直观的是，实体类型嵌入表示实体簇的投影公共概念表示，比如</a:t>
                </a:r>
                <a:r>
                  <a:rPr lang="en-US" altLang="zh-CN" dirty="0"/>
                  <a:t>					</a:t>
                </a:r>
                <a:r>
                  <a:rPr lang="zh-CN" altLang="en-US" dirty="0"/>
                  <a:t>是实体</a:t>
                </a:r>
                <a:r>
                  <a:rPr lang="en-US" altLang="zh-CN" dirty="0"/>
                  <a:t>e</a:t>
                </a:r>
                <a:r>
                  <a:rPr lang="zh-CN" altLang="en-US" dirty="0"/>
                  <a:t>的嵌入</a:t>
                </a:r>
                <a:endParaRPr lang="en-US" altLang="zh-CN" dirty="0"/>
              </a:p>
              <a:p>
                <a:pPr marL="0" indent="0">
                  <a:buClr>
                    <a:srgbClr val="C0504D"/>
                  </a:buClr>
                  <a:buNone/>
                </a:pPr>
                <a:r>
                  <a:rPr lang="en-US" altLang="zh-CN" dirty="0"/>
                  <a:t>		</a:t>
                </a:r>
                <a:r>
                  <a:rPr lang="zh-CN" altLang="en-US" dirty="0"/>
                  <a:t>是实体</a:t>
                </a:r>
                <a:r>
                  <a:rPr lang="en-US" altLang="zh-CN" dirty="0"/>
                  <a:t>e</a:t>
                </a:r>
                <a:r>
                  <a:rPr lang="zh-CN" altLang="en-US" dirty="0"/>
                  <a:t>的嵌入</a:t>
                </a:r>
                <a:endParaRPr lang="en-US" altLang="zh-CN" dirty="0"/>
              </a:p>
              <a:p>
                <a:pPr marL="0" indent="0">
                  <a:buClr>
                    <a:srgbClr val="C0504D"/>
                  </a:buClr>
                  <a:buNone/>
                </a:pPr>
                <a:r>
                  <a:rPr lang="en-US" altLang="zh-CN" dirty="0"/>
                  <a:t>		</a:t>
                </a:r>
                <a:r>
                  <a:rPr lang="zh-CN" altLang="en-US" dirty="0"/>
                  <a:t>是实体类型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𝑒</m:t>
                        </m:r>
                      </m:sub>
                    </m:sSub>
                  </m:oMath>
                </a14:m>
                <a:r>
                  <a:rPr lang="zh-CN" altLang="en-US" dirty="0"/>
                  <a:t>的嵌入</a:t>
                </a:r>
                <a:endParaRPr lang="en-US" altLang="zh-CN" dirty="0"/>
              </a:p>
              <a:p>
                <a:pPr marL="0" indent="0">
                  <a:buClr>
                    <a:srgbClr val="C0504D"/>
                  </a:buClr>
                  <a:buNone/>
                </a:pPr>
                <a:r>
                  <a:rPr lang="zh-CN" altLang="en-US" dirty="0"/>
                  <a:t>实体类型嵌入表示它们的实体的公共信息，因此它应该具有较少的变量，也就是</a:t>
                </a:r>
                <a:endParaRPr lang="en-US" altLang="zh-CN" dirty="0"/>
              </a:p>
              <a:p>
                <a:pPr marL="457200" indent="-457200">
                  <a:buClr>
                    <a:srgbClr val="C0504D"/>
                  </a:buClr>
                  <a:buFont typeface="+mj-lt"/>
                  <a:buAutoNum type="arabicPeriod"/>
                </a:pPr>
                <a:endParaRPr lang="en-US" altLang="zh-CN" dirty="0">
                  <a:solidFill>
                    <a:srgbClr val="FF0000"/>
                  </a:solidFill>
                  <a:latin typeface="微软雅黑"/>
                  <a:ea typeface="微软雅黑"/>
                </a:endParaRPr>
              </a:p>
            </p:txBody>
          </p:sp>
        </mc:Choice>
        <mc:Fallback xmlns="">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304912" y="1143060"/>
                <a:ext cx="8561398" cy="4952944"/>
              </a:xfrm>
              <a:prstGeom prst="rect">
                <a:avLst/>
              </a:prstGeom>
              <a:blipFill>
                <a:blip r:embed="rId4"/>
                <a:stretch>
                  <a:fillRect l="-926" t="-369" r="-499"/>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C02F105-0AC9-4F9C-9D7A-EDBE30FD85E8}"/>
              </a:ext>
            </a:extLst>
          </p:cNvPr>
          <p:cNvPicPr>
            <a:picLocks noChangeAspect="1"/>
          </p:cNvPicPr>
          <p:nvPr/>
        </p:nvPicPr>
        <p:blipFill>
          <a:blip r:embed="rId5"/>
          <a:stretch>
            <a:fillRect/>
          </a:stretch>
        </p:blipFill>
        <p:spPr>
          <a:xfrm>
            <a:off x="2362574" y="3809990"/>
            <a:ext cx="3200000" cy="295238"/>
          </a:xfrm>
          <a:prstGeom prst="rect">
            <a:avLst/>
          </a:prstGeom>
        </p:spPr>
      </p:pic>
      <p:pic>
        <p:nvPicPr>
          <p:cNvPr id="3" name="图片 2">
            <a:extLst>
              <a:ext uri="{FF2B5EF4-FFF2-40B4-BE49-F238E27FC236}">
                <a16:creationId xmlns:a16="http://schemas.microsoft.com/office/drawing/2014/main" id="{EF197EA0-F4AD-4BDD-B04A-37CB28964D03}"/>
              </a:ext>
            </a:extLst>
          </p:cNvPr>
          <p:cNvPicPr>
            <a:picLocks noChangeAspect="1"/>
          </p:cNvPicPr>
          <p:nvPr/>
        </p:nvPicPr>
        <p:blipFill rotWithShape="1">
          <a:blip r:embed="rId6"/>
          <a:srcRect r="19355" b="2941"/>
          <a:stretch/>
        </p:blipFill>
        <p:spPr>
          <a:xfrm>
            <a:off x="838298" y="4267178"/>
            <a:ext cx="952381" cy="314286"/>
          </a:xfrm>
          <a:prstGeom prst="rect">
            <a:avLst/>
          </a:prstGeom>
        </p:spPr>
      </p:pic>
      <p:pic>
        <p:nvPicPr>
          <p:cNvPr id="4" name="图片 3">
            <a:extLst>
              <a:ext uri="{FF2B5EF4-FFF2-40B4-BE49-F238E27FC236}">
                <a16:creationId xmlns:a16="http://schemas.microsoft.com/office/drawing/2014/main" id="{7C6E0656-3A37-40FD-8302-23F43EEAEB01}"/>
              </a:ext>
            </a:extLst>
          </p:cNvPr>
          <p:cNvPicPr>
            <a:picLocks noChangeAspect="1"/>
          </p:cNvPicPr>
          <p:nvPr/>
        </p:nvPicPr>
        <p:blipFill>
          <a:blip r:embed="rId7"/>
          <a:stretch>
            <a:fillRect/>
          </a:stretch>
        </p:blipFill>
        <p:spPr>
          <a:xfrm>
            <a:off x="859145" y="4664112"/>
            <a:ext cx="952381" cy="314286"/>
          </a:xfrm>
          <a:prstGeom prst="rect">
            <a:avLst/>
          </a:prstGeom>
        </p:spPr>
      </p:pic>
      <p:pic>
        <p:nvPicPr>
          <p:cNvPr id="5" name="图片 4">
            <a:extLst>
              <a:ext uri="{FF2B5EF4-FFF2-40B4-BE49-F238E27FC236}">
                <a16:creationId xmlns:a16="http://schemas.microsoft.com/office/drawing/2014/main" id="{DF66834A-BD21-48CE-AB72-C81761DD8F6A}"/>
              </a:ext>
            </a:extLst>
          </p:cNvPr>
          <p:cNvPicPr>
            <a:picLocks noChangeAspect="1"/>
          </p:cNvPicPr>
          <p:nvPr/>
        </p:nvPicPr>
        <p:blipFill>
          <a:blip r:embed="rId8"/>
          <a:stretch>
            <a:fillRect/>
          </a:stretch>
        </p:blipFill>
        <p:spPr>
          <a:xfrm>
            <a:off x="1314488" y="5553035"/>
            <a:ext cx="657143" cy="323810"/>
          </a:xfrm>
          <a:prstGeom prst="rect">
            <a:avLst/>
          </a:prstGeom>
        </p:spPr>
      </p:pic>
    </p:spTree>
    <p:extLst>
      <p:ext uri="{BB962C8B-B14F-4D97-AF65-F5344CB8AC3E}">
        <p14:creationId xmlns:p14="http://schemas.microsoft.com/office/powerpoint/2010/main" val="980186341"/>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Clr>
                <a:srgbClr val="C0504D"/>
              </a:buClr>
              <a:buFont typeface="+mj-lt"/>
              <a:buAutoNum type="arabicPeriod" startAt="2"/>
            </a:pPr>
            <a:r>
              <a:rPr lang="zh-CN" altLang="en-US" dirty="0"/>
              <a:t>由于实体和实体类型是完全不同的对象，我们分别为它们构建了两个嵌入空间：</a:t>
            </a:r>
            <a:r>
              <a:rPr lang="zh-CN" altLang="en-US" b="1" dirty="0"/>
              <a:t>实体空间</a:t>
            </a:r>
            <a:r>
              <a:rPr lang="zh-CN" altLang="en-US" dirty="0"/>
              <a:t>和</a:t>
            </a:r>
            <a:r>
              <a:rPr lang="zh-CN" altLang="en-US" b="1" dirty="0"/>
              <a:t>实体类型空间</a:t>
            </a:r>
            <a:r>
              <a:rPr lang="zh-CN" altLang="en-US" dirty="0"/>
              <a:t>。</a:t>
            </a:r>
            <a:endParaRPr lang="en-US" altLang="zh-CN" dirty="0"/>
          </a:p>
          <a:p>
            <a:pPr marL="457200" indent="-457200">
              <a:buClr>
                <a:srgbClr val="C0504D"/>
              </a:buClr>
              <a:buFont typeface="+mj-lt"/>
              <a:buAutoNum type="arabicPeriod" startAt="2"/>
            </a:pPr>
            <a:r>
              <a:rPr lang="zh-CN" altLang="en-US" dirty="0"/>
              <a:t>受前人工作（</a:t>
            </a:r>
            <a:r>
              <a:rPr lang="en-US" altLang="zh-CN" dirty="0" err="1"/>
              <a:t>TranSparse</a:t>
            </a:r>
            <a:r>
              <a:rPr lang="zh-CN" altLang="en-US" dirty="0"/>
              <a:t>）的启发，我们改编了操作矩阵</a:t>
            </a:r>
            <a:r>
              <a:rPr lang="en-US" altLang="zh-CN" dirty="0"/>
              <a:t>M</a:t>
            </a:r>
            <a:r>
              <a:rPr lang="zh-CN" altLang="en-US" dirty="0"/>
              <a:t>，将原来的实体从实体空间投影到关系空间，改由实体从实体空间投影到实体类型空间，我们定义</a:t>
            </a:r>
            <a:endParaRPr lang="en-US" altLang="zh-CN" dirty="0"/>
          </a:p>
          <a:p>
            <a:pPr marL="0" indent="0">
              <a:buClr>
                <a:srgbClr val="C0504D"/>
              </a:buClr>
              <a:buNone/>
            </a:pPr>
            <a:r>
              <a:rPr lang="zh-CN" altLang="en-US" dirty="0"/>
              <a:t>因此，该模型首先将实体嵌入投影到实体类型空间中，然后计算该投影和实体类型嵌入之间的相似性度量。</a:t>
            </a:r>
            <a:endParaRPr lang="en-US" altLang="zh-CN" dirty="0"/>
          </a:p>
          <a:p>
            <a:pPr marL="0" indent="0">
              <a:buClr>
                <a:srgbClr val="C0504D"/>
              </a:buClr>
              <a:buNone/>
            </a:pPr>
            <a:r>
              <a:rPr lang="en-US" altLang="zh-CN" dirty="0"/>
              <a:t>E2T</a:t>
            </a:r>
            <a:r>
              <a:rPr lang="zh-CN" altLang="en-US" dirty="0"/>
              <a:t>的评分函数：</a:t>
            </a:r>
            <a:endParaRPr lang="en-US" altLang="zh-CN" dirty="0"/>
          </a:p>
          <a:p>
            <a:pPr marL="0" indent="0">
              <a:buClr>
                <a:srgbClr val="C0504D"/>
              </a:buClr>
              <a:buNone/>
            </a:pPr>
            <a:r>
              <a:rPr lang="en-US" altLang="zh-CN" dirty="0"/>
              <a:t>		</a:t>
            </a:r>
            <a:r>
              <a:rPr lang="zh-CN" altLang="en-US" dirty="0"/>
              <a:t>是将实体嵌入映射到实体类型空间的传递矩阵</a:t>
            </a:r>
            <a:endParaRPr lang="en-US" altLang="zh-CN" dirty="0"/>
          </a:p>
          <a:p>
            <a:pPr marL="0" indent="0">
              <a:buClr>
                <a:srgbClr val="C0504D"/>
              </a:buClr>
              <a:buNone/>
            </a:pPr>
            <a:r>
              <a:rPr lang="zh-CN" altLang="en-US" dirty="0"/>
              <a:t>正确的实体类型实例的得分应该较低，不正确的实体类型实例的得分应该较高。</a:t>
            </a:r>
            <a:endParaRPr lang="en-US" altLang="zh-CN" dirty="0"/>
          </a:p>
        </p:txBody>
      </p:sp>
      <p:pic>
        <p:nvPicPr>
          <p:cNvPr id="2" name="图片 1">
            <a:extLst>
              <a:ext uri="{FF2B5EF4-FFF2-40B4-BE49-F238E27FC236}">
                <a16:creationId xmlns:a16="http://schemas.microsoft.com/office/drawing/2014/main" id="{E1AFD1F5-03A7-4AC8-8244-ACED132E59A7}"/>
              </a:ext>
            </a:extLst>
          </p:cNvPr>
          <p:cNvPicPr>
            <a:picLocks noChangeAspect="1"/>
          </p:cNvPicPr>
          <p:nvPr/>
        </p:nvPicPr>
        <p:blipFill>
          <a:blip r:embed="rId4"/>
          <a:stretch>
            <a:fillRect/>
          </a:stretch>
        </p:blipFill>
        <p:spPr>
          <a:xfrm>
            <a:off x="4038614" y="2743218"/>
            <a:ext cx="2361905" cy="304762"/>
          </a:xfrm>
          <a:prstGeom prst="rect">
            <a:avLst/>
          </a:prstGeom>
        </p:spPr>
      </p:pic>
      <p:pic>
        <p:nvPicPr>
          <p:cNvPr id="3" name="图片 2">
            <a:extLst>
              <a:ext uri="{FF2B5EF4-FFF2-40B4-BE49-F238E27FC236}">
                <a16:creationId xmlns:a16="http://schemas.microsoft.com/office/drawing/2014/main" id="{A588E8AA-D54F-4796-BE9F-AF75A2CB412F}"/>
              </a:ext>
            </a:extLst>
          </p:cNvPr>
          <p:cNvPicPr>
            <a:picLocks noChangeAspect="1"/>
          </p:cNvPicPr>
          <p:nvPr/>
        </p:nvPicPr>
        <p:blipFill>
          <a:blip r:embed="rId5"/>
          <a:stretch>
            <a:fillRect/>
          </a:stretch>
        </p:blipFill>
        <p:spPr>
          <a:xfrm>
            <a:off x="2672000" y="3848191"/>
            <a:ext cx="3800000" cy="533333"/>
          </a:xfrm>
          <a:prstGeom prst="rect">
            <a:avLst/>
          </a:prstGeom>
        </p:spPr>
      </p:pic>
      <p:pic>
        <p:nvPicPr>
          <p:cNvPr id="4" name="图片 3">
            <a:extLst>
              <a:ext uri="{FF2B5EF4-FFF2-40B4-BE49-F238E27FC236}">
                <a16:creationId xmlns:a16="http://schemas.microsoft.com/office/drawing/2014/main" id="{378A1EB6-931A-41B7-B858-92917EF028D1}"/>
              </a:ext>
            </a:extLst>
          </p:cNvPr>
          <p:cNvPicPr>
            <a:picLocks noChangeAspect="1"/>
          </p:cNvPicPr>
          <p:nvPr/>
        </p:nvPicPr>
        <p:blipFill>
          <a:blip r:embed="rId6"/>
          <a:stretch>
            <a:fillRect/>
          </a:stretch>
        </p:blipFill>
        <p:spPr>
          <a:xfrm>
            <a:off x="1219288" y="4486278"/>
            <a:ext cx="1152381" cy="314286"/>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10" name="内容占位符 2"/>
              <p:cNvSpPr txBox="1">
                <a:spLocks/>
              </p:cNvSpPr>
              <p:nvPr/>
            </p:nvSpPr>
            <p:spPr>
              <a:xfrm>
                <a:off x="329551"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en-US" altLang="zh-CN" sz="2400" dirty="0">
                    <a:solidFill>
                      <a:srgbClr val="FF0000"/>
                    </a:solidFill>
                  </a:rPr>
                  <a:t>TRT</a:t>
                </a:r>
                <a:r>
                  <a:rPr lang="zh-CN" altLang="en-US" sz="2400" dirty="0">
                    <a:solidFill>
                      <a:srgbClr val="FF0000"/>
                    </a:solidFill>
                  </a:rPr>
                  <a:t>：</a:t>
                </a:r>
                <a:endParaRPr lang="en-US" altLang="zh-CN" sz="2400" dirty="0">
                  <a:solidFill>
                    <a:srgbClr val="FF0000"/>
                  </a:solidFill>
                </a:endParaRPr>
              </a:p>
              <a:p>
                <a:pPr marL="0" indent="0">
                  <a:buNone/>
                </a:pPr>
                <a:r>
                  <a:rPr lang="zh-CN" altLang="en-US" dirty="0"/>
                  <a:t>仅使用实体类型实例进行训练会忽略许多关系知识，这些知识可以利用</a:t>
                </a:r>
                <a:r>
                  <a:rPr lang="en-US" altLang="zh-CN" dirty="0"/>
                  <a:t>KGs</a:t>
                </a:r>
                <a:r>
                  <a:rPr lang="zh-CN" altLang="en-US" dirty="0"/>
                  <a:t>中的三重事实。为了将这种关系数据与我们的模型联系起来，我们建议从</a:t>
                </a:r>
                <a:r>
                  <a:rPr lang="en-US" altLang="zh-CN" dirty="0"/>
                  <a:t>KGs</a:t>
                </a:r>
                <a:r>
                  <a:rPr lang="zh-CN" altLang="en-US" dirty="0"/>
                  <a:t>的全局三重知识中学习实体类型和关系嵌入，该模型的主要思想如下：</a:t>
                </a:r>
                <a:endParaRPr lang="en-US" altLang="zh-CN" dirty="0"/>
              </a:p>
              <a:p>
                <a:pPr marL="457200" indent="-457200">
                  <a:buFont typeface="+mj-lt"/>
                  <a:buAutoNum type="arabicPeriod"/>
                </a:pPr>
                <a:r>
                  <a:rPr lang="zh-CN" altLang="en-US" dirty="0"/>
                  <a:t>如上所述，实体根据它们的类型很好地聚集在一起。因此，我们认为一个三元组</a:t>
                </a:r>
                <a:r>
                  <a:rPr lang="en-US" altLang="zh-CN" dirty="0"/>
                  <a:t>(head entity, relationship, tail entity)</a:t>
                </a:r>
                <a:r>
                  <a:rPr lang="zh-CN" altLang="en-US" dirty="0"/>
                  <a:t>成立的必要前提是它对应的实体类型应该首先符合这种关系。因此，我们可以通过用它们相应的类型替换头部实体和尾部实体，来构建一个新的实体类型三元组</a:t>
                </a:r>
                <a:r>
                  <a:rPr lang="en-US" altLang="zh-CN" dirty="0"/>
                  <a:t>(head type, relationship, tail type)</a:t>
                </a:r>
                <a:r>
                  <a:rPr lang="zh-CN" altLang="en-US" dirty="0"/>
                  <a:t>，比如</a:t>
                </a:r>
                <a:endParaRPr lang="en-US" altLang="zh-CN" dirty="0"/>
              </a:p>
              <a:p>
                <a:pPr marL="0" indent="0">
                  <a:buNone/>
                </a:pPr>
                <a:endParaRPr lang="en-US" altLang="zh-CN" sz="2400" dirty="0">
                  <a:solidFill>
                    <a:srgbClr val="FF0000"/>
                  </a:solidFill>
                </a:endParaRPr>
              </a:p>
              <a:p>
                <a:pPr marL="0" indent="0">
                  <a:buNone/>
                </a:pPr>
                <a:r>
                  <a:rPr lang="zh-CN" altLang="en-US" sz="2400" dirty="0">
                    <a:solidFill>
                      <a:srgbClr val="FF0000"/>
                    </a:solidFill>
                  </a:rPr>
                  <a:t>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r>
                          <a:rPr lang="en-US" altLang="zh-CN" sz="2400" b="0" i="1" smtClean="0">
                            <a:solidFill>
                              <a:schemeClr val="tx1"/>
                            </a:solidFill>
                            <a:latin typeface="Cambria Math" panose="02040503050406030204" pitchFamily="18" charset="0"/>
                          </a:rPr>
                          <m:t>𝑒</m:t>
                        </m:r>
                      </m:sub>
                    </m:sSub>
                    <m:r>
                      <a:rPr lang="zh-CN" altLang="en-US" sz="2400" b="0" i="1" smtClean="0">
                        <a:solidFill>
                          <a:schemeClr val="tx1"/>
                        </a:solidFill>
                        <a:latin typeface="Cambria Math" panose="02040503050406030204" pitchFamily="18" charset="0"/>
                      </a:rPr>
                      <m:t>和</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acc>
                          <m:accPr>
                            <m:chr m:val="̃"/>
                            <m:ctrlPr>
                              <a:rPr lang="en-US" altLang="zh-CN"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𝑒</m:t>
                            </m:r>
                          </m:e>
                        </m:acc>
                      </m:sub>
                    </m:sSub>
                    <m:r>
                      <a:rPr lang="zh-CN" altLang="en-US" sz="2400" i="1">
                        <a:latin typeface="Cambria Math" panose="02040503050406030204" pitchFamily="18" charset="0"/>
                      </a:rPr>
                      <m:t>分别代表头实体</m:t>
                    </m:r>
                    <m:r>
                      <a:rPr lang="zh-CN" altLang="en-US" sz="2400" b="0" i="1" smtClean="0">
                        <a:latin typeface="Cambria Math" panose="02040503050406030204" pitchFamily="18" charset="0"/>
                      </a:rPr>
                      <m:t>和</m:t>
                    </m:r>
                    <m:r>
                      <a:rPr lang="zh-CN" altLang="en-US" sz="2400" i="1">
                        <a:latin typeface="Cambria Math" panose="02040503050406030204" pitchFamily="18" charset="0"/>
                      </a:rPr>
                      <m:t>尾实体</m:t>
                    </m:r>
                    <m:r>
                      <a:rPr lang="zh-CN" altLang="en-US" sz="2400" b="0" i="1" smtClean="0">
                        <a:latin typeface="Cambria Math" panose="02040503050406030204" pitchFamily="18" charset="0"/>
                      </a:rPr>
                      <m:t>的</m:t>
                    </m:r>
                    <m:r>
                      <a:rPr lang="zh-CN" altLang="en-US" sz="2400" i="1">
                        <a:latin typeface="Cambria Math" panose="02040503050406030204" pitchFamily="18" charset="0"/>
                      </a:rPr>
                      <m:t>层次</m:t>
                    </m:r>
                    <m:r>
                      <a:rPr lang="zh-CN" altLang="en-US" sz="2400" i="1" smtClean="0">
                        <a:latin typeface="Cambria Math" panose="02040503050406030204" pitchFamily="18" charset="0"/>
                      </a:rPr>
                      <m:t>类型</m:t>
                    </m:r>
                  </m:oMath>
                </a14:m>
                <a:endParaRPr lang="zh-CN" altLang="en-US" sz="2400" dirty="0">
                  <a:solidFill>
                    <a:srgbClr val="FF0000"/>
                  </a:solidFill>
                </a:endParaRPr>
              </a:p>
              <a:p>
                <a:pPr marL="0" indent="0">
                  <a:buNone/>
                </a:pPr>
                <a:endParaRPr lang="zh-CN" altLang="en-US" sz="2400" dirty="0">
                  <a:solidFill>
                    <a:srgbClr val="FF0000"/>
                  </a:solidFill>
                </a:endParaRPr>
              </a:p>
            </p:txBody>
          </p:sp>
        </mc:Choice>
        <mc:Fallback xmlns="">
          <p:sp>
            <p:nvSpPr>
              <p:cNvPr id="10" name="内容占位符 2"/>
              <p:cNvSpPr txBox="1">
                <a:spLocks noRot="1" noChangeAspect="1" noMove="1" noResize="1" noEditPoints="1" noAdjustHandles="1" noChangeArrowheads="1" noChangeShapeType="1" noTextEdit="1"/>
              </p:cNvSpPr>
              <p:nvPr/>
            </p:nvSpPr>
            <p:spPr>
              <a:xfrm>
                <a:off x="329551" y="1143060"/>
                <a:ext cx="8096250" cy="5105342"/>
              </a:xfrm>
              <a:prstGeom prst="rect">
                <a:avLst/>
              </a:prstGeom>
              <a:blipFill>
                <a:blip r:embed="rId4"/>
                <a:stretch>
                  <a:fillRect l="-979" t="-478" r="-678"/>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94C2F43-7B0D-4D04-A14B-1CDEC2D9F12A}"/>
              </a:ext>
            </a:extLst>
          </p:cNvPr>
          <p:cNvPicPr>
            <a:picLocks noChangeAspect="1"/>
          </p:cNvPicPr>
          <p:nvPr/>
        </p:nvPicPr>
        <p:blipFill>
          <a:blip r:embed="rId5"/>
          <a:stretch>
            <a:fillRect/>
          </a:stretch>
        </p:blipFill>
        <p:spPr>
          <a:xfrm>
            <a:off x="914497" y="5105356"/>
            <a:ext cx="2514534" cy="430894"/>
          </a:xfrm>
          <a:prstGeom prst="rect">
            <a:avLst/>
          </a:prstGeom>
        </p:spPr>
      </p:pic>
      <p:pic>
        <p:nvPicPr>
          <p:cNvPr id="3" name="图片 2">
            <a:extLst>
              <a:ext uri="{FF2B5EF4-FFF2-40B4-BE49-F238E27FC236}">
                <a16:creationId xmlns:a16="http://schemas.microsoft.com/office/drawing/2014/main" id="{9F5A547C-9E41-495A-AB2C-EF6F6CA534CB}"/>
              </a:ext>
            </a:extLst>
          </p:cNvPr>
          <p:cNvPicPr>
            <a:picLocks noChangeAspect="1"/>
          </p:cNvPicPr>
          <p:nvPr/>
        </p:nvPicPr>
        <p:blipFill>
          <a:blip r:embed="rId6"/>
          <a:stretch>
            <a:fillRect/>
          </a:stretch>
        </p:blipFill>
        <p:spPr>
          <a:xfrm>
            <a:off x="3505228" y="5181554"/>
            <a:ext cx="1600158" cy="340192"/>
          </a:xfrm>
          <a:prstGeom prst="rect">
            <a:avLst/>
          </a:prstGeom>
        </p:spPr>
      </p:pic>
      <p:pic>
        <p:nvPicPr>
          <p:cNvPr id="5" name="图片 4">
            <a:extLst>
              <a:ext uri="{FF2B5EF4-FFF2-40B4-BE49-F238E27FC236}">
                <a16:creationId xmlns:a16="http://schemas.microsoft.com/office/drawing/2014/main" id="{CD6CBEEA-E245-47AB-8C83-CD0FFCFFE22B}"/>
              </a:ext>
            </a:extLst>
          </p:cNvPr>
          <p:cNvPicPr>
            <a:picLocks noChangeAspect="1"/>
          </p:cNvPicPr>
          <p:nvPr/>
        </p:nvPicPr>
        <p:blipFill>
          <a:blip r:embed="rId7"/>
          <a:stretch>
            <a:fillRect/>
          </a:stretch>
        </p:blipFill>
        <p:spPr>
          <a:xfrm>
            <a:off x="5260789" y="5192384"/>
            <a:ext cx="758973" cy="32617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Font typeface="+mj-lt"/>
                  <a:buAutoNum type="arabicPeriod" startAt="2"/>
                </a:pPr>
                <a:r>
                  <a:rPr lang="zh-CN" altLang="en-US" dirty="0"/>
                  <a:t>由于关系</a:t>
                </a:r>
                <a:r>
                  <a:rPr lang="en-US" altLang="zh-CN" dirty="0"/>
                  <a:t>r</a:t>
                </a:r>
                <a:r>
                  <a:rPr lang="zh-CN" altLang="en-US" dirty="0"/>
                  <a:t>在替换中保持不变，我们在两个嵌入空间中为第</a:t>
                </a:r>
                <a:r>
                  <a:rPr lang="en-US" altLang="zh-CN" dirty="0" err="1"/>
                  <a:t>i</a:t>
                </a:r>
                <a:r>
                  <a:rPr lang="zh-CN" altLang="en-US" dirty="0"/>
                  <a:t>个关系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构建</m:t>
                    </m:r>
                    <m:r>
                      <a:rPr lang="zh-CN" altLang="en-US" b="0" i="1" smtClean="0">
                        <a:latin typeface="Cambria Math" panose="02040503050406030204" pitchFamily="18" charset="0"/>
                      </a:rPr>
                      <m:t>了</m:t>
                    </m:r>
                  </m:oMath>
                </a14:m>
                <a:r>
                  <a:rPr lang="zh-CN" altLang="en-US" dirty="0"/>
                  <a:t>两个不同的嵌入：</a:t>
                </a:r>
                <a:endParaRPr lang="en-US" altLang="zh-CN" dirty="0"/>
              </a:p>
              <a:p>
                <a:pPr marL="0" indent="0">
                  <a:buNone/>
                </a:pPr>
                <a:r>
                  <a:rPr lang="en-US" altLang="zh-CN" dirty="0"/>
                  <a:t>	</a:t>
                </a:r>
                <a:r>
                  <a:rPr lang="zh-CN" altLang="en-US" dirty="0"/>
                  <a:t>实体空间的</a:t>
                </a:r>
                <a:r>
                  <a:rPr lang="en-US" altLang="zh-CN" dirty="0"/>
                  <a:t>		</a:t>
                </a:r>
                <a:r>
                  <a:rPr lang="zh-CN" altLang="en-US" dirty="0"/>
                  <a:t>和实体类型空间的</a:t>
                </a:r>
                <a:endParaRPr lang="en-US" altLang="zh-CN" dirty="0"/>
              </a:p>
              <a:p>
                <a:pPr marL="457200" indent="-457200">
                  <a:buFont typeface="+mj-lt"/>
                  <a:buAutoNum type="arabicPeriod" startAt="3"/>
                </a:pPr>
                <a:r>
                  <a:rPr lang="zh-CN" altLang="en-US" dirty="0"/>
                  <a:t>给定一个实体类型三元组（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𝑒</m:t>
                        </m:r>
                      </m:sub>
                    </m:sSub>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acc>
                          <m:accPr>
                            <m:chr m:val="̃"/>
                            <m:ctrlPr>
                              <a:rPr lang="en-US" altLang="zh-CN" i="1">
                                <a:latin typeface="Cambria Math" panose="02040503050406030204" pitchFamily="18" charset="0"/>
                              </a:rPr>
                            </m:ctrlPr>
                          </m:accPr>
                          <m:e>
                            <m:r>
                              <a:rPr lang="en-US" altLang="zh-CN">
                                <a:latin typeface="Cambria Math" panose="02040503050406030204" pitchFamily="18" charset="0"/>
                              </a:rPr>
                              <m:t>𝑒</m:t>
                            </m:r>
                          </m:e>
                        </m:acc>
                      </m:sub>
                    </m:sSub>
                  </m:oMath>
                </a14:m>
                <a:r>
                  <a:rPr lang="zh-CN" altLang="en-US" dirty="0"/>
                  <a:t>），根据翻译假设我们有：</a:t>
                </a:r>
                <a:endParaRPr lang="en-US" altLang="zh-CN" dirty="0"/>
              </a:p>
              <a:p>
                <a:pPr marL="457200" indent="-457200">
                  <a:buFont typeface="+mj-lt"/>
                  <a:buAutoNum type="arabicPeriod" startAt="3"/>
                </a:pPr>
                <a:endParaRPr lang="en-US" altLang="zh-CN" dirty="0"/>
              </a:p>
              <a:p>
                <a:pPr marL="0" indent="0">
                  <a:buNone/>
                </a:pPr>
                <a:r>
                  <a:rPr lang="zh-CN" altLang="en-US" dirty="0"/>
                  <a:t>因此，得分函数就定义为：</a:t>
                </a:r>
                <a:endParaRPr lang="en-US" altLang="zh-CN" dirty="0"/>
              </a:p>
              <a:p>
                <a:pPr marL="0" indent="0">
                  <a:buNone/>
                </a:pPr>
                <a:endParaRPr lang="en-US" altLang="zh-CN" dirty="0"/>
              </a:p>
              <a:p>
                <a:pPr marL="0" indent="0">
                  <a:buNone/>
                </a:pPr>
                <a:r>
                  <a:rPr lang="zh-CN" altLang="en-US" dirty="0"/>
                  <a:t>如果两个实体类型在此关系下很接近，则模型返回较低的分数，否则返回较高的分数。</a:t>
                </a:r>
                <a:endParaRPr lang="en-US" altLang="zh-CN" dirty="0"/>
              </a:p>
              <a:p>
                <a:pPr marL="0" indent="0">
                  <a:buNone/>
                </a:pPr>
                <a:endParaRPr lang="zh-CN" altLang="en-US" dirty="0"/>
              </a:p>
            </p:txBody>
          </p:sp>
        </mc:Choice>
        <mc:Fallback xmlns="">
          <p:sp>
            <p:nvSpPr>
              <p:cNvPr id="10" name="内容占位符 2"/>
              <p:cNvSpPr txBox="1">
                <a:spLocks noRot="1" noChangeAspect="1" noMove="1" noResize="1" noEditPoints="1" noAdjustHandles="1" noChangeArrowheads="1" noChangeShapeType="1" noTextEdit="1"/>
              </p:cNvSpPr>
              <p:nvPr/>
            </p:nvSpPr>
            <p:spPr>
              <a:xfrm>
                <a:off x="523875" y="1216086"/>
                <a:ext cx="8096250" cy="4903728"/>
              </a:xfrm>
              <a:prstGeom prst="rect">
                <a:avLst/>
              </a:prstGeom>
              <a:blipFill>
                <a:blip r:embed="rId4"/>
                <a:stretch>
                  <a:fillRect l="-979" t="-870" r="-527"/>
                </a:stretch>
              </a:blipFill>
              <a:ln w="9525">
                <a:noFill/>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38838BD-2D13-478C-9522-D5A09555D767}"/>
              </a:ext>
            </a:extLst>
          </p:cNvPr>
          <p:cNvPicPr>
            <a:picLocks noChangeAspect="1"/>
          </p:cNvPicPr>
          <p:nvPr/>
        </p:nvPicPr>
        <p:blipFill>
          <a:blip r:embed="rId5"/>
          <a:stretch>
            <a:fillRect/>
          </a:stretch>
        </p:blipFill>
        <p:spPr>
          <a:xfrm>
            <a:off x="3048040" y="2133634"/>
            <a:ext cx="917502" cy="323824"/>
          </a:xfrm>
          <a:prstGeom prst="rect">
            <a:avLst/>
          </a:prstGeom>
        </p:spPr>
      </p:pic>
      <p:pic>
        <p:nvPicPr>
          <p:cNvPr id="5" name="图片 4">
            <a:extLst>
              <a:ext uri="{FF2B5EF4-FFF2-40B4-BE49-F238E27FC236}">
                <a16:creationId xmlns:a16="http://schemas.microsoft.com/office/drawing/2014/main" id="{E1174450-AE31-4F3E-A147-82DAB056DB20}"/>
              </a:ext>
            </a:extLst>
          </p:cNvPr>
          <p:cNvPicPr>
            <a:picLocks noChangeAspect="1"/>
          </p:cNvPicPr>
          <p:nvPr/>
        </p:nvPicPr>
        <p:blipFill>
          <a:blip r:embed="rId6"/>
          <a:stretch>
            <a:fillRect/>
          </a:stretch>
        </p:blipFill>
        <p:spPr>
          <a:xfrm>
            <a:off x="6489707" y="2133634"/>
            <a:ext cx="1000000" cy="304762"/>
          </a:xfrm>
          <a:prstGeom prst="rect">
            <a:avLst/>
          </a:prstGeom>
        </p:spPr>
      </p:pic>
      <p:pic>
        <p:nvPicPr>
          <p:cNvPr id="6" name="图片 5">
            <a:extLst>
              <a:ext uri="{FF2B5EF4-FFF2-40B4-BE49-F238E27FC236}">
                <a16:creationId xmlns:a16="http://schemas.microsoft.com/office/drawing/2014/main" id="{761CAC3F-D715-4A56-84CB-7964665661BE}"/>
              </a:ext>
            </a:extLst>
          </p:cNvPr>
          <p:cNvPicPr>
            <a:picLocks noChangeAspect="1"/>
          </p:cNvPicPr>
          <p:nvPr/>
        </p:nvPicPr>
        <p:blipFill>
          <a:blip r:embed="rId7"/>
          <a:stretch>
            <a:fillRect/>
          </a:stretch>
        </p:blipFill>
        <p:spPr>
          <a:xfrm>
            <a:off x="3933905" y="3048010"/>
            <a:ext cx="1276190" cy="266667"/>
          </a:xfrm>
          <a:prstGeom prst="rect">
            <a:avLst/>
          </a:prstGeom>
        </p:spPr>
      </p:pic>
      <p:pic>
        <p:nvPicPr>
          <p:cNvPr id="7" name="图片 6">
            <a:extLst>
              <a:ext uri="{FF2B5EF4-FFF2-40B4-BE49-F238E27FC236}">
                <a16:creationId xmlns:a16="http://schemas.microsoft.com/office/drawing/2014/main" id="{21136112-5A8F-4330-8203-CE9E647B3450}"/>
              </a:ext>
            </a:extLst>
          </p:cNvPr>
          <p:cNvPicPr>
            <a:picLocks noChangeAspect="1"/>
          </p:cNvPicPr>
          <p:nvPr/>
        </p:nvPicPr>
        <p:blipFill>
          <a:blip r:embed="rId8"/>
          <a:stretch>
            <a:fillRect/>
          </a:stretch>
        </p:blipFill>
        <p:spPr>
          <a:xfrm>
            <a:off x="2457842" y="3917261"/>
            <a:ext cx="3409524" cy="342857"/>
          </a:xfrm>
          <a:prstGeom prst="rect">
            <a:avLst/>
          </a:prstGeom>
        </p:spPr>
      </p:pic>
      <p:pic>
        <p:nvPicPr>
          <p:cNvPr id="8" name="图片 7">
            <a:extLst>
              <a:ext uri="{FF2B5EF4-FFF2-40B4-BE49-F238E27FC236}">
                <a16:creationId xmlns:a16="http://schemas.microsoft.com/office/drawing/2014/main" id="{66ED392A-07BC-498D-A385-FB521CABDCE3}"/>
              </a:ext>
            </a:extLst>
          </p:cNvPr>
          <p:cNvPicPr>
            <a:picLocks noChangeAspect="1"/>
          </p:cNvPicPr>
          <p:nvPr/>
        </p:nvPicPr>
        <p:blipFill rotWithShape="1">
          <a:blip r:embed="rId9"/>
          <a:srcRect t="21951"/>
          <a:stretch/>
        </p:blipFill>
        <p:spPr>
          <a:xfrm>
            <a:off x="5984945" y="3936308"/>
            <a:ext cx="1504762" cy="304762"/>
          </a:xfrm>
          <a:prstGeom prst="rect">
            <a:avLst/>
          </a:prstGeom>
        </p:spPr>
      </p:pic>
      <p:pic>
        <p:nvPicPr>
          <p:cNvPr id="13" name="图片 12">
            <a:extLst>
              <a:ext uri="{FF2B5EF4-FFF2-40B4-BE49-F238E27FC236}">
                <a16:creationId xmlns:a16="http://schemas.microsoft.com/office/drawing/2014/main" id="{C15B4149-8BE5-498E-BD30-E8D51019CDF3}"/>
              </a:ext>
            </a:extLst>
          </p:cNvPr>
          <p:cNvPicPr>
            <a:picLocks noChangeAspect="1"/>
          </p:cNvPicPr>
          <p:nvPr/>
        </p:nvPicPr>
        <p:blipFill>
          <a:blip r:embed="rId10"/>
          <a:stretch>
            <a:fillRect/>
          </a:stretch>
        </p:blipFill>
        <p:spPr>
          <a:xfrm>
            <a:off x="2397075" y="4797031"/>
            <a:ext cx="3775083" cy="2164261"/>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本文的框架可以通过以下方式用于实体类型预测。</a:t>
                </a:r>
                <a:endParaRPr lang="en-US" altLang="zh-CN" dirty="0"/>
              </a:p>
              <a:p>
                <a:pPr marL="0" indent="0">
                  <a:buNone/>
                </a:pPr>
                <a:r>
                  <a:rPr lang="zh-CN" altLang="en-US" dirty="0"/>
                  <a:t>首先，对于每一个出现在测试集中的实体</a:t>
                </a:r>
                <a14:m>
                  <m:oMath xmlns:m="http://schemas.openxmlformats.org/officeDocument/2006/math">
                    <m:r>
                      <a:rPr lang="en-US" altLang="zh-CN" b="0" i="1" smtClean="0">
                        <a:latin typeface="Cambria Math" panose="02040503050406030204" pitchFamily="18" charset="0"/>
                      </a:rPr>
                      <m:t>𝑒</m:t>
                    </m:r>
                  </m:oMath>
                </a14:m>
                <a:r>
                  <a:rPr lang="zh-CN" altLang="en-US" dirty="0"/>
                  <a:t>，</a:t>
                </a:r>
                <a:r>
                  <a:rPr lang="en-US" altLang="zh-CN" dirty="0"/>
                  <a:t>E2T</a:t>
                </a:r>
                <a:r>
                  <a:rPr lang="zh-CN" altLang="en-US" dirty="0"/>
                  <a:t>的预测通过以下方式执行</a:t>
                </a:r>
                <a:r>
                  <a:rPr lang="en-US" altLang="zh-CN" dirty="0"/>
                  <a:t>:</a:t>
                </a:r>
              </a:p>
              <a:p>
                <a:pPr marL="0" indent="0">
                  <a:buNone/>
                </a:pPr>
                <a:endParaRPr lang="zh-CN" altLang="en-US" dirty="0"/>
              </a:p>
              <a:p>
                <a:pPr marL="0" indent="0">
                  <a:buNone/>
                </a:pPr>
                <a:r>
                  <a:rPr lang="zh-CN" altLang="en-US" dirty="0"/>
                  <a:t>此外，通过用嵌入模型连接实体类型实例和实体类型三元组而得到的复合分数</a:t>
                </a:r>
                <a:r>
                  <a:rPr lang="en-US" altLang="zh-CN" dirty="0"/>
                  <a:t>(E2T+TRT)</a:t>
                </a:r>
                <a:r>
                  <a:rPr lang="zh-CN" altLang="en-US" dirty="0"/>
                  <a:t>定义如下</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λ </a:t>
                </a:r>
                <a:r>
                  <a:rPr lang="zh-CN" altLang="en-US" dirty="0"/>
                  <a:t>是超参数，</a:t>
                </a:r>
                <a:r>
                  <a:rPr lang="en-US" altLang="zh-CN" dirty="0"/>
                  <a:t>				</a:t>
                </a:r>
                <a:r>
                  <a:rPr lang="zh-CN" altLang="en-US" dirty="0"/>
                  <a:t>，</a:t>
                </a: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304912" y="1066862"/>
                <a:ext cx="8458088" cy="4952870"/>
              </a:xfrm>
              <a:blipFill>
                <a:blip r:embed="rId3"/>
                <a:stretch>
                  <a:fillRect l="-720" t="-246" r="-57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96C4FD8-3326-4424-829A-E670B06706C5}"/>
              </a:ext>
            </a:extLst>
          </p:cNvPr>
          <p:cNvPicPr>
            <a:picLocks noChangeAspect="1"/>
          </p:cNvPicPr>
          <p:nvPr/>
        </p:nvPicPr>
        <p:blipFill>
          <a:blip r:embed="rId5"/>
          <a:stretch>
            <a:fillRect/>
          </a:stretch>
        </p:blipFill>
        <p:spPr>
          <a:xfrm>
            <a:off x="3467093" y="1981238"/>
            <a:ext cx="2209814" cy="429686"/>
          </a:xfrm>
          <a:prstGeom prst="rect">
            <a:avLst/>
          </a:prstGeom>
        </p:spPr>
      </p:pic>
      <p:pic>
        <p:nvPicPr>
          <p:cNvPr id="6" name="图片 5">
            <a:extLst>
              <a:ext uri="{FF2B5EF4-FFF2-40B4-BE49-F238E27FC236}">
                <a16:creationId xmlns:a16="http://schemas.microsoft.com/office/drawing/2014/main" id="{6D2C0763-54CC-4ED0-B261-50546E31469A}"/>
              </a:ext>
            </a:extLst>
          </p:cNvPr>
          <p:cNvPicPr>
            <a:picLocks noChangeAspect="1"/>
          </p:cNvPicPr>
          <p:nvPr/>
        </p:nvPicPr>
        <p:blipFill>
          <a:blip r:embed="rId6"/>
          <a:stretch>
            <a:fillRect/>
          </a:stretch>
        </p:blipFill>
        <p:spPr>
          <a:xfrm>
            <a:off x="1524080" y="3204425"/>
            <a:ext cx="5029068" cy="1933906"/>
          </a:xfrm>
          <a:prstGeom prst="rect">
            <a:avLst/>
          </a:prstGeom>
        </p:spPr>
      </p:pic>
      <p:pic>
        <p:nvPicPr>
          <p:cNvPr id="7" name="图片 6">
            <a:extLst>
              <a:ext uri="{FF2B5EF4-FFF2-40B4-BE49-F238E27FC236}">
                <a16:creationId xmlns:a16="http://schemas.microsoft.com/office/drawing/2014/main" id="{497C82EB-668E-4E5C-A77C-5216E9372593}"/>
              </a:ext>
            </a:extLst>
          </p:cNvPr>
          <p:cNvPicPr>
            <a:picLocks noChangeAspect="1"/>
          </p:cNvPicPr>
          <p:nvPr/>
        </p:nvPicPr>
        <p:blipFill>
          <a:blip r:embed="rId7"/>
          <a:stretch>
            <a:fillRect/>
          </a:stretch>
        </p:blipFill>
        <p:spPr>
          <a:xfrm>
            <a:off x="1967093" y="5312364"/>
            <a:ext cx="3000000" cy="266667"/>
          </a:xfrm>
          <a:prstGeom prst="rect">
            <a:avLst/>
          </a:prstGeom>
        </p:spPr>
      </p:pic>
      <p:pic>
        <p:nvPicPr>
          <p:cNvPr id="9" name="图片 8">
            <a:extLst>
              <a:ext uri="{FF2B5EF4-FFF2-40B4-BE49-F238E27FC236}">
                <a16:creationId xmlns:a16="http://schemas.microsoft.com/office/drawing/2014/main" id="{81454EBD-7608-468D-844A-08C96E4D10C6}"/>
              </a:ext>
            </a:extLst>
          </p:cNvPr>
          <p:cNvPicPr>
            <a:picLocks noChangeAspect="1"/>
          </p:cNvPicPr>
          <p:nvPr/>
        </p:nvPicPr>
        <p:blipFill>
          <a:blip r:embed="rId8"/>
          <a:stretch>
            <a:fillRect/>
          </a:stretch>
        </p:blipFill>
        <p:spPr>
          <a:xfrm>
            <a:off x="5305757" y="5290731"/>
            <a:ext cx="2800000" cy="276190"/>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通过以下方式进行预测：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综上，我们最终的组合模型</a:t>
            </a:r>
            <a:r>
              <a:rPr lang="en-US" altLang="zh-CN" dirty="0" err="1"/>
              <a:t>ConnectE</a:t>
            </a:r>
            <a:r>
              <a:rPr lang="en-US" altLang="zh-CN" dirty="0"/>
              <a:t>(E2T+TRT)</a:t>
            </a:r>
            <a:r>
              <a:rPr lang="zh-CN" altLang="en-US" dirty="0"/>
              <a:t>支持符合实体类型实例和全局三元组信息的预测。</a:t>
            </a:r>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2CCC0213-6937-4951-850C-5FAB95265069}"/>
              </a:ext>
            </a:extLst>
          </p:cNvPr>
          <p:cNvPicPr>
            <a:picLocks noChangeAspect="1"/>
          </p:cNvPicPr>
          <p:nvPr/>
        </p:nvPicPr>
        <p:blipFill>
          <a:blip r:embed="rId4"/>
          <a:stretch>
            <a:fillRect/>
          </a:stretch>
        </p:blipFill>
        <p:spPr>
          <a:xfrm>
            <a:off x="2539634" y="1828842"/>
            <a:ext cx="4064731" cy="785034"/>
          </a:xfrm>
          <a:prstGeom prst="rect">
            <a:avLst/>
          </a:prstGeom>
        </p:spPr>
      </p:pic>
    </p:spTree>
    <p:extLst>
      <p:ext uri="{BB962C8B-B14F-4D97-AF65-F5344CB8AC3E}">
        <p14:creationId xmlns:p14="http://schemas.microsoft.com/office/powerpoint/2010/main" val="1569599969"/>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506" y="1066862"/>
                <a:ext cx="8096144" cy="4952870"/>
              </a:xfrm>
            </p:spPr>
            <p:txBody>
              <a:bodyPr vert="horz" wrap="square" anchor="t"/>
              <a:lstStyle/>
              <a:p>
                <a:pPr marL="0" indent="0">
                  <a:buNone/>
                </a:pPr>
                <a:r>
                  <a:rPr lang="zh-CN" altLang="en-US" dirty="0"/>
                  <a:t>我们使用排名损失算法进行训练</a:t>
                </a:r>
                <a:r>
                  <a:rPr lang="en-US" altLang="zh-CN" dirty="0" err="1"/>
                  <a:t>ConnectE</a:t>
                </a:r>
                <a:r>
                  <a:rPr lang="en-US" altLang="zh-CN" dirty="0"/>
                  <a:t>-(E2T+TRT)</a:t>
                </a:r>
                <a:r>
                  <a:rPr lang="zh-CN" altLang="en-US" dirty="0"/>
                  <a:t>，参数集为</a:t>
                </a:r>
              </a:p>
              <a:p>
                <a:pPr marL="0" indent="0">
                  <a:buNone/>
                </a:pPr>
                <a:endParaRPr lang="en-US" altLang="zh-CN" dirty="0"/>
              </a:p>
              <a:p>
                <a:pPr marL="0" indent="0">
                  <a:buNone/>
                </a:pPr>
                <a:r>
                  <a:rPr lang="en-US" altLang="zh-CN" dirty="0"/>
                  <a:t>E</a:t>
                </a:r>
                <a:r>
                  <a:rPr lang="zh-CN" altLang="en-US" dirty="0"/>
                  <a:t>，</a:t>
                </a:r>
                <a:r>
                  <a:rPr lang="en-US" altLang="zh-CN" dirty="0"/>
                  <a:t>T </a:t>
                </a:r>
                <a:r>
                  <a:rPr lang="zh-CN" altLang="en-US" dirty="0"/>
                  <a:t>分别代表所有实体和类型嵌入的集合。</a:t>
                </a:r>
                <a:endParaRPr lang="en-US" altLang="zh-CN" dirty="0"/>
              </a:p>
              <a:p>
                <a:pPr marL="0" indent="0">
                  <a:buNone/>
                </a:pP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r>
                      <a:rPr lang="zh-CN" altLang="en-US" b="0" i="1" smtClean="0">
                        <a:latin typeface="Cambria Math" panose="02040503050406030204" pitchFamily="18" charset="0"/>
                      </a:rPr>
                      <m:t>和</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m:t>
                        </m:r>
                      </m:sup>
                    </m:sSup>
                  </m:oMath>
                </a14:m>
                <a:r>
                  <a:rPr lang="en-US" altLang="zh-CN" dirty="0"/>
                  <a:t>) </a:t>
                </a:r>
                <a:r>
                  <a:rPr lang="zh-CN" altLang="en-US" dirty="0"/>
                  <a:t>表示关系的不同嵌入的集合。</a:t>
                </a:r>
                <a:endParaRPr lang="en-US" altLang="zh-CN" dirty="0"/>
              </a:p>
              <a:p>
                <a:pPr marL="0" indent="0">
                  <a:buNone/>
                </a:pPr>
                <a:r>
                  <a:rPr lang="zh-CN" altLang="en-US" dirty="0"/>
                  <a:t>排名目标旨在给真实的事实分配较低的分数，本文构建了三个优化函数：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𝐽</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3</m:t>
                        </m:r>
                      </m:sub>
                    </m:sSub>
                    <m:r>
                      <a:rPr lang="zh-CN" altLang="en-US" b="0" i="1" smtClean="0">
                        <a:latin typeface="Cambria Math" panose="02040503050406030204" pitchFamily="18" charset="0"/>
                      </a:rPr>
                      <m:t>，</m:t>
                    </m:r>
                    <m:r>
                      <m:rPr>
                        <m:nor/>
                      </m:rPr>
                      <a:rPr lang="zh-CN" altLang="en-US"/>
                      <m:t>并实施动态优化策略，</m:t>
                    </m:r>
                  </m:oMath>
                </a14:m>
                <a:r>
                  <a:rPr lang="zh-CN" altLang="en-US" dirty="0"/>
                  <a:t>比如修复部分参数，规定只有当使函数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𝐽</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3</m:t>
                        </m:r>
                      </m:sub>
                    </m:sSub>
                  </m:oMath>
                </a14:m>
                <a:r>
                  <a:rPr lang="zh-CN" altLang="en-US" dirty="0"/>
                  <a:t>更小的时候，才去更新参数。</a:t>
                </a:r>
              </a:p>
              <a:p>
                <a:pPr marL="457200" indent="-457200">
                  <a:buFont typeface="+mj-lt"/>
                  <a:buAutoNum type="arabicPeriod"/>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oMath>
                </a14:m>
                <a:r>
                  <a:rPr lang="zh-CN" altLang="en-US" dirty="0"/>
                  <a:t>：选择</a:t>
                </a:r>
                <a:r>
                  <a:rPr lang="en-US" altLang="zh-CN" dirty="0" err="1"/>
                  <a:t>TransE</a:t>
                </a:r>
                <a:r>
                  <a:rPr lang="zh-CN" altLang="en-US" dirty="0"/>
                  <a:t>来建模三元组</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e</m:t>
                        </m:r>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𝑒</m:t>
                            </m:r>
                          </m:e>
                        </m:acc>
                      </m:e>
                    </m:d>
                    <m:r>
                      <a:rPr lang="en-US" altLang="zh-CN" b="0" i="1" smtClean="0">
                        <a:latin typeface="Cambria Math" panose="02040503050406030204" pitchFamily="18" charset="0"/>
                      </a:rPr>
                      <m:t> </m:t>
                    </m:r>
                  </m:oMath>
                </a14:m>
                <a:r>
                  <a:rPr lang="zh-CN" altLang="en-US" dirty="0"/>
                  <a:t>其中我们更新了实体和关系的嵌入</a:t>
                </a:r>
                <a:endParaRPr lang="en-US" altLang="zh-CN" dirty="0"/>
              </a:p>
              <a:p>
                <a:pPr marL="457200" indent="-457200">
                  <a:buFont typeface="+mj-lt"/>
                  <a:buAutoNum type="arabicPeriod"/>
                </a:pPr>
                <a:r>
                  <a:rPr lang="zh-CN" altLang="en-US" dirty="0"/>
                  <a:t>只更新实体类型的嵌入和投影矩阵</a:t>
                </a:r>
                <a:r>
                  <a:rPr lang="en-US" altLang="zh-CN" dirty="0"/>
                  <a:t>M</a:t>
                </a:r>
              </a:p>
              <a:p>
                <a:pPr marL="457200" indent="-457200">
                  <a:buFont typeface="+mj-lt"/>
                  <a:buAutoNum type="arabicPeriod"/>
                </a:pPr>
                <a:r>
                  <a:rPr lang="zh-CN" altLang="en-US" dirty="0"/>
                  <a:t>只更新关系的嵌入，同时保持实体类型的嵌入是固定的</a:t>
                </a: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506" y="1066862"/>
                <a:ext cx="8096144" cy="4952870"/>
              </a:xfrm>
              <a:blipFill>
                <a:blip r:embed="rId3"/>
                <a:stretch>
                  <a:fillRect l="-979" t="-246" r="-527"/>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214E170A-18E8-42FD-8B28-0A0FCC352B96}"/>
              </a:ext>
            </a:extLst>
          </p:cNvPr>
          <p:cNvPicPr>
            <a:picLocks noChangeAspect="1"/>
          </p:cNvPicPr>
          <p:nvPr/>
        </p:nvPicPr>
        <p:blipFill>
          <a:blip r:embed="rId5"/>
          <a:stretch>
            <a:fillRect/>
          </a:stretch>
        </p:blipFill>
        <p:spPr>
          <a:xfrm>
            <a:off x="3419528" y="1628815"/>
            <a:ext cx="2324100" cy="276225"/>
          </a:xfrm>
          <a:prstGeom prst="rect">
            <a:avLst/>
          </a:prstGeom>
        </p:spPr>
      </p:pic>
    </p:spTree>
    <p:extLst>
      <p:ext uri="{BB962C8B-B14F-4D97-AF65-F5344CB8AC3E}">
        <p14:creationId xmlns:p14="http://schemas.microsoft.com/office/powerpoint/2010/main" val="434888803"/>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超参</a:t>
            </a:r>
            <a:r>
              <a:rPr lang="en-US" altLang="zh-CN" dirty="0"/>
              <a:t>			</a:t>
            </a:r>
            <a:r>
              <a:rPr lang="zh-CN" altLang="en-US" dirty="0"/>
              <a:t>，负三元组构建如下：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D</a:t>
            </a:r>
            <a:r>
              <a:rPr lang="zh-CN" altLang="en-US" dirty="0"/>
              <a:t>、</a:t>
            </a:r>
            <a:r>
              <a:rPr lang="en-US" altLang="zh-CN" dirty="0"/>
              <a:t>H</a:t>
            </a:r>
            <a:r>
              <a:rPr lang="zh-CN" altLang="en-US" dirty="0"/>
              <a:t>是知识图谱中三元组和实体类型实例的训练数据集；</a:t>
            </a:r>
            <a:r>
              <a:rPr lang="en-US" altLang="zh-CN" dirty="0"/>
              <a:t>Z</a:t>
            </a:r>
            <a:r>
              <a:rPr lang="zh-CN" altLang="en-US" dirty="0"/>
              <a:t>是类型三元组的训练数据集，通过用对应的实体类型替换</a:t>
            </a:r>
            <a:r>
              <a:rPr lang="en-US" altLang="zh-CN" dirty="0"/>
              <a:t>D</a:t>
            </a:r>
            <a:r>
              <a:rPr lang="zh-CN" altLang="en-US" dirty="0"/>
              <a:t>中的实体得到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30CCB147-F54D-4F95-8DF8-78696973EC95}"/>
              </a:ext>
            </a:extLst>
          </p:cNvPr>
          <p:cNvPicPr>
            <a:picLocks noChangeAspect="1"/>
          </p:cNvPicPr>
          <p:nvPr/>
        </p:nvPicPr>
        <p:blipFill>
          <a:blip r:embed="rId4"/>
          <a:stretch>
            <a:fillRect/>
          </a:stretch>
        </p:blipFill>
        <p:spPr>
          <a:xfrm>
            <a:off x="2057406" y="990664"/>
            <a:ext cx="5029188" cy="1900342"/>
          </a:xfrm>
          <a:prstGeom prst="rect">
            <a:avLst/>
          </a:prstGeom>
        </p:spPr>
      </p:pic>
      <p:pic>
        <p:nvPicPr>
          <p:cNvPr id="4" name="图片 3">
            <a:extLst>
              <a:ext uri="{FF2B5EF4-FFF2-40B4-BE49-F238E27FC236}">
                <a16:creationId xmlns:a16="http://schemas.microsoft.com/office/drawing/2014/main" id="{51BA0851-A43E-4493-A4C4-A5A3EE7BA822}"/>
              </a:ext>
            </a:extLst>
          </p:cNvPr>
          <p:cNvPicPr>
            <a:picLocks noChangeAspect="1"/>
          </p:cNvPicPr>
          <p:nvPr/>
        </p:nvPicPr>
        <p:blipFill>
          <a:blip r:embed="rId5"/>
          <a:stretch>
            <a:fillRect/>
          </a:stretch>
        </p:blipFill>
        <p:spPr>
          <a:xfrm>
            <a:off x="1188350" y="3037802"/>
            <a:ext cx="1738111" cy="328832"/>
          </a:xfrm>
          <a:prstGeom prst="rect">
            <a:avLst/>
          </a:prstGeom>
        </p:spPr>
      </p:pic>
      <p:pic>
        <p:nvPicPr>
          <p:cNvPr id="5" name="图片 4">
            <a:extLst>
              <a:ext uri="{FF2B5EF4-FFF2-40B4-BE49-F238E27FC236}">
                <a16:creationId xmlns:a16="http://schemas.microsoft.com/office/drawing/2014/main" id="{393C529B-F0AE-489F-AECC-BF98B606AC99}"/>
              </a:ext>
            </a:extLst>
          </p:cNvPr>
          <p:cNvPicPr>
            <a:picLocks noChangeAspect="1"/>
          </p:cNvPicPr>
          <p:nvPr/>
        </p:nvPicPr>
        <p:blipFill>
          <a:blip r:embed="rId6"/>
          <a:stretch>
            <a:fillRect/>
          </a:stretch>
        </p:blipFill>
        <p:spPr>
          <a:xfrm>
            <a:off x="2028814" y="3412098"/>
            <a:ext cx="4353467" cy="2000481"/>
          </a:xfrm>
          <a:prstGeom prst="rect">
            <a:avLst/>
          </a:prstGeom>
        </p:spPr>
      </p:pic>
    </p:spTree>
    <p:extLst>
      <p:ext uri="{BB962C8B-B14F-4D97-AF65-F5344CB8AC3E}">
        <p14:creationId xmlns:p14="http://schemas.microsoft.com/office/powerpoint/2010/main" val="1515359595"/>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数据集</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D4C83C1-EEAE-4326-90A8-A6DAB83958C4}"/>
              </a:ext>
            </a:extLst>
          </p:cNvPr>
          <p:cNvPicPr>
            <a:picLocks noChangeAspect="1"/>
          </p:cNvPicPr>
          <p:nvPr/>
        </p:nvPicPr>
        <p:blipFill>
          <a:blip r:embed="rId4"/>
          <a:stretch>
            <a:fillRect/>
          </a:stretch>
        </p:blipFill>
        <p:spPr>
          <a:xfrm>
            <a:off x="471487" y="1447730"/>
            <a:ext cx="8201025" cy="4648200"/>
          </a:xfrm>
          <a:prstGeom prst="rect">
            <a:avLst/>
          </a:prstGeom>
        </p:spPr>
      </p:pic>
      <p:pic>
        <p:nvPicPr>
          <p:cNvPr id="3" name="图片 2">
            <a:extLst>
              <a:ext uri="{FF2B5EF4-FFF2-40B4-BE49-F238E27FC236}">
                <a16:creationId xmlns:a16="http://schemas.microsoft.com/office/drawing/2014/main" id="{DA58E32C-A382-435A-A298-E237E2FDACA7}"/>
              </a:ext>
            </a:extLst>
          </p:cNvPr>
          <p:cNvPicPr>
            <a:picLocks noChangeAspect="1"/>
          </p:cNvPicPr>
          <p:nvPr/>
        </p:nvPicPr>
        <p:blipFill>
          <a:blip r:embed="rId5"/>
          <a:stretch>
            <a:fillRect/>
          </a:stretch>
        </p:blipFill>
        <p:spPr>
          <a:xfrm>
            <a:off x="363538" y="1905040"/>
            <a:ext cx="495300" cy="571500"/>
          </a:xfrm>
          <a:prstGeom prst="rect">
            <a:avLst/>
          </a:prstGeom>
        </p:spPr>
      </p:pic>
      <p:pic>
        <p:nvPicPr>
          <p:cNvPr id="4" name="图片 3">
            <a:extLst>
              <a:ext uri="{FF2B5EF4-FFF2-40B4-BE49-F238E27FC236}">
                <a16:creationId xmlns:a16="http://schemas.microsoft.com/office/drawing/2014/main" id="{56B53DF5-E74F-4586-A052-9A389F02ACE0}"/>
              </a:ext>
            </a:extLst>
          </p:cNvPr>
          <p:cNvPicPr>
            <a:picLocks noChangeAspect="1"/>
          </p:cNvPicPr>
          <p:nvPr/>
        </p:nvPicPr>
        <p:blipFill>
          <a:blip r:embed="rId6"/>
          <a:stretch>
            <a:fillRect/>
          </a:stretch>
        </p:blipFill>
        <p:spPr>
          <a:xfrm>
            <a:off x="334963" y="3114605"/>
            <a:ext cx="523875" cy="657225"/>
          </a:xfrm>
          <a:prstGeom prst="rect">
            <a:avLst/>
          </a:prstGeom>
        </p:spPr>
      </p:pic>
      <p:pic>
        <p:nvPicPr>
          <p:cNvPr id="5" name="图片 4">
            <a:extLst>
              <a:ext uri="{FF2B5EF4-FFF2-40B4-BE49-F238E27FC236}">
                <a16:creationId xmlns:a16="http://schemas.microsoft.com/office/drawing/2014/main" id="{005BBC82-200A-4E75-AEC2-C64F071565A4}"/>
              </a:ext>
            </a:extLst>
          </p:cNvPr>
          <p:cNvPicPr>
            <a:picLocks noChangeAspect="1"/>
          </p:cNvPicPr>
          <p:nvPr/>
        </p:nvPicPr>
        <p:blipFill>
          <a:blip r:embed="rId7"/>
          <a:stretch>
            <a:fillRect/>
          </a:stretch>
        </p:blipFill>
        <p:spPr>
          <a:xfrm>
            <a:off x="358775" y="4924495"/>
            <a:ext cx="476250" cy="504825"/>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04912" y="1219258"/>
            <a:ext cx="8534176" cy="4878388"/>
          </a:xfrm>
        </p:spPr>
        <p:txBody>
          <a:bodyPr vert="horz" wrap="square" anchor="t"/>
          <a:lstStyle/>
          <a:p>
            <a:pPr marL="0" lvl="1" indent="469900">
              <a:lnSpc>
                <a:spcPct val="150000"/>
              </a:lnSpc>
              <a:buNone/>
            </a:pPr>
            <a:r>
              <a:rPr lang="zh-CN" altLang="en-US" sz="2400" dirty="0"/>
              <a:t>本文提出了一种新的实体分类方法</a:t>
            </a:r>
            <a:r>
              <a:rPr lang="zh-CN" altLang="en-US" sz="3200" dirty="0"/>
              <a:t>，</a:t>
            </a:r>
            <a:r>
              <a:rPr lang="zh-CN" altLang="en-US" sz="2400" dirty="0"/>
              <a:t>基于联合学习的思路，从</a:t>
            </a:r>
            <a:r>
              <a:rPr lang="zh-CN" altLang="en-US" sz="2400" b="1" dirty="0"/>
              <a:t>已知实体类型标注集中局部类型标注知识</a:t>
            </a:r>
            <a:r>
              <a:rPr lang="zh-CN" altLang="en-US" sz="2400" dirty="0"/>
              <a:t>和知识图谱中</a:t>
            </a:r>
            <a:r>
              <a:rPr lang="zh-CN" altLang="en-US" sz="2400" b="1" dirty="0"/>
              <a:t>全局三元组知识</a:t>
            </a:r>
            <a:r>
              <a:rPr lang="zh-CN" altLang="en-US" sz="2400" dirty="0"/>
              <a:t>两类数据中挖掘知识，提出了两种有效的基于知识驱动的实体类型推理机制，建立了两个新的嵌入模型并加以实现。最终，建立联合模型并实现实体类型推理。通过在真实数据集</a:t>
            </a:r>
            <a:r>
              <a:rPr lang="en-US" altLang="zh-CN" sz="2400" dirty="0"/>
              <a:t>Freebase</a:t>
            </a:r>
            <a:r>
              <a:rPr lang="zh-CN" altLang="en-US" sz="2400" dirty="0"/>
              <a:t>和</a:t>
            </a:r>
            <a:r>
              <a:rPr lang="en-US" altLang="zh-CN" sz="2400" dirty="0"/>
              <a:t>YAGO</a:t>
            </a:r>
            <a:r>
              <a:rPr lang="zh-CN" altLang="en-US" sz="2400" dirty="0"/>
              <a:t>上的两类实验（即实体类型预测和实体类型分类），验证了论文所提实体类型推理机制和模型的有效性。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603705462"/>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实体类型预测</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F99049E-0C89-4D7C-885B-E2D0582A66D7}"/>
              </a:ext>
            </a:extLst>
          </p:cNvPr>
          <p:cNvPicPr>
            <a:picLocks noChangeAspect="1"/>
          </p:cNvPicPr>
          <p:nvPr/>
        </p:nvPicPr>
        <p:blipFill>
          <a:blip r:embed="rId4"/>
          <a:stretch>
            <a:fillRect/>
          </a:stretch>
        </p:blipFill>
        <p:spPr>
          <a:xfrm>
            <a:off x="0" y="2179130"/>
            <a:ext cx="9144000" cy="2499740"/>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pPr>
              <a:lnSpc>
                <a:spcPct val="150000"/>
              </a:lnSpc>
            </a:pPr>
            <a:r>
              <a:rPr lang="zh-CN" altLang="en-US" sz="1800" dirty="0"/>
              <a:t>实体类型分类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77DD2C1-35DF-4F24-85BD-ED3ECD0E7FD7}"/>
              </a:ext>
            </a:extLst>
          </p:cNvPr>
          <p:cNvPicPr>
            <a:picLocks noChangeAspect="1"/>
          </p:cNvPicPr>
          <p:nvPr/>
        </p:nvPicPr>
        <p:blipFill>
          <a:blip r:embed="rId4"/>
          <a:stretch>
            <a:fillRect/>
          </a:stretch>
        </p:blipFill>
        <p:spPr>
          <a:xfrm>
            <a:off x="5629" y="1900506"/>
            <a:ext cx="9144000" cy="3285582"/>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pPr>
              <a:lnSpc>
                <a:spcPct val="150000"/>
              </a:lnSpc>
            </a:pPr>
            <a:r>
              <a:rPr lang="zh-CN" altLang="en-US" dirty="0"/>
              <a:t>实体类型分类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22</a:t>
            </a:fld>
            <a:endParaRPr lang="zh-CN" altLang="en-US" sz="2400" b="1" dirty="0">
              <a:solidFill>
                <a:srgbClr val="254061"/>
              </a:solidFill>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16656046-97C1-4814-A60F-78DB3DB75B51}"/>
              </a:ext>
            </a:extLst>
          </p:cNvPr>
          <p:cNvPicPr>
            <a:picLocks noChangeAspect="1"/>
          </p:cNvPicPr>
          <p:nvPr/>
        </p:nvPicPr>
        <p:blipFill>
          <a:blip r:embed="rId4"/>
          <a:stretch>
            <a:fillRect/>
          </a:stretch>
        </p:blipFill>
        <p:spPr>
          <a:xfrm>
            <a:off x="1143090" y="1981238"/>
            <a:ext cx="6201408" cy="312411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pic>
        <p:nvPicPr>
          <p:cNvPr id="2" name="内容占位符 1">
            <a:extLst>
              <a:ext uri="{FF2B5EF4-FFF2-40B4-BE49-F238E27FC236}">
                <a16:creationId xmlns:a16="http://schemas.microsoft.com/office/drawing/2014/main" id="{5AA225B6-DEE4-4E1C-8112-39894627B2F0}"/>
              </a:ext>
            </a:extLst>
          </p:cNvPr>
          <p:cNvPicPr>
            <a:picLocks noGrp="1" noChangeAspect="1"/>
          </p:cNvPicPr>
          <p:nvPr>
            <p:ph idx="4294967295"/>
          </p:nvPr>
        </p:nvPicPr>
        <p:blipFill>
          <a:blip r:embed="rId3"/>
          <a:stretch>
            <a:fillRect/>
          </a:stretch>
        </p:blipFill>
        <p:spPr>
          <a:xfrm>
            <a:off x="656760" y="838268"/>
            <a:ext cx="7849529" cy="4953000"/>
          </a:xfrm>
          <a:prstGeom prst="rect">
            <a:avLst/>
          </a:prstGeom>
        </p:spPr>
      </p:pic>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95D5224C-C49B-4E58-B617-ABBF198ECE0A}"/>
              </a:ext>
            </a:extLst>
          </p:cNvPr>
          <p:cNvPicPr>
            <a:picLocks noChangeAspect="1"/>
          </p:cNvPicPr>
          <p:nvPr/>
        </p:nvPicPr>
        <p:blipFill>
          <a:blip r:embed="rId5"/>
          <a:stretch>
            <a:fillRect/>
          </a:stretch>
        </p:blipFill>
        <p:spPr>
          <a:xfrm>
            <a:off x="304912" y="5843966"/>
            <a:ext cx="3403275" cy="389959"/>
          </a:xfrm>
          <a:prstGeom prst="rect">
            <a:avLst/>
          </a:prstGeom>
        </p:spPr>
      </p:pic>
      <p:pic>
        <p:nvPicPr>
          <p:cNvPr id="4" name="图片 3">
            <a:extLst>
              <a:ext uri="{FF2B5EF4-FFF2-40B4-BE49-F238E27FC236}">
                <a16:creationId xmlns:a16="http://schemas.microsoft.com/office/drawing/2014/main" id="{8E36EBBF-D728-4DFD-90EB-A03ADAB9CB5B}"/>
              </a:ext>
            </a:extLst>
          </p:cNvPr>
          <p:cNvPicPr>
            <a:picLocks noChangeAspect="1"/>
          </p:cNvPicPr>
          <p:nvPr/>
        </p:nvPicPr>
        <p:blipFill>
          <a:blip r:embed="rId6"/>
          <a:stretch>
            <a:fillRect/>
          </a:stretch>
        </p:blipFill>
        <p:spPr>
          <a:xfrm>
            <a:off x="3714666" y="5813563"/>
            <a:ext cx="5114107" cy="450763"/>
          </a:xfrm>
          <a:prstGeom prst="rect">
            <a:avLst/>
          </a:prstGeom>
        </p:spPr>
      </p:pic>
    </p:spTree>
    <p:extLst>
      <p:ext uri="{BB962C8B-B14F-4D97-AF65-F5344CB8AC3E}">
        <p14:creationId xmlns:p14="http://schemas.microsoft.com/office/powerpoint/2010/main" val="718184667"/>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dirty="0"/>
              <a:t>本文描述了一个利用全局三元组知识来改进</a:t>
            </a:r>
            <a:r>
              <a:rPr lang="en-US" altLang="zh-CN" dirty="0"/>
              <a:t>KG</a:t>
            </a:r>
            <a:r>
              <a:rPr lang="zh-CN" altLang="en-US" dirty="0"/>
              <a:t>实体类型的框架，不仅训练</a:t>
            </a:r>
            <a:r>
              <a:rPr lang="en-US" altLang="zh-CN" dirty="0"/>
              <a:t>(</a:t>
            </a:r>
            <a:r>
              <a:rPr lang="zh-CN" altLang="en-US" dirty="0"/>
              <a:t>实体，实体类型</a:t>
            </a:r>
            <a:r>
              <a:rPr lang="en-US" altLang="zh-CN" dirty="0"/>
              <a:t>)</a:t>
            </a:r>
            <a:r>
              <a:rPr lang="zh-CN" altLang="en-US" dirty="0"/>
              <a:t>断言，而且使用新生成的</a:t>
            </a:r>
            <a:r>
              <a:rPr lang="en-US" altLang="zh-CN" dirty="0"/>
              <a:t>(</a:t>
            </a:r>
            <a:r>
              <a:rPr lang="zh-CN" altLang="en-US" dirty="0"/>
              <a:t>头类型，关系，尾类型</a:t>
            </a:r>
            <a:r>
              <a:rPr lang="en-US" altLang="zh-CN" dirty="0"/>
              <a:t>)</a:t>
            </a:r>
            <a:r>
              <a:rPr lang="zh-CN" altLang="en-US" dirty="0"/>
              <a:t>类型三元组。具体来说，我们提出了两种新的基于嵌入的模型来分别编码实体类型实例和实体类型三元组。两个模型的连接被用来推断缺失的实体类型实例。</a:t>
            </a:r>
            <a:endParaRPr lang="en-US" altLang="zh-CN" dirty="0"/>
          </a:p>
          <a:p>
            <a:pPr marL="0" indent="457200">
              <a:lnSpc>
                <a:spcPct val="150000"/>
              </a:lnSpc>
              <a:buNone/>
            </a:pPr>
            <a:r>
              <a:rPr lang="en-US" altLang="zh-CN" dirty="0" err="1"/>
              <a:t>ConnectE</a:t>
            </a:r>
            <a:r>
              <a:rPr lang="en-US" altLang="zh-CN" dirty="0"/>
              <a:t>(E2T+TRT)</a:t>
            </a:r>
            <a:r>
              <a:rPr lang="zh-CN" altLang="en-US" dirty="0"/>
              <a:t>模型在开放数据集</a:t>
            </a:r>
            <a:r>
              <a:rPr lang="en-US" altLang="zh-CN" dirty="0"/>
              <a:t>Freebase</a:t>
            </a:r>
            <a:r>
              <a:rPr lang="zh-CN" altLang="en-US" dirty="0"/>
              <a:t>和</a:t>
            </a:r>
            <a:r>
              <a:rPr lang="en-US" altLang="zh-CN" dirty="0"/>
              <a:t>YAGO</a:t>
            </a:r>
            <a:r>
              <a:rPr lang="zh-CN" altLang="en-US" dirty="0"/>
              <a:t>上的预测实体类型和分类实体类型的效果都优于之前提出的模型</a:t>
            </a:r>
            <a:r>
              <a:rPr lang="en-US" altLang="zh-CN" dirty="0"/>
              <a:t>LM</a:t>
            </a:r>
            <a:r>
              <a:rPr lang="zh-CN" altLang="en-US" dirty="0"/>
              <a:t>，</a:t>
            </a:r>
            <a:r>
              <a:rPr lang="en-US" altLang="zh-CN" dirty="0"/>
              <a:t>PEM</a:t>
            </a:r>
            <a:r>
              <a:rPr lang="zh-CN" altLang="en-US" dirty="0"/>
              <a:t>等等。并且有效利用了局部标注知识和全局三元组知识，并且未来可以考虑用此模型做实体类型噪声检测。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24</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79570491"/>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143060"/>
            <a:ext cx="8610374" cy="5564114"/>
          </a:xfrm>
        </p:spPr>
        <p:txBody>
          <a:bodyPr vert="horz" wrap="square" anchor="t"/>
          <a:lstStyle/>
          <a:p>
            <a:pPr marL="0" lvl="1" indent="457200">
              <a:lnSpc>
                <a:spcPct val="150000"/>
              </a:lnSpc>
              <a:buNone/>
            </a:pPr>
            <a:r>
              <a:rPr lang="zh-CN" altLang="en-US" sz="2400" dirty="0">
                <a:latin typeface="Arial" panose="020B0604020202020204" pitchFamily="34" charset="0"/>
              </a:rPr>
              <a:t>知识图的实体类型的不完全性导致知识图谱驱动任务中的一些类型相关算法非常低效甚至不可用，且实体类型补全同样也是知识图谱补全不可缺少的一部分，且具有相同实体类型地实体在聚类时会更好地聚集在一起的优良品质。</a:t>
            </a:r>
          </a:p>
          <a:p>
            <a:pPr marL="0" lvl="1" indent="457200">
              <a:lnSpc>
                <a:spcPct val="150000"/>
              </a:lnSpc>
              <a:buNone/>
            </a:pPr>
            <a:r>
              <a:rPr lang="zh-CN" altLang="en-US" sz="2400" dirty="0">
                <a:latin typeface="Arial" panose="020B0604020202020204" pitchFamily="34" charset="0"/>
              </a:rPr>
              <a:t>为了解决</a:t>
            </a:r>
            <a:r>
              <a:rPr lang="en-US" altLang="zh-CN" sz="2400" dirty="0">
                <a:latin typeface="Arial" panose="020B0604020202020204" pitchFamily="34" charset="0"/>
              </a:rPr>
              <a:t>KG</a:t>
            </a:r>
            <a:r>
              <a:rPr lang="zh-CN" altLang="en-US" sz="2400" dirty="0">
                <a:latin typeface="Arial" panose="020B0604020202020204" pitchFamily="34" charset="0"/>
              </a:rPr>
              <a:t>实体类型不完整的问题，本文提出了一种新的嵌入方法来推断缺失的实体类型实例，该方法不仅使用来自实体类型断言的本地类型知识，但也利用了来自知识图谱的全局三元组知识。因此，作者用这两种结构知识构建了两种不同的知识驱动型推理机制。</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1000" y="1219258"/>
            <a:ext cx="8485310" cy="5333934"/>
          </a:xfrm>
        </p:spPr>
        <p:txBody>
          <a:bodyPr vert="horz" wrap="square" anchor="t"/>
          <a:lstStyle/>
          <a:p>
            <a:pPr>
              <a:lnSpc>
                <a:spcPct val="150000"/>
              </a:lnSpc>
            </a:pPr>
            <a:r>
              <a:rPr lang="zh-CN" altLang="en-US" sz="2400" dirty="0"/>
              <a:t>机制 </a:t>
            </a:r>
            <a:r>
              <a:rPr lang="en-US" altLang="zh-CN" sz="2400" dirty="0"/>
              <a:t>1</a:t>
            </a:r>
          </a:p>
          <a:p>
            <a:pPr marL="0" indent="457200">
              <a:lnSpc>
                <a:spcPct val="150000"/>
              </a:lnSpc>
              <a:buNone/>
            </a:pPr>
            <a:r>
              <a:rPr lang="zh-CN" altLang="en-US" dirty="0"/>
              <a:t>一个实体缺失的实体类型可以从嵌入空间中接近该实体的其他实体中找到，如图所示</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42B9EAF-2B56-4021-A3CA-CC55B4223952}"/>
              </a:ext>
            </a:extLst>
          </p:cNvPr>
          <p:cNvPicPr>
            <a:picLocks noChangeAspect="1"/>
          </p:cNvPicPr>
          <p:nvPr/>
        </p:nvPicPr>
        <p:blipFill>
          <a:blip r:embed="rId4"/>
          <a:stretch>
            <a:fillRect/>
          </a:stretch>
        </p:blipFill>
        <p:spPr>
          <a:xfrm>
            <a:off x="4910596" y="2959701"/>
            <a:ext cx="3852404" cy="3260116"/>
          </a:xfrm>
          <a:prstGeom prst="rect">
            <a:avLst/>
          </a:prstGeom>
        </p:spPr>
      </p:pic>
      <p:sp>
        <p:nvSpPr>
          <p:cNvPr id="5" name="文本框 4">
            <a:extLst>
              <a:ext uri="{FF2B5EF4-FFF2-40B4-BE49-F238E27FC236}">
                <a16:creationId xmlns:a16="http://schemas.microsoft.com/office/drawing/2014/main" id="{672437B3-5464-4E43-ABD3-F1E342D480B0}"/>
              </a:ext>
            </a:extLst>
          </p:cNvPr>
          <p:cNvSpPr txBox="1"/>
          <p:nvPr/>
        </p:nvSpPr>
        <p:spPr>
          <a:xfrm>
            <a:off x="706778" y="3774151"/>
            <a:ext cx="3852404" cy="1631216"/>
          </a:xfrm>
          <a:prstGeom prst="rect">
            <a:avLst/>
          </a:prstGeom>
          <a:noFill/>
        </p:spPr>
        <p:txBody>
          <a:bodyPr wrap="square" rtlCol="0">
            <a:spAutoFit/>
          </a:bodyPr>
          <a:lstStyle/>
          <a:p>
            <a:r>
              <a:rPr lang="zh-CN" altLang="en-US" sz="2000" dirty="0">
                <a:latin typeface="+mn-lt"/>
                <a:ea typeface="+mn-ea"/>
                <a:cs typeface="+mn-cs"/>
              </a:rPr>
              <a:t>很明显存在两个相似实体</a:t>
            </a:r>
            <a:r>
              <a:rPr lang="en-US" altLang="zh-CN" sz="2000" dirty="0">
                <a:latin typeface="+mn-lt"/>
                <a:ea typeface="+mn-ea"/>
                <a:cs typeface="+mn-cs"/>
              </a:rPr>
              <a:t>Barack Obama</a:t>
            </a:r>
            <a:r>
              <a:rPr lang="zh-CN" altLang="en-US" sz="2000" dirty="0">
                <a:latin typeface="+mn-lt"/>
                <a:ea typeface="+mn-ea"/>
                <a:cs typeface="+mn-cs"/>
              </a:rPr>
              <a:t>和</a:t>
            </a:r>
            <a:r>
              <a:rPr lang="en-US" altLang="zh-CN" sz="2000" dirty="0">
                <a:latin typeface="+mn-lt"/>
                <a:ea typeface="+mn-ea"/>
                <a:cs typeface="+mn-cs"/>
              </a:rPr>
              <a:t>Donald Trump</a:t>
            </a:r>
            <a:r>
              <a:rPr lang="zh-CN" altLang="en-US" sz="2000" dirty="0">
                <a:latin typeface="+mn-lt"/>
                <a:ea typeface="+mn-ea"/>
                <a:cs typeface="+mn-cs"/>
              </a:rPr>
              <a:t>。而</a:t>
            </a:r>
            <a:r>
              <a:rPr lang="en-US" altLang="zh-CN" sz="2000" dirty="0">
                <a:latin typeface="+mn-lt"/>
                <a:ea typeface="+mn-ea"/>
                <a:cs typeface="+mn-cs"/>
              </a:rPr>
              <a:t>Barack Obama</a:t>
            </a:r>
            <a:r>
              <a:rPr lang="zh-CN" altLang="en-US" sz="2000" dirty="0">
                <a:latin typeface="+mn-lt"/>
                <a:ea typeface="+mn-ea"/>
                <a:cs typeface="+mn-cs"/>
              </a:rPr>
              <a:t>缺少的实体类型，可能就能由</a:t>
            </a:r>
            <a:r>
              <a:rPr lang="en-US" altLang="zh-CN" sz="2000" dirty="0">
                <a:latin typeface="+mn-lt"/>
                <a:ea typeface="+mn-ea"/>
                <a:cs typeface="+mn-cs"/>
              </a:rPr>
              <a:t>Donald Trump</a:t>
            </a:r>
            <a:r>
              <a:rPr lang="zh-CN" altLang="en-US" sz="2000" dirty="0">
                <a:latin typeface="+mn-lt"/>
                <a:ea typeface="+mn-ea"/>
                <a:cs typeface="+mn-cs"/>
              </a:rPr>
              <a:t>的实体类型影响。</a:t>
            </a:r>
          </a:p>
        </p:txBody>
      </p:sp>
    </p:spTree>
    <p:extLst>
      <p:ext uri="{BB962C8B-B14F-4D97-AF65-F5344CB8AC3E}">
        <p14:creationId xmlns:p14="http://schemas.microsoft.com/office/powerpoint/2010/main" val="3357577502"/>
      </p:ext>
    </p:extLst>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0999" y="1066862"/>
            <a:ext cx="8396293" cy="4952944"/>
          </a:xfrm>
        </p:spPr>
        <p:txBody>
          <a:bodyPr vert="horz" wrap="square" anchor="t"/>
          <a:lstStyle/>
          <a:p>
            <a:pPr>
              <a:lnSpc>
                <a:spcPct val="150000"/>
              </a:lnSpc>
            </a:pPr>
            <a:r>
              <a:rPr lang="zh-CN" altLang="en-US" sz="2400" dirty="0"/>
              <a:t>机制 </a:t>
            </a:r>
            <a:r>
              <a:rPr lang="en-US" altLang="zh-CN" sz="2400" dirty="0"/>
              <a:t>2</a:t>
            </a:r>
          </a:p>
          <a:p>
            <a:pPr marL="0" indent="457200">
              <a:lnSpc>
                <a:spcPct val="150000"/>
              </a:lnSpc>
              <a:buNone/>
            </a:pPr>
            <a:r>
              <a:rPr lang="zh-CN" altLang="en-US" dirty="0"/>
              <a:t>一个</a:t>
            </a:r>
            <a:r>
              <a:rPr lang="en-US" altLang="zh-CN" dirty="0"/>
              <a:t>(</a:t>
            </a:r>
            <a:r>
              <a:rPr lang="zh-CN" altLang="en-US" dirty="0"/>
              <a:t>头或尾</a:t>
            </a:r>
            <a:r>
              <a:rPr lang="en-US" altLang="zh-CN" dirty="0"/>
              <a:t>)</a:t>
            </a:r>
            <a:r>
              <a:rPr lang="zh-CN" altLang="en-US" dirty="0"/>
              <a:t>实体的缺失实体类型可以通过它们之间的关系从其他</a:t>
            </a:r>
            <a:r>
              <a:rPr lang="en-US" altLang="zh-CN" dirty="0"/>
              <a:t>(</a:t>
            </a:r>
            <a:r>
              <a:rPr lang="zh-CN" altLang="en-US" dirty="0"/>
              <a:t>尾或头</a:t>
            </a:r>
            <a:r>
              <a:rPr lang="en-US" altLang="zh-CN" dirty="0"/>
              <a:t>)</a:t>
            </a:r>
            <a:r>
              <a:rPr lang="zh-CN" altLang="en-US" dirty="0"/>
              <a:t>实体的类型中推断出来，如图所示</a:t>
            </a:r>
          </a:p>
          <a:p>
            <a:pPr marL="0" indent="0">
              <a:lnSpc>
                <a:spcPct val="150000"/>
              </a:lnSpc>
              <a:buNone/>
            </a:pPr>
            <a:endParaRPr lang="en-US" altLang="zh-CN" sz="1800" dirty="0"/>
          </a:p>
          <a:p>
            <a:pPr marL="0" indent="457200">
              <a:buNone/>
            </a:pP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E377E5F-FA34-48A3-B72E-3646FD7CCF2A}"/>
              </a:ext>
            </a:extLst>
          </p:cNvPr>
          <p:cNvPicPr>
            <a:picLocks noChangeAspect="1"/>
          </p:cNvPicPr>
          <p:nvPr/>
        </p:nvPicPr>
        <p:blipFill>
          <a:blip r:embed="rId4"/>
          <a:stretch>
            <a:fillRect/>
          </a:stretch>
        </p:blipFill>
        <p:spPr>
          <a:xfrm>
            <a:off x="5229487" y="3103606"/>
            <a:ext cx="3914393" cy="2841512"/>
          </a:xfrm>
          <a:prstGeom prst="rect">
            <a:avLst/>
          </a:prstGeom>
        </p:spPr>
      </p:pic>
      <p:sp>
        <p:nvSpPr>
          <p:cNvPr id="4" name="文本框 3">
            <a:extLst>
              <a:ext uri="{FF2B5EF4-FFF2-40B4-BE49-F238E27FC236}">
                <a16:creationId xmlns:a16="http://schemas.microsoft.com/office/drawing/2014/main" id="{863DB55B-C022-4743-88F2-FD79343961AA}"/>
              </a:ext>
            </a:extLst>
          </p:cNvPr>
          <p:cNvSpPr txBox="1"/>
          <p:nvPr/>
        </p:nvSpPr>
        <p:spPr>
          <a:xfrm>
            <a:off x="228714" y="2849633"/>
            <a:ext cx="5027584" cy="3170099"/>
          </a:xfrm>
          <a:prstGeom prst="rect">
            <a:avLst/>
          </a:prstGeom>
          <a:noFill/>
        </p:spPr>
        <p:txBody>
          <a:bodyPr wrap="square" rtlCol="0">
            <a:spAutoFit/>
          </a:bodyPr>
          <a:lstStyle/>
          <a:p>
            <a:r>
              <a:rPr lang="zh-CN" altLang="en-US" sz="2000" dirty="0">
                <a:latin typeface="+mn-lt"/>
                <a:ea typeface="+mn-ea"/>
                <a:cs typeface="+mn-cs"/>
              </a:rPr>
              <a:t>观察实体</a:t>
            </a:r>
            <a:r>
              <a:rPr lang="en-US" altLang="zh-CN" sz="2000" dirty="0">
                <a:latin typeface="+mn-lt"/>
                <a:ea typeface="+mn-ea"/>
                <a:cs typeface="+mn-cs"/>
              </a:rPr>
              <a:t>Barack Obama</a:t>
            </a:r>
            <a:r>
              <a:rPr lang="zh-CN" altLang="en-US" sz="2000" dirty="0">
                <a:latin typeface="+mn-lt"/>
                <a:ea typeface="+mn-ea"/>
                <a:cs typeface="+mn-cs"/>
              </a:rPr>
              <a:t>和实体</a:t>
            </a:r>
            <a:r>
              <a:rPr lang="en-US" altLang="zh-CN" sz="2000" dirty="0">
                <a:latin typeface="+mn-lt"/>
                <a:ea typeface="+mn-ea"/>
                <a:cs typeface="+mn-cs"/>
              </a:rPr>
              <a:t>Honolulu</a:t>
            </a:r>
            <a:r>
              <a:rPr lang="zh-CN" altLang="en-US" sz="2000" dirty="0">
                <a:latin typeface="+mn-lt"/>
                <a:ea typeface="+mn-ea"/>
                <a:cs typeface="+mn-cs"/>
              </a:rPr>
              <a:t>，两个实体的实体联系为</a:t>
            </a:r>
            <a:r>
              <a:rPr lang="en-US" altLang="zh-CN" sz="2000" dirty="0">
                <a:latin typeface="+mn-lt"/>
                <a:ea typeface="+mn-ea"/>
                <a:cs typeface="+mn-cs"/>
              </a:rPr>
              <a:t>born in</a:t>
            </a:r>
            <a:r>
              <a:rPr lang="zh-CN" altLang="en-US" sz="2000" dirty="0">
                <a:latin typeface="+mn-lt"/>
                <a:ea typeface="+mn-ea"/>
                <a:cs typeface="+mn-cs"/>
              </a:rPr>
              <a:t>。构成三元组</a:t>
            </a:r>
            <a:r>
              <a:rPr lang="en-US" altLang="zh-CN" sz="2000" dirty="0">
                <a:latin typeface="+mn-lt"/>
                <a:ea typeface="+mn-ea"/>
                <a:cs typeface="+mn-cs"/>
              </a:rPr>
              <a:t>(Barack Obama, born in, Honolulu),</a:t>
            </a:r>
            <a:r>
              <a:rPr lang="zh-CN" altLang="en-US" sz="2000" dirty="0">
                <a:latin typeface="+mn-lt"/>
                <a:ea typeface="+mn-ea"/>
                <a:cs typeface="+mn-cs"/>
              </a:rPr>
              <a:t>更通用的为</a:t>
            </a:r>
            <a:r>
              <a:rPr lang="en-US" altLang="zh-CN" sz="2000" dirty="0">
                <a:latin typeface="+mn-lt"/>
                <a:ea typeface="+mn-ea"/>
                <a:cs typeface="+mn-cs"/>
              </a:rPr>
              <a:t>(/people/person, born in, /location/location)</a:t>
            </a:r>
            <a:r>
              <a:rPr lang="zh-CN" altLang="en-US" sz="2000" dirty="0">
                <a:latin typeface="+mn-lt"/>
                <a:ea typeface="+mn-ea"/>
                <a:cs typeface="+mn-cs"/>
              </a:rPr>
              <a:t>。因此，可以得到如下公式</a:t>
            </a:r>
            <a:r>
              <a:rPr lang="en-US" altLang="zh-CN" sz="2000" dirty="0">
                <a:latin typeface="+mn-lt"/>
                <a:ea typeface="+mn-ea"/>
                <a:cs typeface="+mn-cs"/>
              </a:rPr>
              <a:t>Honolulu − Barack Obama = /location/location-/people/person (= born in)</a:t>
            </a:r>
            <a:r>
              <a:rPr lang="zh-CN" altLang="en-US" sz="2000" dirty="0">
                <a:latin typeface="+mn-lt"/>
                <a:ea typeface="+mn-ea"/>
                <a:cs typeface="+mn-cs"/>
              </a:rPr>
              <a:t>，当有一个缺失实体类型的实例</a:t>
            </a:r>
            <a:r>
              <a:rPr lang="en-US" altLang="zh-CN" sz="2000" dirty="0">
                <a:latin typeface="+mn-lt"/>
                <a:ea typeface="+mn-ea"/>
                <a:cs typeface="+mn-cs"/>
              </a:rPr>
              <a:t>(Barack Obama, type=? )</a:t>
            </a:r>
            <a:r>
              <a:rPr lang="zh-CN" altLang="en-US" sz="2000" dirty="0">
                <a:latin typeface="+mn-lt"/>
                <a:ea typeface="+mn-ea"/>
                <a:cs typeface="+mn-cs"/>
              </a:rPr>
              <a:t>，我们就可以用这个公式去求解。</a:t>
            </a:r>
          </a:p>
        </p:txBody>
      </p:sp>
    </p:spTree>
    <p:extLst>
      <p:ext uri="{BB962C8B-B14F-4D97-AF65-F5344CB8AC3E}">
        <p14:creationId xmlns:p14="http://schemas.microsoft.com/office/powerpoint/2010/main" val="93815560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066862"/>
            <a:ext cx="8561398" cy="4952944"/>
          </a:xfrm>
        </p:spPr>
        <p:txBody>
          <a:bodyPr vert="horz" wrap="square" anchor="t"/>
          <a:lstStyle/>
          <a:p>
            <a:pPr marL="0" indent="457200">
              <a:buNone/>
            </a:pPr>
            <a:r>
              <a:rPr lang="zh-CN" altLang="en-US" dirty="0"/>
              <a:t>显然，机制一和机制二需要</a:t>
            </a:r>
            <a:r>
              <a:rPr lang="zh-CN" altLang="en-US" sz="1800" b="1" dirty="0">
                <a:solidFill>
                  <a:srgbClr val="0070C0"/>
                </a:solidFill>
              </a:rPr>
              <a:t>两个</a:t>
            </a:r>
            <a:r>
              <a:rPr lang="zh-CN" altLang="en-US" dirty="0"/>
              <a:t>不同的模型去实现。</a:t>
            </a:r>
            <a:endParaRPr lang="en-US" altLang="zh-CN" dirty="0"/>
          </a:p>
          <a:p>
            <a:pPr marL="0" indent="457200">
              <a:buNone/>
            </a:pPr>
            <a:r>
              <a:rPr lang="zh-CN" altLang="en-US" dirty="0"/>
              <a:t>首先，考虑到实体和实体类型是完全不同的对象，我们为它们构建了两个不同的嵌入空间，即实体空间和实体类型空间。</a:t>
            </a:r>
            <a:endParaRPr lang="en-US" altLang="zh-CN" dirty="0"/>
          </a:p>
          <a:p>
            <a:pPr marL="0" indent="457200">
              <a:buNone/>
            </a:pPr>
            <a:r>
              <a:rPr lang="zh-CN" altLang="en-US" dirty="0"/>
              <a:t>因此，我们通过用映射矩阵</a:t>
            </a:r>
            <a:r>
              <a:rPr lang="en-US" altLang="zh-CN" dirty="0"/>
              <a:t>M</a:t>
            </a:r>
            <a:r>
              <a:rPr lang="zh-CN" altLang="en-US" dirty="0"/>
              <a:t>将实体从实体空间投影到实体类型空间来编码</a:t>
            </a:r>
            <a:r>
              <a:rPr lang="en-US" altLang="zh-CN" dirty="0"/>
              <a:t>(e</a:t>
            </a:r>
            <a:r>
              <a:rPr lang="zh-CN" altLang="en-US" dirty="0"/>
              <a:t>，</a:t>
            </a:r>
            <a:r>
              <a:rPr lang="en-US" altLang="zh-CN" dirty="0"/>
              <a:t>t)</a:t>
            </a:r>
            <a:r>
              <a:rPr lang="zh-CN" altLang="en-US" dirty="0"/>
              <a:t>实体类型实例，写作</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E2T</a:t>
            </a:r>
            <a:r>
              <a:rPr lang="zh-CN" altLang="en-US" dirty="0"/>
              <a:t>。</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F61EB353-26C1-45A5-BD3F-5EE391F13FDD}"/>
              </a:ext>
            </a:extLst>
          </p:cNvPr>
          <p:cNvPicPr>
            <a:picLocks noChangeAspect="1"/>
          </p:cNvPicPr>
          <p:nvPr/>
        </p:nvPicPr>
        <p:blipFill>
          <a:blip r:embed="rId4"/>
          <a:stretch>
            <a:fillRect/>
          </a:stretch>
        </p:blipFill>
        <p:spPr>
          <a:xfrm>
            <a:off x="3624381" y="3195666"/>
            <a:ext cx="1895238" cy="466667"/>
          </a:xfrm>
          <a:prstGeom prst="rect">
            <a:avLst/>
          </a:prstGeom>
        </p:spPr>
      </p:pic>
    </p:spTree>
    <p:extLst>
      <p:ext uri="{BB962C8B-B14F-4D97-AF65-F5344CB8AC3E}">
        <p14:creationId xmlns:p14="http://schemas.microsoft.com/office/powerpoint/2010/main" val="2112872129"/>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505" y="1219258"/>
                <a:ext cx="8000791" cy="4952944"/>
              </a:xfrm>
            </p:spPr>
            <p:txBody>
              <a:bodyPr vert="horz" wrap="square" anchor="t"/>
              <a:lstStyle/>
              <a:p>
                <a:pPr marL="0" indent="457200">
                  <a:buNone/>
                </a:pPr>
                <a:r>
                  <a:rPr lang="zh-CN" altLang="en-US" dirty="0"/>
                  <a:t>此外，本文通过从全局三元组（</a:t>
                </a:r>
                <a14:m>
                  <m:oMath xmlns:m="http://schemas.openxmlformats.org/officeDocument/2006/math">
                    <m:r>
                      <a:rPr lang="en-US" altLang="zh-CN">
                        <a:latin typeface="Cambria Math" panose="02040503050406030204" pitchFamily="18" charset="0"/>
                      </a:rPr>
                      <m:t>𝑒</m:t>
                    </m:r>
                    <m:r>
                      <a:rPr lang="en-US" altLang="zh-CN">
                        <a:latin typeface="Cambria Math" panose="02040503050406030204" pitchFamily="18" charset="0"/>
                      </a:rPr>
                      <m:t>,</m:t>
                    </m:r>
                  </m:oMath>
                </a14:m>
                <a:r>
                  <a:rPr lang="zh-CN" altLang="en-US" dirty="0"/>
                  <a:t> </a:t>
                </a:r>
                <a14:m>
                  <m:oMath xmlns:m="http://schemas.openxmlformats.org/officeDocument/2006/math">
                    <m:r>
                      <a:rPr lang="en-US" altLang="zh-CN" dirty="0">
                        <a:latin typeface="Cambria Math" panose="02040503050406030204" pitchFamily="18" charset="0"/>
                      </a:rPr>
                      <m:t>𝑟</m:t>
                    </m:r>
                    <m:r>
                      <a:rPr lang="en-US" altLang="zh-CN" dirty="0">
                        <a:latin typeface="Cambria Math" panose="02040503050406030204" pitchFamily="18" charset="0"/>
                      </a:rPr>
                      <m:t>, </m:t>
                    </m:r>
                    <m:acc>
                      <m:accPr>
                        <m:chr m:val="̃"/>
                        <m:ctrlPr>
                          <a:rPr lang="en-US" altLang="zh-CN" i="1" dirty="0">
                            <a:latin typeface="Cambria Math" panose="02040503050406030204" pitchFamily="18" charset="0"/>
                          </a:rPr>
                        </m:ctrlPr>
                      </m:accPr>
                      <m:e>
                        <m:r>
                          <a:rPr lang="en-US" altLang="zh-CN" dirty="0">
                            <a:latin typeface="Cambria Math" panose="02040503050406030204" pitchFamily="18" charset="0"/>
                          </a:rPr>
                          <m:t>𝑒</m:t>
                        </m:r>
                      </m:e>
                    </m:acc>
                  </m:oMath>
                </a14:m>
                <a:r>
                  <a:rPr lang="zh-CN" altLang="en-US" dirty="0"/>
                  <a:t>）进行新的推广来学习类型三元组（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𝑒</m:t>
                        </m:r>
                      </m:sub>
                    </m:sSub>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acc>
                          <m:accPr>
                            <m:chr m:val="̃"/>
                            <m:ctrlPr>
                              <a:rPr lang="en-US" altLang="zh-CN" i="1">
                                <a:latin typeface="Cambria Math" panose="02040503050406030204" pitchFamily="18" charset="0"/>
                              </a:rPr>
                            </m:ctrlPr>
                          </m:accPr>
                          <m:e>
                            <m:r>
                              <a:rPr lang="en-US" altLang="zh-CN">
                                <a:latin typeface="Cambria Math" panose="02040503050406030204" pitchFamily="18" charset="0"/>
                              </a:rPr>
                              <m:t>𝑒</m:t>
                            </m:r>
                          </m:e>
                        </m:acc>
                      </m:sub>
                    </m:sSub>
                  </m:oMath>
                </a14:m>
                <a:r>
                  <a:rPr lang="zh-CN" altLang="en-US" dirty="0"/>
                  <a:t>）的合理性，即使该类型三元组最初并不存在。</a:t>
                </a:r>
                <a:endParaRPr lang="en-US" altLang="zh-CN" dirty="0"/>
              </a:p>
              <a:p>
                <a:pPr marL="0" indent="457200">
                  <a:buNone/>
                </a:pPr>
                <a:r>
                  <a:rPr lang="zh-CN" altLang="en-US" dirty="0"/>
                  <a:t>遵循翻译模型的假设，有</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TRT</a:t>
                </a:r>
                <a:r>
                  <a:rPr lang="zh-CN" altLang="en-US" dirty="0"/>
                  <a:t>。</a:t>
                </a:r>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505" y="1219258"/>
                <a:ext cx="8000791" cy="4952944"/>
              </a:xfrm>
              <a:blipFill>
                <a:blip r:embed="rId3"/>
                <a:stretch>
                  <a:fillRect l="-83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9240647-EAA3-46EA-9258-3CDBDF0BFC04}"/>
              </a:ext>
            </a:extLst>
          </p:cNvPr>
          <p:cNvPicPr>
            <a:picLocks noChangeAspect="1"/>
          </p:cNvPicPr>
          <p:nvPr/>
        </p:nvPicPr>
        <p:blipFill>
          <a:blip r:embed="rId5"/>
          <a:stretch>
            <a:fillRect/>
          </a:stretch>
        </p:blipFill>
        <p:spPr>
          <a:xfrm>
            <a:off x="3339451" y="2590822"/>
            <a:ext cx="2314286" cy="514286"/>
          </a:xfrm>
          <a:prstGeom prst="rect">
            <a:avLst/>
          </a:prstGeom>
        </p:spPr>
      </p:pic>
      <p:pic>
        <p:nvPicPr>
          <p:cNvPr id="4" name="图片 3">
            <a:extLst>
              <a:ext uri="{FF2B5EF4-FFF2-40B4-BE49-F238E27FC236}">
                <a16:creationId xmlns:a16="http://schemas.microsoft.com/office/drawing/2014/main" id="{D1B466CC-A566-47CD-86CC-825E48537034}"/>
              </a:ext>
            </a:extLst>
          </p:cNvPr>
          <p:cNvPicPr>
            <a:picLocks noChangeAspect="1"/>
          </p:cNvPicPr>
          <p:nvPr/>
        </p:nvPicPr>
        <p:blipFill>
          <a:blip r:embed="rId6"/>
          <a:stretch>
            <a:fillRect/>
          </a:stretch>
        </p:blipFill>
        <p:spPr>
          <a:xfrm>
            <a:off x="2209862" y="3429000"/>
            <a:ext cx="4376228" cy="2508898"/>
          </a:xfrm>
          <a:prstGeom prst="rect">
            <a:avLst/>
          </a:prstGeom>
        </p:spPr>
      </p:pic>
    </p:spTree>
    <p:extLst>
      <p:ext uri="{BB962C8B-B14F-4D97-AF65-F5344CB8AC3E}">
        <p14:creationId xmlns:p14="http://schemas.microsoft.com/office/powerpoint/2010/main" val="3434631039"/>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a:t>
            </a:r>
            <a:r>
              <a:rPr lang="zh-CN" altLang="en-US" sz="2800" b="1" dirty="0">
                <a:effectLst>
                  <a:outerShdw blurRad="38100" dist="38100" dir="2700000">
                    <a:srgbClr val="C0C0C0"/>
                  </a:outerShdw>
                </a:effectLst>
              </a:rPr>
              <a:t>、简介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533506" y="1143060"/>
            <a:ext cx="8096144"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2400" dirty="0"/>
              <a:t>本文的贡献如下：</a:t>
            </a:r>
            <a:endParaRPr lang="en-US" altLang="zh-CN" sz="2400" dirty="0"/>
          </a:p>
          <a:p>
            <a:pPr>
              <a:buFont typeface="+mj-lt"/>
              <a:buAutoNum type="arabicPeriod"/>
            </a:pPr>
            <a:r>
              <a:rPr lang="zh-CN" altLang="en-US" dirty="0"/>
              <a:t>提出了一个新的框架，通过连接实体类型实例和全局三元组信息来推断</a:t>
            </a:r>
            <a:r>
              <a:rPr lang="en-US" altLang="zh-CN" dirty="0"/>
              <a:t>KGs</a:t>
            </a:r>
            <a:r>
              <a:rPr lang="zh-CN" altLang="en-US" dirty="0"/>
              <a:t>中缺失的实体类型实例，并相应地给出了两种有效的机制</a:t>
            </a:r>
            <a:endParaRPr lang="en-US" altLang="zh-CN" dirty="0"/>
          </a:p>
          <a:p>
            <a:pPr>
              <a:buFont typeface="+mj-lt"/>
              <a:buAutoNum type="arabicPeriod"/>
            </a:pPr>
            <a:r>
              <a:rPr lang="zh-CN" altLang="en-US" dirty="0"/>
              <a:t>在这些机制下，提出了两个新的基于嵌入的模型：一个用于预测给定实体的实体类型，另一个用于编码来自知识图谱的实体类型和关系之间的相互作用。两种模型的组合被用来进行实体类型推断。</a:t>
            </a:r>
            <a:endParaRPr lang="en-US" altLang="zh-CN" dirty="0"/>
          </a:p>
          <a:p>
            <a:pPr>
              <a:buFont typeface="+mj-lt"/>
              <a:buAutoNum type="arabicPeriod"/>
            </a:pPr>
            <a:r>
              <a:rPr lang="zh-CN" altLang="en-US" dirty="0"/>
              <a:t>在两个真实数据集上进行了实体类型推断的实验，实验表明本文的模型能够成功地考虑全局三元组信息来改进知识图谱实体分类的效果。</a:t>
            </a:r>
          </a:p>
          <a:p>
            <a:pPr>
              <a:buFont typeface="+mj-lt"/>
              <a:buAutoNum type="arabicPeriod"/>
            </a:pPr>
            <a:endParaRPr lang="zh-CN" altLang="en-US" dirty="0"/>
          </a:p>
        </p:txBody>
      </p:sp>
    </p:spTree>
    <p:extLst>
      <p:ext uri="{BB962C8B-B14F-4D97-AF65-F5344CB8AC3E}">
        <p14:creationId xmlns:p14="http://schemas.microsoft.com/office/powerpoint/2010/main" val="3999895320"/>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23704</TotalTime>
  <Words>2844</Words>
  <Application>Microsoft Office PowerPoint</Application>
  <PresentationFormat>全屏显示(4:3)</PresentationFormat>
  <Paragraphs>176</Paragraphs>
  <Slides>25</Slides>
  <Notes>24</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25</vt:i4>
      </vt:variant>
    </vt:vector>
  </HeadingPairs>
  <TitlesOfParts>
    <vt:vector size="38" baseType="lpstr">
      <vt:lpstr>Gulim</vt:lpstr>
      <vt:lpstr>HY헤드라인M</vt:lpstr>
      <vt:lpstr>Malgun Gothic</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ConnectE: Connecting Embeddings for      Knowledge Graph Entity Typing</vt:lpstr>
      <vt:lpstr>摘要</vt:lpstr>
      <vt:lpstr>大纲</vt:lpstr>
      <vt:lpstr>1、动机</vt:lpstr>
      <vt:lpstr>1、简介</vt:lpstr>
      <vt:lpstr>1、简介</vt:lpstr>
      <vt:lpstr>1、简介</vt:lpstr>
      <vt:lpstr>1、简介</vt:lpstr>
      <vt:lpstr>1、简介</vt:lpstr>
      <vt:lpstr>1.5、相关工作</vt:lpstr>
      <vt:lpstr>2、模型</vt:lpstr>
      <vt:lpstr>2、模型</vt:lpstr>
      <vt:lpstr>2、模型</vt:lpstr>
      <vt:lpstr>2、模型</vt:lpstr>
      <vt:lpstr>2、模型</vt:lpstr>
      <vt:lpstr>2、模型</vt:lpstr>
      <vt:lpstr>2、模型——优化</vt:lpstr>
      <vt:lpstr>2、模型——优化</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2938</cp:revision>
  <dcterms:created xsi:type="dcterms:W3CDTF">2014-06-19T14:09:00Z</dcterms:created>
  <dcterms:modified xsi:type="dcterms:W3CDTF">2021-08-09T02:17:28Z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