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99" r:id="rId2"/>
  </p:sldMasterIdLst>
  <p:notesMasterIdLst>
    <p:notesMasterId r:id="rId37"/>
  </p:notesMasterIdLst>
  <p:handoutMasterIdLst>
    <p:handoutMasterId r:id="rId38"/>
  </p:handoutMasterIdLst>
  <p:sldIdLst>
    <p:sldId id="256" r:id="rId3"/>
    <p:sldId id="279" r:id="rId4"/>
    <p:sldId id="327" r:id="rId5"/>
    <p:sldId id="280" r:id="rId6"/>
    <p:sldId id="328" r:id="rId7"/>
    <p:sldId id="329" r:id="rId8"/>
    <p:sldId id="322" r:id="rId9"/>
    <p:sldId id="330" r:id="rId10"/>
    <p:sldId id="281" r:id="rId11"/>
    <p:sldId id="325" r:id="rId12"/>
    <p:sldId id="282" r:id="rId13"/>
    <p:sldId id="331" r:id="rId14"/>
    <p:sldId id="332" r:id="rId15"/>
    <p:sldId id="333" r:id="rId16"/>
    <p:sldId id="334" r:id="rId17"/>
    <p:sldId id="294" r:id="rId18"/>
    <p:sldId id="335" r:id="rId19"/>
    <p:sldId id="336" r:id="rId20"/>
    <p:sldId id="337" r:id="rId21"/>
    <p:sldId id="338" r:id="rId22"/>
    <p:sldId id="283" r:id="rId23"/>
    <p:sldId id="339" r:id="rId24"/>
    <p:sldId id="296" r:id="rId25"/>
    <p:sldId id="298" r:id="rId26"/>
    <p:sldId id="348" r:id="rId27"/>
    <p:sldId id="342" r:id="rId28"/>
    <p:sldId id="343" r:id="rId29"/>
    <p:sldId id="344" r:id="rId30"/>
    <p:sldId id="345" r:id="rId31"/>
    <p:sldId id="346" r:id="rId32"/>
    <p:sldId id="347" r:id="rId33"/>
    <p:sldId id="341" r:id="rId34"/>
    <p:sldId id="302" r:id="rId35"/>
    <p:sldId id="321" r:id="rId36"/>
  </p:sldIdLst>
  <p:sldSz cx="9144000" cy="6858000" type="screen4x3"/>
  <p:notesSz cx="6669088" cy="9928225"/>
  <p:defaultTextStyle>
    <a:defPPr>
      <a:defRPr lang="ko-KR"/>
    </a:defPPr>
    <a:lvl1pPr marL="0" lvl="0"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itchFamily="2" charset="-127"/>
        <a:ea typeface="Gulim" pitchFamily="2" charset="-127"/>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itchFamily="2" charset="-127"/>
        <a:ea typeface="Gulim" pitchFamily="2" charset="-127"/>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itchFamily="2" charset="-127"/>
        <a:ea typeface="Gulim" pitchFamily="2" charset="-127"/>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itchFamily="2" charset="-127"/>
        <a:ea typeface="Gulim" pitchFamily="2" charset="-127"/>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itchFamily="2" charset="-127"/>
        <a:ea typeface="Gulim" pitchFamily="2" charset="-127"/>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itchFamily="2" charset="-127"/>
        <a:ea typeface="Gulim" pitchFamily="2" charset="-127"/>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itchFamily="2" charset="-127"/>
        <a:ea typeface="Gulim" pitchFamily="2" charset="-127"/>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itchFamily="2" charset="-127"/>
        <a:ea typeface="Gulim" pitchFamily="2" charset="-127"/>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itchFamily="2" charset="-127"/>
        <a:ea typeface="Gulim" pitchFamily="2" charset="-127"/>
      </a:defRPr>
    </a:lvl9pPr>
  </p:defaultTextStyle>
  <p:extLst>
    <p:ext uri="{EFAFB233-063F-42B5-8137-9DF3F51BA10A}">
      <p15:sldGuideLst xmlns:p15="http://schemas.microsoft.com/office/powerpoint/2012/main" xmlns="">
        <p15:guide id="1" orient="horz" pos="2112">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26" autoAdjust="0"/>
    <p:restoredTop sz="91532" autoAdjust="0"/>
  </p:normalViewPr>
  <p:slideViewPr>
    <p:cSldViewPr showGuides="1">
      <p:cViewPr varScale="1">
        <p:scale>
          <a:sx n="79" d="100"/>
          <a:sy n="79" d="100"/>
        </p:scale>
        <p:origin x="-1694" y="-82"/>
      </p:cViewPr>
      <p:guideLst>
        <p:guide orient="horz" pos="2112"/>
        <p:guide pos="2880"/>
      </p:guideLst>
    </p:cSldViewPr>
  </p:slideViewPr>
  <p:notesTextViewPr>
    <p:cViewPr>
      <p:scale>
        <a:sx n="1" d="1"/>
        <a:sy n="1" d="1"/>
      </p:scale>
      <p:origin x="0" y="0"/>
    </p:cViewPr>
  </p:notesTextViewPr>
  <p:notesViewPr>
    <p:cSldViewPr>
      <p:cViewPr varScale="1">
        <p:scale>
          <a:sx n="50" d="100"/>
          <a:sy n="50" d="100"/>
        </p:scale>
        <p:origin x="2916" y="48"/>
      </p:cViewPr>
      <p:guideLst/>
    </p:cSldViewPr>
  </p:notesViewPr>
  <p:gridSpacing cx="78027213" cy="78027213"/>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250" cy="4984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778250" y="0"/>
            <a:ext cx="2889250" cy="498475"/>
          </a:xfrm>
          <a:prstGeom prst="rect">
            <a:avLst/>
          </a:prstGeom>
        </p:spPr>
        <p:txBody>
          <a:bodyPr vert="horz" lIns="91440" tIns="45720" rIns="91440" bIns="45720" rtlCol="0"/>
          <a:lstStyle>
            <a:lvl1pPr algn="r">
              <a:defRPr sz="1200"/>
            </a:lvl1pPr>
          </a:lstStyle>
          <a:p>
            <a:fld id="{D7CB29AD-3377-4100-89F7-255454381CDF}" type="datetimeFigureOut">
              <a:rPr lang="zh-CN" altLang="en-US" smtClean="0"/>
              <a:pPr/>
              <a:t>2021/5/19</a:t>
            </a:fld>
            <a:endParaRPr lang="zh-CN" altLang="en-US"/>
          </a:p>
        </p:txBody>
      </p:sp>
      <p:sp>
        <p:nvSpPr>
          <p:cNvPr id="4" name="页脚占位符 3"/>
          <p:cNvSpPr>
            <a:spLocks noGrp="1"/>
          </p:cNvSpPr>
          <p:nvPr>
            <p:ph type="ftr" sz="quarter" idx="2"/>
          </p:nvPr>
        </p:nvSpPr>
        <p:spPr>
          <a:xfrm>
            <a:off x="0" y="9429750"/>
            <a:ext cx="2889250" cy="4984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778250" y="9429750"/>
            <a:ext cx="2889250" cy="498475"/>
          </a:xfrm>
          <a:prstGeom prst="rect">
            <a:avLst/>
          </a:prstGeom>
        </p:spPr>
        <p:txBody>
          <a:bodyPr vert="horz" lIns="91440" tIns="45720" rIns="91440" bIns="45720" rtlCol="0" anchor="b"/>
          <a:lstStyle>
            <a:lvl1pPr algn="r">
              <a:defRPr sz="1200"/>
            </a:lvl1pPr>
          </a:lstStyle>
          <a:p>
            <a:fld id="{42D7D495-3421-406A-9708-451F053C7C44}" type="slidenum">
              <a:rPr lang="zh-CN" altLang="en-US" smtClean="0"/>
              <a:pPr/>
              <a:t>‹#›</a:t>
            </a:fld>
            <a:endParaRPr lang="zh-CN" altLang="en-US"/>
          </a:p>
        </p:txBody>
      </p:sp>
    </p:spTree>
    <p:extLst>
      <p:ext uri="{BB962C8B-B14F-4D97-AF65-F5344CB8AC3E}">
        <p14:creationId xmlns:p14="http://schemas.microsoft.com/office/powerpoint/2010/main" xmlns="" val="3443092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5122" name="머리글 개체 틀 1"/>
          <p:cNvSpPr>
            <a:spLocks noGrp="1"/>
          </p:cNvSpPr>
          <p:nvPr>
            <p:ph type="hdr" sz="quarter"/>
          </p:nvPr>
        </p:nvSpPr>
        <p:spPr>
          <a:xfrm>
            <a:off x="0" y="0"/>
            <a:ext cx="2889250" cy="496888"/>
          </a:xfrm>
          <a:prstGeom prst="rect">
            <a:avLst/>
          </a:prstGeom>
          <a:noFill/>
          <a:ln w="9525">
            <a:noFill/>
          </a:ln>
        </p:spPr>
        <p:txBody>
          <a:bodyPr/>
          <a:lstStyle/>
          <a:p>
            <a:pPr lvl="0" eaLnBrk="1" latinLnBrk="1" hangingPunct="1"/>
            <a:endParaRPr lang="ko-KR" altLang="en-US" sz="1200" dirty="0"/>
          </a:p>
        </p:txBody>
      </p:sp>
      <p:sp>
        <p:nvSpPr>
          <p:cNvPr id="5123" name="날짜 개체 틀 2"/>
          <p:cNvSpPr>
            <a:spLocks noGrp="1"/>
          </p:cNvSpPr>
          <p:nvPr>
            <p:ph type="dt" idx="1"/>
          </p:nvPr>
        </p:nvSpPr>
        <p:spPr>
          <a:xfrm>
            <a:off x="3778250" y="0"/>
            <a:ext cx="2889250" cy="496888"/>
          </a:xfrm>
          <a:prstGeom prst="rect">
            <a:avLst/>
          </a:prstGeom>
          <a:noFill/>
          <a:ln w="9525">
            <a:noFill/>
          </a:ln>
        </p:spPr>
        <p:txBody>
          <a:bodyPr/>
          <a:lstStyle/>
          <a:p>
            <a:pPr lvl="0" algn="r" eaLnBrk="1" latinLnBrk="1" hangingPunct="1"/>
            <a:endParaRPr lang="ko-KR" altLang="en-US" sz="1200" dirty="0"/>
          </a:p>
        </p:txBody>
      </p:sp>
      <p:sp>
        <p:nvSpPr>
          <p:cNvPr id="5124" name="슬라이드 이미지 개체 틀 3"/>
          <p:cNvSpPr>
            <a:spLocks noGrp="1" noRot="1" noChangeAspect="1"/>
          </p:cNvSpPr>
          <p:nvPr>
            <p:ph type="sldImg" idx="2"/>
          </p:nvPr>
        </p:nvSpPr>
        <p:spPr>
          <a:xfrm>
            <a:off x="854075" y="744538"/>
            <a:ext cx="4960938" cy="3722687"/>
          </a:xfrm>
          <a:prstGeom prst="rect">
            <a:avLst/>
          </a:prstGeom>
          <a:noFill/>
          <a:ln w="9525">
            <a:noFill/>
          </a:ln>
        </p:spPr>
      </p:sp>
      <p:sp>
        <p:nvSpPr>
          <p:cNvPr id="5125" name="슬라이드 노트 개체 틀 4"/>
          <p:cNvSpPr>
            <a:spLocks noGrp="1"/>
          </p:cNvSpPr>
          <p:nvPr>
            <p:ph type="body" sz="quarter" idx="3"/>
          </p:nvPr>
        </p:nvSpPr>
        <p:spPr>
          <a:xfrm>
            <a:off x="666750" y="4716463"/>
            <a:ext cx="5335588" cy="4467225"/>
          </a:xfrm>
          <a:prstGeom prst="rect">
            <a:avLst/>
          </a:prstGeom>
          <a:noFill/>
          <a:ln w="9525">
            <a:noFill/>
          </a:ln>
        </p:spPr>
        <p:txBody>
          <a:bodyPr anchor="ct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126" name="바닥글 개체 틀 5"/>
          <p:cNvSpPr>
            <a:spLocks noGrp="1"/>
          </p:cNvSpPr>
          <p:nvPr>
            <p:ph type="ftr" sz="quarter" idx="4"/>
          </p:nvPr>
        </p:nvSpPr>
        <p:spPr>
          <a:xfrm>
            <a:off x="0" y="9429750"/>
            <a:ext cx="2889250" cy="496888"/>
          </a:xfrm>
          <a:prstGeom prst="rect">
            <a:avLst/>
          </a:prstGeom>
          <a:noFill/>
          <a:ln w="9525">
            <a:noFill/>
          </a:ln>
        </p:spPr>
        <p:txBody>
          <a:bodyPr anchor="b"/>
          <a:lstStyle/>
          <a:p>
            <a:pPr lvl="0" eaLnBrk="1" latinLnBrk="1" hangingPunct="1"/>
            <a:endParaRPr lang="ko-KR" altLang="en-US" sz="1200" dirty="0"/>
          </a:p>
        </p:txBody>
      </p:sp>
      <p:sp>
        <p:nvSpPr>
          <p:cNvPr id="5127" name="슬라이드 번호 개체 틀 6"/>
          <p:cNvSpPr>
            <a:spLocks noGrp="1"/>
          </p:cNvSpPr>
          <p:nvPr>
            <p:ph type="sldNum" sz="quarter" idx="5"/>
          </p:nvPr>
        </p:nvSpPr>
        <p:spPr>
          <a:xfrm>
            <a:off x="3778250" y="9429750"/>
            <a:ext cx="2889250" cy="496888"/>
          </a:xfrm>
          <a:prstGeom prst="rect">
            <a:avLst/>
          </a:prstGeom>
          <a:noFill/>
          <a:ln w="9525">
            <a:noFill/>
          </a:ln>
        </p:spPr>
        <p:txBody>
          <a:bodyPr anchor="b"/>
          <a:lstStyle/>
          <a:p>
            <a:pPr lvl="0" algn="r" eaLnBrk="1" latinLnBrk="1" hangingPunct="1"/>
            <a:fld id="{9A0DB2DC-4C9A-4742-B13C-FB6460FD3503}" type="slidenum">
              <a:rPr lang="ko-KR" altLang="en-US" sz="1200" dirty="0"/>
              <a:pPr lvl="0" algn="r" eaLnBrk="1" latinLnBrk="1" hangingPunct="1"/>
              <a:t>‹#›</a:t>
            </a:fld>
            <a:endParaRPr lang="ko-KR" altLang="en-US" sz="1200" dirty="0"/>
          </a:p>
        </p:txBody>
      </p:sp>
    </p:spTree>
    <p:extLst>
      <p:ext uri="{BB962C8B-B14F-4D97-AF65-F5344CB8AC3E}">
        <p14:creationId xmlns:p14="http://schemas.microsoft.com/office/powerpoint/2010/main" xmlns="" val="886530486"/>
      </p:ext>
    </p:extLst>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1pPr>
    <a:lvl2pPr marL="457200" lvl="1"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2pPr>
    <a:lvl3pPr marL="914400" lvl="2"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3pPr>
    <a:lvl4pPr marL="1371600" lvl="3"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4pPr>
    <a:lvl5pPr marL="1828800" lvl="4"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5pPr>
    <a:lvl6pPr marL="2286000" lvl="5"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6pPr>
    <a:lvl7pPr marL="2743200" lvl="6"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7pPr>
    <a:lvl8pPr marL="3200400" lvl="7"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8pPr>
    <a:lvl9pPr marL="3657600" lvl="8"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482441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TACTbase</a:t>
            </a:r>
            <a:r>
              <a:rPr lang="zh-CN" altLang="en-US" dirty="0" smtClean="0"/>
              <a:t>在</a:t>
            </a:r>
            <a:r>
              <a:rPr lang="en-US" altLang="zh-CN" dirty="0" err="1" smtClean="0"/>
              <a:t>WN18RR</a:t>
            </a:r>
            <a:r>
              <a:rPr lang="zh-CN" altLang="en-US" dirty="0" smtClean="0"/>
              <a:t>上表现比</a:t>
            </a:r>
            <a:r>
              <a:rPr lang="en-US" altLang="zh-CN" dirty="0" smtClean="0"/>
              <a:t>TACT</a:t>
            </a:r>
            <a:r>
              <a:rPr lang="zh-CN" altLang="en-US" dirty="0" smtClean="0"/>
              <a:t>好，应该是因为</a:t>
            </a:r>
            <a:r>
              <a:rPr lang="en-US" altLang="zh-CN" dirty="0" err="1" smtClean="0"/>
              <a:t>WN18RR</a:t>
            </a:r>
            <a:r>
              <a:rPr lang="zh-CN" altLang="en-US" dirty="0" smtClean="0"/>
              <a:t>的关系比较少，所以邻域子图嵌入的效果不好</a:t>
            </a:r>
            <a:endParaRPr lang="en-US" altLang="zh-CN"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xmlns="" val="482441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实体对齐</a:t>
            </a:r>
            <a:r>
              <a:rPr lang="en-US" altLang="zh-CN" dirty="0" smtClean="0"/>
              <a:t>(embedding-based entity alignment)</a:t>
            </a:r>
          </a:p>
          <a:p>
            <a:endParaRPr lang="zh-CN" altLang="en-US" dirty="0"/>
          </a:p>
        </p:txBody>
      </p:sp>
    </p:spTree>
    <p:extLst>
      <p:ext uri="{BB962C8B-B14F-4D97-AF65-F5344CB8AC3E}">
        <p14:creationId xmlns:p14="http://schemas.microsoft.com/office/powerpoint/2010/main" xmlns="" val="2596672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实体对齐</a:t>
            </a:r>
            <a:r>
              <a:rPr lang="en-US" altLang="zh-CN" dirty="0" smtClean="0"/>
              <a:t>(embedding-based entity alignment)</a:t>
            </a:r>
          </a:p>
          <a:p>
            <a:endParaRPr lang="zh-CN" altLang="en-US" dirty="0"/>
          </a:p>
        </p:txBody>
      </p:sp>
    </p:spTree>
    <p:extLst>
      <p:ext uri="{BB962C8B-B14F-4D97-AF65-F5344CB8AC3E}">
        <p14:creationId xmlns:p14="http://schemas.microsoft.com/office/powerpoint/2010/main" xmlns="" val="2596672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实体对齐</a:t>
            </a:r>
            <a:r>
              <a:rPr lang="en-US" altLang="zh-CN" dirty="0" smtClean="0"/>
              <a:t>(embedding-based entity alignment)</a:t>
            </a:r>
          </a:p>
          <a:p>
            <a:endParaRPr lang="zh-CN" altLang="en-US" dirty="0"/>
          </a:p>
        </p:txBody>
      </p:sp>
    </p:spTree>
    <p:extLst>
      <p:ext uri="{BB962C8B-B14F-4D97-AF65-F5344CB8AC3E}">
        <p14:creationId xmlns:p14="http://schemas.microsoft.com/office/powerpoint/2010/main" xmlns="" val="2596672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3946134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One-</a:t>
            </a:r>
            <a:r>
              <a:rPr lang="en-US" altLang="zh-CN" dirty="0" err="1" smtClean="0"/>
              <a:t>hot:https</a:t>
            </a:r>
            <a:r>
              <a:rPr lang="en-US" altLang="zh-CN" dirty="0" smtClean="0"/>
              <a:t>://</a:t>
            </a:r>
            <a:r>
              <a:rPr lang="en-US" altLang="zh-CN" dirty="0" err="1" smtClean="0"/>
              <a:t>blog.csdn.net</a:t>
            </a:r>
            <a:r>
              <a:rPr lang="en-US" altLang="zh-CN" dirty="0" smtClean="0"/>
              <a:t>/</a:t>
            </a:r>
            <a:r>
              <a:rPr lang="en-US" altLang="zh-CN" dirty="0" err="1" smtClean="0"/>
              <a:t>randompeople</a:t>
            </a:r>
            <a:r>
              <a:rPr lang="en-US" altLang="zh-CN" dirty="0" smtClean="0"/>
              <a:t>/article/details/83244766</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u="none" kern="1200" baseline="0" dirty="0" err="1" smtClean="0">
                <a:solidFill>
                  <a:schemeClr val="tx1"/>
                </a:solidFill>
                <a:latin typeface="+mn-ea"/>
                <a:ea typeface="Malgun Gothic" panose="020B0503020000020004" pitchFamily="2" charset="-127"/>
              </a:rPr>
              <a:t>AUC</a:t>
            </a:r>
            <a:r>
              <a:rPr lang="en-US" altLang="zh-CN" sz="1200" u="none" kern="1200" baseline="0" dirty="0" smtClean="0">
                <a:solidFill>
                  <a:schemeClr val="tx1"/>
                </a:solidFill>
                <a:latin typeface="+mn-ea"/>
                <a:ea typeface="Malgun Gothic" panose="020B0503020000020004" pitchFamily="2" charset="-127"/>
              </a:rPr>
              <a:t>-PR</a:t>
            </a:r>
            <a:r>
              <a:rPr lang="zh-CN" altLang="en-US" sz="1200" u="none" kern="1200" baseline="0" dirty="0" smtClean="0">
                <a:solidFill>
                  <a:schemeClr val="tx1"/>
                </a:solidFill>
                <a:latin typeface="+mn-ea"/>
                <a:ea typeface="Malgun Gothic" panose="020B0503020000020004" pitchFamily="2" charset="-127"/>
              </a:rPr>
              <a:t>介绍</a:t>
            </a:r>
            <a:r>
              <a:rPr lang="en-US" altLang="zh-CN" sz="1200" u="none" kern="1200" baseline="0" dirty="0" smtClean="0">
                <a:solidFill>
                  <a:schemeClr val="tx1"/>
                </a:solidFill>
                <a:latin typeface="+mn-ea"/>
                <a:ea typeface="Malgun Gothic" panose="020B0503020000020004" pitchFamily="2" charset="-127"/>
              </a:rPr>
              <a:t>:</a:t>
            </a:r>
          </a:p>
          <a:p>
            <a:r>
              <a:rPr lang="en-US" altLang="zh-CN" sz="1200" u="none" kern="1200" baseline="0" dirty="0" smtClean="0">
                <a:solidFill>
                  <a:schemeClr val="tx1"/>
                </a:solidFill>
                <a:latin typeface="+mn-ea"/>
                <a:ea typeface="Malgun Gothic" panose="020B0503020000020004" pitchFamily="2" charset="-127"/>
              </a:rPr>
              <a:t>https://</a:t>
            </a:r>
            <a:r>
              <a:rPr lang="en-US" altLang="zh-CN" sz="1200" u="none" kern="1200" baseline="0" dirty="0" err="1" smtClean="0">
                <a:solidFill>
                  <a:schemeClr val="tx1"/>
                </a:solidFill>
                <a:latin typeface="+mn-ea"/>
                <a:ea typeface="Malgun Gothic" panose="020B0503020000020004" pitchFamily="2" charset="-127"/>
              </a:rPr>
              <a:t>blog.csdn.net</a:t>
            </a:r>
            <a:r>
              <a:rPr lang="en-US" altLang="zh-CN" sz="1200" u="none" kern="1200" baseline="0" dirty="0" smtClean="0">
                <a:solidFill>
                  <a:schemeClr val="tx1"/>
                </a:solidFill>
                <a:latin typeface="+mn-ea"/>
                <a:ea typeface="Malgun Gothic" panose="020B0503020000020004" pitchFamily="2" charset="-127"/>
              </a:rPr>
              <a:t>/</a:t>
            </a:r>
            <a:r>
              <a:rPr lang="en-US" altLang="zh-CN" sz="1200" u="none" kern="1200" baseline="0" dirty="0" err="1" smtClean="0">
                <a:solidFill>
                  <a:schemeClr val="tx1"/>
                </a:solidFill>
                <a:latin typeface="+mn-ea"/>
                <a:ea typeface="Malgun Gothic" panose="020B0503020000020004" pitchFamily="2" charset="-127"/>
              </a:rPr>
              <a:t>chen_yiwei</a:t>
            </a:r>
            <a:r>
              <a:rPr lang="en-US" altLang="zh-CN" sz="1200" u="none" kern="1200" baseline="0" dirty="0" smtClean="0">
                <a:solidFill>
                  <a:schemeClr val="tx1"/>
                </a:solidFill>
                <a:latin typeface="+mn-ea"/>
                <a:ea typeface="Malgun Gothic" panose="020B0503020000020004" pitchFamily="2" charset="-127"/>
              </a:rPr>
              <a:t>/article/details/</a:t>
            </a:r>
            <a:r>
              <a:rPr lang="en-US" altLang="zh-CN" sz="1200" u="none" kern="1200" baseline="0" dirty="0" err="1" smtClean="0">
                <a:solidFill>
                  <a:schemeClr val="tx1"/>
                </a:solidFill>
                <a:latin typeface="+mn-ea"/>
                <a:ea typeface="Malgun Gothic" panose="020B0503020000020004" pitchFamily="2" charset="-127"/>
              </a:rPr>
              <a:t>88086086?utm_medium</a:t>
            </a:r>
            <a:r>
              <a:rPr lang="en-US" altLang="zh-CN" sz="1200" u="none" kern="1200" baseline="0" dirty="0" smtClean="0">
                <a:solidFill>
                  <a:schemeClr val="tx1"/>
                </a:solidFill>
                <a:latin typeface="+mn-ea"/>
                <a:ea typeface="Malgun Gothic" panose="020B0503020000020004" pitchFamily="2" charset="-127"/>
              </a:rPr>
              <a:t>=</a:t>
            </a:r>
            <a:r>
              <a:rPr lang="en-US" altLang="zh-CN" sz="1200" u="none" kern="1200" baseline="0" dirty="0" err="1" smtClean="0">
                <a:solidFill>
                  <a:schemeClr val="tx1"/>
                </a:solidFill>
                <a:latin typeface="+mn-ea"/>
                <a:ea typeface="Malgun Gothic" panose="020B0503020000020004" pitchFamily="2" charset="-127"/>
              </a:rPr>
              <a:t>distribute.pc_relevant.none</a:t>
            </a:r>
            <a:r>
              <a:rPr lang="en-US" altLang="zh-CN" sz="1200" u="none" kern="1200" baseline="0" dirty="0" smtClean="0">
                <a:solidFill>
                  <a:schemeClr val="tx1"/>
                </a:solidFill>
                <a:latin typeface="+mn-ea"/>
                <a:ea typeface="Malgun Gothic" panose="020B0503020000020004" pitchFamily="2" charset="-127"/>
              </a:rPr>
              <a:t>-task-blog-</a:t>
            </a:r>
            <a:r>
              <a:rPr lang="en-US" altLang="zh-CN" sz="1200" u="none" kern="1200" baseline="0" dirty="0" err="1" smtClean="0">
                <a:solidFill>
                  <a:schemeClr val="tx1"/>
                </a:solidFill>
                <a:latin typeface="+mn-ea"/>
                <a:ea typeface="Malgun Gothic" panose="020B0503020000020004" pitchFamily="2" charset="-127"/>
              </a:rPr>
              <a:t>2%7Edefault%7EBlogCommendFromBaidu%7Edefault</a:t>
            </a:r>
            <a:r>
              <a:rPr lang="en-US" altLang="zh-CN" sz="1200" u="none" kern="1200" baseline="0" dirty="0" smtClean="0">
                <a:solidFill>
                  <a:schemeClr val="tx1"/>
                </a:solidFill>
                <a:latin typeface="+mn-ea"/>
                <a:ea typeface="Malgun Gothic" panose="020B0503020000020004" pitchFamily="2" charset="-127"/>
              </a:rPr>
              <a:t>-</a:t>
            </a:r>
            <a:r>
              <a:rPr lang="en-US" altLang="zh-CN" sz="1200" u="none" kern="1200" baseline="0" dirty="0" err="1" smtClean="0">
                <a:solidFill>
                  <a:schemeClr val="tx1"/>
                </a:solidFill>
                <a:latin typeface="+mn-ea"/>
                <a:ea typeface="Malgun Gothic" panose="020B0503020000020004" pitchFamily="2" charset="-127"/>
              </a:rPr>
              <a:t>5.control&amp;depth_1</a:t>
            </a:r>
            <a:r>
              <a:rPr lang="en-US" altLang="zh-CN" sz="1200" u="none" kern="1200" baseline="0" dirty="0" smtClean="0">
                <a:solidFill>
                  <a:schemeClr val="tx1"/>
                </a:solidFill>
                <a:latin typeface="+mn-ea"/>
                <a:ea typeface="Malgun Gothic" panose="020B0503020000020004" pitchFamily="2" charset="-127"/>
              </a:rPr>
              <a:t>-</a:t>
            </a:r>
            <a:r>
              <a:rPr lang="en-US" altLang="zh-CN" sz="1200" u="none" kern="1200" baseline="0" dirty="0" err="1" smtClean="0">
                <a:solidFill>
                  <a:schemeClr val="tx1"/>
                </a:solidFill>
                <a:latin typeface="+mn-ea"/>
                <a:ea typeface="Malgun Gothic" panose="020B0503020000020004" pitchFamily="2" charset="-127"/>
              </a:rPr>
              <a:t>utm_source</a:t>
            </a:r>
            <a:r>
              <a:rPr lang="en-US" altLang="zh-CN" sz="1200" u="none" kern="1200" baseline="0" dirty="0" smtClean="0">
                <a:solidFill>
                  <a:schemeClr val="tx1"/>
                </a:solidFill>
                <a:latin typeface="+mn-ea"/>
                <a:ea typeface="Malgun Gothic" panose="020B0503020000020004" pitchFamily="2" charset="-127"/>
              </a:rPr>
              <a:t>=</a:t>
            </a:r>
            <a:r>
              <a:rPr lang="en-US" altLang="zh-CN" sz="1200" u="none" kern="1200" baseline="0" dirty="0" err="1" smtClean="0">
                <a:solidFill>
                  <a:schemeClr val="tx1"/>
                </a:solidFill>
                <a:latin typeface="+mn-ea"/>
                <a:ea typeface="Malgun Gothic" panose="020B0503020000020004" pitchFamily="2" charset="-127"/>
              </a:rPr>
              <a:t>distribute.pc_relevant.none</a:t>
            </a:r>
            <a:r>
              <a:rPr lang="en-US" altLang="zh-CN" sz="1200" u="none" kern="1200" baseline="0" dirty="0" smtClean="0">
                <a:solidFill>
                  <a:schemeClr val="tx1"/>
                </a:solidFill>
                <a:latin typeface="+mn-ea"/>
                <a:ea typeface="Malgun Gothic" panose="020B0503020000020004" pitchFamily="2" charset="-127"/>
              </a:rPr>
              <a:t>-task-blog-</a:t>
            </a:r>
            <a:r>
              <a:rPr lang="en-US" altLang="zh-CN" sz="1200" u="none" kern="1200" baseline="0" dirty="0" err="1" smtClean="0">
                <a:solidFill>
                  <a:schemeClr val="tx1"/>
                </a:solidFill>
                <a:latin typeface="+mn-ea"/>
                <a:ea typeface="Malgun Gothic" panose="020B0503020000020004" pitchFamily="2" charset="-127"/>
              </a:rPr>
              <a:t>2%7Edefault%7EBlogCommendFromBaidu%7Edefault</a:t>
            </a:r>
            <a:r>
              <a:rPr lang="en-US" altLang="zh-CN" sz="1200" u="none" kern="1200" baseline="0" dirty="0" smtClean="0">
                <a:solidFill>
                  <a:schemeClr val="tx1"/>
                </a:solidFill>
                <a:latin typeface="+mn-ea"/>
                <a:ea typeface="Malgun Gothic" panose="020B0503020000020004" pitchFamily="2" charset="-127"/>
              </a:rPr>
              <a:t>-</a:t>
            </a:r>
            <a:r>
              <a:rPr lang="en-US" altLang="zh-CN" sz="1200" u="none" kern="1200" baseline="0" dirty="0" err="1" smtClean="0">
                <a:solidFill>
                  <a:schemeClr val="tx1"/>
                </a:solidFill>
                <a:latin typeface="+mn-ea"/>
                <a:ea typeface="Malgun Gothic" panose="020B0503020000020004" pitchFamily="2" charset="-127"/>
              </a:rPr>
              <a:t>5.control</a:t>
            </a:r>
            <a:endParaRPr lang="en-US" altLang="zh-CN" sz="1200" u="none" kern="1200" baseline="0" dirty="0" smtClean="0">
              <a:solidFill>
                <a:schemeClr val="tx1"/>
              </a:solidFill>
              <a:latin typeface="+mn-ea"/>
              <a:ea typeface="Malgun Gothic" panose="020B0503020000020004" pitchFamily="2" charset="-127"/>
            </a:endParaRPr>
          </a:p>
          <a:p>
            <a:r>
              <a:rPr lang="en-US" altLang="zh-CN" dirty="0" smtClean="0"/>
              <a:t>https</a:t>
            </a:r>
            <a:r>
              <a:rPr lang="en-US" altLang="zh-CN" dirty="0" smtClean="0"/>
              <a:t>://</a:t>
            </a:r>
            <a:r>
              <a:rPr lang="en-US" altLang="zh-CN" dirty="0" err="1" smtClean="0"/>
              <a:t>blog.csdn.net</a:t>
            </a:r>
            <a:r>
              <a:rPr lang="en-US" altLang="zh-CN" dirty="0" smtClean="0"/>
              <a:t>/</a:t>
            </a:r>
            <a:r>
              <a:rPr lang="en-US" altLang="zh-CN" dirty="0" err="1" smtClean="0"/>
              <a:t>aaon22357</a:t>
            </a:r>
            <a:r>
              <a:rPr lang="en-US" altLang="zh-CN" dirty="0" smtClean="0"/>
              <a:t>/article/details/90084984</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将相关系数用关系的频率替换？</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a:xfrm>
            <a:off x="6227763" y="6410325"/>
            <a:ext cx="2376487" cy="331788"/>
          </a:xfrm>
          <a:prstGeom prst="rect">
            <a:avLst/>
          </a:prstGeom>
        </p:spPr>
        <p:txBody>
          <a:bodyPr/>
          <a:lstStyle>
            <a:lvl1pPr>
              <a:defRPr/>
            </a:lvl1pPr>
          </a:lstStyle>
          <a:p>
            <a:pPr eaLnBrk="1" latinLnBrk="1" hangingPunct="1"/>
            <a:r>
              <a:rPr lang="en-US" altLang="x-none" dirty="0" smtClean="0"/>
              <a:t>2018-11-9</a:t>
            </a:r>
            <a:endParaRPr lang="en-US" altLang="x-none"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a:xfrm>
            <a:off x="6227763" y="6410325"/>
            <a:ext cx="2376487" cy="331788"/>
          </a:xfrm>
          <a:prstGeom prst="rect">
            <a:avLst/>
          </a:prstGeom>
        </p:spPr>
        <p:txBody>
          <a:bodyPr/>
          <a:lstStyle/>
          <a:p>
            <a:pPr lvl="0" eaLnBrk="1" latinLnBrk="1" hangingPunct="1"/>
            <a:r>
              <a:rPr lang="en-US" altLang="x-none" dirty="0"/>
              <a:t>2014-03-01</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a:xfrm>
            <a:off x="6227763" y="6410325"/>
            <a:ext cx="2376487" cy="331788"/>
          </a:xfrm>
          <a:prstGeom prst="rect">
            <a:avLst/>
          </a:prstGeom>
        </p:spPr>
        <p:txBody>
          <a:bodyPr/>
          <a:lstStyle/>
          <a:p>
            <a:pPr lvl="0" eaLnBrk="1" latinLnBrk="1" hangingPunct="1"/>
            <a:r>
              <a:rPr lang="en-US" altLang="x-none" dirty="0"/>
              <a:t>2014-03-01</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196975"/>
            <a:ext cx="3920490" cy="482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7248" y="1196975"/>
            <a:ext cx="3920490" cy="482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74675" y="1143060"/>
            <a:ext cx="8001000" cy="4822825"/>
          </a:xfrm>
        </p:spPr>
        <p:txBody>
          <a:bodyPr/>
          <a:lstStyle>
            <a:lvl1pPr>
              <a:defRPr sz="2400"/>
            </a:lvl1pPr>
            <a:lvl2pPr>
              <a:defRPr sz="2000"/>
            </a:lvl2pPr>
            <a:lvl3pPr marL="1304925" indent="-394970">
              <a:buFont typeface="Wingdings" panose="05000000000000000000" pitchFamily="2" charset="2"/>
              <a:buChar char="Ø"/>
              <a:defRPr sz="1800"/>
            </a:lvl3pPr>
            <a:lvl4pPr>
              <a:defRPr sz="16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a:xfrm>
            <a:off x="6227763" y="6410325"/>
            <a:ext cx="2376487" cy="331788"/>
          </a:xfrm>
          <a:prstGeom prst="rect">
            <a:avLst/>
          </a:prstGeom>
        </p:spPr>
        <p:txBody>
          <a:bodyPr/>
          <a:lstStyle/>
          <a:p>
            <a:pPr lvl="0" eaLnBrk="1" latinLnBrk="1" hangingPunct="1"/>
            <a:r>
              <a:rPr lang="en-US" altLang="x-none" dirty="0"/>
              <a:t>2014-03-01</a:t>
            </a: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90631"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5" name="Rectangle 3"/>
          <p:cNvSpPr>
            <a:spLocks noGrp="1" noChangeArrowheads="1"/>
          </p:cNvSpPr>
          <p:nvPr>
            <p:ph idx="1"/>
          </p:nvPr>
        </p:nvSpPr>
        <p:spPr bwMode="auto">
          <a:xfrm>
            <a:off x="566738" y="1196975"/>
            <a:ext cx="8001000" cy="4822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lvl="0"/>
            <a:r>
              <a:rPr lang="zh-CN" altLang="en-US" smtClean="0"/>
              <a:t>单击此处编辑母版文本样式</a:t>
            </a:r>
          </a:p>
          <a:p>
            <a:pPr lvl="1"/>
            <a:r>
              <a:rPr lang="zh-CN" altLang="en-US" smtClean="0"/>
              <a:t>第二级</a:t>
            </a:r>
          </a:p>
        </p:txBody>
      </p:sp>
      <p:sp>
        <p:nvSpPr>
          <p:cNvPr id="4" name="Rectangle 6"/>
          <p:cNvSpPr>
            <a:spLocks noGrp="1" noChangeArrowheads="1"/>
          </p:cNvSpPr>
          <p:nvPr>
            <p:ph type="sldNum" sz="quarter" idx="10"/>
          </p:nvPr>
        </p:nvSpPr>
        <p:spPr>
          <a:xfrm>
            <a:off x="6227763" y="6481763"/>
            <a:ext cx="2376487" cy="331787"/>
          </a:xfrm>
        </p:spPr>
        <p:txBody>
          <a:bodyPr/>
          <a:lstStyle>
            <a:lvl1pPr>
              <a:defRPr/>
            </a:lvl1pPr>
          </a:lstStyle>
          <a:p>
            <a:pPr>
              <a:defRPr/>
            </a:pPr>
            <a:r>
              <a:rPr lang="en-US" altLang="ko-KR" dirty="0"/>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a:xfrm>
            <a:off x="6227763" y="6410325"/>
            <a:ext cx="2376487" cy="331788"/>
          </a:xfrm>
          <a:prstGeom prst="rect">
            <a:avLst/>
          </a:prstGeom>
        </p:spPr>
        <p:txBody>
          <a:bodyPr/>
          <a:lstStyle/>
          <a:p>
            <a:pPr lvl="0" eaLnBrk="1" latinLnBrk="1" hangingPunct="1"/>
            <a:r>
              <a:rPr lang="en-US" altLang="x-none" dirty="0"/>
              <a:t>2014-03-01</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196975"/>
            <a:ext cx="3920490" cy="482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7248" y="1196975"/>
            <a:ext cx="3920490" cy="482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a:xfrm>
            <a:off x="6227763" y="6410325"/>
            <a:ext cx="2376487" cy="331788"/>
          </a:xfrm>
          <a:prstGeom prst="rect">
            <a:avLst/>
          </a:prstGeom>
        </p:spPr>
        <p:txBody>
          <a:bodyPr/>
          <a:lstStyle/>
          <a:p>
            <a:pPr lvl="0" eaLnBrk="1" latinLnBrk="1" hangingPunct="1"/>
            <a:r>
              <a:rPr lang="en-US" altLang="x-none" dirty="0"/>
              <a:t>2014-03-01</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页脚占位符 7"/>
          <p:cNvSpPr>
            <a:spLocks noGrp="1"/>
          </p:cNvSpPr>
          <p:nvPr>
            <p:ph type="ftr" sz="quarter" idx="11"/>
          </p:nvPr>
        </p:nvSpPr>
        <p:spPr/>
        <p:txBody>
          <a:bodyPr/>
          <a:lstStyle/>
          <a:p>
            <a:pPr lvl="0" eaLnBrk="1" latinLnBrk="1" hangingPunct="1"/>
            <a:endParaRPr lang="en-US" altLang="x-none" dirty="0"/>
          </a:p>
        </p:txBody>
      </p:sp>
      <p:sp>
        <p:nvSpPr>
          <p:cNvPr id="9" name="灯片编号占位符 8"/>
          <p:cNvSpPr>
            <a:spLocks noGrp="1"/>
          </p:cNvSpPr>
          <p:nvPr>
            <p:ph type="sldNum" sz="quarter" idx="12"/>
          </p:nvPr>
        </p:nvSpPr>
        <p:spPr>
          <a:xfrm>
            <a:off x="6227763" y="6410325"/>
            <a:ext cx="2376487" cy="331788"/>
          </a:xfrm>
          <a:prstGeom prst="rect">
            <a:avLst/>
          </a:prstGeom>
        </p:spPr>
        <p:txBody>
          <a:bodyPr/>
          <a:lstStyle/>
          <a:p>
            <a:pPr lvl="0" eaLnBrk="1" latinLnBrk="1" hangingPunct="1"/>
            <a:r>
              <a:rPr lang="en-US" altLang="x-none" dirty="0"/>
              <a:t>2014-03-01</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p:txBody>
          <a:bodyPr/>
          <a:lstStyle/>
          <a:p>
            <a:pPr lvl="0" eaLnBrk="1" latinLnBrk="1" hangingPunct="1"/>
            <a:endParaRPr lang="en-US" altLang="x-none" dirty="0"/>
          </a:p>
        </p:txBody>
      </p:sp>
      <p:sp>
        <p:nvSpPr>
          <p:cNvPr id="5" name="灯片编号占位符 4"/>
          <p:cNvSpPr>
            <a:spLocks noGrp="1"/>
          </p:cNvSpPr>
          <p:nvPr>
            <p:ph type="sldNum" sz="quarter" idx="12"/>
          </p:nvPr>
        </p:nvSpPr>
        <p:spPr>
          <a:xfrm>
            <a:off x="6227763" y="6410325"/>
            <a:ext cx="2376487" cy="331788"/>
          </a:xfrm>
          <a:prstGeom prst="rect">
            <a:avLst/>
          </a:prstGeom>
        </p:spPr>
        <p:txBody>
          <a:bodyPr/>
          <a:lstStyle/>
          <a:p>
            <a:pPr lvl="0" eaLnBrk="1" latinLnBrk="1" hangingPunct="1"/>
            <a:r>
              <a:rPr lang="en-US" altLang="x-none" dirty="0"/>
              <a:t>2014-03-01</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eaLnBrk="1" latinLnBrk="1" hangingPunct="1"/>
            <a:endParaRPr lang="en-US" altLang="x-none" dirty="0"/>
          </a:p>
        </p:txBody>
      </p:sp>
      <p:sp>
        <p:nvSpPr>
          <p:cNvPr id="4" name="灯片编号占位符 3"/>
          <p:cNvSpPr>
            <a:spLocks noGrp="1"/>
          </p:cNvSpPr>
          <p:nvPr>
            <p:ph type="sldNum" sz="quarter" idx="12"/>
          </p:nvPr>
        </p:nvSpPr>
        <p:spPr>
          <a:xfrm>
            <a:off x="6227763" y="6410325"/>
            <a:ext cx="2376487" cy="331788"/>
          </a:xfrm>
          <a:prstGeom prst="rect">
            <a:avLst/>
          </a:prstGeom>
        </p:spPr>
        <p:txBody>
          <a:bodyPr/>
          <a:lstStyle/>
          <a:p>
            <a:pPr lvl="0" eaLnBrk="1" latinLnBrk="1" hangingPunct="1"/>
            <a:r>
              <a:rPr lang="en-US" altLang="x-none" dirty="0"/>
              <a:t>2014-03-01</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a:xfrm>
            <a:off x="6227763" y="6410325"/>
            <a:ext cx="2376487" cy="331788"/>
          </a:xfrm>
          <a:prstGeom prst="rect">
            <a:avLst/>
          </a:prstGeom>
        </p:spPr>
        <p:txBody>
          <a:bodyPr/>
          <a:lstStyle/>
          <a:p>
            <a:pPr lvl="0" eaLnBrk="1" latinLnBrk="1" hangingPunct="1"/>
            <a:r>
              <a:rPr lang="en-US" altLang="x-none" dirty="0"/>
              <a:t>2014-03-01</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a:xfrm>
            <a:off x="6227763" y="6410325"/>
            <a:ext cx="2376487" cy="331788"/>
          </a:xfrm>
          <a:prstGeom prst="rect">
            <a:avLst/>
          </a:prstGeom>
        </p:spPr>
        <p:txBody>
          <a:bodyPr/>
          <a:lstStyle/>
          <a:p>
            <a:pPr lvl="0" eaLnBrk="1" latinLnBrk="1" hangingPunct="1"/>
            <a:r>
              <a:rPr lang="en-US" altLang="x-none" dirty="0"/>
              <a:t>2014-03-01</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zh-CN" altLang="en-US" dirty="0" smtClean="0"/>
              <a:t>你好</a:t>
            </a:r>
            <a:endParaRPr lang="ko-KR" altLang="en-US" dirty="0"/>
          </a:p>
        </p:txBody>
      </p:sp>
      <p:sp>
        <p:nvSpPr>
          <p:cNvPr id="1027" name="Rectangle 3"/>
          <p:cNvSpPr>
            <a:spLocks noGrp="1"/>
          </p:cNvSpPr>
          <p:nvPr>
            <p:ph type="body" idx="1"/>
          </p:nvPr>
        </p:nvSpPr>
        <p:spPr>
          <a:xfrm>
            <a:off x="566738" y="1196975"/>
            <a:ext cx="8001000" cy="4822825"/>
          </a:xfrm>
          <a:prstGeom prst="rect">
            <a:avLst/>
          </a:prstGeom>
          <a:noFill/>
          <a:ln w="9525">
            <a:noFill/>
          </a:ln>
        </p:spPr>
        <p:txBody>
          <a:bodyPr/>
          <a:lstStyle/>
          <a:p>
            <a:pPr lvl="4"/>
            <a:endParaRPr lang="ko-KR" altLang="en-US" dirty="0"/>
          </a:p>
        </p:txBody>
      </p:sp>
      <p:sp>
        <p:nvSpPr>
          <p:cNvPr id="1028" name="AutoShape 4"/>
          <p:cNvSpPr/>
          <p:nvPr/>
        </p:nvSpPr>
        <p:spPr>
          <a:xfrm>
            <a:off x="609600"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itchFamily="2" charset="-127"/>
            </a:endParaRPr>
          </a:p>
        </p:txBody>
      </p:sp>
      <p:sp>
        <p:nvSpPr>
          <p:cNvPr id="1029"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sp>
        <p:nvSpPr>
          <p:cNvPr id="1031" name="Rectangle 9"/>
          <p:cNvSpPr>
            <a:spLocks noGrp="1"/>
          </p:cNvSpPr>
          <p:nvPr>
            <p:ph type="ftr" sz="quarter" idx="3"/>
          </p:nvPr>
        </p:nvSpPr>
        <p:spPr>
          <a:xfrm>
            <a:off x="684213" y="6410325"/>
            <a:ext cx="2895600" cy="260350"/>
          </a:xfrm>
          <a:prstGeom prst="rect">
            <a:avLst/>
          </a:prstGeom>
          <a:noFill/>
          <a:ln w="9525">
            <a:noFill/>
          </a:ln>
        </p:spPr>
        <p:txBody>
          <a:bodyPr/>
          <a:lstStyle>
            <a:lvl1pPr>
              <a:defRPr sz="800" b="1">
                <a:latin typeface="Tahoma" panose="020B0604030504040204" pitchFamily="2" charset="0"/>
              </a:defRPr>
            </a:lvl1pPr>
          </a:lstStyle>
          <a:p>
            <a:pPr lvl="0" eaLnBrk="1" latinLnBrk="1" hangingPunct="1"/>
            <a:endParaRPr lang="en-US" altLang="x-none" dirty="0"/>
          </a:p>
        </p:txBody>
      </p:sp>
      <p:pic>
        <p:nvPicPr>
          <p:cNvPr id="1032" name="Picture 10" descr="C:\Users\Administrator\Desktop\xb.gif"/>
          <p:cNvPicPr>
            <a:picLocks noChangeAspect="1"/>
          </p:cNvPicPr>
          <p:nvPr userDrawn="1"/>
        </p:nvPicPr>
        <p:blipFill>
          <a:blip r:embed="rId13" cstate="print"/>
          <a:stretch>
            <a:fillRect/>
          </a:stretch>
        </p:blipFill>
        <p:spPr>
          <a:xfrm>
            <a:off x="152400" y="6172200"/>
            <a:ext cx="471488" cy="46831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None/>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AutoShape 7"/>
          <p:cNvSpPr/>
          <p:nvPr/>
        </p:nvSpPr>
        <p:spPr>
          <a:xfrm>
            <a:off x="685800" y="23939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itchFamily="2" charset="-127"/>
              <a:ea typeface="Gulim" pitchFamily="2" charset="-127"/>
            </a:endParaRPr>
          </a:p>
        </p:txBody>
      </p:sp>
      <p:sp>
        <p:nvSpPr>
          <p:cNvPr id="2051"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itchFamily="2" charset="-127"/>
              </a:rPr>
              <a:t>2014-03-01</a:t>
            </a:r>
          </a:p>
        </p:txBody>
      </p:sp>
      <p:sp>
        <p:nvSpPr>
          <p:cNvPr id="2052"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2053"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itchFamily="2" charset="-127"/>
              </a:rPr>
              <a:t>Fuzhou University</a:t>
            </a:r>
          </a:p>
        </p:txBody>
      </p:sp>
      <p:sp>
        <p:nvSpPr>
          <p:cNvPr id="2054"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2055" name="Picture 10" descr="C:\Users\Administrator\Desktop\xb.gif"/>
          <p:cNvPicPr>
            <a:picLocks noChangeAspect="1"/>
          </p:cNvPicPr>
          <p:nvPr userDrawn="1"/>
        </p:nvPicPr>
        <p:blipFill>
          <a:blip r:embed="rId14" cstate="print"/>
          <a:stretch>
            <a:fillRect/>
          </a:stretch>
        </p:blipFill>
        <p:spPr>
          <a:xfrm>
            <a:off x="152400" y="6172200"/>
            <a:ext cx="471488" cy="468313"/>
          </a:xfrm>
          <a:prstGeom prst="rect">
            <a:avLst/>
          </a:prstGeom>
          <a:noFill/>
          <a:ln w="9525">
            <a:noFill/>
          </a:ln>
        </p:spPr>
      </p:pic>
      <p:sp>
        <p:nvSpPr>
          <p:cNvPr id="205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2057" name="Rectangle 3"/>
          <p:cNvSpPr>
            <a:spLocks noGrp="1"/>
          </p:cNvSpPr>
          <p:nvPr>
            <p:ph type="body" idx="1"/>
          </p:nvPr>
        </p:nvSpPr>
        <p:spPr>
          <a:xfrm>
            <a:off x="566738" y="1196975"/>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8.png"/></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ctrTitle"/>
          </p:nvPr>
        </p:nvSpPr>
        <p:spPr>
          <a:xfrm>
            <a:off x="533400" y="609600"/>
            <a:ext cx="8381886" cy="1752628"/>
          </a:xfrm>
        </p:spPr>
        <p:txBody>
          <a:bodyPr vert="horz" wrap="square" anchor="b"/>
          <a:lstStyle>
            <a:lvl1pPr lvl="0">
              <a:defRPr/>
            </a:lvl1pPr>
          </a:lstStyle>
          <a:p>
            <a:pPr lvl="0" algn="l"/>
            <a:r>
              <a:rPr lang="en-US" altLang="zh-CN" sz="2800" dirty="0" smtClean="0">
                <a:effectLst>
                  <a:outerShdw blurRad="38100" dist="38100" dir="2700000">
                    <a:srgbClr val="C0C0C0"/>
                  </a:outerShdw>
                </a:effectLst>
              </a:rPr>
              <a:t>Topology-Aware Correlations Between Relations for Inductive Link Prediction in Knowledge </a:t>
            </a:r>
            <a:br>
              <a:rPr lang="en-US" altLang="zh-CN" sz="2800" dirty="0" smtClean="0">
                <a:effectLst>
                  <a:outerShdw blurRad="38100" dist="38100" dir="2700000">
                    <a:srgbClr val="C0C0C0"/>
                  </a:outerShdw>
                </a:effectLst>
              </a:rPr>
            </a:br>
            <a:r>
              <a:rPr lang="en-US" altLang="zh-CN" sz="2800" dirty="0" smtClean="0">
                <a:effectLst>
                  <a:outerShdw blurRad="38100" dist="38100" dir="2700000">
                    <a:srgbClr val="C0C0C0"/>
                  </a:outerShdw>
                </a:effectLst>
              </a:rPr>
              <a:t>Graphs</a:t>
            </a:r>
            <a:endParaRPr lang="zh-CN" altLang="en-US" sz="2800" dirty="0">
              <a:effectLst>
                <a:outerShdw blurRad="38100" dist="38100" dir="2700000">
                  <a:srgbClr val="C0C0C0"/>
                </a:outerShdw>
              </a:effectLst>
            </a:endParaRPr>
          </a:p>
        </p:txBody>
      </p:sp>
      <p:sp>
        <p:nvSpPr>
          <p:cNvPr id="6147" name="Rectangle 3"/>
          <p:cNvSpPr>
            <a:spLocks noGrp="1"/>
          </p:cNvSpPr>
          <p:nvPr>
            <p:ph type="subTitle" idx="1"/>
          </p:nvPr>
        </p:nvSpPr>
        <p:spPr>
          <a:xfrm>
            <a:off x="762000" y="3733800"/>
            <a:ext cx="6858000" cy="1655762"/>
          </a:xfrm>
        </p:spPr>
        <p:txBody>
          <a:bodyPr vert="horz" wrap="square" anchor="t"/>
          <a:lstStyle>
            <a:lvl1pPr marL="0" lvl="0" indent="0" algn="ctr">
              <a:buNone/>
              <a:defRPr/>
            </a:lvl1pPr>
            <a:lvl2pPr marL="471805" lvl="1" indent="0" algn="ctr">
              <a:buNone/>
              <a:defRPr/>
            </a:lvl2pPr>
            <a:lvl3pPr marL="909955" lvl="2" indent="0" algn="ctr">
              <a:buNone/>
              <a:defRPr/>
            </a:lvl3pPr>
            <a:lvl4pPr marL="1306830" lvl="3" indent="0" algn="ctr">
              <a:buNone/>
              <a:defRPr/>
            </a:lvl4pPr>
            <a:lvl5pPr marL="1695450" lvl="4" indent="0" algn="ctr">
              <a:buNone/>
              <a:defRPr/>
            </a:lvl5pPr>
          </a:lstStyle>
          <a:p>
            <a:pPr lvl="0" algn="l" eaLnBrk="1" hangingPunct="1">
              <a:lnSpc>
                <a:spcPct val="115000"/>
              </a:lnSpc>
            </a:pPr>
            <a:r>
              <a:rPr lang="zh-CN" altLang="en-US" sz="800" dirty="0"/>
              <a:t>                                                                           </a:t>
            </a:r>
            <a:endParaRPr lang="en-US" altLang="x-none" sz="800" dirty="0"/>
          </a:p>
          <a:p>
            <a:pPr lvl="0" algn="l" eaLnBrk="1" hangingPunct="1">
              <a:lnSpc>
                <a:spcPct val="115000"/>
              </a:lnSpc>
            </a:pPr>
            <a:r>
              <a:rPr lang="zh-CN" altLang="en-US" sz="1800" dirty="0"/>
              <a:t>汇报人</a:t>
            </a:r>
            <a:r>
              <a:rPr lang="zh-CN" altLang="en-US" sz="1800" dirty="0" smtClean="0"/>
              <a:t>：</a:t>
            </a:r>
            <a:r>
              <a:rPr lang="zh-CN" altLang="en-US" dirty="0" smtClean="0"/>
              <a:t>林新宇</a:t>
            </a:r>
            <a:endParaRPr lang="zh-CN" altLang="en-US" sz="1800" dirty="0"/>
          </a:p>
          <a:p>
            <a:pPr lvl="0" algn="l" eaLnBrk="1" hangingPunct="1">
              <a:lnSpc>
                <a:spcPct val="115000"/>
              </a:lnSpc>
            </a:pPr>
            <a:r>
              <a:rPr lang="zh-CN" altLang="en-US" sz="1800" dirty="0"/>
              <a:t>日    期</a:t>
            </a:r>
            <a:r>
              <a:rPr lang="zh-CN" altLang="en-US" sz="1800" dirty="0" smtClean="0"/>
              <a:t>：</a:t>
            </a:r>
            <a:r>
              <a:rPr lang="en-US" altLang="x-none" sz="1800" smtClean="0"/>
              <a:t>2020-5-20</a:t>
            </a:r>
            <a:endParaRPr lang="en-US" altLang="x-none" sz="1800" dirty="0" smtClean="0"/>
          </a:p>
          <a:p>
            <a:pPr lvl="0" algn="l" eaLnBrk="1" hangingPunct="1">
              <a:lnSpc>
                <a:spcPct val="115000"/>
              </a:lnSpc>
            </a:pPr>
            <a:endParaRPr lang="en-US" altLang="zh-CN" sz="1800" dirty="0"/>
          </a:p>
          <a:p>
            <a:pPr lvl="0" algn="l" eaLnBrk="1" hangingPunct="1">
              <a:lnSpc>
                <a:spcPct val="115000"/>
              </a:lnSpc>
            </a:pPr>
            <a:r>
              <a:rPr lang="zh-CN" altLang="en-US" sz="800" dirty="0"/>
              <a:t>                                                                            </a:t>
            </a:r>
            <a:endParaRPr lang="en-US" altLang="x-none" sz="800" dirty="0"/>
          </a:p>
          <a:p>
            <a:pPr lvl="0" algn="r" eaLnBrk="1" hangingPunct="1">
              <a:lnSpc>
                <a:spcPct val="115000"/>
              </a:lnSpc>
            </a:pPr>
            <a:endParaRPr lang="en-US" altLang="x-none" sz="700" dirty="0"/>
          </a:p>
          <a:p>
            <a:pPr lvl="0" algn="r" eaLnBrk="1" hangingPunct="1">
              <a:lnSpc>
                <a:spcPct val="115000"/>
              </a:lnSpc>
            </a:pPr>
            <a:endParaRPr lang="en-US" altLang="x-none" sz="700" dirty="0"/>
          </a:p>
          <a:p>
            <a:pPr lvl="0" algn="r" eaLnBrk="1" hangingPunct="1">
              <a:lnSpc>
                <a:spcPct val="115000"/>
              </a:lnSpc>
            </a:pPr>
            <a:endParaRPr lang="zh-CN" altLang="en-US" sz="800" dirty="0"/>
          </a:p>
        </p:txBody>
      </p:sp>
      <p:pic>
        <p:nvPicPr>
          <p:cNvPr id="6148" name="图片 3" descr="bb.jpg"/>
          <p:cNvPicPr>
            <a:picLocks noChangeAspect="1"/>
          </p:cNvPicPr>
          <p:nvPr/>
        </p:nvPicPr>
        <p:blipFill>
          <a:blip r:embed="rId3" cstate="print"/>
          <a:stretch>
            <a:fillRect/>
          </a:stretch>
        </p:blipFill>
        <p:spPr>
          <a:xfrm>
            <a:off x="7696200" y="6400800"/>
            <a:ext cx="933450" cy="304800"/>
          </a:xfrm>
          <a:prstGeom prst="rect">
            <a:avLst/>
          </a:prstGeom>
          <a:noFill/>
          <a:ln w="9525">
            <a:noFill/>
          </a:ln>
        </p:spPr>
      </p:pic>
      <p:sp>
        <p:nvSpPr>
          <p:cNvPr id="5" name="TextBox 4"/>
          <p:cNvSpPr txBox="1"/>
          <p:nvPr/>
        </p:nvSpPr>
        <p:spPr>
          <a:xfrm>
            <a:off x="609704" y="2667020"/>
            <a:ext cx="8000790" cy="523220"/>
          </a:xfrm>
          <a:prstGeom prst="rect">
            <a:avLst/>
          </a:prstGeom>
          <a:noFill/>
        </p:spPr>
        <p:txBody>
          <a:bodyPr wrap="square" rtlCol="0">
            <a:spAutoFit/>
          </a:bodyPr>
          <a:lstStyle/>
          <a:p>
            <a:r>
              <a:rPr lang="zh-CN" altLang="en-US" sz="2800" b="1" dirty="0" smtClean="0">
                <a:latin typeface="+mj-lt"/>
              </a:rPr>
              <a:t>知识图归纳链接预测中关系间的拓扑感知相关性</a:t>
            </a:r>
            <a:endParaRPr lang="zh-CN" altLang="en-US" sz="2800" b="1" dirty="0">
              <a:latin typeface="+mj-lt"/>
            </a:endParaRPr>
          </a:p>
        </p:txBody>
      </p:sp>
    </p:spTree>
  </p:cSld>
  <p:clrMapOvr>
    <a:masterClrMapping/>
  </p:clrMapOvr>
  <p:transition spd="slow" advTm="1326"/>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模型</a:t>
            </a:r>
            <a:endParaRPr lang="zh-CN" altLang="en-US" dirty="0"/>
          </a:p>
        </p:txBody>
      </p:sp>
      <p:sp>
        <p:nvSpPr>
          <p:cNvPr id="7" name="TextBox 6"/>
          <p:cNvSpPr txBox="1"/>
          <p:nvPr/>
        </p:nvSpPr>
        <p:spPr>
          <a:xfrm>
            <a:off x="609704" y="1371654"/>
            <a:ext cx="8000790" cy="369332"/>
          </a:xfrm>
          <a:prstGeom prst="rect">
            <a:avLst/>
          </a:prstGeom>
          <a:noFill/>
        </p:spPr>
        <p:txBody>
          <a:bodyPr wrap="square" rtlCol="0">
            <a:spAutoFit/>
          </a:bodyPr>
          <a:lstStyle/>
          <a:p>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609704" y="1066862"/>
            <a:ext cx="7696200" cy="3359150"/>
          </a:xfrm>
          <a:prstGeom prst="rect">
            <a:avLst/>
          </a:prstGeom>
          <a:noFill/>
          <a:ln w="9525">
            <a:noFill/>
            <a:miter lim="800000"/>
            <a:headEnd/>
            <a:tailEnd/>
          </a:ln>
        </p:spPr>
      </p:pic>
      <p:sp>
        <p:nvSpPr>
          <p:cNvPr id="14" name="矩形 13"/>
          <p:cNvSpPr/>
          <p:nvPr/>
        </p:nvSpPr>
        <p:spPr>
          <a:xfrm>
            <a:off x="685902" y="4648168"/>
            <a:ext cx="7695998" cy="1200329"/>
          </a:xfrm>
          <a:prstGeom prst="rect">
            <a:avLst/>
          </a:prstGeom>
        </p:spPr>
        <p:txBody>
          <a:bodyPr wrap="square">
            <a:spAutoFit/>
          </a:bodyPr>
          <a:lstStyle/>
          <a:p>
            <a:r>
              <a:rPr lang="en-US" altLang="zh-CN" sz="2400" dirty="0" smtClean="0">
                <a:solidFill>
                  <a:srgbClr val="414141"/>
                </a:solidFill>
                <a:latin typeface="+mn-ea"/>
                <a:ea typeface="+mn-ea"/>
              </a:rPr>
              <a:t>TACT</a:t>
            </a:r>
            <a:r>
              <a:rPr lang="zh-CN" altLang="en-US" sz="2400" dirty="0" smtClean="0">
                <a:solidFill>
                  <a:srgbClr val="414141"/>
                </a:solidFill>
                <a:latin typeface="+mn-ea"/>
                <a:ea typeface="+mn-ea"/>
              </a:rPr>
              <a:t>由两个模块组成</a:t>
            </a:r>
            <a:r>
              <a:rPr lang="en-US" altLang="zh-CN" sz="2400" dirty="0" smtClean="0">
                <a:solidFill>
                  <a:srgbClr val="414141"/>
                </a:solidFill>
                <a:latin typeface="+mn-ea"/>
                <a:ea typeface="+mn-ea"/>
              </a:rPr>
              <a:t>:</a:t>
            </a:r>
            <a:r>
              <a:rPr lang="zh-CN" altLang="en-US" sz="2400" dirty="0" smtClean="0">
                <a:solidFill>
                  <a:srgbClr val="414141"/>
                </a:solidFill>
                <a:latin typeface="+mn-ea"/>
                <a:ea typeface="+mn-ea"/>
              </a:rPr>
              <a:t>关系关联模块和图结构模块。我们使用一个评分网络，根据两个模块的输出给三元组评分。</a:t>
            </a:r>
          </a:p>
        </p:txBody>
      </p:sp>
    </p:spTree>
    <p:extLst>
      <p:ext uri="{BB962C8B-B14F-4D97-AF65-F5344CB8AC3E}">
        <p14:creationId xmlns:p14="http://schemas.microsoft.com/office/powerpoint/2010/main" xmlns="" val="25946482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模型</a:t>
            </a:r>
            <a:r>
              <a:rPr lang="en-US" altLang="zh-CN" dirty="0" smtClean="0"/>
              <a:t>-</a:t>
            </a:r>
            <a:r>
              <a:rPr lang="zh-CN" altLang="en-US" dirty="0" smtClean="0"/>
              <a:t>关系关联模块</a:t>
            </a:r>
            <a:endParaRPr lang="zh-CN" altLang="en-US" dirty="0"/>
          </a:p>
        </p:txBody>
      </p:sp>
      <p:sp>
        <p:nvSpPr>
          <p:cNvPr id="9" name="TextBox 8"/>
          <p:cNvSpPr txBox="1"/>
          <p:nvPr/>
        </p:nvSpPr>
        <p:spPr>
          <a:xfrm>
            <a:off x="609704" y="1219258"/>
            <a:ext cx="8000790" cy="2308324"/>
          </a:xfrm>
          <a:prstGeom prst="rect">
            <a:avLst/>
          </a:prstGeom>
          <a:noFill/>
        </p:spPr>
        <p:txBody>
          <a:bodyPr wrap="square" rtlCol="0">
            <a:spAutoFit/>
          </a:bodyPr>
          <a:lstStyle/>
          <a:p>
            <a:r>
              <a:rPr lang="zh-CN" altLang="en-US" sz="2400" dirty="0" smtClean="0">
                <a:solidFill>
                  <a:srgbClr val="414141"/>
                </a:solidFill>
                <a:latin typeface="+mn-ea"/>
                <a:ea typeface="+mn-ea"/>
              </a:rPr>
              <a:t>为了对关系之间的语义关联进行建模，我们从两个方面考虑关联</a:t>
            </a:r>
            <a:r>
              <a:rPr lang="en-US" altLang="zh-CN" sz="2400" dirty="0" smtClean="0">
                <a:solidFill>
                  <a:srgbClr val="414141"/>
                </a:solidFill>
                <a:latin typeface="+mn-ea"/>
                <a:ea typeface="+mn-ea"/>
              </a:rPr>
              <a:t>:</a:t>
            </a:r>
          </a:p>
          <a:p>
            <a:r>
              <a:rPr lang="en-US" altLang="zh-CN" sz="2400" dirty="0" smtClean="0">
                <a:solidFill>
                  <a:srgbClr val="414141"/>
                </a:solidFill>
                <a:latin typeface="+mn-ea"/>
                <a:ea typeface="+mn-ea"/>
              </a:rPr>
              <a:t>(1)</a:t>
            </a:r>
            <a:r>
              <a:rPr lang="zh-CN" altLang="en-US" sz="2400" b="1" dirty="0" smtClean="0">
                <a:solidFill>
                  <a:srgbClr val="414141"/>
                </a:solidFill>
                <a:latin typeface="+mn-ea"/>
                <a:ea typeface="+mn-ea"/>
              </a:rPr>
              <a:t>关联模式</a:t>
            </a:r>
            <a:r>
              <a:rPr lang="en-US" altLang="zh-CN" sz="2400" dirty="0" smtClean="0">
                <a:solidFill>
                  <a:srgbClr val="414141"/>
                </a:solidFill>
                <a:latin typeface="+mn-ea"/>
                <a:ea typeface="+mn-ea"/>
              </a:rPr>
              <a:t>:</a:t>
            </a:r>
            <a:r>
              <a:rPr lang="zh-CN" altLang="en-US" sz="2400" dirty="0" smtClean="0">
                <a:solidFill>
                  <a:srgbClr val="414141"/>
                </a:solidFill>
                <a:latin typeface="+mn-ea"/>
                <a:ea typeface="+mn-ea"/>
              </a:rPr>
              <a:t>任意两种关系之间的关联与知识图中的拓扑结构高度相关。</a:t>
            </a:r>
            <a:endParaRPr lang="en-US" altLang="zh-CN" sz="2400" dirty="0" smtClean="0">
              <a:solidFill>
                <a:srgbClr val="414141"/>
              </a:solidFill>
              <a:latin typeface="+mn-ea"/>
              <a:ea typeface="+mn-ea"/>
            </a:endParaRPr>
          </a:p>
          <a:p>
            <a:r>
              <a:rPr lang="en-US" altLang="zh-CN" sz="2400" dirty="0" smtClean="0">
                <a:solidFill>
                  <a:srgbClr val="414141"/>
                </a:solidFill>
                <a:latin typeface="+mn-ea"/>
                <a:ea typeface="+mn-ea"/>
              </a:rPr>
              <a:t>(2)</a:t>
            </a:r>
            <a:r>
              <a:rPr lang="zh-CN" altLang="en-US" sz="2400" b="1" dirty="0" smtClean="0">
                <a:solidFill>
                  <a:srgbClr val="414141"/>
                </a:solidFill>
                <a:latin typeface="+mn-ea"/>
                <a:ea typeface="+mn-ea"/>
              </a:rPr>
              <a:t>相关系数</a:t>
            </a:r>
            <a:r>
              <a:rPr lang="en-US" altLang="zh-CN" sz="2400" dirty="0" smtClean="0">
                <a:solidFill>
                  <a:srgbClr val="414141"/>
                </a:solidFill>
                <a:latin typeface="+mn-ea"/>
                <a:ea typeface="+mn-ea"/>
              </a:rPr>
              <a:t>:</a:t>
            </a:r>
            <a:r>
              <a:rPr lang="zh-CN" altLang="en-US" sz="2400" dirty="0" smtClean="0">
                <a:solidFill>
                  <a:srgbClr val="414141"/>
                </a:solidFill>
                <a:latin typeface="+mn-ea"/>
                <a:ea typeface="+mn-ea"/>
              </a:rPr>
              <a:t>我们用相关系数来表示任意两个关系之间的语义相关程度。</a:t>
            </a:r>
          </a:p>
        </p:txBody>
      </p:sp>
    </p:spTree>
    <p:extLst>
      <p:ext uri="{BB962C8B-B14F-4D97-AF65-F5344CB8AC3E}">
        <p14:creationId xmlns:p14="http://schemas.microsoft.com/office/powerpoint/2010/main" xmlns="" val="2594648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模型</a:t>
            </a:r>
            <a:r>
              <a:rPr lang="en-US" altLang="zh-CN" dirty="0" smtClean="0"/>
              <a:t>-</a:t>
            </a:r>
            <a:r>
              <a:rPr lang="zh-CN" altLang="en-US" dirty="0" smtClean="0"/>
              <a:t>关系关联图</a:t>
            </a:r>
            <a:endParaRPr lang="zh-CN" altLang="en-US" dirty="0"/>
          </a:p>
        </p:txBody>
      </p:sp>
      <p:sp>
        <p:nvSpPr>
          <p:cNvPr id="9" name="TextBox 8"/>
          <p:cNvSpPr txBox="1"/>
          <p:nvPr/>
        </p:nvSpPr>
        <p:spPr>
          <a:xfrm>
            <a:off x="228714" y="1066862"/>
            <a:ext cx="4038494" cy="5262979"/>
          </a:xfrm>
          <a:prstGeom prst="rect">
            <a:avLst/>
          </a:prstGeom>
          <a:noFill/>
        </p:spPr>
        <p:txBody>
          <a:bodyPr wrap="square" rtlCol="0">
            <a:spAutoFit/>
          </a:bodyPr>
          <a:lstStyle/>
          <a:p>
            <a:r>
              <a:rPr lang="zh-CN" altLang="en-US" sz="2400" dirty="0" smtClean="0">
                <a:solidFill>
                  <a:srgbClr val="414141"/>
                </a:solidFill>
                <a:latin typeface="+mn-ea"/>
                <a:ea typeface="+mn-ea"/>
              </a:rPr>
              <a:t>基于不同相关模式的定义，我们可以将原始图转换为</a:t>
            </a:r>
            <a:r>
              <a:rPr lang="zh-CN" altLang="en-US" sz="2400" dirty="0" smtClean="0">
                <a:solidFill>
                  <a:srgbClr val="414141"/>
                </a:solidFill>
                <a:latin typeface="微软雅黑"/>
                <a:ea typeface="微软雅黑"/>
              </a:rPr>
              <a:t>关系关联图</a:t>
            </a:r>
            <a:r>
              <a:rPr lang="en-US" altLang="zh-CN" sz="2400" dirty="0" smtClean="0">
                <a:solidFill>
                  <a:srgbClr val="414141"/>
                </a:solidFill>
                <a:latin typeface="+mn-ea"/>
                <a:ea typeface="+mn-ea"/>
              </a:rPr>
              <a:t>(</a:t>
            </a:r>
            <a:r>
              <a:rPr lang="en-US" altLang="zh-CN" sz="2400" dirty="0" err="1" smtClean="0">
                <a:solidFill>
                  <a:srgbClr val="414141"/>
                </a:solidFill>
                <a:latin typeface="+mn-ea"/>
                <a:ea typeface="+mn-ea"/>
              </a:rPr>
              <a:t>RCG</a:t>
            </a:r>
            <a:r>
              <a:rPr lang="en-US" altLang="zh-CN" sz="2400" dirty="0" smtClean="0">
                <a:solidFill>
                  <a:srgbClr val="414141"/>
                </a:solidFill>
                <a:latin typeface="+mn-ea"/>
                <a:ea typeface="+mn-ea"/>
              </a:rPr>
              <a:t>)</a:t>
            </a:r>
            <a:r>
              <a:rPr lang="zh-CN" altLang="en-US" sz="2400" dirty="0" smtClean="0">
                <a:solidFill>
                  <a:srgbClr val="414141"/>
                </a:solidFill>
                <a:latin typeface="+mn-ea"/>
                <a:ea typeface="+mn-ea"/>
              </a:rPr>
              <a:t>，其中节点表示关系，边表示原始知识图中任意两个关系之间的相关模式。</a:t>
            </a:r>
            <a:endParaRPr lang="en-US" altLang="zh-CN" sz="2400" dirty="0" smtClean="0">
              <a:solidFill>
                <a:srgbClr val="414141"/>
              </a:solidFill>
              <a:latin typeface="+mn-ea"/>
              <a:ea typeface="+mn-ea"/>
            </a:endParaRPr>
          </a:p>
          <a:p>
            <a:r>
              <a:rPr lang="zh-CN" altLang="en-US" sz="2400" dirty="0" smtClean="0">
                <a:solidFill>
                  <a:srgbClr val="414141"/>
                </a:solidFill>
                <a:latin typeface="+mn-ea"/>
                <a:ea typeface="+mn-ea"/>
              </a:rPr>
              <a:t>我们将所有关系对划分为七种拓扑模式</a:t>
            </a:r>
            <a:r>
              <a:rPr lang="en-US" altLang="zh-CN" sz="2400" dirty="0" smtClean="0">
                <a:solidFill>
                  <a:srgbClr val="414141"/>
                </a:solidFill>
                <a:latin typeface="+mn-ea"/>
                <a:ea typeface="+mn-ea"/>
              </a:rPr>
              <a:t>,</a:t>
            </a:r>
            <a:r>
              <a:rPr lang="zh-CN" altLang="en-US" sz="2400" dirty="0" smtClean="0">
                <a:solidFill>
                  <a:srgbClr val="414141"/>
                </a:solidFill>
                <a:latin typeface="+mn-ea"/>
                <a:ea typeface="+mn-ea"/>
              </a:rPr>
              <a:t>分别对应</a:t>
            </a:r>
            <a:r>
              <a:rPr lang="en-US" altLang="zh-CN" sz="2400" dirty="0" err="1" smtClean="0">
                <a:solidFill>
                  <a:srgbClr val="414141"/>
                </a:solidFill>
                <a:latin typeface="+mn-ea"/>
                <a:ea typeface="+mn-ea"/>
              </a:rPr>
              <a:t>RCG</a:t>
            </a:r>
            <a:r>
              <a:rPr lang="zh-CN" altLang="en-US" sz="2400" dirty="0" smtClean="0">
                <a:solidFill>
                  <a:srgbClr val="414141"/>
                </a:solidFill>
                <a:latin typeface="+mn-ea"/>
                <a:ea typeface="+mn-ea"/>
              </a:rPr>
              <a:t>中的</a:t>
            </a:r>
            <a:r>
              <a:rPr lang="en-US" altLang="zh-CN" sz="2400" dirty="0" smtClean="0">
                <a:solidFill>
                  <a:srgbClr val="414141"/>
                </a:solidFill>
                <a:latin typeface="+mn-ea"/>
                <a:ea typeface="+mn-ea"/>
              </a:rPr>
              <a:t>7</a:t>
            </a:r>
            <a:r>
              <a:rPr lang="zh-CN" altLang="en-US" sz="2400" dirty="0" smtClean="0">
                <a:solidFill>
                  <a:srgbClr val="414141"/>
                </a:solidFill>
                <a:latin typeface="+mn-ea"/>
                <a:ea typeface="+mn-ea"/>
              </a:rPr>
              <a:t>种关系模式。</a:t>
            </a:r>
            <a:endParaRPr lang="en-US" altLang="zh-CN" sz="2400" dirty="0" smtClean="0">
              <a:solidFill>
                <a:srgbClr val="414141"/>
              </a:solidFill>
              <a:latin typeface="+mn-ea"/>
              <a:ea typeface="+mn-ea"/>
            </a:endParaRPr>
          </a:p>
          <a:p>
            <a:r>
              <a:rPr lang="zh-CN" altLang="en-US" sz="2400" dirty="0" smtClean="0">
                <a:solidFill>
                  <a:srgbClr val="414141"/>
                </a:solidFill>
                <a:latin typeface="+mn-ea"/>
                <a:ea typeface="+mn-ea"/>
              </a:rPr>
              <a:t>例如：我们将</a:t>
            </a:r>
            <a:r>
              <a:rPr lang="en-US" altLang="zh-CN" sz="2400" dirty="0" smtClean="0">
                <a:solidFill>
                  <a:srgbClr val="414141"/>
                </a:solidFill>
                <a:latin typeface="+mn-ea"/>
                <a:ea typeface="+mn-ea"/>
              </a:rPr>
              <a:t>(</a:t>
            </a:r>
            <a:r>
              <a:rPr lang="en-US" altLang="zh-CN" sz="2400" dirty="0" err="1" smtClean="0">
                <a:solidFill>
                  <a:srgbClr val="414141"/>
                </a:solidFill>
                <a:latin typeface="+mn-ea"/>
                <a:ea typeface="+mn-ea"/>
              </a:rPr>
              <a:t>r1,H-T,r2</a:t>
            </a:r>
            <a:r>
              <a:rPr lang="en-US" altLang="zh-CN" sz="2400" dirty="0" smtClean="0">
                <a:solidFill>
                  <a:srgbClr val="414141"/>
                </a:solidFill>
                <a:latin typeface="+mn-ea"/>
                <a:ea typeface="+mn-ea"/>
              </a:rPr>
              <a:t>)</a:t>
            </a:r>
            <a:r>
              <a:rPr lang="zh-CN" altLang="en-US" sz="2400" dirty="0" smtClean="0">
                <a:solidFill>
                  <a:srgbClr val="414141"/>
                </a:solidFill>
                <a:latin typeface="+mn-ea"/>
                <a:ea typeface="+mn-ea"/>
              </a:rPr>
              <a:t>表示为</a:t>
            </a:r>
            <a:r>
              <a:rPr lang="en-US" altLang="zh-CN" sz="2400" dirty="0" err="1" smtClean="0">
                <a:solidFill>
                  <a:srgbClr val="414141"/>
                </a:solidFill>
                <a:latin typeface="+mn-ea"/>
                <a:ea typeface="+mn-ea"/>
              </a:rPr>
              <a:t>r1</a:t>
            </a:r>
            <a:r>
              <a:rPr lang="zh-CN" altLang="en-US" sz="2400" dirty="0" smtClean="0">
                <a:solidFill>
                  <a:srgbClr val="414141"/>
                </a:solidFill>
                <a:latin typeface="+mn-ea"/>
                <a:ea typeface="+mn-ea"/>
              </a:rPr>
              <a:t>和</a:t>
            </a:r>
            <a:r>
              <a:rPr lang="en-US" altLang="zh-CN" sz="2400" dirty="0" err="1" smtClean="0">
                <a:solidFill>
                  <a:srgbClr val="414141"/>
                </a:solidFill>
                <a:latin typeface="+mn-ea"/>
                <a:ea typeface="+mn-ea"/>
              </a:rPr>
              <a:t>r2</a:t>
            </a:r>
            <a:r>
              <a:rPr lang="zh-CN" altLang="en-US" sz="2400" dirty="0" smtClean="0">
                <a:solidFill>
                  <a:srgbClr val="414141"/>
                </a:solidFill>
                <a:latin typeface="+mn-ea"/>
                <a:ea typeface="+mn-ea"/>
              </a:rPr>
              <a:t>之间的相关性，这是</a:t>
            </a:r>
            <a:r>
              <a:rPr lang="en-US" altLang="zh-CN" sz="2400" dirty="0" err="1" smtClean="0">
                <a:solidFill>
                  <a:srgbClr val="414141"/>
                </a:solidFill>
                <a:latin typeface="+mn-ea"/>
                <a:ea typeface="+mn-ea"/>
              </a:rPr>
              <a:t>r2</a:t>
            </a:r>
            <a:r>
              <a:rPr lang="zh-CN" altLang="en-US" sz="2400" dirty="0" smtClean="0">
                <a:solidFill>
                  <a:srgbClr val="414141"/>
                </a:solidFill>
                <a:latin typeface="+mn-ea"/>
                <a:ea typeface="+mn-ea"/>
              </a:rPr>
              <a:t>的“</a:t>
            </a:r>
            <a:r>
              <a:rPr lang="en-US" altLang="zh-CN" sz="2400" dirty="0" smtClean="0">
                <a:solidFill>
                  <a:srgbClr val="414141"/>
                </a:solidFill>
                <a:latin typeface="+mn-ea"/>
                <a:ea typeface="+mn-ea"/>
              </a:rPr>
              <a:t>HT”</a:t>
            </a:r>
            <a:r>
              <a:rPr lang="zh-CN" altLang="en-US" sz="2400" dirty="0" smtClean="0">
                <a:solidFill>
                  <a:srgbClr val="414141"/>
                </a:solidFill>
                <a:latin typeface="+mn-ea"/>
                <a:ea typeface="+mn-ea"/>
              </a:rPr>
              <a:t>模式，表示</a:t>
            </a:r>
            <a:r>
              <a:rPr lang="en-US" altLang="zh-CN" sz="2400" dirty="0" err="1" smtClean="0">
                <a:solidFill>
                  <a:srgbClr val="414141"/>
                </a:solidFill>
                <a:latin typeface="+mn-ea"/>
                <a:ea typeface="+mn-ea"/>
              </a:rPr>
              <a:t>r1</a:t>
            </a:r>
            <a:r>
              <a:rPr lang="zh-CN" altLang="en-US" sz="2400" dirty="0" smtClean="0">
                <a:solidFill>
                  <a:srgbClr val="414141"/>
                </a:solidFill>
                <a:latin typeface="+mn-ea"/>
                <a:ea typeface="+mn-ea"/>
              </a:rPr>
              <a:t>和</a:t>
            </a:r>
            <a:r>
              <a:rPr lang="en-US" altLang="zh-CN" sz="2400" dirty="0" err="1" smtClean="0">
                <a:solidFill>
                  <a:srgbClr val="414141"/>
                </a:solidFill>
                <a:latin typeface="+mn-ea"/>
                <a:ea typeface="+mn-ea"/>
              </a:rPr>
              <a:t>r2</a:t>
            </a:r>
            <a:r>
              <a:rPr lang="zh-CN" altLang="en-US" sz="2400" dirty="0" smtClean="0">
                <a:solidFill>
                  <a:srgbClr val="414141"/>
                </a:solidFill>
                <a:latin typeface="+mn-ea"/>
                <a:ea typeface="+mn-ea"/>
              </a:rPr>
              <a:t>以首尾相连的方式连接。</a:t>
            </a:r>
          </a:p>
        </p:txBody>
      </p:sp>
      <p:pic>
        <p:nvPicPr>
          <p:cNvPr id="3074" name="Picture 2"/>
          <p:cNvPicPr>
            <a:picLocks noChangeAspect="1" noChangeArrowheads="1"/>
          </p:cNvPicPr>
          <p:nvPr/>
        </p:nvPicPr>
        <p:blipFill>
          <a:blip r:embed="rId2" cstate="print"/>
          <a:srcRect/>
          <a:stretch>
            <a:fillRect/>
          </a:stretch>
        </p:blipFill>
        <p:spPr bwMode="auto">
          <a:xfrm>
            <a:off x="4178786" y="381080"/>
            <a:ext cx="4965214" cy="6172038"/>
          </a:xfrm>
          <a:prstGeom prst="rect">
            <a:avLst/>
          </a:prstGeom>
          <a:noFill/>
          <a:ln w="9525">
            <a:noFill/>
            <a:miter lim="800000"/>
            <a:headEnd/>
            <a:tailEnd/>
          </a:ln>
        </p:spPr>
      </p:pic>
    </p:spTree>
    <p:extLst>
      <p:ext uri="{BB962C8B-B14F-4D97-AF65-F5344CB8AC3E}">
        <p14:creationId xmlns:p14="http://schemas.microsoft.com/office/powerpoint/2010/main" xmlns="" val="2594648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模型</a:t>
            </a:r>
            <a:r>
              <a:rPr lang="en-US" altLang="zh-CN" dirty="0" smtClean="0"/>
              <a:t>-</a:t>
            </a:r>
            <a:r>
              <a:rPr lang="zh-CN" altLang="en-US" dirty="0" smtClean="0"/>
              <a:t>关系关联网络</a:t>
            </a:r>
            <a:r>
              <a:rPr lang="en-US" altLang="zh-CN" dirty="0" smtClean="0"/>
              <a:t>(</a:t>
            </a:r>
            <a:r>
              <a:rPr lang="en-US" altLang="zh-CN" dirty="0" err="1" smtClean="0"/>
              <a:t>RCN</a:t>
            </a:r>
            <a:r>
              <a:rPr lang="en-US" altLang="zh-CN" dirty="0" smtClean="0"/>
              <a:t>)</a:t>
            </a:r>
            <a:endParaRPr lang="zh-CN" altLang="en-US" dirty="0"/>
          </a:p>
        </p:txBody>
      </p:sp>
      <p:sp>
        <p:nvSpPr>
          <p:cNvPr id="9" name="TextBox 8"/>
          <p:cNvSpPr txBox="1"/>
          <p:nvPr/>
        </p:nvSpPr>
        <p:spPr>
          <a:xfrm>
            <a:off x="609704" y="1219257"/>
            <a:ext cx="7848394" cy="4893647"/>
          </a:xfrm>
          <a:prstGeom prst="rect">
            <a:avLst/>
          </a:prstGeom>
          <a:noFill/>
        </p:spPr>
        <p:txBody>
          <a:bodyPr wrap="square" rtlCol="0">
            <a:spAutoFit/>
          </a:bodyPr>
          <a:lstStyle/>
          <a:p>
            <a:r>
              <a:rPr lang="zh-CN" altLang="en-US" sz="2400" dirty="0" smtClean="0">
                <a:solidFill>
                  <a:srgbClr val="414141"/>
                </a:solidFill>
                <a:latin typeface="+mn-ea"/>
                <a:ea typeface="+mn-ea"/>
              </a:rPr>
              <a:t>      基于关系关联图</a:t>
            </a:r>
            <a:r>
              <a:rPr lang="en-US" altLang="zh-CN" sz="2400" dirty="0" smtClean="0">
                <a:solidFill>
                  <a:srgbClr val="414141"/>
                </a:solidFill>
                <a:latin typeface="+mn-ea"/>
                <a:ea typeface="+mn-ea"/>
              </a:rPr>
              <a:t>(</a:t>
            </a:r>
            <a:r>
              <a:rPr lang="en-US" altLang="zh-CN" sz="2400" dirty="0" err="1" smtClean="0">
                <a:solidFill>
                  <a:srgbClr val="414141"/>
                </a:solidFill>
                <a:latin typeface="+mn-ea"/>
                <a:ea typeface="+mn-ea"/>
              </a:rPr>
              <a:t>RCG</a:t>
            </a:r>
            <a:r>
              <a:rPr lang="en-US" altLang="zh-CN" sz="2400" dirty="0" smtClean="0">
                <a:solidFill>
                  <a:srgbClr val="414141"/>
                </a:solidFill>
                <a:latin typeface="+mn-ea"/>
                <a:ea typeface="+mn-ea"/>
              </a:rPr>
              <a:t>)</a:t>
            </a:r>
            <a:r>
              <a:rPr lang="zh-CN" altLang="en-US" sz="2400" dirty="0" smtClean="0">
                <a:solidFill>
                  <a:srgbClr val="414141"/>
                </a:solidFill>
                <a:latin typeface="+mn-ea"/>
                <a:ea typeface="+mn-ea"/>
              </a:rPr>
              <a:t>，我们提出了一个关系相关网络</a:t>
            </a:r>
            <a:r>
              <a:rPr lang="en-US" altLang="zh-CN" sz="2400" dirty="0" smtClean="0">
                <a:solidFill>
                  <a:srgbClr val="414141"/>
                </a:solidFill>
                <a:latin typeface="+mn-ea"/>
                <a:ea typeface="+mn-ea"/>
              </a:rPr>
              <a:t>(</a:t>
            </a:r>
            <a:r>
              <a:rPr lang="en-US" altLang="zh-CN" sz="2400" dirty="0" err="1" smtClean="0">
                <a:solidFill>
                  <a:srgbClr val="414141"/>
                </a:solidFill>
                <a:latin typeface="+mn-ea"/>
                <a:ea typeface="+mn-ea"/>
              </a:rPr>
              <a:t>RCN</a:t>
            </a:r>
            <a:r>
              <a:rPr lang="en-US" altLang="zh-CN" sz="2400" dirty="0" smtClean="0">
                <a:solidFill>
                  <a:srgbClr val="414141"/>
                </a:solidFill>
                <a:latin typeface="+mn-ea"/>
                <a:ea typeface="+mn-ea"/>
              </a:rPr>
              <a:t>)</a:t>
            </a:r>
            <a:r>
              <a:rPr lang="zh-CN" altLang="en-US" sz="2400" dirty="0" smtClean="0">
                <a:solidFill>
                  <a:srgbClr val="414141"/>
                </a:solidFill>
                <a:latin typeface="+mn-ea"/>
                <a:ea typeface="+mn-ea"/>
              </a:rPr>
              <a:t>来</a:t>
            </a:r>
            <a:r>
              <a:rPr lang="zh-CN" altLang="en-US" sz="2400" dirty="0" smtClean="0">
                <a:solidFill>
                  <a:srgbClr val="414141"/>
                </a:solidFill>
                <a:latin typeface="微软雅黑"/>
                <a:ea typeface="微软雅黑"/>
              </a:rPr>
              <a:t>对关系之间的语义关联进行建模</a:t>
            </a:r>
            <a:r>
              <a:rPr lang="zh-CN" altLang="en-US" sz="2400" dirty="0" smtClean="0">
                <a:solidFill>
                  <a:srgbClr val="414141"/>
                </a:solidFill>
                <a:latin typeface="+mn-ea"/>
                <a:ea typeface="+mn-ea"/>
              </a:rPr>
              <a:t>。</a:t>
            </a:r>
            <a:r>
              <a:rPr lang="en-US" altLang="zh-CN" sz="2400" dirty="0" err="1" smtClean="0">
                <a:solidFill>
                  <a:srgbClr val="414141"/>
                </a:solidFill>
                <a:latin typeface="+mn-ea"/>
                <a:ea typeface="+mn-ea"/>
              </a:rPr>
              <a:t>RCN</a:t>
            </a:r>
            <a:r>
              <a:rPr lang="zh-CN" altLang="en-US" sz="2400" dirty="0" smtClean="0">
                <a:solidFill>
                  <a:srgbClr val="414141"/>
                </a:solidFill>
                <a:latin typeface="+mn-ea"/>
                <a:ea typeface="+mn-ea"/>
              </a:rPr>
              <a:t>由两部分组成</a:t>
            </a:r>
            <a:r>
              <a:rPr lang="en-US" altLang="zh-CN" sz="2400" dirty="0" smtClean="0">
                <a:solidFill>
                  <a:srgbClr val="414141"/>
                </a:solidFill>
                <a:latin typeface="+mn-ea"/>
                <a:ea typeface="+mn-ea"/>
              </a:rPr>
              <a:t>:</a:t>
            </a:r>
            <a:r>
              <a:rPr lang="zh-CN" altLang="en-US" sz="2400" b="1" dirty="0" smtClean="0">
                <a:solidFill>
                  <a:srgbClr val="414141"/>
                </a:solidFill>
                <a:latin typeface="+mn-ea"/>
                <a:ea typeface="+mn-ea"/>
              </a:rPr>
              <a:t>关联模式</a:t>
            </a:r>
            <a:r>
              <a:rPr lang="zh-CN" altLang="en-US" sz="2400" dirty="0" smtClean="0">
                <a:solidFill>
                  <a:srgbClr val="414141"/>
                </a:solidFill>
                <a:latin typeface="+mn-ea"/>
                <a:ea typeface="+mn-ea"/>
              </a:rPr>
              <a:t>部分和</a:t>
            </a:r>
            <a:r>
              <a:rPr lang="zh-CN" altLang="en-US" sz="2400" b="1" dirty="0" smtClean="0">
                <a:solidFill>
                  <a:srgbClr val="414141"/>
                </a:solidFill>
                <a:latin typeface="+mn-ea"/>
                <a:ea typeface="+mn-ea"/>
              </a:rPr>
              <a:t>相关系数</a:t>
            </a:r>
            <a:r>
              <a:rPr lang="zh-CN" altLang="en-US" sz="2400" dirty="0" smtClean="0">
                <a:solidFill>
                  <a:srgbClr val="414141"/>
                </a:solidFill>
                <a:latin typeface="+mn-ea"/>
                <a:ea typeface="+mn-ea"/>
              </a:rPr>
              <a:t>部分。</a:t>
            </a:r>
            <a:endParaRPr lang="en-US" altLang="zh-CN" sz="2400" dirty="0" smtClean="0">
              <a:solidFill>
                <a:srgbClr val="414141"/>
              </a:solidFill>
              <a:latin typeface="+mn-ea"/>
              <a:ea typeface="+mn-ea"/>
            </a:endParaRPr>
          </a:p>
          <a:p>
            <a:r>
              <a:rPr lang="zh-CN" altLang="en-US" sz="2400" dirty="0" smtClean="0">
                <a:solidFill>
                  <a:srgbClr val="414141"/>
                </a:solidFill>
                <a:latin typeface="+mn-ea"/>
                <a:ea typeface="+mn-ea"/>
              </a:rPr>
              <a:t>       </a:t>
            </a:r>
            <a:endParaRPr lang="en-US" altLang="zh-CN" sz="2400" dirty="0" smtClean="0">
              <a:solidFill>
                <a:srgbClr val="414141"/>
              </a:solidFill>
              <a:latin typeface="+mn-ea"/>
              <a:ea typeface="+mn-ea"/>
            </a:endParaRPr>
          </a:p>
          <a:p>
            <a:r>
              <a:rPr lang="zh-CN" altLang="en-US" sz="2400" dirty="0" smtClean="0">
                <a:solidFill>
                  <a:srgbClr val="414141"/>
                </a:solidFill>
                <a:latin typeface="+mn-ea"/>
                <a:ea typeface="+mn-ea"/>
              </a:rPr>
              <a:t>       对于关系为</a:t>
            </a:r>
            <a:r>
              <a:rPr lang="en-US" altLang="zh-CN" sz="2400" dirty="0" err="1" smtClean="0">
                <a:solidFill>
                  <a:srgbClr val="414141"/>
                </a:solidFill>
                <a:latin typeface="+mn-ea"/>
                <a:ea typeface="+mn-ea"/>
              </a:rPr>
              <a:t>rt</a:t>
            </a:r>
            <a:r>
              <a:rPr lang="zh-CN" altLang="en-US" sz="2400" dirty="0" smtClean="0">
                <a:solidFill>
                  <a:srgbClr val="414141"/>
                </a:solidFill>
                <a:latin typeface="+mn-ea"/>
                <a:ea typeface="+mn-ea"/>
              </a:rPr>
              <a:t>的边，我们可以用以下</a:t>
            </a:r>
            <a:r>
              <a:rPr lang="en-US" altLang="zh-CN" sz="2400" dirty="0" smtClean="0">
                <a:solidFill>
                  <a:srgbClr val="414141"/>
                </a:solidFill>
                <a:latin typeface="+mn-ea"/>
                <a:ea typeface="+mn-ea"/>
              </a:rPr>
              <a:t>6</a:t>
            </a:r>
            <a:r>
              <a:rPr lang="zh-CN" altLang="en-US" sz="2400" dirty="0" smtClean="0">
                <a:solidFill>
                  <a:srgbClr val="414141"/>
                </a:solidFill>
                <a:latin typeface="+mn-ea"/>
                <a:ea typeface="+mn-ea"/>
              </a:rPr>
              <a:t>种拓扑模式：</a:t>
            </a:r>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r>
              <a:rPr lang="zh-CN" altLang="en-US" sz="2400" dirty="0" smtClean="0">
                <a:solidFill>
                  <a:srgbClr val="414141"/>
                </a:solidFill>
                <a:latin typeface="+mn-ea"/>
                <a:ea typeface="+mn-ea"/>
              </a:rPr>
              <a:t>分别把它在</a:t>
            </a:r>
            <a:r>
              <a:rPr lang="en-US" altLang="zh-CN" sz="2400" dirty="0" err="1" smtClean="0">
                <a:solidFill>
                  <a:srgbClr val="414141"/>
                </a:solidFill>
                <a:latin typeface="+mn-ea"/>
                <a:ea typeface="+mn-ea"/>
              </a:rPr>
              <a:t>RCG</a:t>
            </a:r>
            <a:r>
              <a:rPr lang="zh-CN" altLang="en-US" sz="2400" dirty="0" smtClean="0">
                <a:solidFill>
                  <a:srgbClr val="414141"/>
                </a:solidFill>
                <a:latin typeface="+mn-ea"/>
                <a:ea typeface="+mn-ea"/>
              </a:rPr>
              <a:t>中的所有相邻边分成六组</a:t>
            </a:r>
            <a:r>
              <a:rPr lang="en-US" altLang="zh-CN" sz="2400" dirty="0" smtClean="0">
                <a:solidFill>
                  <a:srgbClr val="414141"/>
                </a:solidFill>
                <a:latin typeface="+mn-ea"/>
                <a:ea typeface="+mn-ea"/>
              </a:rPr>
              <a:t>(</a:t>
            </a:r>
            <a:r>
              <a:rPr lang="zh-CN" altLang="en-US" sz="2400" dirty="0" smtClean="0">
                <a:solidFill>
                  <a:srgbClr val="414141"/>
                </a:solidFill>
                <a:latin typeface="+mn-ea"/>
                <a:ea typeface="+mn-ea"/>
              </a:rPr>
              <a:t>不考虑</a:t>
            </a:r>
            <a:r>
              <a:rPr lang="en-US" altLang="zh-CN" sz="2400" dirty="0" smtClean="0">
                <a:solidFill>
                  <a:srgbClr val="414141"/>
                </a:solidFill>
                <a:latin typeface="+mn-ea"/>
                <a:ea typeface="+mn-ea"/>
              </a:rPr>
              <a:t>NC)</a:t>
            </a:r>
            <a:r>
              <a:rPr lang="zh-CN" altLang="en-US" sz="2400" dirty="0" smtClean="0">
                <a:solidFill>
                  <a:srgbClr val="414141"/>
                </a:solidFill>
                <a:latin typeface="+mn-ea"/>
                <a:ea typeface="+mn-ea"/>
              </a:rPr>
              <a:t>。对于这六个组，我们使用六个线性变换来学习对应于拓扑模式的不同语义相关性。</a:t>
            </a:r>
            <a:endParaRPr lang="en-US" altLang="zh-CN" sz="2400" dirty="0" smtClean="0">
              <a:solidFill>
                <a:srgbClr val="414141"/>
              </a:solidFill>
              <a:latin typeface="+mn-ea"/>
              <a:ea typeface="+mn-ea"/>
            </a:endParaRPr>
          </a:p>
          <a:p>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为了区分关系</a:t>
            </a:r>
            <a:r>
              <a:rPr lang="en-US" altLang="zh-CN" sz="2400" dirty="0" err="1" smtClean="0">
                <a:solidFill>
                  <a:srgbClr val="414141"/>
                </a:solidFill>
                <a:latin typeface="+mn-ea"/>
                <a:ea typeface="+mn-ea"/>
              </a:rPr>
              <a:t>rt</a:t>
            </a:r>
            <a:r>
              <a:rPr lang="zh-CN" altLang="en-US" sz="2400" dirty="0" smtClean="0">
                <a:solidFill>
                  <a:srgbClr val="414141"/>
                </a:solidFill>
                <a:latin typeface="+mn-ea"/>
                <a:ea typeface="+mn-ea"/>
              </a:rPr>
              <a:t>的不同相关程度，我们进一步使用注意网络来学习所有相关的相关系数</a:t>
            </a:r>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endParaRPr lang="zh-CN" altLang="en-US" sz="2400" dirty="0" smtClean="0">
              <a:solidFill>
                <a:srgbClr val="414141"/>
              </a:solidFill>
              <a:latin typeface="+mn-ea"/>
              <a:ea typeface="+mn-ea"/>
            </a:endParaRPr>
          </a:p>
        </p:txBody>
      </p:sp>
      <p:pic>
        <p:nvPicPr>
          <p:cNvPr id="4099" name="Picture 3"/>
          <p:cNvPicPr>
            <a:picLocks noChangeAspect="1" noChangeArrowheads="1"/>
          </p:cNvPicPr>
          <p:nvPr/>
        </p:nvPicPr>
        <p:blipFill>
          <a:blip r:embed="rId2" cstate="print"/>
          <a:srcRect/>
          <a:stretch>
            <a:fillRect/>
          </a:stretch>
        </p:blipFill>
        <p:spPr bwMode="auto">
          <a:xfrm>
            <a:off x="533506" y="3048010"/>
            <a:ext cx="7818439" cy="377323"/>
          </a:xfrm>
          <a:prstGeom prst="rect">
            <a:avLst/>
          </a:prstGeom>
          <a:noFill/>
          <a:ln w="9525">
            <a:noFill/>
            <a:miter lim="800000"/>
            <a:headEnd/>
            <a:tailEnd/>
          </a:ln>
        </p:spPr>
      </p:pic>
    </p:spTree>
    <p:extLst>
      <p:ext uri="{BB962C8B-B14F-4D97-AF65-F5344CB8AC3E}">
        <p14:creationId xmlns:p14="http://schemas.microsoft.com/office/powerpoint/2010/main" xmlns="" val="25946482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506" y="304882"/>
            <a:ext cx="8001000" cy="603250"/>
          </a:xfrm>
        </p:spPr>
        <p:txBody>
          <a:bodyPr/>
          <a:lstStyle/>
          <a:p>
            <a:r>
              <a:rPr lang="en-US" altLang="zh-CN" dirty="0" smtClean="0"/>
              <a:t>3.</a:t>
            </a:r>
            <a:r>
              <a:rPr lang="zh-CN" altLang="en-US" dirty="0" smtClean="0"/>
              <a:t>模型</a:t>
            </a:r>
            <a:r>
              <a:rPr lang="en-US" altLang="zh-CN" dirty="0" smtClean="0"/>
              <a:t>-</a:t>
            </a:r>
            <a:r>
              <a:rPr lang="zh-CN" altLang="en-US" dirty="0" smtClean="0"/>
              <a:t>关系关联模块</a:t>
            </a:r>
            <a:endParaRPr lang="zh-CN" altLang="en-US" dirty="0"/>
          </a:p>
        </p:txBody>
      </p:sp>
      <p:sp>
        <p:nvSpPr>
          <p:cNvPr id="9" name="TextBox 8"/>
          <p:cNvSpPr txBox="1"/>
          <p:nvPr/>
        </p:nvSpPr>
        <p:spPr>
          <a:xfrm>
            <a:off x="533506" y="990664"/>
            <a:ext cx="7848394" cy="5632311"/>
          </a:xfrm>
          <a:prstGeom prst="rect">
            <a:avLst/>
          </a:prstGeom>
          <a:noFill/>
        </p:spPr>
        <p:txBody>
          <a:bodyPr wrap="square" rtlCol="0">
            <a:spAutoFit/>
          </a:bodyPr>
          <a:lstStyle/>
          <a:p>
            <a:r>
              <a:rPr lang="zh-CN" altLang="en-US" sz="2400" dirty="0" smtClean="0">
                <a:solidFill>
                  <a:srgbClr val="414141"/>
                </a:solidFill>
                <a:latin typeface="+mn-ea"/>
                <a:ea typeface="+mn-ea"/>
              </a:rPr>
              <a:t>       具体来说，我们聚合关系</a:t>
            </a:r>
            <a:r>
              <a:rPr lang="en-US" altLang="zh-CN" sz="2400" dirty="0" err="1" smtClean="0">
                <a:solidFill>
                  <a:srgbClr val="414141"/>
                </a:solidFill>
                <a:latin typeface="+mn-ea"/>
                <a:ea typeface="+mn-ea"/>
              </a:rPr>
              <a:t>rt</a:t>
            </a:r>
            <a:r>
              <a:rPr lang="zh-CN" altLang="en-US" sz="2400" dirty="0" smtClean="0">
                <a:solidFill>
                  <a:srgbClr val="414141"/>
                </a:solidFill>
                <a:latin typeface="+mn-ea"/>
                <a:ea typeface="+mn-ea"/>
              </a:rPr>
              <a:t>的所有关联关系，以获得局部图中的邻域嵌入，用</a:t>
            </a:r>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表示。</a:t>
            </a:r>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r>
              <a:rPr lang="zh-CN" altLang="en-US" sz="2400" dirty="0" smtClean="0">
                <a:solidFill>
                  <a:srgbClr val="414141"/>
                </a:solidFill>
                <a:latin typeface="+mn-ea"/>
                <a:ea typeface="+mn-ea"/>
              </a:rPr>
              <a:t>                    </a:t>
            </a:r>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权重参数</a:t>
            </a:r>
            <a:endParaRPr lang="en-US" altLang="zh-CN" sz="2400" dirty="0" smtClean="0">
              <a:solidFill>
                <a:srgbClr val="414141"/>
              </a:solidFill>
              <a:latin typeface="+mn-ea"/>
              <a:ea typeface="+mn-ea"/>
            </a:endParaRPr>
          </a:p>
          <a:p>
            <a:r>
              <a:rPr lang="zh-CN" altLang="en-US" sz="2400" dirty="0" smtClean="0">
                <a:solidFill>
                  <a:srgbClr val="414141"/>
                </a:solidFill>
                <a:latin typeface="+mn-ea"/>
                <a:ea typeface="+mn-ea"/>
              </a:rPr>
              <a:t>                    </a:t>
            </a:r>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所有关系的嵌入</a:t>
            </a:r>
            <a:endParaRPr lang="en-US" altLang="zh-CN" sz="2400" dirty="0" smtClean="0">
              <a:solidFill>
                <a:srgbClr val="414141"/>
              </a:solidFill>
              <a:latin typeface="+mn-ea"/>
              <a:ea typeface="+mn-ea"/>
            </a:endParaRPr>
          </a:p>
          <a:p>
            <a:r>
              <a:rPr lang="en-US" altLang="zh-CN" sz="2400" dirty="0" smtClean="0">
                <a:solidFill>
                  <a:srgbClr val="414141"/>
                </a:solidFill>
                <a:latin typeface="+mn-ea"/>
                <a:ea typeface="+mn-ea"/>
              </a:rPr>
              <a:t>                    : R</a:t>
            </a:r>
            <a:r>
              <a:rPr lang="zh-CN" altLang="en-US" sz="2400" dirty="0" smtClean="0">
                <a:solidFill>
                  <a:srgbClr val="414141"/>
                </a:solidFill>
                <a:latin typeface="+mn-ea"/>
                <a:ea typeface="+mn-ea"/>
              </a:rPr>
              <a:t>中第</a:t>
            </a:r>
            <a:r>
              <a:rPr lang="en-US" altLang="zh-CN" sz="2400" dirty="0" err="1" smtClean="0">
                <a:solidFill>
                  <a:srgbClr val="414141"/>
                </a:solidFill>
                <a:latin typeface="+mn-ea"/>
                <a:ea typeface="+mn-ea"/>
              </a:rPr>
              <a:t>i</a:t>
            </a:r>
            <a:r>
              <a:rPr lang="zh-CN" altLang="en-US" sz="2400" dirty="0" smtClean="0">
                <a:solidFill>
                  <a:srgbClr val="414141"/>
                </a:solidFill>
                <a:latin typeface="+mn-ea"/>
                <a:ea typeface="+mn-ea"/>
              </a:rPr>
              <a:t>个关系的嵌入</a:t>
            </a:r>
            <a:endParaRPr lang="en-US" altLang="zh-CN" sz="2400" dirty="0" smtClean="0">
              <a:solidFill>
                <a:srgbClr val="414141"/>
              </a:solidFill>
              <a:latin typeface="+mn-ea"/>
              <a:ea typeface="+mn-ea"/>
            </a:endParaRPr>
          </a:p>
          <a:p>
            <a:r>
              <a:rPr lang="en-US" altLang="zh-CN" sz="2400" dirty="0" smtClean="0">
                <a:solidFill>
                  <a:srgbClr val="414141"/>
                </a:solidFill>
                <a:latin typeface="+mn-ea"/>
                <a:ea typeface="+mn-ea"/>
              </a:rPr>
              <a:t>                    : </a:t>
            </a:r>
            <a:r>
              <a:rPr lang="zh-CN" altLang="en-US" sz="2400" dirty="0" smtClean="0">
                <a:solidFill>
                  <a:srgbClr val="414141"/>
                </a:solidFill>
                <a:latin typeface="+mn-ea"/>
                <a:ea typeface="+mn-ea"/>
              </a:rPr>
              <a:t>标记向量</a:t>
            </a:r>
            <a:r>
              <a:rPr lang="en-US" altLang="zh-CN" sz="2400" dirty="0" smtClean="0">
                <a:solidFill>
                  <a:srgbClr val="414141"/>
                </a:solidFill>
                <a:latin typeface="+mn-ea"/>
                <a:ea typeface="+mn-ea"/>
              </a:rPr>
              <a:t>,</a:t>
            </a:r>
            <a:r>
              <a:rPr lang="zh-CN" altLang="en-US" sz="2400" dirty="0" smtClean="0">
                <a:solidFill>
                  <a:srgbClr val="414141"/>
                </a:solidFill>
                <a:latin typeface="+mn-ea"/>
                <a:ea typeface="+mn-ea"/>
              </a:rPr>
              <a:t>当关系</a:t>
            </a:r>
            <a:r>
              <a:rPr lang="en-US" altLang="zh-CN" sz="2400" dirty="0" err="1" smtClean="0">
                <a:solidFill>
                  <a:srgbClr val="414141"/>
                </a:solidFill>
                <a:latin typeface="+mn-ea"/>
                <a:ea typeface="+mn-ea"/>
              </a:rPr>
              <a:t>ri</a:t>
            </a:r>
            <a:r>
              <a:rPr lang="zh-CN" altLang="en-US" sz="2400" dirty="0" smtClean="0">
                <a:solidFill>
                  <a:srgbClr val="414141"/>
                </a:solidFill>
                <a:latin typeface="+mn-ea"/>
                <a:ea typeface="+mn-ea"/>
              </a:rPr>
              <a:t>与</a:t>
            </a:r>
            <a:r>
              <a:rPr lang="en-US" altLang="zh-CN" sz="2400" dirty="0" err="1" smtClean="0">
                <a:solidFill>
                  <a:srgbClr val="414141"/>
                </a:solidFill>
                <a:latin typeface="+mn-ea"/>
                <a:ea typeface="+mn-ea"/>
              </a:rPr>
              <a:t>rt</a:t>
            </a:r>
            <a:r>
              <a:rPr lang="zh-CN" altLang="en-US" sz="2400" dirty="0" smtClean="0">
                <a:solidFill>
                  <a:srgbClr val="414141"/>
                </a:solidFill>
                <a:latin typeface="+mn-ea"/>
                <a:ea typeface="+mn-ea"/>
              </a:rPr>
              <a:t>在第</a:t>
            </a:r>
            <a:r>
              <a:rPr lang="en-US" altLang="zh-CN" sz="2400" dirty="0" smtClean="0">
                <a:solidFill>
                  <a:srgbClr val="414141"/>
                </a:solidFill>
                <a:latin typeface="+mn-ea"/>
                <a:ea typeface="+mn-ea"/>
              </a:rPr>
              <a:t>p</a:t>
            </a:r>
            <a:r>
              <a:rPr lang="zh-CN" altLang="en-US" sz="2400" dirty="0" smtClean="0">
                <a:solidFill>
                  <a:srgbClr val="414141"/>
                </a:solidFill>
                <a:latin typeface="+mn-ea"/>
                <a:ea typeface="+mn-ea"/>
              </a:rPr>
              <a:t>个拓扑模式中</a:t>
            </a:r>
            <a:endParaRPr lang="en-US" altLang="zh-CN" sz="2400" dirty="0" smtClean="0">
              <a:solidFill>
                <a:srgbClr val="414141"/>
              </a:solidFill>
              <a:latin typeface="+mn-ea"/>
              <a:ea typeface="+mn-ea"/>
            </a:endParaRPr>
          </a:p>
          <a:p>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                  连接时</a:t>
            </a:r>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否则</a:t>
            </a:r>
            <a:endParaRPr lang="en-US" altLang="zh-CN" sz="2400" dirty="0" smtClean="0">
              <a:solidFill>
                <a:srgbClr val="414141"/>
              </a:solidFill>
              <a:latin typeface="+mn-ea"/>
              <a:ea typeface="+mn-ea"/>
            </a:endParaRPr>
          </a:p>
          <a:p>
            <a:r>
              <a:rPr lang="en-US" altLang="zh-CN" sz="2400" dirty="0" smtClean="0">
                <a:solidFill>
                  <a:srgbClr val="414141"/>
                </a:solidFill>
                <a:latin typeface="+mn-ea"/>
                <a:ea typeface="+mn-ea"/>
              </a:rPr>
              <a:t>                    : </a:t>
            </a:r>
            <a:r>
              <a:rPr lang="zh-CN" altLang="en-US" sz="2400" dirty="0" smtClean="0">
                <a:solidFill>
                  <a:srgbClr val="414141"/>
                </a:solidFill>
                <a:latin typeface="+mn-ea"/>
                <a:ea typeface="+mn-ea"/>
              </a:rPr>
              <a:t>第</a:t>
            </a:r>
            <a:r>
              <a:rPr lang="en-US" altLang="zh-CN" sz="2400" dirty="0" smtClean="0">
                <a:solidFill>
                  <a:srgbClr val="414141"/>
                </a:solidFill>
                <a:latin typeface="+mn-ea"/>
                <a:ea typeface="+mn-ea"/>
              </a:rPr>
              <a:t>p</a:t>
            </a:r>
            <a:r>
              <a:rPr lang="zh-CN" altLang="en-US" sz="2400" dirty="0" smtClean="0">
                <a:solidFill>
                  <a:srgbClr val="414141"/>
                </a:solidFill>
                <a:latin typeface="+mn-ea"/>
                <a:ea typeface="+mn-ea"/>
              </a:rPr>
              <a:t>个相关模式中关系的不同相关程度的权</a:t>
            </a:r>
            <a:endParaRPr lang="en-US" altLang="zh-CN" sz="2400" dirty="0" smtClean="0">
              <a:solidFill>
                <a:srgbClr val="414141"/>
              </a:solidFill>
              <a:latin typeface="+mn-ea"/>
              <a:ea typeface="+mn-ea"/>
            </a:endParaRPr>
          </a:p>
          <a:p>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         重参数</a:t>
            </a:r>
            <a:r>
              <a:rPr lang="en-US" altLang="zh-CN" sz="2400" dirty="0" smtClean="0">
                <a:solidFill>
                  <a:srgbClr val="414141"/>
                </a:solidFill>
                <a:latin typeface="+mn-ea"/>
                <a:ea typeface="+mn-ea"/>
              </a:rPr>
              <a:t>,</a:t>
            </a:r>
            <a:r>
              <a:rPr lang="zh-CN" altLang="en-US" sz="2400" dirty="0" smtClean="0">
                <a:solidFill>
                  <a:srgbClr val="414141"/>
                </a:solidFill>
                <a:latin typeface="+mn-ea"/>
                <a:ea typeface="+mn-ea"/>
              </a:rPr>
              <a:t>这里有两个限制</a:t>
            </a:r>
            <a:endParaRPr lang="en-US" altLang="zh-CN" sz="2400" dirty="0" smtClean="0">
              <a:solidFill>
                <a:srgbClr val="414141"/>
              </a:solidFill>
              <a:latin typeface="+mn-ea"/>
              <a:ea typeface="+mn-ea"/>
            </a:endParaRPr>
          </a:p>
          <a:p>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a:t>
            </a:r>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endParaRPr lang="zh-CN" altLang="en-US" sz="2400" dirty="0" smtClean="0">
              <a:solidFill>
                <a:srgbClr val="414141"/>
              </a:solidFill>
              <a:latin typeface="+mn-ea"/>
              <a:ea typeface="+mn-ea"/>
            </a:endParaRPr>
          </a:p>
        </p:txBody>
      </p:sp>
      <p:pic>
        <p:nvPicPr>
          <p:cNvPr id="5122" name="Picture 2"/>
          <p:cNvPicPr>
            <a:picLocks noChangeAspect="1" noChangeArrowheads="1"/>
          </p:cNvPicPr>
          <p:nvPr/>
        </p:nvPicPr>
        <p:blipFill>
          <a:blip r:embed="rId2" cstate="print"/>
          <a:srcRect/>
          <a:stretch>
            <a:fillRect/>
          </a:stretch>
        </p:blipFill>
        <p:spPr bwMode="auto">
          <a:xfrm>
            <a:off x="4038614" y="1371654"/>
            <a:ext cx="373058" cy="386477"/>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2057466" y="1828842"/>
            <a:ext cx="5029068" cy="866370"/>
          </a:xfrm>
          <a:prstGeom prst="rect">
            <a:avLst/>
          </a:prstGeom>
          <a:noFill/>
          <a:ln w="9525">
            <a:noFill/>
            <a:miter lim="800000"/>
            <a:headEnd/>
            <a:tailEnd/>
          </a:ln>
        </p:spPr>
      </p:pic>
      <p:pic>
        <p:nvPicPr>
          <p:cNvPr id="5125" name="Picture 5"/>
          <p:cNvPicPr>
            <a:picLocks noChangeAspect="1" noChangeArrowheads="1"/>
          </p:cNvPicPr>
          <p:nvPr/>
        </p:nvPicPr>
        <p:blipFill>
          <a:blip r:embed="rId4" cstate="print"/>
          <a:srcRect/>
          <a:stretch>
            <a:fillRect/>
          </a:stretch>
        </p:blipFill>
        <p:spPr bwMode="auto">
          <a:xfrm>
            <a:off x="685902" y="2895614"/>
            <a:ext cx="1349365" cy="281164"/>
          </a:xfrm>
          <a:prstGeom prst="rect">
            <a:avLst/>
          </a:prstGeom>
          <a:noFill/>
          <a:ln w="9525">
            <a:noFill/>
            <a:miter lim="800000"/>
            <a:headEnd/>
            <a:tailEnd/>
          </a:ln>
        </p:spPr>
      </p:pic>
      <p:pic>
        <p:nvPicPr>
          <p:cNvPr id="5126" name="Picture 6"/>
          <p:cNvPicPr>
            <a:picLocks noChangeAspect="1" noChangeArrowheads="1"/>
          </p:cNvPicPr>
          <p:nvPr/>
        </p:nvPicPr>
        <p:blipFill>
          <a:blip r:embed="rId5" cstate="print"/>
          <a:srcRect/>
          <a:stretch>
            <a:fillRect/>
          </a:stretch>
        </p:blipFill>
        <p:spPr bwMode="auto">
          <a:xfrm>
            <a:off x="685902" y="3200406"/>
            <a:ext cx="1668469" cy="402108"/>
          </a:xfrm>
          <a:prstGeom prst="rect">
            <a:avLst/>
          </a:prstGeom>
          <a:noFill/>
          <a:ln w="9525">
            <a:noFill/>
            <a:miter lim="800000"/>
            <a:headEnd/>
            <a:tailEnd/>
          </a:ln>
        </p:spPr>
      </p:pic>
      <p:pic>
        <p:nvPicPr>
          <p:cNvPr id="5127" name="Picture 7"/>
          <p:cNvPicPr>
            <a:picLocks noChangeAspect="1" noChangeArrowheads="1"/>
          </p:cNvPicPr>
          <p:nvPr/>
        </p:nvPicPr>
        <p:blipFill>
          <a:blip r:embed="rId6" cstate="print"/>
          <a:srcRect/>
          <a:stretch>
            <a:fillRect/>
          </a:stretch>
        </p:blipFill>
        <p:spPr bwMode="auto">
          <a:xfrm>
            <a:off x="685902" y="3581396"/>
            <a:ext cx="1391328" cy="380990"/>
          </a:xfrm>
          <a:prstGeom prst="rect">
            <a:avLst/>
          </a:prstGeom>
          <a:noFill/>
          <a:ln w="9525">
            <a:noFill/>
            <a:miter lim="800000"/>
            <a:headEnd/>
            <a:tailEnd/>
          </a:ln>
        </p:spPr>
      </p:pic>
      <p:pic>
        <p:nvPicPr>
          <p:cNvPr id="5129" name="Picture 9"/>
          <p:cNvPicPr>
            <a:picLocks noChangeAspect="1" noChangeArrowheads="1"/>
          </p:cNvPicPr>
          <p:nvPr/>
        </p:nvPicPr>
        <p:blipFill>
          <a:blip r:embed="rId7" cstate="print"/>
          <a:srcRect/>
          <a:stretch>
            <a:fillRect/>
          </a:stretch>
        </p:blipFill>
        <p:spPr bwMode="auto">
          <a:xfrm>
            <a:off x="685902" y="4038584"/>
            <a:ext cx="1523960" cy="334472"/>
          </a:xfrm>
          <a:prstGeom prst="rect">
            <a:avLst/>
          </a:prstGeom>
          <a:noFill/>
          <a:ln w="9525">
            <a:noFill/>
            <a:miter lim="800000"/>
            <a:headEnd/>
            <a:tailEnd/>
          </a:ln>
        </p:spPr>
      </p:pic>
      <p:pic>
        <p:nvPicPr>
          <p:cNvPr id="5130" name="Picture 10"/>
          <p:cNvPicPr>
            <a:picLocks noChangeAspect="1" noChangeArrowheads="1"/>
          </p:cNvPicPr>
          <p:nvPr/>
        </p:nvPicPr>
        <p:blipFill>
          <a:blip r:embed="rId8" cstate="print"/>
          <a:srcRect/>
          <a:stretch>
            <a:fillRect/>
          </a:stretch>
        </p:blipFill>
        <p:spPr bwMode="auto">
          <a:xfrm>
            <a:off x="3733822" y="4343376"/>
            <a:ext cx="1125977" cy="304792"/>
          </a:xfrm>
          <a:prstGeom prst="rect">
            <a:avLst/>
          </a:prstGeom>
          <a:noFill/>
          <a:ln w="9525">
            <a:noFill/>
            <a:miter lim="800000"/>
            <a:headEnd/>
            <a:tailEnd/>
          </a:ln>
        </p:spPr>
      </p:pic>
      <p:pic>
        <p:nvPicPr>
          <p:cNvPr id="5131" name="Picture 11"/>
          <p:cNvPicPr>
            <a:picLocks noChangeAspect="1" noChangeArrowheads="1"/>
          </p:cNvPicPr>
          <p:nvPr/>
        </p:nvPicPr>
        <p:blipFill>
          <a:blip r:embed="rId9" cstate="print"/>
          <a:srcRect/>
          <a:stretch>
            <a:fillRect/>
          </a:stretch>
        </p:blipFill>
        <p:spPr bwMode="auto">
          <a:xfrm>
            <a:off x="5638772" y="4343376"/>
            <a:ext cx="1295366" cy="377815"/>
          </a:xfrm>
          <a:prstGeom prst="rect">
            <a:avLst/>
          </a:prstGeom>
          <a:noFill/>
          <a:ln w="9525">
            <a:noFill/>
            <a:miter lim="800000"/>
            <a:headEnd/>
            <a:tailEnd/>
          </a:ln>
        </p:spPr>
      </p:pic>
      <p:pic>
        <p:nvPicPr>
          <p:cNvPr id="5132" name="Picture 12"/>
          <p:cNvPicPr>
            <a:picLocks noChangeAspect="1" noChangeArrowheads="1"/>
          </p:cNvPicPr>
          <p:nvPr/>
        </p:nvPicPr>
        <p:blipFill>
          <a:blip r:embed="rId10" cstate="print"/>
          <a:srcRect/>
          <a:stretch>
            <a:fillRect/>
          </a:stretch>
        </p:blipFill>
        <p:spPr bwMode="auto">
          <a:xfrm>
            <a:off x="609704" y="4648168"/>
            <a:ext cx="1828752" cy="384803"/>
          </a:xfrm>
          <a:prstGeom prst="rect">
            <a:avLst/>
          </a:prstGeom>
          <a:noFill/>
          <a:ln w="9525">
            <a:noFill/>
            <a:miter lim="800000"/>
            <a:headEnd/>
            <a:tailEnd/>
          </a:ln>
        </p:spPr>
      </p:pic>
      <p:pic>
        <p:nvPicPr>
          <p:cNvPr id="5133" name="Picture 13"/>
          <p:cNvPicPr>
            <a:picLocks noChangeAspect="1" noChangeArrowheads="1"/>
          </p:cNvPicPr>
          <p:nvPr/>
        </p:nvPicPr>
        <p:blipFill>
          <a:blip r:embed="rId11" cstate="print"/>
          <a:srcRect/>
          <a:stretch>
            <a:fillRect/>
          </a:stretch>
        </p:blipFill>
        <p:spPr bwMode="auto">
          <a:xfrm>
            <a:off x="2514654" y="5410148"/>
            <a:ext cx="1447762" cy="412890"/>
          </a:xfrm>
          <a:prstGeom prst="rect">
            <a:avLst/>
          </a:prstGeom>
          <a:noFill/>
          <a:ln w="9525">
            <a:noFill/>
            <a:miter lim="800000"/>
            <a:headEnd/>
            <a:tailEnd/>
          </a:ln>
        </p:spPr>
      </p:pic>
      <p:pic>
        <p:nvPicPr>
          <p:cNvPr id="5134" name="Picture 14"/>
          <p:cNvPicPr>
            <a:picLocks noChangeAspect="1" noChangeArrowheads="1"/>
          </p:cNvPicPr>
          <p:nvPr/>
        </p:nvPicPr>
        <p:blipFill>
          <a:blip r:embed="rId12" cstate="print"/>
          <a:srcRect/>
          <a:stretch>
            <a:fillRect/>
          </a:stretch>
        </p:blipFill>
        <p:spPr bwMode="auto">
          <a:xfrm>
            <a:off x="4267208" y="5410148"/>
            <a:ext cx="1828752" cy="422019"/>
          </a:xfrm>
          <a:prstGeom prst="rect">
            <a:avLst/>
          </a:prstGeom>
          <a:noFill/>
          <a:ln w="9525">
            <a:noFill/>
            <a:miter lim="800000"/>
            <a:headEnd/>
            <a:tailEnd/>
          </a:ln>
        </p:spPr>
      </p:pic>
    </p:spTree>
    <p:extLst>
      <p:ext uri="{BB962C8B-B14F-4D97-AF65-F5344CB8AC3E}">
        <p14:creationId xmlns:p14="http://schemas.microsoft.com/office/powerpoint/2010/main" xmlns="" val="2594648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模型</a:t>
            </a:r>
            <a:r>
              <a:rPr lang="en-US" altLang="zh-CN" dirty="0" smtClean="0"/>
              <a:t>-</a:t>
            </a:r>
            <a:r>
              <a:rPr lang="zh-CN" altLang="en-US" dirty="0" smtClean="0"/>
              <a:t>关系关联模块</a:t>
            </a:r>
            <a:endParaRPr lang="zh-CN" altLang="en-US" dirty="0"/>
          </a:p>
        </p:txBody>
      </p:sp>
      <p:sp>
        <p:nvSpPr>
          <p:cNvPr id="9" name="TextBox 8"/>
          <p:cNvSpPr txBox="1"/>
          <p:nvPr/>
        </p:nvSpPr>
        <p:spPr>
          <a:xfrm>
            <a:off x="609704" y="1066862"/>
            <a:ext cx="7848394" cy="5632311"/>
          </a:xfrm>
          <a:prstGeom prst="rect">
            <a:avLst/>
          </a:prstGeom>
          <a:noFill/>
        </p:spPr>
        <p:txBody>
          <a:bodyPr wrap="square" rtlCol="0">
            <a:spAutoFit/>
          </a:bodyPr>
          <a:lstStyle/>
          <a:p>
            <a:r>
              <a:rPr lang="zh-CN" altLang="en-US" sz="2400" dirty="0" smtClean="0">
                <a:solidFill>
                  <a:srgbClr val="414141"/>
                </a:solidFill>
                <a:latin typeface="+mn-ea"/>
                <a:ea typeface="+mn-ea"/>
              </a:rPr>
              <a:t>最终的关系嵌入     是     和      的连接：</a:t>
            </a:r>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r>
              <a:rPr lang="zh-CN" altLang="en-US" sz="2400" dirty="0" smtClean="0">
                <a:solidFill>
                  <a:srgbClr val="414141"/>
                </a:solidFill>
                <a:latin typeface="+mn-ea"/>
                <a:ea typeface="+mn-ea"/>
              </a:rPr>
              <a:t>其中                    为权重参数，</a:t>
            </a:r>
            <a:r>
              <a:rPr lang="en-US" altLang="zh-CN" sz="2400" dirty="0" smtClean="0">
                <a:solidFill>
                  <a:srgbClr val="414141"/>
                </a:solidFill>
                <a:latin typeface="+mn-ea"/>
                <a:ea typeface="+mn-ea"/>
              </a:rPr>
              <a:t>σ</a:t>
            </a:r>
            <a:r>
              <a:rPr lang="zh-CN" altLang="en-US" sz="2400" dirty="0" smtClean="0">
                <a:solidFill>
                  <a:srgbClr val="414141"/>
                </a:solidFill>
                <a:latin typeface="+mn-ea"/>
                <a:ea typeface="+mn-ea"/>
              </a:rPr>
              <a:t>为激活函数，如</a:t>
            </a:r>
            <a:endParaRPr lang="en-US" altLang="zh-CN" sz="2400" dirty="0" smtClean="0">
              <a:solidFill>
                <a:srgbClr val="414141"/>
              </a:solidFill>
              <a:latin typeface="+mn-ea"/>
              <a:ea typeface="+mn-ea"/>
            </a:endParaRPr>
          </a:p>
          <a:p>
            <a:r>
              <a:rPr lang="en-US" altLang="zh-CN" sz="2400" dirty="0" smtClean="0">
                <a:solidFill>
                  <a:srgbClr val="414141"/>
                </a:solidFill>
                <a:latin typeface="+mn-ea"/>
                <a:ea typeface="+mn-ea"/>
              </a:rPr>
              <a:t>                                    </a:t>
            </a:r>
          </a:p>
          <a:p>
            <a:endParaRPr lang="en-US" altLang="zh-CN" sz="2400" dirty="0" smtClean="0">
              <a:solidFill>
                <a:srgbClr val="414141"/>
              </a:solidFill>
              <a:latin typeface="+mn-ea"/>
              <a:ea typeface="+mn-ea"/>
            </a:endParaRPr>
          </a:p>
          <a:p>
            <a:r>
              <a:rPr lang="zh-CN" altLang="en-US" sz="2400" dirty="0" smtClean="0">
                <a:solidFill>
                  <a:srgbClr val="414141"/>
                </a:solidFill>
                <a:latin typeface="+mn-ea"/>
                <a:ea typeface="+mn-ea"/>
              </a:rPr>
              <a:t>       我们把模型化关系之间语义关联的模块称为关系关联模块，</a:t>
            </a:r>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是模块的最终输出。</a:t>
            </a:r>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endParaRPr lang="zh-CN" altLang="en-US" sz="2400" dirty="0" smtClean="0">
              <a:solidFill>
                <a:srgbClr val="414141"/>
              </a:solidFill>
              <a:latin typeface="+mn-ea"/>
              <a:ea typeface="+mn-ea"/>
            </a:endParaRPr>
          </a:p>
        </p:txBody>
      </p:sp>
      <p:pic>
        <p:nvPicPr>
          <p:cNvPr id="15" name="Picture 15"/>
          <p:cNvPicPr>
            <a:picLocks noChangeAspect="1" noChangeArrowheads="1"/>
          </p:cNvPicPr>
          <p:nvPr/>
        </p:nvPicPr>
        <p:blipFill>
          <a:blip r:embed="rId2" cstate="print"/>
          <a:srcRect/>
          <a:stretch>
            <a:fillRect/>
          </a:stretch>
        </p:blipFill>
        <p:spPr bwMode="auto">
          <a:xfrm>
            <a:off x="2819446" y="1143060"/>
            <a:ext cx="457188" cy="404700"/>
          </a:xfrm>
          <a:prstGeom prst="rect">
            <a:avLst/>
          </a:prstGeom>
          <a:noFill/>
          <a:ln w="9525">
            <a:noFill/>
            <a:miter lim="800000"/>
            <a:headEnd/>
            <a:tailEnd/>
          </a:ln>
        </p:spPr>
      </p:pic>
      <p:pic>
        <p:nvPicPr>
          <p:cNvPr id="16" name="Picture 17"/>
          <p:cNvPicPr>
            <a:picLocks noChangeAspect="1" noChangeArrowheads="1"/>
          </p:cNvPicPr>
          <p:nvPr/>
        </p:nvPicPr>
        <p:blipFill>
          <a:blip r:embed="rId3" cstate="print"/>
          <a:srcRect/>
          <a:stretch>
            <a:fillRect/>
          </a:stretch>
        </p:blipFill>
        <p:spPr bwMode="auto">
          <a:xfrm>
            <a:off x="3581426" y="1143060"/>
            <a:ext cx="434975" cy="373063"/>
          </a:xfrm>
          <a:prstGeom prst="rect">
            <a:avLst/>
          </a:prstGeom>
          <a:noFill/>
          <a:ln w="9525">
            <a:noFill/>
            <a:miter lim="800000"/>
            <a:headEnd/>
            <a:tailEnd/>
          </a:ln>
        </p:spPr>
      </p:pic>
      <p:pic>
        <p:nvPicPr>
          <p:cNvPr id="17" name="Picture 18"/>
          <p:cNvPicPr>
            <a:picLocks noChangeAspect="1" noChangeArrowheads="1"/>
          </p:cNvPicPr>
          <p:nvPr/>
        </p:nvPicPr>
        <p:blipFill>
          <a:blip r:embed="rId4" cstate="print"/>
          <a:srcRect/>
          <a:stretch>
            <a:fillRect/>
          </a:stretch>
        </p:blipFill>
        <p:spPr bwMode="auto">
          <a:xfrm>
            <a:off x="4419604" y="1143060"/>
            <a:ext cx="474612" cy="380990"/>
          </a:xfrm>
          <a:prstGeom prst="rect">
            <a:avLst/>
          </a:prstGeom>
          <a:noFill/>
          <a:ln w="9525">
            <a:noFill/>
            <a:miter lim="800000"/>
            <a:headEnd/>
            <a:tailEnd/>
          </a:ln>
        </p:spPr>
      </p:pic>
      <p:pic>
        <p:nvPicPr>
          <p:cNvPr id="18" name="Picture 19"/>
          <p:cNvPicPr>
            <a:picLocks noChangeAspect="1" noChangeArrowheads="1"/>
          </p:cNvPicPr>
          <p:nvPr/>
        </p:nvPicPr>
        <p:blipFill>
          <a:blip r:embed="rId5" cstate="print"/>
          <a:srcRect/>
          <a:stretch>
            <a:fillRect/>
          </a:stretch>
        </p:blipFill>
        <p:spPr bwMode="auto">
          <a:xfrm>
            <a:off x="1447882" y="1667529"/>
            <a:ext cx="5936622" cy="694699"/>
          </a:xfrm>
          <a:prstGeom prst="rect">
            <a:avLst/>
          </a:prstGeom>
          <a:noFill/>
          <a:ln w="9525">
            <a:noFill/>
            <a:miter lim="800000"/>
            <a:headEnd/>
            <a:tailEnd/>
          </a:ln>
        </p:spPr>
      </p:pic>
      <p:pic>
        <p:nvPicPr>
          <p:cNvPr id="6146" name="Picture 2"/>
          <p:cNvPicPr>
            <a:picLocks noChangeAspect="1" noChangeArrowheads="1"/>
          </p:cNvPicPr>
          <p:nvPr/>
        </p:nvPicPr>
        <p:blipFill>
          <a:blip r:embed="rId6" cstate="print"/>
          <a:srcRect/>
          <a:stretch>
            <a:fillRect/>
          </a:stretch>
        </p:blipFill>
        <p:spPr bwMode="auto">
          <a:xfrm>
            <a:off x="1371684" y="2514624"/>
            <a:ext cx="1743515" cy="457188"/>
          </a:xfrm>
          <a:prstGeom prst="rect">
            <a:avLst/>
          </a:prstGeom>
          <a:noFill/>
          <a:ln w="9525">
            <a:noFill/>
            <a:miter lim="800000"/>
            <a:headEnd/>
            <a:tailEnd/>
          </a:ln>
        </p:spPr>
      </p:pic>
      <p:pic>
        <p:nvPicPr>
          <p:cNvPr id="6148" name="Picture 4"/>
          <p:cNvPicPr>
            <a:picLocks noChangeAspect="1" noChangeArrowheads="1"/>
          </p:cNvPicPr>
          <p:nvPr/>
        </p:nvPicPr>
        <p:blipFill>
          <a:blip r:embed="rId7" cstate="print"/>
          <a:srcRect/>
          <a:stretch>
            <a:fillRect/>
          </a:stretch>
        </p:blipFill>
        <p:spPr bwMode="auto">
          <a:xfrm>
            <a:off x="609704" y="2895614"/>
            <a:ext cx="3276514" cy="445153"/>
          </a:xfrm>
          <a:prstGeom prst="rect">
            <a:avLst/>
          </a:prstGeom>
          <a:noFill/>
          <a:ln w="9525">
            <a:noFill/>
            <a:miter lim="800000"/>
            <a:headEnd/>
            <a:tailEnd/>
          </a:ln>
        </p:spPr>
      </p:pic>
      <p:pic>
        <p:nvPicPr>
          <p:cNvPr id="23" name="Picture 15"/>
          <p:cNvPicPr>
            <a:picLocks noChangeAspect="1" noChangeArrowheads="1"/>
          </p:cNvPicPr>
          <p:nvPr/>
        </p:nvPicPr>
        <p:blipFill>
          <a:blip r:embed="rId2" cstate="print"/>
          <a:srcRect/>
          <a:stretch>
            <a:fillRect/>
          </a:stretch>
        </p:blipFill>
        <p:spPr bwMode="auto">
          <a:xfrm>
            <a:off x="1524079" y="4038584"/>
            <a:ext cx="430403" cy="380990"/>
          </a:xfrm>
          <a:prstGeom prst="rect">
            <a:avLst/>
          </a:prstGeom>
          <a:noFill/>
          <a:ln w="9525">
            <a:noFill/>
            <a:miter lim="800000"/>
            <a:headEnd/>
            <a:tailEnd/>
          </a:ln>
        </p:spPr>
      </p:pic>
    </p:spTree>
    <p:extLst>
      <p:ext uri="{BB962C8B-B14F-4D97-AF65-F5344CB8AC3E}">
        <p14:creationId xmlns:p14="http://schemas.microsoft.com/office/powerpoint/2010/main" xmlns="" val="25946482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模型：图结构模块</a:t>
            </a:r>
            <a:endParaRPr lang="zh-CN" altLang="en-US" dirty="0"/>
          </a:p>
        </p:txBody>
      </p:sp>
      <p:sp>
        <p:nvSpPr>
          <p:cNvPr id="10" name="TextBox 9"/>
          <p:cNvSpPr txBox="1"/>
          <p:nvPr/>
        </p:nvSpPr>
        <p:spPr>
          <a:xfrm>
            <a:off x="4114812" y="4952960"/>
            <a:ext cx="4495682" cy="369332"/>
          </a:xfrm>
          <a:prstGeom prst="rect">
            <a:avLst/>
          </a:prstGeom>
          <a:noFill/>
        </p:spPr>
        <p:txBody>
          <a:bodyPr wrap="square" rtlCol="0">
            <a:spAutoFit/>
          </a:bodyPr>
          <a:lstStyle/>
          <a:p>
            <a:endParaRPr lang="zh-CN" altLang="en-US" dirty="0"/>
          </a:p>
        </p:txBody>
      </p:sp>
      <p:sp>
        <p:nvSpPr>
          <p:cNvPr id="7" name="TextBox 6"/>
          <p:cNvSpPr txBox="1"/>
          <p:nvPr/>
        </p:nvSpPr>
        <p:spPr>
          <a:xfrm>
            <a:off x="609704" y="1066862"/>
            <a:ext cx="7848394" cy="5262979"/>
          </a:xfrm>
          <a:prstGeom prst="rect">
            <a:avLst/>
          </a:prstGeom>
          <a:noFill/>
        </p:spPr>
        <p:txBody>
          <a:bodyPr wrap="square" rtlCol="0">
            <a:spAutoFit/>
          </a:bodyPr>
          <a:lstStyle/>
          <a:p>
            <a:r>
              <a:rPr lang="zh-CN" altLang="en-US" sz="2400" dirty="0" smtClean="0">
                <a:solidFill>
                  <a:srgbClr val="414141"/>
                </a:solidFill>
                <a:latin typeface="+mn-ea"/>
                <a:ea typeface="+mn-ea"/>
              </a:rPr>
              <a:t>       对于一个三元组</a:t>
            </a:r>
            <a:r>
              <a:rPr lang="en-US" altLang="zh-CN" sz="2400" dirty="0" smtClean="0">
                <a:solidFill>
                  <a:srgbClr val="414141"/>
                </a:solidFill>
                <a:latin typeface="+mn-ea"/>
                <a:ea typeface="+mn-ea"/>
              </a:rPr>
              <a:t>(u</a:t>
            </a:r>
            <a:r>
              <a:rPr lang="zh-CN" altLang="en-US" sz="2400" dirty="0" smtClean="0">
                <a:solidFill>
                  <a:srgbClr val="414141"/>
                </a:solidFill>
                <a:latin typeface="+mn-ea"/>
                <a:ea typeface="+mn-ea"/>
              </a:rPr>
              <a:t>，</a:t>
            </a:r>
            <a:r>
              <a:rPr lang="en-US" altLang="zh-CN" sz="2400" dirty="0" err="1" smtClean="0">
                <a:solidFill>
                  <a:srgbClr val="414141"/>
                </a:solidFill>
                <a:latin typeface="+mn-ea"/>
                <a:ea typeface="+mn-ea"/>
              </a:rPr>
              <a:t>rt</a:t>
            </a:r>
            <a:r>
              <a:rPr lang="zh-CN" altLang="en-US" sz="2400" dirty="0" smtClean="0">
                <a:solidFill>
                  <a:srgbClr val="414141"/>
                </a:solidFill>
                <a:latin typeface="+mn-ea"/>
                <a:ea typeface="+mn-ea"/>
              </a:rPr>
              <a:t>，</a:t>
            </a:r>
            <a:r>
              <a:rPr lang="en-US" altLang="zh-CN" sz="2400" dirty="0" smtClean="0">
                <a:solidFill>
                  <a:srgbClr val="414141"/>
                </a:solidFill>
                <a:latin typeface="+mn-ea"/>
                <a:ea typeface="+mn-ea"/>
              </a:rPr>
              <a:t>v)</a:t>
            </a:r>
            <a:r>
              <a:rPr lang="zh-CN" altLang="en-US" sz="2400" dirty="0" smtClean="0">
                <a:solidFill>
                  <a:srgbClr val="414141"/>
                </a:solidFill>
                <a:latin typeface="+mn-ea"/>
                <a:ea typeface="+mn-ea"/>
              </a:rPr>
              <a:t>，它周围的局部图包含三元组如何与其邻域相连的信息。为了利用局部图结构信息，我们使用图结构网络将局部图嵌入到向量中。</a:t>
            </a:r>
            <a:endParaRPr lang="en-US" altLang="zh-CN" sz="2400" dirty="0" smtClean="0">
              <a:solidFill>
                <a:srgbClr val="414141"/>
              </a:solidFill>
              <a:latin typeface="+mn-ea"/>
              <a:ea typeface="+mn-ea"/>
            </a:endParaRPr>
          </a:p>
          <a:p>
            <a:r>
              <a:rPr lang="zh-CN" altLang="en-US" sz="2400" dirty="0" smtClean="0">
                <a:solidFill>
                  <a:srgbClr val="414141"/>
                </a:solidFill>
                <a:latin typeface="+mn-ea"/>
                <a:ea typeface="+mn-ea"/>
              </a:rPr>
              <a:t>       针对三元组</a:t>
            </a:r>
            <a:r>
              <a:rPr lang="en-US" altLang="zh-CN" sz="2400" dirty="0" smtClean="0">
                <a:solidFill>
                  <a:srgbClr val="414141"/>
                </a:solidFill>
                <a:latin typeface="+mn-ea"/>
                <a:ea typeface="+mn-ea"/>
              </a:rPr>
              <a:t>(u</a:t>
            </a:r>
            <a:r>
              <a:rPr lang="zh-CN" altLang="en-US" sz="2400" dirty="0" smtClean="0">
                <a:solidFill>
                  <a:srgbClr val="414141"/>
                </a:solidFill>
                <a:latin typeface="+mn-ea"/>
                <a:ea typeface="+mn-ea"/>
              </a:rPr>
              <a:t>，</a:t>
            </a:r>
            <a:r>
              <a:rPr lang="en-US" altLang="zh-CN" sz="2400" dirty="0" err="1" smtClean="0">
                <a:solidFill>
                  <a:srgbClr val="414141"/>
                </a:solidFill>
                <a:latin typeface="+mn-ea"/>
                <a:ea typeface="+mn-ea"/>
              </a:rPr>
              <a:t>rt</a:t>
            </a:r>
            <a:r>
              <a:rPr lang="zh-CN" altLang="en-US" sz="2400" dirty="0" smtClean="0">
                <a:solidFill>
                  <a:srgbClr val="414141"/>
                </a:solidFill>
                <a:latin typeface="+mn-ea"/>
                <a:ea typeface="+mn-ea"/>
              </a:rPr>
              <a:t>，</a:t>
            </a:r>
            <a:r>
              <a:rPr lang="en-US" altLang="zh-CN" sz="2400" dirty="0" smtClean="0">
                <a:solidFill>
                  <a:srgbClr val="414141"/>
                </a:solidFill>
                <a:latin typeface="+mn-ea"/>
                <a:ea typeface="+mn-ea"/>
              </a:rPr>
              <a:t>v)</a:t>
            </a:r>
            <a:r>
              <a:rPr lang="zh-CN" altLang="en-US" sz="2400" dirty="0" smtClean="0">
                <a:solidFill>
                  <a:srgbClr val="414141"/>
                </a:solidFill>
                <a:latin typeface="+mn-ea"/>
                <a:ea typeface="+mn-ea"/>
              </a:rPr>
              <a:t>对图结构建模，我们执行以下步骤</a:t>
            </a:r>
            <a:r>
              <a:rPr lang="en-US" altLang="zh-CN" sz="2400" dirty="0" smtClean="0">
                <a:solidFill>
                  <a:srgbClr val="414141"/>
                </a:solidFill>
                <a:latin typeface="+mn-ea"/>
                <a:ea typeface="+mn-ea"/>
              </a:rPr>
              <a:t>:</a:t>
            </a:r>
          </a:p>
          <a:p>
            <a:r>
              <a:rPr lang="en-US" altLang="zh-CN" sz="2400" dirty="0" smtClean="0">
                <a:solidFill>
                  <a:srgbClr val="414141"/>
                </a:solidFill>
                <a:latin typeface="+mn-ea"/>
                <a:ea typeface="+mn-ea"/>
              </a:rPr>
              <a:t>(1)</a:t>
            </a:r>
            <a:r>
              <a:rPr lang="zh-CN" altLang="en-US" sz="2400" dirty="0" smtClean="0">
                <a:solidFill>
                  <a:srgbClr val="414141"/>
                </a:solidFill>
                <a:latin typeface="+mn-ea"/>
                <a:ea typeface="+mn-ea"/>
              </a:rPr>
              <a:t>：子图提取</a:t>
            </a:r>
            <a:endParaRPr lang="en-US" altLang="zh-CN" sz="2400" dirty="0" smtClean="0">
              <a:solidFill>
                <a:srgbClr val="414141"/>
              </a:solidFill>
              <a:latin typeface="+mn-ea"/>
              <a:ea typeface="+mn-ea"/>
            </a:endParaRPr>
          </a:p>
          <a:p>
            <a:r>
              <a:rPr lang="en-US" altLang="zh-CN" sz="2400" dirty="0" smtClean="0">
                <a:solidFill>
                  <a:srgbClr val="414141"/>
                </a:solidFill>
                <a:latin typeface="+mn-ea"/>
                <a:ea typeface="+mn-ea"/>
              </a:rPr>
              <a:t>(2)</a:t>
            </a:r>
            <a:r>
              <a:rPr lang="zh-CN" altLang="en-US" sz="2400" dirty="0" smtClean="0">
                <a:solidFill>
                  <a:srgbClr val="414141"/>
                </a:solidFill>
                <a:latin typeface="+mn-ea"/>
                <a:ea typeface="+mn-ea"/>
              </a:rPr>
              <a:t>：节点标记</a:t>
            </a:r>
            <a:endParaRPr lang="en-US" altLang="zh-CN" sz="2400" dirty="0" smtClean="0">
              <a:solidFill>
                <a:srgbClr val="414141"/>
              </a:solidFill>
              <a:latin typeface="+mn-ea"/>
              <a:ea typeface="+mn-ea"/>
            </a:endParaRPr>
          </a:p>
          <a:p>
            <a:r>
              <a:rPr lang="en-US" altLang="zh-CN" sz="2400" dirty="0" smtClean="0">
                <a:solidFill>
                  <a:srgbClr val="414141"/>
                </a:solidFill>
                <a:latin typeface="+mn-ea"/>
                <a:ea typeface="+mn-ea"/>
              </a:rPr>
              <a:t>(3)</a:t>
            </a:r>
            <a:r>
              <a:rPr lang="zh-CN" altLang="en-US" sz="2400" dirty="0" smtClean="0">
                <a:solidFill>
                  <a:srgbClr val="414141"/>
                </a:solidFill>
                <a:latin typeface="+mn-ea"/>
                <a:ea typeface="+mn-ea"/>
              </a:rPr>
              <a:t>：子图嵌入</a:t>
            </a:r>
          </a:p>
          <a:p>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endParaRPr lang="zh-CN" altLang="en-US" sz="2400" dirty="0" smtClean="0">
              <a:solidFill>
                <a:srgbClr val="414141"/>
              </a:solidFill>
              <a:latin typeface="+mn-ea"/>
              <a:ea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模型：图结构模块</a:t>
            </a:r>
            <a:r>
              <a:rPr lang="en-US" altLang="zh-CN" dirty="0" smtClean="0"/>
              <a:t>-</a:t>
            </a:r>
            <a:r>
              <a:rPr lang="zh-CN" altLang="en-US" dirty="0" smtClean="0"/>
              <a:t>子图提取</a:t>
            </a:r>
            <a:endParaRPr lang="zh-CN" altLang="en-US" dirty="0"/>
          </a:p>
        </p:txBody>
      </p:sp>
      <p:sp>
        <p:nvSpPr>
          <p:cNvPr id="10" name="TextBox 9"/>
          <p:cNvSpPr txBox="1"/>
          <p:nvPr/>
        </p:nvSpPr>
        <p:spPr>
          <a:xfrm>
            <a:off x="4114812" y="4952960"/>
            <a:ext cx="4495682" cy="369332"/>
          </a:xfrm>
          <a:prstGeom prst="rect">
            <a:avLst/>
          </a:prstGeom>
          <a:noFill/>
        </p:spPr>
        <p:txBody>
          <a:bodyPr wrap="square" rtlCol="0">
            <a:spAutoFit/>
          </a:bodyPr>
          <a:lstStyle/>
          <a:p>
            <a:endParaRPr lang="zh-CN" altLang="en-US" dirty="0"/>
          </a:p>
        </p:txBody>
      </p:sp>
      <p:sp>
        <p:nvSpPr>
          <p:cNvPr id="7" name="TextBox 6"/>
          <p:cNvSpPr txBox="1"/>
          <p:nvPr/>
        </p:nvSpPr>
        <p:spPr>
          <a:xfrm>
            <a:off x="609704" y="1066862"/>
            <a:ext cx="7848394" cy="6001643"/>
          </a:xfrm>
          <a:prstGeom prst="rect">
            <a:avLst/>
          </a:prstGeom>
          <a:noFill/>
        </p:spPr>
        <p:txBody>
          <a:bodyPr wrap="square" rtlCol="0">
            <a:spAutoFit/>
          </a:bodyPr>
          <a:lstStyle/>
          <a:p>
            <a:r>
              <a:rPr lang="zh-CN" altLang="en-US" sz="2400" dirty="0" smtClean="0">
                <a:solidFill>
                  <a:srgbClr val="414141"/>
                </a:solidFill>
                <a:latin typeface="+mn-ea"/>
                <a:ea typeface="+mn-ea"/>
              </a:rPr>
              <a:t>       对于三元组</a:t>
            </a:r>
            <a:r>
              <a:rPr lang="en-US" altLang="zh-CN" sz="2400" dirty="0" smtClean="0">
                <a:solidFill>
                  <a:srgbClr val="414141"/>
                </a:solidFill>
                <a:latin typeface="+mn-ea"/>
                <a:ea typeface="+mn-ea"/>
              </a:rPr>
              <a:t>(u</a:t>
            </a:r>
            <a:r>
              <a:rPr lang="zh-CN" altLang="en-US" sz="2400" dirty="0" smtClean="0">
                <a:solidFill>
                  <a:srgbClr val="414141"/>
                </a:solidFill>
                <a:latin typeface="+mn-ea"/>
                <a:ea typeface="+mn-ea"/>
              </a:rPr>
              <a:t>，</a:t>
            </a:r>
            <a:r>
              <a:rPr lang="en-US" altLang="zh-CN" sz="2400" dirty="0" err="1" smtClean="0">
                <a:solidFill>
                  <a:srgbClr val="414141"/>
                </a:solidFill>
                <a:latin typeface="+mn-ea"/>
                <a:ea typeface="+mn-ea"/>
              </a:rPr>
              <a:t>rt</a:t>
            </a:r>
            <a:r>
              <a:rPr lang="zh-CN" altLang="en-US" sz="2400" dirty="0" smtClean="0">
                <a:solidFill>
                  <a:srgbClr val="414141"/>
                </a:solidFill>
                <a:latin typeface="+mn-ea"/>
                <a:ea typeface="+mn-ea"/>
              </a:rPr>
              <a:t>，</a:t>
            </a:r>
            <a:r>
              <a:rPr lang="en-US" altLang="zh-CN" sz="2400" dirty="0" smtClean="0">
                <a:solidFill>
                  <a:srgbClr val="414141"/>
                </a:solidFill>
                <a:latin typeface="+mn-ea"/>
                <a:ea typeface="+mn-ea"/>
              </a:rPr>
              <a:t>v)</a:t>
            </a:r>
            <a:r>
              <a:rPr lang="zh-CN" altLang="en-US" sz="2400" dirty="0" smtClean="0">
                <a:solidFill>
                  <a:srgbClr val="414141"/>
                </a:solidFill>
                <a:latin typeface="+mn-ea"/>
                <a:ea typeface="+mn-ea"/>
              </a:rPr>
              <a:t>，我们首先提取目标节点</a:t>
            </a:r>
            <a:r>
              <a:rPr lang="en-US" altLang="zh-CN" sz="2400" dirty="0" smtClean="0">
                <a:solidFill>
                  <a:srgbClr val="414141"/>
                </a:solidFill>
                <a:latin typeface="+mn-ea"/>
                <a:ea typeface="+mn-ea"/>
              </a:rPr>
              <a:t>u</a:t>
            </a:r>
            <a:r>
              <a:rPr lang="zh-CN" altLang="en-US" sz="2400" dirty="0" smtClean="0">
                <a:solidFill>
                  <a:srgbClr val="414141"/>
                </a:solidFill>
                <a:latin typeface="+mn-ea"/>
                <a:ea typeface="+mn-ea"/>
              </a:rPr>
              <a:t>和</a:t>
            </a:r>
            <a:r>
              <a:rPr lang="en-US" altLang="zh-CN" sz="2400" dirty="0" smtClean="0">
                <a:solidFill>
                  <a:srgbClr val="414141"/>
                </a:solidFill>
                <a:latin typeface="+mn-ea"/>
                <a:ea typeface="+mn-ea"/>
              </a:rPr>
              <a:t>v</a:t>
            </a:r>
            <a:r>
              <a:rPr lang="zh-CN" altLang="en-US" sz="2400" dirty="0" smtClean="0">
                <a:solidFill>
                  <a:srgbClr val="414141"/>
                </a:solidFill>
                <a:latin typeface="+mn-ea"/>
                <a:ea typeface="+mn-ea"/>
              </a:rPr>
              <a:t>周围的封闭子图。节点</a:t>
            </a:r>
            <a:r>
              <a:rPr lang="en-US" altLang="zh-CN" sz="2400" dirty="0" smtClean="0">
                <a:solidFill>
                  <a:srgbClr val="414141"/>
                </a:solidFill>
                <a:latin typeface="+mn-ea"/>
                <a:ea typeface="+mn-ea"/>
              </a:rPr>
              <a:t>u</a:t>
            </a:r>
            <a:r>
              <a:rPr lang="zh-CN" altLang="en-US" sz="2400" dirty="0" smtClean="0">
                <a:solidFill>
                  <a:srgbClr val="414141"/>
                </a:solidFill>
                <a:latin typeface="+mn-ea"/>
                <a:ea typeface="+mn-ea"/>
              </a:rPr>
              <a:t>和</a:t>
            </a:r>
            <a:r>
              <a:rPr lang="en-US" altLang="zh-CN" sz="2400" dirty="0" smtClean="0">
                <a:solidFill>
                  <a:srgbClr val="414141"/>
                </a:solidFill>
                <a:latin typeface="+mn-ea"/>
                <a:ea typeface="+mn-ea"/>
              </a:rPr>
              <a:t>v</a:t>
            </a:r>
            <a:r>
              <a:rPr lang="zh-CN" altLang="en-US" sz="2400" dirty="0" smtClean="0">
                <a:solidFill>
                  <a:srgbClr val="414141"/>
                </a:solidFill>
                <a:latin typeface="+mn-ea"/>
                <a:ea typeface="+mn-ea"/>
              </a:rPr>
              <a:t>之间的封闭子图由以下步骤给出。</a:t>
            </a:r>
            <a:endParaRPr lang="en-US" altLang="zh-CN" sz="2400" dirty="0" smtClean="0">
              <a:solidFill>
                <a:srgbClr val="414141"/>
              </a:solidFill>
              <a:latin typeface="+mn-ea"/>
              <a:ea typeface="+mn-ea"/>
            </a:endParaRPr>
          </a:p>
          <a:p>
            <a:r>
              <a:rPr lang="en-US" altLang="zh-CN" sz="2400" dirty="0" smtClean="0">
                <a:solidFill>
                  <a:srgbClr val="414141"/>
                </a:solidFill>
                <a:latin typeface="+mn-ea"/>
                <a:ea typeface="+mn-ea"/>
              </a:rPr>
              <a:t>(1) </a:t>
            </a:r>
            <a:r>
              <a:rPr lang="zh-CN" altLang="en-US" sz="2400" dirty="0" smtClean="0">
                <a:solidFill>
                  <a:srgbClr val="414141"/>
                </a:solidFill>
                <a:latin typeface="+mn-ea"/>
                <a:ea typeface="+mn-ea"/>
              </a:rPr>
              <a:t>分别计算两个节点</a:t>
            </a:r>
            <a:r>
              <a:rPr lang="en-US" altLang="zh-CN" sz="2400" dirty="0" smtClean="0">
                <a:solidFill>
                  <a:srgbClr val="414141"/>
                </a:solidFill>
                <a:latin typeface="+mn-ea"/>
                <a:ea typeface="+mn-ea"/>
              </a:rPr>
              <a:t>u</a:t>
            </a:r>
            <a:r>
              <a:rPr lang="zh-CN" altLang="en-US" sz="2400" dirty="0" smtClean="0">
                <a:solidFill>
                  <a:srgbClr val="414141"/>
                </a:solidFill>
                <a:latin typeface="+mn-ea"/>
                <a:ea typeface="+mn-ea"/>
              </a:rPr>
              <a:t>和</a:t>
            </a:r>
            <a:r>
              <a:rPr lang="en-US" altLang="zh-CN" sz="2400" dirty="0" smtClean="0">
                <a:solidFill>
                  <a:srgbClr val="414141"/>
                </a:solidFill>
                <a:latin typeface="+mn-ea"/>
                <a:ea typeface="+mn-ea"/>
              </a:rPr>
              <a:t>v</a:t>
            </a:r>
            <a:r>
              <a:rPr lang="zh-CN" altLang="en-US" sz="2400" dirty="0" smtClean="0">
                <a:solidFill>
                  <a:srgbClr val="414141"/>
                </a:solidFill>
                <a:latin typeface="+mn-ea"/>
                <a:ea typeface="+mn-ea"/>
              </a:rPr>
              <a:t>的邻居   </a:t>
            </a:r>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和</a:t>
            </a:r>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，其中</a:t>
            </a:r>
            <a:endParaRPr lang="en-US" altLang="zh-CN" sz="2400" dirty="0" smtClean="0">
              <a:solidFill>
                <a:srgbClr val="414141"/>
              </a:solidFill>
              <a:latin typeface="+mn-ea"/>
              <a:ea typeface="+mn-ea"/>
            </a:endParaRPr>
          </a:p>
          <a:p>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   </a:t>
            </a:r>
            <a:r>
              <a:rPr lang="en-US" altLang="zh-CN" sz="2400" dirty="0" smtClean="0">
                <a:solidFill>
                  <a:srgbClr val="414141"/>
                </a:solidFill>
                <a:latin typeface="+mn-ea"/>
                <a:ea typeface="+mn-ea"/>
              </a:rPr>
              <a:t>k</a:t>
            </a:r>
            <a:r>
              <a:rPr lang="zh-CN" altLang="en-US" sz="2400" dirty="0" smtClean="0">
                <a:solidFill>
                  <a:srgbClr val="414141"/>
                </a:solidFill>
                <a:latin typeface="+mn-ea"/>
                <a:ea typeface="+mn-ea"/>
              </a:rPr>
              <a:t>表示邻居的最大距离。</a:t>
            </a:r>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r>
              <a:rPr lang="en-US" altLang="zh-CN" sz="2400" dirty="0" smtClean="0">
                <a:solidFill>
                  <a:srgbClr val="414141"/>
                </a:solidFill>
                <a:latin typeface="+mn-ea"/>
                <a:ea typeface="+mn-ea"/>
              </a:rPr>
              <a:t>(2) </a:t>
            </a:r>
            <a:r>
              <a:rPr lang="zh-CN" altLang="en-US" sz="2400" dirty="0" smtClean="0">
                <a:solidFill>
                  <a:srgbClr val="414141"/>
                </a:solidFill>
                <a:latin typeface="+mn-ea"/>
                <a:ea typeface="+mn-ea"/>
              </a:rPr>
              <a:t>取  </a:t>
            </a:r>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和</a:t>
            </a:r>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的一个交集，得到</a:t>
            </a:r>
            <a:r>
              <a:rPr lang="en-US" altLang="zh-CN" sz="2400" dirty="0" smtClean="0">
                <a:solidFill>
                  <a:srgbClr val="414141"/>
                </a:solidFill>
                <a:latin typeface="+mn-ea"/>
                <a:ea typeface="+mn-ea"/>
              </a:rPr>
              <a:t>         ∩ </a:t>
            </a:r>
          </a:p>
          <a:p>
            <a:endParaRPr lang="en-US" altLang="zh-CN" sz="2400" dirty="0" smtClean="0">
              <a:solidFill>
                <a:srgbClr val="414141"/>
              </a:solidFill>
              <a:latin typeface="+mn-ea"/>
              <a:ea typeface="+mn-ea"/>
            </a:endParaRPr>
          </a:p>
          <a:p>
            <a:r>
              <a:rPr lang="en-US" altLang="zh-CN" sz="2400" dirty="0" smtClean="0">
                <a:solidFill>
                  <a:srgbClr val="414141"/>
                </a:solidFill>
                <a:latin typeface="+mn-ea"/>
                <a:ea typeface="+mn-ea"/>
              </a:rPr>
              <a:t>(3)</a:t>
            </a:r>
            <a:r>
              <a:rPr lang="zh-CN" altLang="en-US" sz="2400" dirty="0" smtClean="0">
                <a:solidFill>
                  <a:srgbClr val="414141"/>
                </a:solidFill>
                <a:latin typeface="+mn-ea"/>
                <a:ea typeface="+mn-ea"/>
              </a:rPr>
              <a:t> 通过修剪</a:t>
            </a:r>
            <a:r>
              <a:rPr lang="en-US" altLang="zh-CN" sz="2400" dirty="0" smtClean="0">
                <a:solidFill>
                  <a:srgbClr val="414141"/>
                </a:solidFill>
                <a:latin typeface="+mn-ea"/>
                <a:ea typeface="+mn-ea"/>
              </a:rPr>
              <a:t>         ∩        </a:t>
            </a:r>
            <a:r>
              <a:rPr lang="zh-CN" altLang="en-US" sz="2400" dirty="0" smtClean="0">
                <a:solidFill>
                  <a:srgbClr val="414141"/>
                </a:solidFill>
                <a:latin typeface="+mn-ea"/>
                <a:ea typeface="+mn-ea"/>
              </a:rPr>
              <a:t>的节点来计算包围子图</a:t>
            </a:r>
            <a:r>
              <a:rPr lang="en-US" altLang="zh-CN" sz="2400" dirty="0" smtClean="0">
                <a:solidFill>
                  <a:srgbClr val="414141"/>
                </a:solidFill>
                <a:latin typeface="+mn-ea"/>
                <a:ea typeface="+mn-ea"/>
              </a:rPr>
              <a:t>G(u, </a:t>
            </a:r>
            <a:r>
              <a:rPr lang="en-US" altLang="zh-CN" sz="2400" dirty="0" err="1" smtClean="0">
                <a:solidFill>
                  <a:srgbClr val="414141"/>
                </a:solidFill>
                <a:latin typeface="+mn-ea"/>
                <a:ea typeface="+mn-ea"/>
              </a:rPr>
              <a:t>rt</a:t>
            </a:r>
            <a:r>
              <a:rPr lang="en-US" altLang="zh-CN" sz="2400" dirty="0" smtClean="0">
                <a:solidFill>
                  <a:srgbClr val="414141"/>
                </a:solidFill>
                <a:latin typeface="+mn-ea"/>
                <a:ea typeface="+mn-ea"/>
              </a:rPr>
              <a:t>, </a:t>
            </a:r>
          </a:p>
          <a:p>
            <a:r>
              <a:rPr lang="en-US" altLang="zh-CN" sz="2400" dirty="0" smtClean="0">
                <a:solidFill>
                  <a:srgbClr val="414141"/>
                </a:solidFill>
                <a:latin typeface="+mn-ea"/>
                <a:ea typeface="+mn-ea"/>
              </a:rPr>
              <a:t>     v)</a:t>
            </a:r>
            <a:r>
              <a:rPr lang="zh-CN" altLang="en-US" sz="2400" dirty="0" smtClean="0">
                <a:solidFill>
                  <a:srgbClr val="414141"/>
                </a:solidFill>
                <a:latin typeface="+mn-ea"/>
                <a:ea typeface="+mn-ea"/>
              </a:rPr>
              <a:t>，这些节点与节点</a:t>
            </a:r>
            <a:r>
              <a:rPr lang="en-US" altLang="zh-CN" sz="2400" dirty="0" smtClean="0">
                <a:solidFill>
                  <a:srgbClr val="414141"/>
                </a:solidFill>
                <a:latin typeface="+mn-ea"/>
                <a:ea typeface="+mn-ea"/>
              </a:rPr>
              <a:t>u</a:t>
            </a:r>
            <a:r>
              <a:rPr lang="zh-CN" altLang="en-US" sz="2400" dirty="0" smtClean="0">
                <a:solidFill>
                  <a:srgbClr val="414141"/>
                </a:solidFill>
                <a:latin typeface="+mn-ea"/>
                <a:ea typeface="+mn-ea"/>
              </a:rPr>
              <a:t>或节点</a:t>
            </a:r>
            <a:r>
              <a:rPr lang="en-US" altLang="zh-CN" sz="2400" dirty="0" smtClean="0">
                <a:solidFill>
                  <a:srgbClr val="414141"/>
                </a:solidFill>
                <a:latin typeface="+mn-ea"/>
                <a:ea typeface="+mn-ea"/>
              </a:rPr>
              <a:t>v</a:t>
            </a:r>
            <a:r>
              <a:rPr lang="zh-CN" altLang="en-US" sz="2400" dirty="0" smtClean="0">
                <a:solidFill>
                  <a:srgbClr val="414141"/>
                </a:solidFill>
                <a:latin typeface="+mn-ea"/>
                <a:ea typeface="+mn-ea"/>
              </a:rPr>
              <a:t>中的任何一个都是孤立</a:t>
            </a:r>
            <a:endParaRPr lang="en-US" altLang="zh-CN" sz="2400" dirty="0" smtClean="0">
              <a:solidFill>
                <a:srgbClr val="414141"/>
              </a:solidFill>
              <a:latin typeface="+mn-ea"/>
              <a:ea typeface="+mn-ea"/>
            </a:endParaRPr>
          </a:p>
          <a:p>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的或距离大于</a:t>
            </a:r>
            <a:r>
              <a:rPr lang="en-US" altLang="zh-CN" sz="2400" dirty="0" smtClean="0">
                <a:solidFill>
                  <a:srgbClr val="414141"/>
                </a:solidFill>
                <a:latin typeface="+mn-ea"/>
                <a:ea typeface="+mn-ea"/>
              </a:rPr>
              <a:t>k</a:t>
            </a:r>
            <a:r>
              <a:rPr lang="zh-CN" altLang="en-US" sz="2400" dirty="0" smtClean="0">
                <a:solidFill>
                  <a:srgbClr val="414141"/>
                </a:solidFill>
                <a:latin typeface="+mn-ea"/>
                <a:ea typeface="+mn-ea"/>
              </a:rPr>
              <a:t>的。</a:t>
            </a:r>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endParaRPr lang="zh-CN" altLang="en-US" sz="2400" dirty="0" smtClean="0">
              <a:solidFill>
                <a:srgbClr val="414141"/>
              </a:solidFill>
              <a:latin typeface="+mn-ea"/>
              <a:ea typeface="+mn-ea"/>
            </a:endParaRPr>
          </a:p>
        </p:txBody>
      </p:sp>
      <p:pic>
        <p:nvPicPr>
          <p:cNvPr id="7170" name="Picture 2"/>
          <p:cNvPicPr>
            <a:picLocks noChangeAspect="1" noChangeArrowheads="1"/>
          </p:cNvPicPr>
          <p:nvPr/>
        </p:nvPicPr>
        <p:blipFill>
          <a:blip r:embed="rId2" cstate="print"/>
          <a:srcRect/>
          <a:stretch>
            <a:fillRect/>
          </a:stretch>
        </p:blipFill>
        <p:spPr bwMode="auto">
          <a:xfrm>
            <a:off x="5257782" y="2209832"/>
            <a:ext cx="710289" cy="342898"/>
          </a:xfrm>
          <a:prstGeom prst="rect">
            <a:avLst/>
          </a:prstGeom>
          <a:noFill/>
          <a:ln w="9525">
            <a:noFill/>
            <a:miter lim="800000"/>
            <a:headEnd/>
            <a:tailEnd/>
          </a:ln>
        </p:spPr>
      </p:pic>
      <p:pic>
        <p:nvPicPr>
          <p:cNvPr id="7173" name="Picture 5"/>
          <p:cNvPicPr>
            <a:picLocks noChangeAspect="1" noChangeArrowheads="1"/>
          </p:cNvPicPr>
          <p:nvPr/>
        </p:nvPicPr>
        <p:blipFill>
          <a:blip r:embed="rId3" cstate="print"/>
          <a:srcRect/>
          <a:stretch>
            <a:fillRect/>
          </a:stretch>
        </p:blipFill>
        <p:spPr bwMode="auto">
          <a:xfrm>
            <a:off x="6324554" y="2286030"/>
            <a:ext cx="702434" cy="304792"/>
          </a:xfrm>
          <a:prstGeom prst="rect">
            <a:avLst/>
          </a:prstGeom>
          <a:noFill/>
          <a:ln w="9525">
            <a:noFill/>
            <a:miter lim="800000"/>
            <a:headEnd/>
            <a:tailEnd/>
          </a:ln>
        </p:spPr>
      </p:pic>
      <p:pic>
        <p:nvPicPr>
          <p:cNvPr id="9" name="Picture 2"/>
          <p:cNvPicPr>
            <a:picLocks noChangeAspect="1" noChangeArrowheads="1"/>
          </p:cNvPicPr>
          <p:nvPr/>
        </p:nvPicPr>
        <p:blipFill>
          <a:blip r:embed="rId2" cstate="print"/>
          <a:srcRect/>
          <a:stretch>
            <a:fillRect/>
          </a:stretch>
        </p:blipFill>
        <p:spPr bwMode="auto">
          <a:xfrm>
            <a:off x="1524080" y="3276604"/>
            <a:ext cx="710289" cy="342898"/>
          </a:xfrm>
          <a:prstGeom prst="rect">
            <a:avLst/>
          </a:prstGeom>
          <a:noFill/>
          <a:ln w="9525">
            <a:noFill/>
            <a:miter lim="800000"/>
            <a:headEnd/>
            <a:tailEnd/>
          </a:ln>
        </p:spPr>
      </p:pic>
      <p:pic>
        <p:nvPicPr>
          <p:cNvPr id="11" name="Picture 5"/>
          <p:cNvPicPr>
            <a:picLocks noChangeAspect="1" noChangeArrowheads="1"/>
          </p:cNvPicPr>
          <p:nvPr/>
        </p:nvPicPr>
        <p:blipFill>
          <a:blip r:embed="rId3" cstate="print"/>
          <a:srcRect/>
          <a:stretch>
            <a:fillRect/>
          </a:stretch>
        </p:blipFill>
        <p:spPr bwMode="auto">
          <a:xfrm>
            <a:off x="2590852" y="3352802"/>
            <a:ext cx="702434" cy="304792"/>
          </a:xfrm>
          <a:prstGeom prst="rect">
            <a:avLst/>
          </a:prstGeom>
          <a:noFill/>
          <a:ln w="9525">
            <a:noFill/>
            <a:miter lim="800000"/>
            <a:headEnd/>
            <a:tailEnd/>
          </a:ln>
        </p:spPr>
      </p:pic>
      <p:pic>
        <p:nvPicPr>
          <p:cNvPr id="12" name="Picture 2"/>
          <p:cNvPicPr>
            <a:picLocks noChangeAspect="1" noChangeArrowheads="1"/>
          </p:cNvPicPr>
          <p:nvPr/>
        </p:nvPicPr>
        <p:blipFill>
          <a:blip r:embed="rId2" cstate="print"/>
          <a:srcRect/>
          <a:stretch>
            <a:fillRect/>
          </a:stretch>
        </p:blipFill>
        <p:spPr bwMode="auto">
          <a:xfrm>
            <a:off x="5867366" y="3276604"/>
            <a:ext cx="710289" cy="342898"/>
          </a:xfrm>
          <a:prstGeom prst="rect">
            <a:avLst/>
          </a:prstGeom>
          <a:noFill/>
          <a:ln w="9525">
            <a:noFill/>
            <a:miter lim="800000"/>
            <a:headEnd/>
            <a:tailEnd/>
          </a:ln>
        </p:spPr>
      </p:pic>
      <p:pic>
        <p:nvPicPr>
          <p:cNvPr id="13" name="Picture 5"/>
          <p:cNvPicPr>
            <a:picLocks noChangeAspect="1" noChangeArrowheads="1"/>
          </p:cNvPicPr>
          <p:nvPr/>
        </p:nvPicPr>
        <p:blipFill>
          <a:blip r:embed="rId3" cstate="print"/>
          <a:srcRect/>
          <a:stretch>
            <a:fillRect/>
          </a:stretch>
        </p:blipFill>
        <p:spPr bwMode="auto">
          <a:xfrm>
            <a:off x="6857940" y="3276604"/>
            <a:ext cx="702434" cy="304792"/>
          </a:xfrm>
          <a:prstGeom prst="rect">
            <a:avLst/>
          </a:prstGeom>
          <a:noFill/>
          <a:ln w="9525">
            <a:noFill/>
            <a:miter lim="800000"/>
            <a:headEnd/>
            <a:tailEnd/>
          </a:ln>
        </p:spPr>
      </p:pic>
      <p:pic>
        <p:nvPicPr>
          <p:cNvPr id="14" name="Picture 2"/>
          <p:cNvPicPr>
            <a:picLocks noChangeAspect="1" noChangeArrowheads="1"/>
          </p:cNvPicPr>
          <p:nvPr/>
        </p:nvPicPr>
        <p:blipFill>
          <a:blip r:embed="rId2" cstate="print"/>
          <a:srcRect/>
          <a:stretch>
            <a:fillRect/>
          </a:stretch>
        </p:blipFill>
        <p:spPr bwMode="auto">
          <a:xfrm>
            <a:off x="2438456" y="4038584"/>
            <a:ext cx="710289" cy="342898"/>
          </a:xfrm>
          <a:prstGeom prst="rect">
            <a:avLst/>
          </a:prstGeom>
          <a:noFill/>
          <a:ln w="9525">
            <a:noFill/>
            <a:miter lim="800000"/>
            <a:headEnd/>
            <a:tailEnd/>
          </a:ln>
        </p:spPr>
      </p:pic>
      <p:pic>
        <p:nvPicPr>
          <p:cNvPr id="15" name="Picture 5"/>
          <p:cNvPicPr>
            <a:picLocks noChangeAspect="1" noChangeArrowheads="1"/>
          </p:cNvPicPr>
          <p:nvPr/>
        </p:nvPicPr>
        <p:blipFill>
          <a:blip r:embed="rId3" cstate="print"/>
          <a:srcRect/>
          <a:stretch>
            <a:fillRect/>
          </a:stretch>
        </p:blipFill>
        <p:spPr bwMode="auto">
          <a:xfrm>
            <a:off x="3429030" y="4038584"/>
            <a:ext cx="702434" cy="3047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模型：图结构模块</a:t>
            </a:r>
            <a:r>
              <a:rPr lang="en-US" altLang="zh-CN" dirty="0" smtClean="0"/>
              <a:t>-</a:t>
            </a:r>
            <a:r>
              <a:rPr lang="zh-CN" altLang="en-US" dirty="0" smtClean="0"/>
              <a:t>节点标记</a:t>
            </a:r>
            <a:endParaRPr lang="zh-CN" altLang="en-US" dirty="0"/>
          </a:p>
        </p:txBody>
      </p:sp>
      <p:sp>
        <p:nvSpPr>
          <p:cNvPr id="7" name="TextBox 6"/>
          <p:cNvSpPr txBox="1"/>
          <p:nvPr/>
        </p:nvSpPr>
        <p:spPr>
          <a:xfrm>
            <a:off x="609704" y="1066862"/>
            <a:ext cx="7848394" cy="4893647"/>
          </a:xfrm>
          <a:prstGeom prst="rect">
            <a:avLst/>
          </a:prstGeom>
          <a:noFill/>
        </p:spPr>
        <p:txBody>
          <a:bodyPr wrap="square" rtlCol="0">
            <a:spAutoFit/>
          </a:bodyPr>
          <a:lstStyle/>
          <a:p>
            <a:r>
              <a:rPr lang="zh-CN" altLang="en-US" sz="2400" dirty="0" smtClean="0">
                <a:solidFill>
                  <a:srgbClr val="414141"/>
                </a:solidFill>
                <a:latin typeface="+mn-ea"/>
                <a:ea typeface="+mn-ea"/>
              </a:rPr>
              <a:t>      第二步，在提取的封闭子图中标记节点。我们用元组</a:t>
            </a:r>
            <a:r>
              <a:rPr lang="en-US" altLang="zh-CN" sz="2400" dirty="0" smtClean="0">
                <a:solidFill>
                  <a:srgbClr val="414141"/>
                </a:solidFill>
                <a:latin typeface="+mn-ea"/>
                <a:ea typeface="+mn-ea"/>
              </a:rPr>
              <a:t>(d(</a:t>
            </a:r>
            <a:r>
              <a:rPr lang="en-US" altLang="zh-CN" sz="2400" dirty="0" err="1" smtClean="0">
                <a:solidFill>
                  <a:srgbClr val="414141"/>
                </a:solidFill>
                <a:latin typeface="+mn-ea"/>
                <a:ea typeface="+mn-ea"/>
              </a:rPr>
              <a:t>i</a:t>
            </a:r>
            <a:r>
              <a:rPr lang="en-US" altLang="zh-CN" sz="2400" dirty="0" smtClean="0">
                <a:solidFill>
                  <a:srgbClr val="414141"/>
                </a:solidFill>
                <a:latin typeface="+mn-ea"/>
                <a:ea typeface="+mn-ea"/>
              </a:rPr>
              <a:t>, u)</a:t>
            </a:r>
            <a:r>
              <a:rPr lang="zh-CN" altLang="en-US" sz="2400" dirty="0" smtClean="0">
                <a:solidFill>
                  <a:srgbClr val="414141"/>
                </a:solidFill>
                <a:latin typeface="+mn-ea"/>
                <a:ea typeface="+mn-ea"/>
              </a:rPr>
              <a:t>， </a:t>
            </a:r>
            <a:r>
              <a:rPr lang="en-US" altLang="zh-CN" sz="2400" dirty="0" smtClean="0">
                <a:solidFill>
                  <a:srgbClr val="414141"/>
                </a:solidFill>
                <a:latin typeface="+mn-ea"/>
                <a:ea typeface="+mn-ea"/>
              </a:rPr>
              <a:t>d(</a:t>
            </a:r>
            <a:r>
              <a:rPr lang="en-US" altLang="zh-CN" sz="2400" dirty="0" err="1" smtClean="0">
                <a:solidFill>
                  <a:srgbClr val="414141"/>
                </a:solidFill>
                <a:latin typeface="+mn-ea"/>
                <a:ea typeface="+mn-ea"/>
              </a:rPr>
              <a:t>i</a:t>
            </a:r>
            <a:r>
              <a:rPr lang="en-US" altLang="zh-CN" sz="2400" dirty="0" smtClean="0">
                <a:solidFill>
                  <a:srgbClr val="414141"/>
                </a:solidFill>
                <a:latin typeface="+mn-ea"/>
                <a:ea typeface="+mn-ea"/>
              </a:rPr>
              <a:t>, v))</a:t>
            </a:r>
            <a:r>
              <a:rPr lang="zh-CN" altLang="en-US" sz="2400" dirty="0" smtClean="0">
                <a:solidFill>
                  <a:srgbClr val="414141"/>
                </a:solidFill>
                <a:latin typeface="+mn-ea"/>
                <a:ea typeface="+mn-ea"/>
              </a:rPr>
              <a:t>标记节点</a:t>
            </a:r>
            <a:r>
              <a:rPr lang="en-US" altLang="zh-CN" sz="2400" dirty="0" smtClean="0">
                <a:solidFill>
                  <a:srgbClr val="414141"/>
                </a:solidFill>
                <a:latin typeface="+mn-ea"/>
                <a:ea typeface="+mn-ea"/>
              </a:rPr>
              <a:t>u</a:t>
            </a:r>
            <a:r>
              <a:rPr lang="zh-CN" altLang="en-US" sz="2400" dirty="0" smtClean="0">
                <a:solidFill>
                  <a:srgbClr val="414141"/>
                </a:solidFill>
                <a:latin typeface="+mn-ea"/>
                <a:ea typeface="+mn-ea"/>
              </a:rPr>
              <a:t>和</a:t>
            </a:r>
            <a:r>
              <a:rPr lang="en-US" altLang="zh-CN" sz="2400" dirty="0" smtClean="0">
                <a:solidFill>
                  <a:srgbClr val="414141"/>
                </a:solidFill>
                <a:latin typeface="+mn-ea"/>
                <a:ea typeface="+mn-ea"/>
              </a:rPr>
              <a:t>v</a:t>
            </a:r>
            <a:r>
              <a:rPr lang="zh-CN" altLang="en-US" sz="2400" dirty="0" smtClean="0">
                <a:solidFill>
                  <a:srgbClr val="414141"/>
                </a:solidFill>
                <a:latin typeface="+mn-ea"/>
                <a:ea typeface="+mn-ea"/>
              </a:rPr>
              <a:t>周围的子图中的每个节点</a:t>
            </a:r>
            <a:r>
              <a:rPr lang="en-US" altLang="zh-CN" sz="2400" dirty="0" err="1" smtClean="0">
                <a:solidFill>
                  <a:srgbClr val="414141"/>
                </a:solidFill>
                <a:latin typeface="+mn-ea"/>
                <a:ea typeface="+mn-ea"/>
              </a:rPr>
              <a:t>i</a:t>
            </a:r>
            <a:endParaRPr lang="en-US" altLang="zh-CN" sz="2400" dirty="0" smtClean="0">
              <a:solidFill>
                <a:srgbClr val="414141"/>
              </a:solidFill>
              <a:latin typeface="+mn-ea"/>
              <a:ea typeface="+mn-ea"/>
            </a:endParaRPr>
          </a:p>
          <a:p>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   其中</a:t>
            </a:r>
            <a:r>
              <a:rPr lang="en-US" altLang="zh-CN" sz="2400" dirty="0" smtClean="0">
                <a:solidFill>
                  <a:srgbClr val="414141"/>
                </a:solidFill>
                <a:latin typeface="+mn-ea"/>
                <a:ea typeface="+mn-ea"/>
              </a:rPr>
              <a:t>d(</a:t>
            </a:r>
            <a:r>
              <a:rPr lang="en-US" altLang="zh-CN" sz="2400" dirty="0" err="1" smtClean="0">
                <a:solidFill>
                  <a:srgbClr val="414141"/>
                </a:solidFill>
                <a:latin typeface="+mn-ea"/>
                <a:ea typeface="+mn-ea"/>
              </a:rPr>
              <a:t>i</a:t>
            </a:r>
            <a:r>
              <a:rPr lang="en-US" altLang="zh-CN" sz="2400" dirty="0" smtClean="0">
                <a:solidFill>
                  <a:srgbClr val="414141"/>
                </a:solidFill>
                <a:latin typeface="+mn-ea"/>
                <a:ea typeface="+mn-ea"/>
              </a:rPr>
              <a:t>, u)</a:t>
            </a:r>
            <a:r>
              <a:rPr lang="zh-CN" altLang="en-US" sz="2400" dirty="0" smtClean="0">
                <a:solidFill>
                  <a:srgbClr val="414141"/>
                </a:solidFill>
                <a:latin typeface="+mn-ea"/>
                <a:ea typeface="+mn-ea"/>
              </a:rPr>
              <a:t>表示节点</a:t>
            </a:r>
            <a:r>
              <a:rPr lang="en-US" altLang="zh-CN" sz="2400" dirty="0" err="1" smtClean="0">
                <a:solidFill>
                  <a:srgbClr val="414141"/>
                </a:solidFill>
                <a:latin typeface="+mn-ea"/>
                <a:ea typeface="+mn-ea"/>
              </a:rPr>
              <a:t>i</a:t>
            </a:r>
            <a:r>
              <a:rPr lang="zh-CN" altLang="en-US" sz="2400" dirty="0" smtClean="0">
                <a:solidFill>
                  <a:srgbClr val="414141"/>
                </a:solidFill>
                <a:latin typeface="+mn-ea"/>
                <a:ea typeface="+mn-ea"/>
              </a:rPr>
              <a:t>和</a:t>
            </a:r>
            <a:r>
              <a:rPr lang="en-US" altLang="zh-CN" sz="2400" dirty="0" smtClean="0">
                <a:solidFill>
                  <a:srgbClr val="414141"/>
                </a:solidFill>
                <a:latin typeface="+mn-ea"/>
                <a:ea typeface="+mn-ea"/>
              </a:rPr>
              <a:t>u</a:t>
            </a:r>
            <a:r>
              <a:rPr lang="zh-CN" altLang="en-US" sz="2400" dirty="0" smtClean="0">
                <a:solidFill>
                  <a:srgbClr val="414141"/>
                </a:solidFill>
                <a:latin typeface="+mn-ea"/>
                <a:ea typeface="+mn-ea"/>
              </a:rPr>
              <a:t>之间的最短距离，不计算通过</a:t>
            </a:r>
            <a:r>
              <a:rPr lang="en-US" altLang="zh-CN" sz="2400" dirty="0" smtClean="0">
                <a:solidFill>
                  <a:srgbClr val="414141"/>
                </a:solidFill>
                <a:latin typeface="+mn-ea"/>
                <a:ea typeface="+mn-ea"/>
              </a:rPr>
              <a:t>v</a:t>
            </a:r>
            <a:r>
              <a:rPr lang="zh-CN" altLang="en-US" sz="2400" dirty="0" smtClean="0">
                <a:solidFill>
                  <a:srgbClr val="414141"/>
                </a:solidFill>
                <a:latin typeface="+mn-ea"/>
                <a:ea typeface="+mn-ea"/>
              </a:rPr>
              <a:t>的任何路径，</a:t>
            </a:r>
            <a:r>
              <a:rPr lang="en-US" altLang="zh-CN" sz="2400" dirty="0" smtClean="0">
                <a:solidFill>
                  <a:srgbClr val="414141"/>
                </a:solidFill>
                <a:latin typeface="+mn-ea"/>
                <a:ea typeface="+mn-ea"/>
              </a:rPr>
              <a:t>d(</a:t>
            </a:r>
            <a:r>
              <a:rPr lang="en-US" altLang="zh-CN" sz="2400" dirty="0" err="1" smtClean="0">
                <a:solidFill>
                  <a:srgbClr val="414141"/>
                </a:solidFill>
                <a:latin typeface="+mn-ea"/>
                <a:ea typeface="+mn-ea"/>
              </a:rPr>
              <a:t>i</a:t>
            </a:r>
            <a:r>
              <a:rPr lang="en-US" altLang="zh-CN" sz="2400" dirty="0" smtClean="0">
                <a:solidFill>
                  <a:srgbClr val="414141"/>
                </a:solidFill>
                <a:latin typeface="+mn-ea"/>
                <a:ea typeface="+mn-ea"/>
              </a:rPr>
              <a:t>, v)</a:t>
            </a:r>
            <a:r>
              <a:rPr lang="zh-CN" altLang="en-US" sz="2400" dirty="0" smtClean="0">
                <a:solidFill>
                  <a:srgbClr val="414141"/>
                </a:solidFill>
                <a:latin typeface="+mn-ea"/>
                <a:ea typeface="+mn-ea"/>
              </a:rPr>
              <a:t>也是如此。</a:t>
            </a:r>
            <a:r>
              <a:rPr lang="zh-CN" altLang="en-US" sz="2400" b="1" dirty="0" smtClean="0">
                <a:solidFill>
                  <a:srgbClr val="414141"/>
                </a:solidFill>
                <a:latin typeface="+mn-ea"/>
                <a:ea typeface="+mn-ea"/>
              </a:rPr>
              <a:t>这将捕获每个节点相对于目标节点的拓扑位置。</a:t>
            </a:r>
            <a:endParaRPr lang="en-US" altLang="zh-CN" sz="2400" b="1" dirty="0" smtClean="0">
              <a:solidFill>
                <a:srgbClr val="414141"/>
              </a:solidFill>
              <a:latin typeface="+mn-ea"/>
              <a:ea typeface="+mn-ea"/>
            </a:endParaRPr>
          </a:p>
          <a:p>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两个目标节点</a:t>
            </a:r>
            <a:r>
              <a:rPr lang="en-US" altLang="zh-CN" sz="2400" dirty="0" smtClean="0">
                <a:solidFill>
                  <a:srgbClr val="414141"/>
                </a:solidFill>
                <a:latin typeface="+mn-ea"/>
                <a:ea typeface="+mn-ea"/>
              </a:rPr>
              <a:t>u</a:t>
            </a:r>
            <a:r>
              <a:rPr lang="zh-CN" altLang="en-US" sz="2400" dirty="0" smtClean="0">
                <a:solidFill>
                  <a:srgbClr val="414141"/>
                </a:solidFill>
                <a:latin typeface="+mn-ea"/>
                <a:ea typeface="+mn-ea"/>
              </a:rPr>
              <a:t>和</a:t>
            </a:r>
            <a:r>
              <a:rPr lang="en-US" altLang="zh-CN" sz="2400" dirty="0" smtClean="0">
                <a:solidFill>
                  <a:srgbClr val="414141"/>
                </a:solidFill>
                <a:latin typeface="+mn-ea"/>
                <a:ea typeface="+mn-ea"/>
              </a:rPr>
              <a:t>v</a:t>
            </a:r>
            <a:r>
              <a:rPr lang="zh-CN" altLang="en-US" sz="2400" dirty="0" smtClean="0">
                <a:solidFill>
                  <a:srgbClr val="414141"/>
                </a:solidFill>
                <a:latin typeface="+mn-ea"/>
                <a:ea typeface="+mn-ea"/>
              </a:rPr>
              <a:t>被唯一标记为</a:t>
            </a:r>
            <a:r>
              <a:rPr lang="en-US" altLang="zh-CN" sz="2400" dirty="0" smtClean="0">
                <a:solidFill>
                  <a:srgbClr val="414141"/>
                </a:solidFill>
                <a:latin typeface="+mn-ea"/>
                <a:ea typeface="+mn-ea"/>
              </a:rPr>
              <a:t>(0,1)</a:t>
            </a:r>
            <a:r>
              <a:rPr lang="zh-CN" altLang="en-US" sz="2400" dirty="0" smtClean="0">
                <a:solidFill>
                  <a:srgbClr val="414141"/>
                </a:solidFill>
                <a:latin typeface="+mn-ea"/>
                <a:ea typeface="+mn-ea"/>
              </a:rPr>
              <a:t>和</a:t>
            </a:r>
            <a:r>
              <a:rPr lang="en-US" altLang="zh-CN" sz="2400" dirty="0" smtClean="0">
                <a:solidFill>
                  <a:srgbClr val="414141"/>
                </a:solidFill>
                <a:latin typeface="+mn-ea"/>
                <a:ea typeface="+mn-ea"/>
              </a:rPr>
              <a:t>(1,0)</a:t>
            </a:r>
            <a:r>
              <a:rPr lang="zh-CN" altLang="en-US" sz="2400" dirty="0" smtClean="0">
                <a:solidFill>
                  <a:srgbClr val="414141"/>
                </a:solidFill>
                <a:latin typeface="+mn-ea"/>
                <a:ea typeface="+mn-ea"/>
              </a:rPr>
              <a:t>。节点特征定义为</a:t>
            </a:r>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，其中</a:t>
            </a:r>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，代表只有第</a:t>
            </a:r>
            <a:r>
              <a:rPr lang="en-US" altLang="zh-CN" sz="2400" dirty="0" smtClean="0">
                <a:solidFill>
                  <a:srgbClr val="414141"/>
                </a:solidFill>
                <a:latin typeface="+mn-ea"/>
                <a:ea typeface="+mn-ea"/>
              </a:rPr>
              <a:t>p</a:t>
            </a:r>
            <a:r>
              <a:rPr lang="zh-CN" altLang="en-US" sz="2400" dirty="0" smtClean="0">
                <a:solidFill>
                  <a:srgbClr val="414141"/>
                </a:solidFill>
                <a:latin typeface="+mn-ea"/>
                <a:ea typeface="+mn-ea"/>
              </a:rPr>
              <a:t>个元素为</a:t>
            </a:r>
            <a:r>
              <a:rPr lang="en-US" altLang="zh-CN" sz="2400" dirty="0" smtClean="0">
                <a:solidFill>
                  <a:srgbClr val="414141"/>
                </a:solidFill>
                <a:latin typeface="+mn-ea"/>
                <a:ea typeface="+mn-ea"/>
              </a:rPr>
              <a:t>1</a:t>
            </a:r>
            <a:r>
              <a:rPr lang="zh-CN" altLang="en-US" sz="2400" dirty="0" smtClean="0">
                <a:solidFill>
                  <a:srgbClr val="414141"/>
                </a:solidFill>
                <a:latin typeface="+mn-ea"/>
                <a:ea typeface="+mn-ea"/>
              </a:rPr>
              <a:t>的</a:t>
            </a:r>
            <a:r>
              <a:rPr lang="en-US" altLang="zh-CN" sz="2400" dirty="0" smtClean="0">
                <a:solidFill>
                  <a:srgbClr val="414141"/>
                </a:solidFill>
                <a:latin typeface="+mn-ea"/>
                <a:ea typeface="+mn-ea"/>
              </a:rPr>
              <a:t>one-hot</a:t>
            </a:r>
            <a:r>
              <a:rPr lang="zh-CN" altLang="en-US" sz="2400" dirty="0" smtClean="0">
                <a:solidFill>
                  <a:srgbClr val="414141"/>
                </a:solidFill>
                <a:latin typeface="+mn-ea"/>
                <a:ea typeface="+mn-ea"/>
              </a:rPr>
              <a:t>向量，其中</a:t>
            </a:r>
            <a:r>
              <a:rPr lang="en-US" altLang="zh-CN" sz="2400" dirty="0" smtClean="0">
                <a:solidFill>
                  <a:srgbClr val="414141"/>
                </a:solidFill>
                <a:latin typeface="+mn-ea"/>
                <a:ea typeface="+mn-ea"/>
              </a:rPr>
              <a:t>d</a:t>
            </a:r>
            <a:r>
              <a:rPr lang="zh-CN" altLang="en-US" sz="2400" dirty="0" smtClean="0">
                <a:solidFill>
                  <a:srgbClr val="414141"/>
                </a:solidFill>
                <a:latin typeface="+mn-ea"/>
                <a:ea typeface="+mn-ea"/>
              </a:rPr>
              <a:t>表示嵌入的维数。</a:t>
            </a:r>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endParaRPr lang="zh-CN" altLang="en-US" sz="2400" dirty="0" smtClean="0">
              <a:solidFill>
                <a:srgbClr val="414141"/>
              </a:solidFill>
              <a:latin typeface="+mn-ea"/>
              <a:ea typeface="+mn-ea"/>
            </a:endParaRPr>
          </a:p>
        </p:txBody>
      </p:sp>
      <p:pic>
        <p:nvPicPr>
          <p:cNvPr id="8194" name="Picture 2"/>
          <p:cNvPicPr>
            <a:picLocks noChangeAspect="1" noChangeArrowheads="1"/>
          </p:cNvPicPr>
          <p:nvPr/>
        </p:nvPicPr>
        <p:blipFill>
          <a:blip r:embed="rId3" cstate="print"/>
          <a:srcRect/>
          <a:stretch>
            <a:fillRect/>
          </a:stretch>
        </p:blipFill>
        <p:spPr bwMode="auto">
          <a:xfrm>
            <a:off x="1905070" y="3276604"/>
            <a:ext cx="5625134" cy="457188"/>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1066892" y="3657594"/>
            <a:ext cx="2971722" cy="3881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模型：图结构模块</a:t>
            </a:r>
            <a:r>
              <a:rPr lang="en-US" altLang="zh-CN" dirty="0" smtClean="0"/>
              <a:t>-</a:t>
            </a:r>
            <a:r>
              <a:rPr lang="zh-CN" altLang="en-US" dirty="0" smtClean="0"/>
              <a:t>子图嵌入</a:t>
            </a:r>
            <a:endParaRPr lang="zh-CN" altLang="en-US" dirty="0"/>
          </a:p>
        </p:txBody>
      </p:sp>
      <p:sp>
        <p:nvSpPr>
          <p:cNvPr id="7" name="TextBox 6"/>
          <p:cNvSpPr txBox="1"/>
          <p:nvPr/>
        </p:nvSpPr>
        <p:spPr>
          <a:xfrm>
            <a:off x="609704" y="1066863"/>
            <a:ext cx="7848394" cy="4524315"/>
          </a:xfrm>
          <a:prstGeom prst="rect">
            <a:avLst/>
          </a:prstGeom>
          <a:noFill/>
        </p:spPr>
        <p:txBody>
          <a:bodyPr wrap="square" rtlCol="0">
            <a:spAutoFit/>
          </a:bodyPr>
          <a:lstStyle/>
          <a:p>
            <a:r>
              <a:rPr lang="zh-CN" altLang="en-US" sz="2400" dirty="0" smtClean="0">
                <a:solidFill>
                  <a:srgbClr val="414141"/>
                </a:solidFill>
                <a:latin typeface="+mn-ea"/>
                <a:ea typeface="+mn-ea"/>
              </a:rPr>
              <a:t>       对封闭子图节点进行标注后，子图中的节点具有初始嵌入。我们使用</a:t>
            </a:r>
            <a:r>
              <a:rPr lang="en-US" altLang="zh-CN" sz="2400" dirty="0" smtClean="0">
                <a:solidFill>
                  <a:srgbClr val="414141"/>
                </a:solidFill>
                <a:latin typeface="+mn-ea"/>
                <a:ea typeface="+mn-ea"/>
              </a:rPr>
              <a:t>R-</a:t>
            </a:r>
            <a:r>
              <a:rPr lang="en-US" altLang="zh-CN" sz="2400" dirty="0" err="1" smtClean="0">
                <a:solidFill>
                  <a:srgbClr val="414141"/>
                </a:solidFill>
                <a:latin typeface="+mn-ea"/>
                <a:ea typeface="+mn-ea"/>
              </a:rPr>
              <a:t>GCN</a:t>
            </a:r>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来学习提取的封闭子图</a:t>
            </a:r>
            <a:r>
              <a:rPr lang="en-US" altLang="zh-CN" sz="2400" dirty="0" smtClean="0">
                <a:solidFill>
                  <a:srgbClr val="414141"/>
                </a:solidFill>
                <a:latin typeface="+mn-ea"/>
                <a:ea typeface="+mn-ea"/>
              </a:rPr>
              <a:t>G(u</a:t>
            </a:r>
            <a:r>
              <a:rPr lang="zh-CN" altLang="en-US" sz="2400" dirty="0" smtClean="0">
                <a:solidFill>
                  <a:srgbClr val="414141"/>
                </a:solidFill>
                <a:latin typeface="+mn-ea"/>
                <a:ea typeface="+mn-ea"/>
              </a:rPr>
              <a:t>，</a:t>
            </a:r>
            <a:r>
              <a:rPr lang="en-US" altLang="zh-CN" sz="2400" dirty="0" err="1" smtClean="0">
                <a:solidFill>
                  <a:srgbClr val="414141"/>
                </a:solidFill>
                <a:latin typeface="+mn-ea"/>
                <a:ea typeface="+mn-ea"/>
              </a:rPr>
              <a:t>rt</a:t>
            </a:r>
            <a:r>
              <a:rPr lang="zh-CN" altLang="en-US" sz="2400" dirty="0" smtClean="0">
                <a:solidFill>
                  <a:srgbClr val="414141"/>
                </a:solidFill>
                <a:latin typeface="+mn-ea"/>
                <a:ea typeface="+mn-ea"/>
              </a:rPr>
              <a:t>，</a:t>
            </a:r>
            <a:r>
              <a:rPr lang="en-US" altLang="zh-CN" sz="2400" dirty="0" smtClean="0">
                <a:solidFill>
                  <a:srgbClr val="414141"/>
                </a:solidFill>
                <a:latin typeface="+mn-ea"/>
                <a:ea typeface="+mn-ea"/>
              </a:rPr>
              <a:t>v)</a:t>
            </a:r>
            <a:r>
              <a:rPr lang="zh-CN" altLang="en-US" sz="2400" dirty="0" smtClean="0">
                <a:solidFill>
                  <a:srgbClr val="414141"/>
                </a:solidFill>
                <a:latin typeface="+mn-ea"/>
                <a:ea typeface="+mn-ea"/>
              </a:rPr>
              <a:t>上的嵌入。</a:t>
            </a:r>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r>
              <a:rPr lang="zh-CN" altLang="en-US" sz="2400" dirty="0" smtClean="0">
                <a:solidFill>
                  <a:srgbClr val="414141"/>
                </a:solidFill>
                <a:latin typeface="+mn-ea"/>
                <a:ea typeface="+mn-ea"/>
              </a:rPr>
              <a:t>                       ：在</a:t>
            </a:r>
            <a:r>
              <a:rPr lang="en-US" altLang="zh-CN" sz="2400" dirty="0" smtClean="0">
                <a:solidFill>
                  <a:srgbClr val="414141"/>
                </a:solidFill>
                <a:latin typeface="+mn-ea"/>
                <a:ea typeface="+mn-ea"/>
              </a:rPr>
              <a:t>R-</a:t>
            </a:r>
            <a:r>
              <a:rPr lang="en-US" altLang="zh-CN" sz="2400" dirty="0" err="1" smtClean="0">
                <a:solidFill>
                  <a:srgbClr val="414141"/>
                </a:solidFill>
                <a:latin typeface="+mn-ea"/>
                <a:ea typeface="+mn-ea"/>
              </a:rPr>
              <a:t>GCN</a:t>
            </a:r>
            <a:r>
              <a:rPr lang="zh-CN" altLang="en-US" sz="2400" dirty="0" smtClean="0">
                <a:solidFill>
                  <a:srgbClr val="414141"/>
                </a:solidFill>
                <a:latin typeface="+mn-ea"/>
                <a:ea typeface="+mn-ea"/>
              </a:rPr>
              <a:t>中第</a:t>
            </a:r>
            <a:r>
              <a:rPr lang="en-US" altLang="zh-CN" sz="2400" dirty="0" smtClean="0">
                <a:solidFill>
                  <a:srgbClr val="414141"/>
                </a:solidFill>
                <a:latin typeface="+mn-ea"/>
                <a:ea typeface="+mn-ea"/>
              </a:rPr>
              <a:t>k</a:t>
            </a:r>
            <a:r>
              <a:rPr lang="zh-CN" altLang="en-US" sz="2400" dirty="0" smtClean="0">
                <a:solidFill>
                  <a:srgbClr val="414141"/>
                </a:solidFill>
                <a:latin typeface="+mn-ea"/>
                <a:ea typeface="+mn-ea"/>
              </a:rPr>
              <a:t>层的实体</a:t>
            </a:r>
            <a:r>
              <a:rPr lang="en-US" altLang="zh-CN" sz="2400" dirty="0" err="1" smtClean="0">
                <a:solidFill>
                  <a:srgbClr val="414141"/>
                </a:solidFill>
                <a:latin typeface="+mn-ea"/>
                <a:ea typeface="+mn-ea"/>
              </a:rPr>
              <a:t>ei</a:t>
            </a:r>
            <a:r>
              <a:rPr lang="zh-CN" altLang="en-US" sz="2400" dirty="0" smtClean="0">
                <a:solidFill>
                  <a:srgbClr val="414141"/>
                </a:solidFill>
                <a:latin typeface="+mn-ea"/>
                <a:ea typeface="+mn-ea"/>
              </a:rPr>
              <a:t>的嵌入</a:t>
            </a:r>
            <a:endParaRPr lang="en-US" altLang="zh-CN" sz="2400" dirty="0" smtClean="0">
              <a:solidFill>
                <a:srgbClr val="414141"/>
              </a:solidFill>
              <a:latin typeface="+mn-ea"/>
              <a:ea typeface="+mn-ea"/>
            </a:endParaRPr>
          </a:p>
          <a:p>
            <a:r>
              <a:rPr lang="zh-CN" altLang="en-US" sz="2400" dirty="0" smtClean="0">
                <a:solidFill>
                  <a:srgbClr val="414141"/>
                </a:solidFill>
                <a:latin typeface="+mn-ea"/>
                <a:ea typeface="+mn-ea"/>
              </a:rPr>
              <a:t>                       ：关系下节点</a:t>
            </a:r>
            <a:r>
              <a:rPr lang="en-US" altLang="zh-CN" sz="2400" dirty="0" err="1" smtClean="0">
                <a:solidFill>
                  <a:srgbClr val="414141"/>
                </a:solidFill>
                <a:latin typeface="+mn-ea"/>
                <a:ea typeface="+mn-ea"/>
              </a:rPr>
              <a:t>i</a:t>
            </a:r>
            <a:r>
              <a:rPr lang="zh-CN" altLang="en-US" sz="2400" dirty="0" smtClean="0">
                <a:solidFill>
                  <a:srgbClr val="414141"/>
                </a:solidFill>
                <a:latin typeface="+mn-ea"/>
                <a:ea typeface="+mn-ea"/>
              </a:rPr>
              <a:t>的邻居索引集合</a:t>
            </a:r>
            <a:endParaRPr lang="en-US" altLang="zh-CN" sz="2400" dirty="0" smtClean="0">
              <a:solidFill>
                <a:srgbClr val="414141"/>
              </a:solidFill>
              <a:latin typeface="+mn-ea"/>
              <a:ea typeface="+mn-ea"/>
            </a:endParaRPr>
          </a:p>
          <a:p>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：归一化常数</a:t>
            </a:r>
            <a:endParaRPr lang="en-US" altLang="zh-CN" sz="2400" dirty="0" smtClean="0">
              <a:solidFill>
                <a:srgbClr val="414141"/>
              </a:solidFill>
              <a:latin typeface="+mn-ea"/>
              <a:ea typeface="+mn-ea"/>
            </a:endParaRPr>
          </a:p>
          <a:p>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：权重参数</a:t>
            </a:r>
            <a:endParaRPr lang="en-US" altLang="zh-CN" sz="2400" dirty="0" smtClean="0">
              <a:solidFill>
                <a:srgbClr val="414141"/>
              </a:solidFill>
              <a:latin typeface="+mn-ea"/>
              <a:ea typeface="+mn-ea"/>
            </a:endParaRPr>
          </a:p>
          <a:p>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：权重参数</a:t>
            </a:r>
            <a:endParaRPr lang="en-US" altLang="zh-CN" sz="2400" dirty="0" smtClean="0">
              <a:solidFill>
                <a:srgbClr val="414141"/>
              </a:solidFill>
              <a:latin typeface="+mn-ea"/>
              <a:ea typeface="+mn-ea"/>
            </a:endParaRPr>
          </a:p>
          <a:p>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：激活函数</a:t>
            </a:r>
            <a:endParaRPr lang="en-US" altLang="zh-CN" sz="2400" dirty="0" smtClean="0">
              <a:solidFill>
                <a:srgbClr val="414141"/>
              </a:solidFill>
              <a:latin typeface="+mn-ea"/>
              <a:ea typeface="+mn-ea"/>
            </a:endParaRPr>
          </a:p>
        </p:txBody>
      </p:sp>
      <p:pic>
        <p:nvPicPr>
          <p:cNvPr id="9218" name="Picture 2"/>
          <p:cNvPicPr>
            <a:picLocks noChangeAspect="1" noChangeArrowheads="1"/>
          </p:cNvPicPr>
          <p:nvPr/>
        </p:nvPicPr>
        <p:blipFill>
          <a:blip r:embed="rId2" cstate="print"/>
          <a:srcRect/>
          <a:stretch>
            <a:fillRect/>
          </a:stretch>
        </p:blipFill>
        <p:spPr bwMode="auto">
          <a:xfrm>
            <a:off x="1981268" y="2286030"/>
            <a:ext cx="4600545" cy="945703"/>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838298" y="3276604"/>
            <a:ext cx="457188" cy="395806"/>
          </a:xfrm>
          <a:prstGeom prst="rect">
            <a:avLst/>
          </a:prstGeom>
          <a:noFill/>
          <a:ln w="9525">
            <a:noFill/>
            <a:miter lim="800000"/>
            <a:headEnd/>
            <a:tailEnd/>
          </a:ln>
        </p:spPr>
      </p:pic>
      <p:pic>
        <p:nvPicPr>
          <p:cNvPr id="9220" name="Picture 4"/>
          <p:cNvPicPr>
            <a:picLocks noChangeAspect="1" noChangeArrowheads="1"/>
          </p:cNvPicPr>
          <p:nvPr/>
        </p:nvPicPr>
        <p:blipFill>
          <a:blip r:embed="rId4" cstate="print"/>
          <a:srcRect/>
          <a:stretch>
            <a:fillRect/>
          </a:stretch>
        </p:blipFill>
        <p:spPr bwMode="auto">
          <a:xfrm>
            <a:off x="838298" y="3733792"/>
            <a:ext cx="413569" cy="304792"/>
          </a:xfrm>
          <a:prstGeom prst="rect">
            <a:avLst/>
          </a:prstGeom>
          <a:noFill/>
          <a:ln w="9525">
            <a:noFill/>
            <a:miter lim="800000"/>
            <a:headEnd/>
            <a:tailEnd/>
          </a:ln>
        </p:spPr>
      </p:pic>
      <p:pic>
        <p:nvPicPr>
          <p:cNvPr id="9221" name="Picture 5"/>
          <p:cNvPicPr>
            <a:picLocks noChangeAspect="1" noChangeArrowheads="1"/>
          </p:cNvPicPr>
          <p:nvPr/>
        </p:nvPicPr>
        <p:blipFill>
          <a:blip r:embed="rId5" cstate="print"/>
          <a:srcRect/>
          <a:stretch>
            <a:fillRect/>
          </a:stretch>
        </p:blipFill>
        <p:spPr bwMode="auto">
          <a:xfrm>
            <a:off x="838298" y="4038585"/>
            <a:ext cx="1447762" cy="380860"/>
          </a:xfrm>
          <a:prstGeom prst="rect">
            <a:avLst/>
          </a:prstGeom>
          <a:noFill/>
          <a:ln w="9525">
            <a:noFill/>
            <a:miter lim="800000"/>
            <a:headEnd/>
            <a:tailEnd/>
          </a:ln>
        </p:spPr>
      </p:pic>
      <p:pic>
        <p:nvPicPr>
          <p:cNvPr id="9222" name="Picture 6"/>
          <p:cNvPicPr>
            <a:picLocks noChangeAspect="1" noChangeArrowheads="1"/>
          </p:cNvPicPr>
          <p:nvPr/>
        </p:nvPicPr>
        <p:blipFill>
          <a:blip r:embed="rId6" cstate="print"/>
          <a:srcRect/>
          <a:stretch>
            <a:fillRect/>
          </a:stretch>
        </p:blipFill>
        <p:spPr bwMode="auto">
          <a:xfrm>
            <a:off x="838298" y="4419574"/>
            <a:ext cx="2020673" cy="380990"/>
          </a:xfrm>
          <a:prstGeom prst="rect">
            <a:avLst/>
          </a:prstGeom>
          <a:noFill/>
          <a:ln w="9525">
            <a:noFill/>
            <a:miter lim="800000"/>
            <a:headEnd/>
            <a:tailEnd/>
          </a:ln>
        </p:spPr>
      </p:pic>
      <p:pic>
        <p:nvPicPr>
          <p:cNvPr id="9223" name="Picture 7"/>
          <p:cNvPicPr>
            <a:picLocks noChangeAspect="1" noChangeArrowheads="1"/>
          </p:cNvPicPr>
          <p:nvPr/>
        </p:nvPicPr>
        <p:blipFill>
          <a:blip r:embed="rId7" cstate="print"/>
          <a:srcRect/>
          <a:stretch>
            <a:fillRect/>
          </a:stretch>
        </p:blipFill>
        <p:spPr bwMode="auto">
          <a:xfrm>
            <a:off x="838298" y="4800564"/>
            <a:ext cx="1371564" cy="330298"/>
          </a:xfrm>
          <a:prstGeom prst="rect">
            <a:avLst/>
          </a:prstGeom>
          <a:noFill/>
          <a:ln w="9525">
            <a:noFill/>
            <a:miter lim="800000"/>
            <a:headEnd/>
            <a:tailEnd/>
          </a:ln>
        </p:spPr>
      </p:pic>
      <p:pic>
        <p:nvPicPr>
          <p:cNvPr id="9224" name="Picture 8"/>
          <p:cNvPicPr>
            <a:picLocks noChangeAspect="1" noChangeArrowheads="1"/>
          </p:cNvPicPr>
          <p:nvPr/>
        </p:nvPicPr>
        <p:blipFill>
          <a:blip r:embed="rId8" cstate="print"/>
          <a:srcRect/>
          <a:stretch>
            <a:fillRect/>
          </a:stretch>
        </p:blipFill>
        <p:spPr bwMode="auto">
          <a:xfrm>
            <a:off x="914496" y="5181554"/>
            <a:ext cx="537224" cy="3047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摘要</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r>
              <a:rPr lang="zh-CN" altLang="en-US" dirty="0" smtClean="0"/>
              <a:t>归纳链接预测</a:t>
            </a:r>
            <a:r>
              <a:rPr lang="en-US" altLang="zh-CN" dirty="0" smtClean="0"/>
              <a:t>(</a:t>
            </a:r>
            <a:r>
              <a:rPr lang="zh-CN" altLang="en-US" dirty="0" smtClean="0"/>
              <a:t>训练和推理阶段的实体可能不同</a:t>
            </a:r>
            <a:r>
              <a:rPr lang="en-US" altLang="zh-CN" dirty="0" smtClean="0"/>
              <a:t>) </a:t>
            </a:r>
            <a:r>
              <a:rPr lang="zh-CN" altLang="en-US" dirty="0" smtClean="0"/>
              <a:t>已被证明有望完成不断演变的知识图。现有的归纳推理模型主要通过学习逻辑规则来预测缺失环节。然而，许多现有的方法没有考虑关系之间的语义相关性，这在现实世界的知识图中是常见的。为了应对这一挑战，我们提出了一种新的归纳推理方法，即</a:t>
            </a:r>
            <a:r>
              <a:rPr lang="en-US" altLang="zh-CN" dirty="0" smtClean="0"/>
              <a:t>TACT</a:t>
            </a:r>
            <a:r>
              <a:rPr lang="zh-CN" altLang="en-US" dirty="0" smtClean="0"/>
              <a:t>，它能够以独立于实体的方式有效地利用关系之间的拓扑感知关联。</a:t>
            </a:r>
            <a:endParaRPr lang="zh-CN" altLang="en-US" dirty="0"/>
          </a:p>
        </p:txBody>
      </p:sp>
    </p:spTree>
    <p:extLst>
      <p:ext uri="{BB962C8B-B14F-4D97-AF65-F5344CB8AC3E}">
        <p14:creationId xmlns:p14="http://schemas.microsoft.com/office/powerpoint/2010/main" xmlns="" val="4292848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模型：图结构模块</a:t>
            </a:r>
            <a:r>
              <a:rPr lang="en-US" altLang="zh-CN" dirty="0" smtClean="0"/>
              <a:t>-</a:t>
            </a:r>
            <a:r>
              <a:rPr lang="zh-CN" altLang="en-US" dirty="0" smtClean="0"/>
              <a:t>子图嵌入</a:t>
            </a:r>
            <a:endParaRPr lang="zh-CN" altLang="en-US" dirty="0"/>
          </a:p>
        </p:txBody>
      </p:sp>
      <p:sp>
        <p:nvSpPr>
          <p:cNvPr id="7" name="TextBox 6"/>
          <p:cNvSpPr txBox="1"/>
          <p:nvPr/>
        </p:nvSpPr>
        <p:spPr>
          <a:xfrm>
            <a:off x="609704" y="1066862"/>
            <a:ext cx="7848394" cy="4524315"/>
          </a:xfrm>
          <a:prstGeom prst="rect">
            <a:avLst/>
          </a:prstGeom>
          <a:noFill/>
        </p:spPr>
        <p:txBody>
          <a:bodyPr wrap="square" rtlCol="0">
            <a:spAutoFit/>
          </a:bodyPr>
          <a:lstStyle/>
          <a:p>
            <a:r>
              <a:rPr lang="zh-CN" altLang="en-US" sz="2400" dirty="0" smtClean="0">
                <a:solidFill>
                  <a:srgbClr val="414141"/>
                </a:solidFill>
                <a:latin typeface="+mn-ea"/>
                <a:ea typeface="+mn-ea"/>
              </a:rPr>
              <a:t>       假设</a:t>
            </a:r>
            <a:r>
              <a:rPr lang="en-US" altLang="zh-CN" sz="2400" dirty="0" err="1" smtClean="0">
                <a:solidFill>
                  <a:srgbClr val="414141"/>
                </a:solidFill>
                <a:latin typeface="+mn-ea"/>
                <a:ea typeface="+mn-ea"/>
              </a:rPr>
              <a:t>GCN</a:t>
            </a:r>
            <a:r>
              <a:rPr lang="zh-CN" altLang="en-US" sz="2400" dirty="0" smtClean="0">
                <a:solidFill>
                  <a:srgbClr val="414141"/>
                </a:solidFill>
                <a:latin typeface="+mn-ea"/>
                <a:ea typeface="+mn-ea"/>
              </a:rPr>
              <a:t>的层数是</a:t>
            </a:r>
            <a:r>
              <a:rPr lang="en-US" altLang="zh-CN" sz="2400" dirty="0" smtClean="0">
                <a:solidFill>
                  <a:srgbClr val="414141"/>
                </a:solidFill>
                <a:latin typeface="+mn-ea"/>
                <a:ea typeface="+mn-ea"/>
              </a:rPr>
              <a:t>L</a:t>
            </a:r>
            <a:r>
              <a:rPr lang="zh-CN" altLang="en-US" sz="2400" dirty="0" smtClean="0">
                <a:solidFill>
                  <a:srgbClr val="414141"/>
                </a:solidFill>
                <a:latin typeface="+mn-ea"/>
                <a:ea typeface="+mn-ea"/>
              </a:rPr>
              <a:t>，我们计算子图的嵌入为：</a:t>
            </a:r>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其中              表示图</a:t>
            </a:r>
            <a:r>
              <a:rPr lang="en-US" altLang="zh-CN" sz="2400" dirty="0" smtClean="0">
                <a:solidFill>
                  <a:srgbClr val="414141"/>
                </a:solidFill>
                <a:latin typeface="+mn-ea"/>
                <a:ea typeface="+mn-ea"/>
              </a:rPr>
              <a:t>G(</a:t>
            </a:r>
            <a:r>
              <a:rPr lang="en-US" altLang="zh-CN" sz="2400" dirty="0" err="1" smtClean="0">
                <a:solidFill>
                  <a:srgbClr val="414141"/>
                </a:solidFill>
                <a:latin typeface="+mn-ea"/>
                <a:ea typeface="+mn-ea"/>
              </a:rPr>
              <a:t>u,rt,v</a:t>
            </a:r>
            <a:r>
              <a:rPr lang="en-US" altLang="zh-CN" sz="2400" dirty="0" smtClean="0">
                <a:solidFill>
                  <a:srgbClr val="414141"/>
                </a:solidFill>
                <a:latin typeface="+mn-ea"/>
                <a:ea typeface="+mn-ea"/>
              </a:rPr>
              <a:t>)</a:t>
            </a:r>
            <a:r>
              <a:rPr lang="zh-CN" altLang="en-US" sz="2400" dirty="0" smtClean="0">
                <a:solidFill>
                  <a:srgbClr val="414141"/>
                </a:solidFill>
                <a:latin typeface="+mn-ea"/>
                <a:ea typeface="+mn-ea"/>
              </a:rPr>
              <a:t>中的节点集。</a:t>
            </a:r>
            <a:endParaRPr lang="en-US" altLang="zh-CN" sz="2400" dirty="0" smtClean="0">
              <a:solidFill>
                <a:srgbClr val="414141"/>
              </a:solidFill>
              <a:latin typeface="+mn-ea"/>
              <a:ea typeface="+mn-ea"/>
            </a:endParaRPr>
          </a:p>
          <a:p>
            <a:r>
              <a:rPr lang="zh-CN" altLang="en-US" sz="2400" dirty="0" smtClean="0">
                <a:solidFill>
                  <a:srgbClr val="414141"/>
                </a:solidFill>
                <a:latin typeface="+mn-ea"/>
                <a:ea typeface="+mn-ea"/>
              </a:rPr>
              <a:t>        结合目标节点嵌入      和子图嵌入      ，结构信息用向量        </a:t>
            </a:r>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表示：</a:t>
            </a:r>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r>
              <a:rPr lang="zh-CN" altLang="en-US" sz="2400" dirty="0" smtClean="0">
                <a:solidFill>
                  <a:srgbClr val="414141"/>
                </a:solidFill>
                <a:latin typeface="+mn-ea"/>
                <a:ea typeface="+mn-ea"/>
              </a:rPr>
              <a:t>       我们把对图结构建模的模块称为图结构模块，并将  作为该模块的最终输出</a:t>
            </a:r>
            <a:endParaRPr lang="en-US" altLang="zh-CN" sz="2400" dirty="0" smtClean="0">
              <a:solidFill>
                <a:srgbClr val="414141"/>
              </a:solidFill>
              <a:latin typeface="+mn-ea"/>
              <a:ea typeface="+mn-ea"/>
            </a:endParaRPr>
          </a:p>
        </p:txBody>
      </p:sp>
      <p:pic>
        <p:nvPicPr>
          <p:cNvPr id="10242" name="Picture 2"/>
          <p:cNvPicPr>
            <a:picLocks noChangeAspect="1" noChangeArrowheads="1"/>
          </p:cNvPicPr>
          <p:nvPr/>
        </p:nvPicPr>
        <p:blipFill>
          <a:blip r:embed="rId2" cstate="print"/>
          <a:srcRect/>
          <a:stretch>
            <a:fillRect/>
          </a:stretch>
        </p:blipFill>
        <p:spPr bwMode="auto">
          <a:xfrm>
            <a:off x="1295486" y="1447852"/>
            <a:ext cx="5867246" cy="1112557"/>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1981268" y="2514624"/>
            <a:ext cx="1269761" cy="419096"/>
          </a:xfrm>
          <a:prstGeom prst="rect">
            <a:avLst/>
          </a:prstGeom>
          <a:noFill/>
          <a:ln w="9525">
            <a:noFill/>
            <a:miter lim="800000"/>
            <a:headEnd/>
            <a:tailEnd/>
          </a:ln>
        </p:spPr>
      </p:pic>
      <p:pic>
        <p:nvPicPr>
          <p:cNvPr id="10244" name="Picture 4"/>
          <p:cNvPicPr>
            <a:picLocks noChangeAspect="1" noChangeArrowheads="1"/>
          </p:cNvPicPr>
          <p:nvPr/>
        </p:nvPicPr>
        <p:blipFill>
          <a:blip r:embed="rId4" cstate="print"/>
          <a:srcRect/>
          <a:stretch>
            <a:fillRect/>
          </a:stretch>
        </p:blipFill>
        <p:spPr bwMode="auto">
          <a:xfrm>
            <a:off x="3886218" y="2971812"/>
            <a:ext cx="462631" cy="380990"/>
          </a:xfrm>
          <a:prstGeom prst="rect">
            <a:avLst/>
          </a:prstGeom>
          <a:noFill/>
          <a:ln w="9525">
            <a:noFill/>
            <a:miter lim="800000"/>
            <a:headEnd/>
            <a:tailEnd/>
          </a:ln>
        </p:spPr>
      </p:pic>
      <p:pic>
        <p:nvPicPr>
          <p:cNvPr id="10245" name="Picture 5"/>
          <p:cNvPicPr>
            <a:picLocks noChangeAspect="1" noChangeArrowheads="1"/>
          </p:cNvPicPr>
          <p:nvPr/>
        </p:nvPicPr>
        <p:blipFill>
          <a:blip r:embed="rId5" cstate="print"/>
          <a:srcRect/>
          <a:stretch>
            <a:fillRect/>
          </a:stretch>
        </p:blipFill>
        <p:spPr bwMode="auto">
          <a:xfrm>
            <a:off x="6019762" y="2971812"/>
            <a:ext cx="517058" cy="380990"/>
          </a:xfrm>
          <a:prstGeom prst="rect">
            <a:avLst/>
          </a:prstGeom>
          <a:noFill/>
          <a:ln w="9525">
            <a:noFill/>
            <a:miter lim="800000"/>
            <a:headEnd/>
            <a:tailEnd/>
          </a:ln>
        </p:spPr>
      </p:pic>
      <p:pic>
        <p:nvPicPr>
          <p:cNvPr id="10246" name="Picture 6"/>
          <p:cNvPicPr>
            <a:picLocks noChangeAspect="1" noChangeArrowheads="1"/>
          </p:cNvPicPr>
          <p:nvPr/>
        </p:nvPicPr>
        <p:blipFill>
          <a:blip r:embed="rId6" cstate="print"/>
          <a:srcRect/>
          <a:stretch>
            <a:fillRect/>
          </a:stretch>
        </p:blipFill>
        <p:spPr bwMode="auto">
          <a:xfrm>
            <a:off x="1447882" y="3352802"/>
            <a:ext cx="1776390" cy="382052"/>
          </a:xfrm>
          <a:prstGeom prst="rect">
            <a:avLst/>
          </a:prstGeom>
          <a:noFill/>
          <a:ln w="9525">
            <a:noFill/>
            <a:miter lim="800000"/>
            <a:headEnd/>
            <a:tailEnd/>
          </a:ln>
        </p:spPr>
      </p:pic>
      <p:pic>
        <p:nvPicPr>
          <p:cNvPr id="10247" name="Picture 7"/>
          <p:cNvPicPr>
            <a:picLocks noChangeAspect="1" noChangeArrowheads="1"/>
          </p:cNvPicPr>
          <p:nvPr/>
        </p:nvPicPr>
        <p:blipFill>
          <a:blip r:embed="rId7" cstate="print"/>
          <a:srcRect/>
          <a:stretch>
            <a:fillRect/>
          </a:stretch>
        </p:blipFill>
        <p:spPr bwMode="auto">
          <a:xfrm>
            <a:off x="1828872" y="3809990"/>
            <a:ext cx="4945063" cy="685800"/>
          </a:xfrm>
          <a:prstGeom prst="rect">
            <a:avLst/>
          </a:prstGeom>
          <a:noFill/>
          <a:ln w="9525">
            <a:noFill/>
            <a:miter lim="800000"/>
            <a:headEnd/>
            <a:tailEnd/>
          </a:ln>
        </p:spPr>
      </p:pic>
      <p:pic>
        <p:nvPicPr>
          <p:cNvPr id="10249" name="Picture 9"/>
          <p:cNvPicPr>
            <a:picLocks noChangeAspect="1" noChangeArrowheads="1"/>
          </p:cNvPicPr>
          <p:nvPr/>
        </p:nvPicPr>
        <p:blipFill>
          <a:blip r:embed="rId8" cstate="print"/>
          <a:srcRect/>
          <a:stretch>
            <a:fillRect/>
          </a:stretch>
        </p:blipFill>
        <p:spPr bwMode="auto">
          <a:xfrm>
            <a:off x="8077108" y="4724366"/>
            <a:ext cx="511175" cy="449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模型：得分函数</a:t>
            </a:r>
            <a:endParaRPr lang="zh-CN" altLang="en-US" dirty="0"/>
          </a:p>
        </p:txBody>
      </p:sp>
      <p:sp>
        <p:nvSpPr>
          <p:cNvPr id="7" name="TextBox 6"/>
          <p:cNvSpPr txBox="1"/>
          <p:nvPr/>
        </p:nvSpPr>
        <p:spPr>
          <a:xfrm>
            <a:off x="609704" y="1066862"/>
            <a:ext cx="7848394" cy="3046988"/>
          </a:xfrm>
          <a:prstGeom prst="rect">
            <a:avLst/>
          </a:prstGeom>
          <a:noFill/>
        </p:spPr>
        <p:txBody>
          <a:bodyPr wrap="square" rtlCol="0">
            <a:spAutoFit/>
          </a:bodyPr>
          <a:lstStyle/>
          <a:p>
            <a:r>
              <a:rPr lang="zh-CN" altLang="en-US" sz="2400" dirty="0" smtClean="0">
                <a:solidFill>
                  <a:srgbClr val="414141"/>
                </a:solidFill>
                <a:latin typeface="+mn-ea"/>
                <a:ea typeface="+mn-ea"/>
              </a:rPr>
              <a:t>      关系关联模块和图结构模块分别输出嵌入向量</a:t>
            </a:r>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和</a:t>
            </a:r>
            <a:endParaRPr lang="en-US" altLang="zh-CN" sz="2400" dirty="0" smtClean="0">
              <a:solidFill>
                <a:srgbClr val="414141"/>
              </a:solidFill>
              <a:latin typeface="+mn-ea"/>
              <a:ea typeface="+mn-ea"/>
            </a:endParaRPr>
          </a:p>
          <a:p>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a:t>
            </a:r>
            <a:endParaRPr lang="en-US" altLang="zh-CN" sz="2400" dirty="0" smtClean="0">
              <a:solidFill>
                <a:srgbClr val="414141"/>
              </a:solidFill>
              <a:latin typeface="+mn-ea"/>
              <a:ea typeface="+mn-ea"/>
            </a:endParaRPr>
          </a:p>
          <a:p>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为了将这两个模块组织在一个统一的框架内，我们设计了一个评分网络，将这两个模块的输出组合起来，得到给定三元组</a:t>
            </a:r>
            <a:r>
              <a:rPr lang="en-US" altLang="zh-CN" sz="2400" dirty="0" smtClean="0">
                <a:solidFill>
                  <a:srgbClr val="414141"/>
                </a:solidFill>
                <a:latin typeface="+mn-ea"/>
                <a:ea typeface="+mn-ea"/>
              </a:rPr>
              <a:t>(u, </a:t>
            </a:r>
            <a:r>
              <a:rPr lang="en-US" altLang="zh-CN" sz="2400" dirty="0" err="1" smtClean="0">
                <a:solidFill>
                  <a:srgbClr val="414141"/>
                </a:solidFill>
                <a:latin typeface="+mn-ea"/>
                <a:ea typeface="+mn-ea"/>
              </a:rPr>
              <a:t>rt</a:t>
            </a:r>
            <a:r>
              <a:rPr lang="en-US" altLang="zh-CN" sz="2400" dirty="0" smtClean="0">
                <a:solidFill>
                  <a:srgbClr val="414141"/>
                </a:solidFill>
                <a:latin typeface="+mn-ea"/>
                <a:ea typeface="+mn-ea"/>
              </a:rPr>
              <a:t>, v)</a:t>
            </a:r>
            <a:r>
              <a:rPr lang="zh-CN" altLang="en-US" sz="2400" dirty="0" smtClean="0">
                <a:solidFill>
                  <a:srgbClr val="414141"/>
                </a:solidFill>
                <a:latin typeface="+mn-ea"/>
                <a:ea typeface="+mn-ea"/>
              </a:rPr>
              <a:t>的评分，评分函数</a:t>
            </a:r>
            <a:r>
              <a:rPr lang="en-US" altLang="zh-CN" sz="2400" dirty="0" smtClean="0">
                <a:solidFill>
                  <a:srgbClr val="414141"/>
                </a:solidFill>
                <a:latin typeface="+mn-ea"/>
                <a:ea typeface="+mn-ea"/>
              </a:rPr>
              <a:t>f(u, </a:t>
            </a:r>
            <a:r>
              <a:rPr lang="en-US" altLang="zh-CN" sz="2400" dirty="0" err="1" smtClean="0">
                <a:solidFill>
                  <a:srgbClr val="414141"/>
                </a:solidFill>
                <a:latin typeface="+mn-ea"/>
                <a:ea typeface="+mn-ea"/>
              </a:rPr>
              <a:t>rt</a:t>
            </a:r>
            <a:r>
              <a:rPr lang="en-US" altLang="zh-CN" sz="2400" dirty="0" smtClean="0">
                <a:solidFill>
                  <a:srgbClr val="414141"/>
                </a:solidFill>
                <a:latin typeface="+mn-ea"/>
                <a:ea typeface="+mn-ea"/>
              </a:rPr>
              <a:t>, v)</a:t>
            </a:r>
            <a:r>
              <a:rPr lang="zh-CN" altLang="en-US" sz="2400" dirty="0" smtClean="0">
                <a:solidFill>
                  <a:srgbClr val="414141"/>
                </a:solidFill>
                <a:latin typeface="+mn-ea"/>
                <a:ea typeface="+mn-ea"/>
              </a:rPr>
              <a:t>定义为：</a:t>
            </a:r>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其中                 为权重参数</a:t>
            </a:r>
          </a:p>
        </p:txBody>
      </p:sp>
      <p:pic>
        <p:nvPicPr>
          <p:cNvPr id="11267" name="Picture 3"/>
          <p:cNvPicPr>
            <a:picLocks noChangeAspect="1" noChangeArrowheads="1"/>
          </p:cNvPicPr>
          <p:nvPr/>
        </p:nvPicPr>
        <p:blipFill>
          <a:blip r:embed="rId2" cstate="print"/>
          <a:srcRect/>
          <a:stretch>
            <a:fillRect/>
          </a:stretch>
        </p:blipFill>
        <p:spPr bwMode="auto">
          <a:xfrm>
            <a:off x="7391326" y="1066862"/>
            <a:ext cx="405684" cy="380990"/>
          </a:xfrm>
          <a:prstGeom prst="rect">
            <a:avLst/>
          </a:prstGeom>
          <a:noFill/>
          <a:ln w="9525">
            <a:noFill/>
            <a:miter lim="800000"/>
            <a:headEnd/>
            <a:tailEnd/>
          </a:ln>
        </p:spPr>
      </p:pic>
      <p:pic>
        <p:nvPicPr>
          <p:cNvPr id="11268" name="Picture 4"/>
          <p:cNvPicPr>
            <a:picLocks noChangeAspect="1" noChangeArrowheads="1"/>
          </p:cNvPicPr>
          <p:nvPr/>
        </p:nvPicPr>
        <p:blipFill>
          <a:blip r:embed="rId3" cstate="print"/>
          <a:srcRect/>
          <a:stretch>
            <a:fillRect/>
          </a:stretch>
        </p:blipFill>
        <p:spPr bwMode="auto">
          <a:xfrm>
            <a:off x="685902" y="1447852"/>
            <a:ext cx="380990" cy="344246"/>
          </a:xfrm>
          <a:prstGeom prst="rect">
            <a:avLst/>
          </a:prstGeom>
          <a:noFill/>
          <a:ln w="9525">
            <a:noFill/>
            <a:miter lim="800000"/>
            <a:headEnd/>
            <a:tailEnd/>
          </a:ln>
        </p:spPr>
      </p:pic>
      <p:pic>
        <p:nvPicPr>
          <p:cNvPr id="11269" name="Picture 5"/>
          <p:cNvPicPr>
            <a:picLocks noChangeAspect="1" noChangeArrowheads="1"/>
          </p:cNvPicPr>
          <p:nvPr/>
        </p:nvPicPr>
        <p:blipFill>
          <a:blip r:embed="rId4" cstate="print"/>
          <a:srcRect/>
          <a:stretch>
            <a:fillRect/>
          </a:stretch>
        </p:blipFill>
        <p:spPr bwMode="auto">
          <a:xfrm>
            <a:off x="2286060" y="2971812"/>
            <a:ext cx="4405313" cy="639763"/>
          </a:xfrm>
          <a:prstGeom prst="rect">
            <a:avLst/>
          </a:prstGeom>
          <a:noFill/>
          <a:ln w="9525">
            <a:noFill/>
            <a:miter lim="800000"/>
            <a:headEnd/>
            <a:tailEnd/>
          </a:ln>
        </p:spPr>
      </p:pic>
      <p:pic>
        <p:nvPicPr>
          <p:cNvPr id="11270" name="Picture 6"/>
          <p:cNvPicPr>
            <a:picLocks noChangeAspect="1" noChangeArrowheads="1"/>
          </p:cNvPicPr>
          <p:nvPr/>
        </p:nvPicPr>
        <p:blipFill>
          <a:blip r:embed="rId5" cstate="print"/>
          <a:srcRect/>
          <a:stretch>
            <a:fillRect/>
          </a:stretch>
        </p:blipFill>
        <p:spPr bwMode="auto">
          <a:xfrm>
            <a:off x="1905070" y="3657594"/>
            <a:ext cx="1463675" cy="358775"/>
          </a:xfrm>
          <a:prstGeom prst="rect">
            <a:avLst/>
          </a:prstGeom>
          <a:noFill/>
          <a:ln w="9525">
            <a:noFill/>
            <a:miter lim="800000"/>
            <a:headEnd/>
            <a:tailEnd/>
          </a:ln>
        </p:spPr>
      </p:pic>
    </p:spTree>
    <p:extLst>
      <p:ext uri="{BB962C8B-B14F-4D97-AF65-F5344CB8AC3E}">
        <p14:creationId xmlns:p14="http://schemas.microsoft.com/office/powerpoint/2010/main" xmlns="" val="494783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模型：损失函数</a:t>
            </a:r>
            <a:endParaRPr lang="zh-CN" altLang="en-US" dirty="0"/>
          </a:p>
        </p:txBody>
      </p:sp>
      <p:sp>
        <p:nvSpPr>
          <p:cNvPr id="7" name="TextBox 6"/>
          <p:cNvSpPr txBox="1"/>
          <p:nvPr/>
        </p:nvSpPr>
        <p:spPr>
          <a:xfrm>
            <a:off x="457308" y="1066862"/>
            <a:ext cx="8153186" cy="2677656"/>
          </a:xfrm>
          <a:prstGeom prst="rect">
            <a:avLst/>
          </a:prstGeom>
          <a:noFill/>
        </p:spPr>
        <p:txBody>
          <a:bodyPr wrap="square" rtlCol="0">
            <a:spAutoFit/>
          </a:bodyPr>
          <a:lstStyle/>
          <a:p>
            <a:r>
              <a:rPr lang="zh-CN" altLang="en-US" sz="2400" dirty="0" smtClean="0">
                <a:solidFill>
                  <a:srgbClr val="414141"/>
                </a:solidFill>
                <a:latin typeface="+mn-ea"/>
                <a:ea typeface="+mn-ea"/>
              </a:rPr>
              <a:t>      我们使用负采样，并且使用以下损失函数来训练模型：</a:t>
            </a:r>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endParaRPr lang="en-US" altLang="zh-CN" sz="2400" dirty="0" smtClean="0">
              <a:solidFill>
                <a:srgbClr val="414141"/>
              </a:solidFill>
              <a:latin typeface="+mn-ea"/>
              <a:ea typeface="+mn-ea"/>
            </a:endParaRPr>
          </a:p>
          <a:p>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其中    是边界超参，   表示知识图中所有三元组的集合。                表示               第</a:t>
            </a:r>
            <a:r>
              <a:rPr lang="en-US" altLang="zh-CN" sz="2400" dirty="0" err="1" smtClean="0">
                <a:solidFill>
                  <a:srgbClr val="414141"/>
                </a:solidFill>
                <a:latin typeface="+mn-ea"/>
                <a:ea typeface="+mn-ea"/>
              </a:rPr>
              <a:t>i</a:t>
            </a:r>
            <a:r>
              <a:rPr lang="zh-CN" altLang="en-US" sz="2400" dirty="0" smtClean="0">
                <a:solidFill>
                  <a:srgbClr val="414141"/>
                </a:solidFill>
                <a:latin typeface="+mn-ea"/>
                <a:ea typeface="+mn-ea"/>
              </a:rPr>
              <a:t>个负三元组，     表示集合</a:t>
            </a:r>
            <a:endParaRPr lang="en-US" altLang="zh-CN" sz="2400" dirty="0" smtClean="0">
              <a:solidFill>
                <a:srgbClr val="414141"/>
              </a:solidFill>
              <a:latin typeface="+mn-ea"/>
              <a:ea typeface="+mn-ea"/>
            </a:endParaRPr>
          </a:p>
          <a:p>
            <a:r>
              <a:rPr lang="en-US" altLang="zh-CN" sz="2400" dirty="0" smtClean="0">
                <a:solidFill>
                  <a:srgbClr val="414141"/>
                </a:solidFill>
                <a:latin typeface="+mn-ea"/>
                <a:ea typeface="+mn-ea"/>
              </a:rPr>
              <a:t>1-n</a:t>
            </a:r>
            <a:r>
              <a:rPr lang="zh-CN" altLang="en-US" sz="2400" dirty="0" smtClean="0">
                <a:solidFill>
                  <a:srgbClr val="414141"/>
                </a:solidFill>
                <a:latin typeface="+mn-ea"/>
                <a:ea typeface="+mn-ea"/>
              </a:rPr>
              <a:t>，其中</a:t>
            </a:r>
            <a:r>
              <a:rPr lang="en-US" altLang="zh-CN" sz="2400" dirty="0" smtClean="0">
                <a:solidFill>
                  <a:srgbClr val="414141"/>
                </a:solidFill>
                <a:latin typeface="+mn-ea"/>
                <a:ea typeface="+mn-ea"/>
              </a:rPr>
              <a:t>n</a:t>
            </a:r>
            <a:r>
              <a:rPr lang="zh-CN" altLang="en-US" sz="2400" dirty="0" smtClean="0">
                <a:solidFill>
                  <a:srgbClr val="414141"/>
                </a:solidFill>
                <a:latin typeface="+mn-ea"/>
                <a:ea typeface="+mn-ea"/>
              </a:rPr>
              <a:t>是每个三元组的负样本数。</a:t>
            </a:r>
            <a:endParaRPr lang="en-US" altLang="zh-CN" sz="2400" dirty="0" smtClean="0">
              <a:solidFill>
                <a:srgbClr val="414141"/>
              </a:solidFill>
              <a:latin typeface="+mn-ea"/>
              <a:ea typeface="+mn-ea"/>
            </a:endParaRPr>
          </a:p>
        </p:txBody>
      </p:sp>
      <p:pic>
        <p:nvPicPr>
          <p:cNvPr id="12290" name="Picture 2"/>
          <p:cNvPicPr>
            <a:picLocks noChangeAspect="1" noChangeArrowheads="1"/>
          </p:cNvPicPr>
          <p:nvPr/>
        </p:nvPicPr>
        <p:blipFill>
          <a:blip r:embed="rId3" cstate="print"/>
          <a:srcRect/>
          <a:stretch>
            <a:fillRect/>
          </a:stretch>
        </p:blipFill>
        <p:spPr bwMode="auto">
          <a:xfrm>
            <a:off x="1331048" y="1513890"/>
            <a:ext cx="6218237" cy="800100"/>
          </a:xfrm>
          <a:prstGeom prst="rect">
            <a:avLst/>
          </a:prstGeom>
          <a:noFill/>
          <a:ln w="9525">
            <a:noFill/>
            <a:miter lim="800000"/>
            <a:headEnd/>
            <a:tailEnd/>
          </a:ln>
        </p:spPr>
      </p:pic>
      <p:pic>
        <p:nvPicPr>
          <p:cNvPr id="12291" name="Picture 3"/>
          <p:cNvPicPr>
            <a:picLocks noChangeAspect="1" noChangeArrowheads="1"/>
          </p:cNvPicPr>
          <p:nvPr/>
        </p:nvPicPr>
        <p:blipFill>
          <a:blip r:embed="rId4" cstate="print"/>
          <a:srcRect/>
          <a:stretch>
            <a:fillRect/>
          </a:stretch>
        </p:blipFill>
        <p:spPr bwMode="auto">
          <a:xfrm>
            <a:off x="1752674" y="2590822"/>
            <a:ext cx="369881" cy="309619"/>
          </a:xfrm>
          <a:prstGeom prst="rect">
            <a:avLst/>
          </a:prstGeom>
          <a:noFill/>
          <a:ln w="9525">
            <a:noFill/>
            <a:miter lim="800000"/>
            <a:headEnd/>
            <a:tailEnd/>
          </a:ln>
        </p:spPr>
      </p:pic>
      <p:pic>
        <p:nvPicPr>
          <p:cNvPr id="12292" name="Picture 4"/>
          <p:cNvPicPr>
            <a:picLocks noChangeAspect="1" noChangeArrowheads="1"/>
          </p:cNvPicPr>
          <p:nvPr/>
        </p:nvPicPr>
        <p:blipFill>
          <a:blip r:embed="rId5" cstate="print"/>
          <a:srcRect/>
          <a:stretch>
            <a:fillRect/>
          </a:stretch>
        </p:blipFill>
        <p:spPr bwMode="auto">
          <a:xfrm>
            <a:off x="3886218" y="2590822"/>
            <a:ext cx="366706" cy="385784"/>
          </a:xfrm>
          <a:prstGeom prst="rect">
            <a:avLst/>
          </a:prstGeom>
          <a:noFill/>
          <a:ln w="9525">
            <a:noFill/>
            <a:miter lim="800000"/>
            <a:headEnd/>
            <a:tailEnd/>
          </a:ln>
        </p:spPr>
      </p:pic>
      <p:pic>
        <p:nvPicPr>
          <p:cNvPr id="12293" name="Picture 5"/>
          <p:cNvPicPr>
            <a:picLocks noChangeAspect="1" noChangeArrowheads="1"/>
          </p:cNvPicPr>
          <p:nvPr/>
        </p:nvPicPr>
        <p:blipFill>
          <a:blip r:embed="rId6" cstate="print"/>
          <a:srcRect/>
          <a:stretch>
            <a:fillRect/>
          </a:stretch>
        </p:blipFill>
        <p:spPr bwMode="auto">
          <a:xfrm>
            <a:off x="1143090" y="2971812"/>
            <a:ext cx="1442052" cy="380990"/>
          </a:xfrm>
          <a:prstGeom prst="rect">
            <a:avLst/>
          </a:prstGeom>
          <a:noFill/>
          <a:ln w="9525">
            <a:noFill/>
            <a:miter lim="800000"/>
            <a:headEnd/>
            <a:tailEnd/>
          </a:ln>
        </p:spPr>
      </p:pic>
      <p:pic>
        <p:nvPicPr>
          <p:cNvPr id="12294" name="Picture 6"/>
          <p:cNvPicPr>
            <a:picLocks noChangeAspect="1" noChangeArrowheads="1"/>
          </p:cNvPicPr>
          <p:nvPr/>
        </p:nvPicPr>
        <p:blipFill>
          <a:blip r:embed="rId7" cstate="print"/>
          <a:srcRect/>
          <a:stretch>
            <a:fillRect/>
          </a:stretch>
        </p:blipFill>
        <p:spPr bwMode="auto">
          <a:xfrm>
            <a:off x="3276634" y="2971812"/>
            <a:ext cx="1219168" cy="393002"/>
          </a:xfrm>
          <a:prstGeom prst="rect">
            <a:avLst/>
          </a:prstGeom>
          <a:noFill/>
          <a:ln w="9525">
            <a:noFill/>
            <a:miter lim="800000"/>
            <a:headEnd/>
            <a:tailEnd/>
          </a:ln>
        </p:spPr>
      </p:pic>
      <p:pic>
        <p:nvPicPr>
          <p:cNvPr id="12295" name="Picture 7"/>
          <p:cNvPicPr>
            <a:picLocks noChangeAspect="1" noChangeArrowheads="1"/>
          </p:cNvPicPr>
          <p:nvPr/>
        </p:nvPicPr>
        <p:blipFill>
          <a:blip r:embed="rId8" cstate="print"/>
          <a:srcRect/>
          <a:stretch>
            <a:fillRect/>
          </a:stretch>
        </p:blipFill>
        <p:spPr bwMode="auto">
          <a:xfrm>
            <a:off x="6705544" y="2895614"/>
            <a:ext cx="472079" cy="457188"/>
          </a:xfrm>
          <a:prstGeom prst="rect">
            <a:avLst/>
          </a:prstGeom>
          <a:noFill/>
          <a:ln w="9525">
            <a:noFill/>
            <a:miter lim="800000"/>
            <a:headEnd/>
            <a:tailEnd/>
          </a:ln>
        </p:spPr>
      </p:pic>
    </p:spTree>
    <p:extLst>
      <p:ext uri="{BB962C8B-B14F-4D97-AF65-F5344CB8AC3E}">
        <p14:creationId xmlns:p14="http://schemas.microsoft.com/office/powerpoint/2010/main" xmlns="" val="4947835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实验</a:t>
            </a:r>
            <a:r>
              <a:rPr lang="en-US" altLang="zh-CN" dirty="0" smtClean="0"/>
              <a:t>-</a:t>
            </a:r>
            <a:r>
              <a:rPr lang="zh-CN" altLang="en-US" dirty="0" smtClean="0"/>
              <a:t>数据集</a:t>
            </a:r>
            <a:endParaRPr lang="zh-CN" altLang="en-US" dirty="0"/>
          </a:p>
        </p:txBody>
      </p:sp>
      <p:pic>
        <p:nvPicPr>
          <p:cNvPr id="13314" name="Picture 2"/>
          <p:cNvPicPr>
            <a:picLocks noChangeAspect="1" noChangeArrowheads="1"/>
          </p:cNvPicPr>
          <p:nvPr/>
        </p:nvPicPr>
        <p:blipFill>
          <a:blip r:embed="rId2" cstate="print"/>
          <a:srcRect/>
          <a:stretch>
            <a:fillRect/>
          </a:stretch>
        </p:blipFill>
        <p:spPr bwMode="auto">
          <a:xfrm>
            <a:off x="746125" y="1838325"/>
            <a:ext cx="7651750" cy="31813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实验</a:t>
            </a:r>
            <a:endParaRPr lang="zh-CN" altLang="en-US" dirty="0"/>
          </a:p>
        </p:txBody>
      </p:sp>
      <p:sp>
        <p:nvSpPr>
          <p:cNvPr id="11" name="TextBox 10"/>
          <p:cNvSpPr txBox="1"/>
          <p:nvPr/>
        </p:nvSpPr>
        <p:spPr>
          <a:xfrm>
            <a:off x="381110" y="3886188"/>
            <a:ext cx="8305582" cy="1938992"/>
          </a:xfrm>
          <a:prstGeom prst="rect">
            <a:avLst/>
          </a:prstGeom>
          <a:noFill/>
        </p:spPr>
        <p:txBody>
          <a:bodyPr wrap="square" rtlCol="0">
            <a:spAutoFit/>
          </a:bodyPr>
          <a:lstStyle/>
          <a:p>
            <a:r>
              <a:rPr lang="zh-CN" altLang="en-US" sz="2400" dirty="0" smtClean="0">
                <a:latin typeface="+mn-ea"/>
                <a:ea typeface="+mn-ea"/>
              </a:rPr>
              <a:t>       表</a:t>
            </a:r>
            <a:r>
              <a:rPr lang="en-US" altLang="zh-CN" sz="2400" dirty="0" smtClean="0">
                <a:latin typeface="+mn-ea"/>
                <a:ea typeface="+mn-ea"/>
              </a:rPr>
              <a:t>1</a:t>
            </a:r>
            <a:r>
              <a:rPr lang="zh-CN" altLang="en-US" sz="2400" dirty="0" smtClean="0">
                <a:latin typeface="+mn-ea"/>
                <a:ea typeface="+mn-ea"/>
              </a:rPr>
              <a:t>显示了归纳链接预测的</a:t>
            </a:r>
            <a:r>
              <a:rPr lang="en-US" altLang="zh-CN" sz="2400" dirty="0" err="1" smtClean="0">
                <a:latin typeface="+mn-ea"/>
                <a:ea typeface="+mn-ea"/>
              </a:rPr>
              <a:t>AUC</a:t>
            </a:r>
            <a:r>
              <a:rPr lang="en-US" altLang="zh-CN" sz="2400" dirty="0" smtClean="0">
                <a:latin typeface="+mn-ea"/>
                <a:ea typeface="+mn-ea"/>
              </a:rPr>
              <a:t>-PR</a:t>
            </a:r>
            <a:r>
              <a:rPr lang="zh-CN" altLang="en-US" sz="2400" dirty="0" smtClean="0">
                <a:latin typeface="+mn-ea"/>
                <a:ea typeface="+mn-ea"/>
              </a:rPr>
              <a:t>结果。我们的基线模型</a:t>
            </a:r>
            <a:r>
              <a:rPr lang="en-US" altLang="zh-CN" sz="2400" dirty="0" smtClean="0">
                <a:latin typeface="+mn-ea"/>
                <a:ea typeface="+mn-ea"/>
              </a:rPr>
              <a:t>TACT-base</a:t>
            </a:r>
            <a:r>
              <a:rPr lang="zh-CN" altLang="en-US" sz="2400" dirty="0" smtClean="0">
                <a:latin typeface="+mn-ea"/>
                <a:ea typeface="+mn-ea"/>
              </a:rPr>
              <a:t>在所有数据集上都优于归纳基线。</a:t>
            </a:r>
            <a:endParaRPr lang="en-US" altLang="zh-CN" sz="2400" dirty="0" smtClean="0">
              <a:latin typeface="+mn-ea"/>
              <a:ea typeface="+mn-ea"/>
            </a:endParaRPr>
          </a:p>
          <a:p>
            <a:r>
              <a:rPr lang="en-US" altLang="zh-CN" sz="2400" dirty="0" smtClean="0">
                <a:latin typeface="+mn-ea"/>
                <a:ea typeface="+mn-ea"/>
              </a:rPr>
              <a:t>TACT</a:t>
            </a:r>
            <a:r>
              <a:rPr lang="zh-CN" altLang="en-US" sz="2400" dirty="0" smtClean="0">
                <a:latin typeface="+mn-ea"/>
                <a:ea typeface="+mn-ea"/>
              </a:rPr>
              <a:t>进一步提高了</a:t>
            </a:r>
            <a:r>
              <a:rPr lang="en-US" altLang="zh-CN" sz="2400" dirty="0" smtClean="0">
                <a:latin typeface="+mn-ea"/>
                <a:ea typeface="+mn-ea"/>
              </a:rPr>
              <a:t>TACT-base</a:t>
            </a:r>
            <a:r>
              <a:rPr lang="zh-CN" altLang="en-US" sz="2400" dirty="0" smtClean="0">
                <a:latin typeface="+mn-ea"/>
                <a:ea typeface="+mn-ea"/>
              </a:rPr>
              <a:t>的性能，在大多数数据集上比</a:t>
            </a:r>
            <a:r>
              <a:rPr lang="en-US" altLang="zh-CN" sz="2400" dirty="0" err="1" smtClean="0">
                <a:latin typeface="+mn-ea"/>
                <a:ea typeface="+mn-ea"/>
              </a:rPr>
              <a:t>GraIL</a:t>
            </a:r>
            <a:r>
              <a:rPr lang="zh-CN" altLang="en-US" sz="2400" dirty="0" smtClean="0">
                <a:latin typeface="+mn-ea"/>
                <a:ea typeface="+mn-ea"/>
              </a:rPr>
              <a:t>提高了约</a:t>
            </a:r>
            <a:r>
              <a:rPr lang="en-US" altLang="zh-CN" sz="2400" dirty="0" smtClean="0">
                <a:latin typeface="+mn-ea"/>
                <a:ea typeface="+mn-ea"/>
              </a:rPr>
              <a:t>4%</a:t>
            </a:r>
            <a:r>
              <a:rPr lang="zh-CN" altLang="en-US" sz="2400" dirty="0" smtClean="0">
                <a:latin typeface="+mn-ea"/>
                <a:ea typeface="+mn-ea"/>
              </a:rPr>
              <a:t>。实验证明了在面向归纳链路预测任务的</a:t>
            </a:r>
            <a:r>
              <a:rPr lang="en-US" altLang="zh-CN" sz="2400" dirty="0" smtClean="0">
                <a:latin typeface="+mn-ea"/>
                <a:ea typeface="+mn-ea"/>
              </a:rPr>
              <a:t>TACT</a:t>
            </a:r>
            <a:r>
              <a:rPr lang="zh-CN" altLang="en-US" sz="2400" dirty="0" smtClean="0">
                <a:latin typeface="+mn-ea"/>
                <a:ea typeface="+mn-ea"/>
              </a:rPr>
              <a:t>中建模拓扑关系之间的相关性的有效性</a:t>
            </a:r>
            <a:endParaRPr lang="en-US" altLang="zh-CN" sz="2400" dirty="0" smtClean="0">
              <a:latin typeface="+mn-ea"/>
              <a:ea typeface="+mn-ea"/>
            </a:endParaRPr>
          </a:p>
        </p:txBody>
      </p:sp>
      <p:pic>
        <p:nvPicPr>
          <p:cNvPr id="14338" name="Picture 2"/>
          <p:cNvPicPr>
            <a:picLocks noChangeAspect="1" noChangeArrowheads="1"/>
          </p:cNvPicPr>
          <p:nvPr/>
        </p:nvPicPr>
        <p:blipFill>
          <a:blip r:embed="rId3" cstate="print"/>
          <a:srcRect/>
          <a:stretch>
            <a:fillRect/>
          </a:stretch>
        </p:blipFill>
        <p:spPr bwMode="auto">
          <a:xfrm>
            <a:off x="228714" y="1219258"/>
            <a:ext cx="8689997" cy="1904950"/>
          </a:xfrm>
          <a:prstGeom prst="rect">
            <a:avLst/>
          </a:prstGeom>
          <a:noFill/>
          <a:ln w="9525">
            <a:noFill/>
            <a:miter lim="800000"/>
            <a:headEnd/>
            <a:tailEnd/>
          </a:ln>
        </p:spPr>
      </p:pic>
      <p:sp>
        <p:nvSpPr>
          <p:cNvPr id="7" name="矩形 6"/>
          <p:cNvSpPr/>
          <p:nvPr/>
        </p:nvSpPr>
        <p:spPr>
          <a:xfrm>
            <a:off x="381110" y="3276604"/>
            <a:ext cx="8153186" cy="461665"/>
          </a:xfrm>
          <a:prstGeom prst="rect">
            <a:avLst/>
          </a:prstGeom>
        </p:spPr>
        <p:txBody>
          <a:bodyPr wrap="square">
            <a:spAutoFit/>
          </a:bodyPr>
          <a:lstStyle/>
          <a:p>
            <a:r>
              <a:rPr lang="en-US" altLang="zh-CN" sz="2400" dirty="0" smtClean="0">
                <a:latin typeface="+mn-ea"/>
                <a:ea typeface="+mn-ea"/>
              </a:rPr>
              <a:t>TACT-base</a:t>
            </a:r>
            <a:r>
              <a:rPr lang="zh-CN" altLang="en-US" sz="2400" dirty="0" smtClean="0">
                <a:latin typeface="+mn-ea"/>
                <a:ea typeface="+mn-ea"/>
              </a:rPr>
              <a:t>：只依赖于关系关联模块的输出来评分三元组</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实验</a:t>
            </a:r>
            <a:endParaRPr lang="zh-CN" altLang="en-US" dirty="0"/>
          </a:p>
        </p:txBody>
      </p:sp>
      <p:pic>
        <p:nvPicPr>
          <p:cNvPr id="23554" name="Picture 2"/>
          <p:cNvPicPr>
            <a:picLocks noChangeAspect="1" noChangeArrowheads="1"/>
          </p:cNvPicPr>
          <p:nvPr/>
        </p:nvPicPr>
        <p:blipFill>
          <a:blip r:embed="rId2" cstate="print"/>
          <a:srcRect/>
          <a:stretch>
            <a:fillRect/>
          </a:stretch>
        </p:blipFill>
        <p:spPr bwMode="auto">
          <a:xfrm>
            <a:off x="304912" y="2057436"/>
            <a:ext cx="8420100" cy="2735263"/>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实验</a:t>
            </a:r>
            <a:endParaRPr lang="zh-CN" altLang="en-US" dirty="0"/>
          </a:p>
        </p:txBody>
      </p:sp>
      <p:sp>
        <p:nvSpPr>
          <p:cNvPr id="11" name="TextBox 10"/>
          <p:cNvSpPr txBox="1"/>
          <p:nvPr/>
        </p:nvSpPr>
        <p:spPr>
          <a:xfrm>
            <a:off x="533626" y="2971812"/>
            <a:ext cx="8610374" cy="3416320"/>
          </a:xfrm>
          <a:prstGeom prst="rect">
            <a:avLst/>
          </a:prstGeom>
          <a:noFill/>
        </p:spPr>
        <p:txBody>
          <a:bodyPr wrap="square" rtlCol="0">
            <a:spAutoFit/>
          </a:bodyPr>
          <a:lstStyle/>
          <a:p>
            <a:r>
              <a:rPr lang="zh-CN" altLang="en-US" sz="2400" dirty="0" smtClean="0">
                <a:latin typeface="+mn-ea"/>
                <a:ea typeface="+mn-ea"/>
              </a:rPr>
              <a:t>       在归纳关系预测方面，</a:t>
            </a:r>
            <a:r>
              <a:rPr lang="en-US" altLang="zh-CN" sz="2400" dirty="0" smtClean="0">
                <a:latin typeface="+mn-ea"/>
                <a:ea typeface="+mn-ea"/>
              </a:rPr>
              <a:t>TACT</a:t>
            </a:r>
            <a:r>
              <a:rPr lang="zh-CN" altLang="en-US" sz="2400" dirty="0" smtClean="0">
                <a:latin typeface="+mn-ea"/>
                <a:ea typeface="+mn-ea"/>
              </a:rPr>
              <a:t>明显优于基于规则学习的方法和</a:t>
            </a:r>
            <a:r>
              <a:rPr lang="en-US" altLang="zh-CN" sz="2400" dirty="0" err="1" smtClean="0">
                <a:latin typeface="+mn-ea"/>
                <a:ea typeface="+mn-ea"/>
              </a:rPr>
              <a:t>GraIL</a:t>
            </a:r>
            <a:r>
              <a:rPr lang="zh-CN" altLang="en-US" sz="2400" dirty="0" smtClean="0">
                <a:latin typeface="+mn-ea"/>
                <a:ea typeface="+mn-ea"/>
              </a:rPr>
              <a:t>。</a:t>
            </a:r>
            <a:r>
              <a:rPr lang="en-US" altLang="zh-CN" sz="2400" dirty="0" smtClean="0">
                <a:latin typeface="+mn-ea"/>
                <a:ea typeface="+mn-ea"/>
              </a:rPr>
              <a:t>TACT</a:t>
            </a:r>
            <a:r>
              <a:rPr lang="zh-CN" altLang="en-US" sz="2400" dirty="0" smtClean="0">
                <a:latin typeface="+mn-ea"/>
                <a:ea typeface="+mn-ea"/>
              </a:rPr>
              <a:t>在</a:t>
            </a:r>
            <a:r>
              <a:rPr lang="en-US" altLang="zh-CN" sz="2400" dirty="0" err="1" smtClean="0">
                <a:latin typeface="+mn-ea"/>
                <a:ea typeface="+mn-ea"/>
              </a:rPr>
              <a:t>FB15k</a:t>
            </a:r>
            <a:r>
              <a:rPr lang="en-US" altLang="zh-CN" sz="2400" dirty="0" smtClean="0">
                <a:latin typeface="+mn-ea"/>
                <a:ea typeface="+mn-ea"/>
              </a:rPr>
              <a:t>-237</a:t>
            </a:r>
            <a:r>
              <a:rPr lang="zh-CN" altLang="en-US" sz="2400" dirty="0" smtClean="0">
                <a:latin typeface="+mn-ea"/>
                <a:ea typeface="+mn-ea"/>
              </a:rPr>
              <a:t>和</a:t>
            </a:r>
            <a:r>
              <a:rPr lang="en-US" altLang="zh-CN" sz="2400" dirty="0" smtClean="0">
                <a:latin typeface="+mn-ea"/>
                <a:ea typeface="+mn-ea"/>
              </a:rPr>
              <a:t>NELL-995</a:t>
            </a:r>
            <a:r>
              <a:rPr lang="zh-CN" altLang="en-US" sz="2400" dirty="0" smtClean="0">
                <a:latin typeface="+mn-ea"/>
                <a:ea typeface="+mn-ea"/>
              </a:rPr>
              <a:t>上的改进比</a:t>
            </a:r>
            <a:r>
              <a:rPr lang="en-US" altLang="zh-CN" sz="2400" dirty="0" err="1" smtClean="0">
                <a:latin typeface="+mn-ea"/>
                <a:ea typeface="+mn-ea"/>
              </a:rPr>
              <a:t>WN18RR</a:t>
            </a:r>
            <a:r>
              <a:rPr lang="zh-CN" altLang="en-US" sz="2400" dirty="0" smtClean="0">
                <a:latin typeface="+mn-ea"/>
                <a:ea typeface="+mn-ea"/>
              </a:rPr>
              <a:t>上的改进更显著。因为</a:t>
            </a:r>
            <a:r>
              <a:rPr lang="en-US" altLang="zh-CN" sz="2400" dirty="0" err="1" smtClean="0">
                <a:latin typeface="+mn-ea"/>
                <a:ea typeface="+mn-ea"/>
              </a:rPr>
              <a:t>FB15k</a:t>
            </a:r>
            <a:r>
              <a:rPr lang="en-US" altLang="zh-CN" sz="2400" dirty="0" smtClean="0">
                <a:latin typeface="+mn-ea"/>
                <a:ea typeface="+mn-ea"/>
              </a:rPr>
              <a:t>-237</a:t>
            </a:r>
            <a:r>
              <a:rPr lang="zh-CN" altLang="en-US" sz="2400" dirty="0" smtClean="0">
                <a:latin typeface="+mn-ea"/>
                <a:ea typeface="+mn-ea"/>
              </a:rPr>
              <a:t>和</a:t>
            </a:r>
            <a:r>
              <a:rPr lang="en-US" altLang="zh-CN" sz="2400" dirty="0" smtClean="0">
                <a:latin typeface="+mn-ea"/>
                <a:ea typeface="+mn-ea"/>
              </a:rPr>
              <a:t>NELL-995</a:t>
            </a:r>
            <a:r>
              <a:rPr lang="zh-CN" altLang="en-US" sz="2400" dirty="0" smtClean="0">
                <a:latin typeface="+mn-ea"/>
                <a:ea typeface="+mn-ea"/>
              </a:rPr>
              <a:t>包含的关系比</a:t>
            </a:r>
            <a:r>
              <a:rPr lang="en-US" altLang="zh-CN" sz="2400" dirty="0" err="1" smtClean="0">
                <a:latin typeface="+mn-ea"/>
                <a:ea typeface="+mn-ea"/>
              </a:rPr>
              <a:t>WN18RR</a:t>
            </a:r>
            <a:r>
              <a:rPr lang="zh-CN" altLang="en-US" sz="2400" dirty="0" smtClean="0">
                <a:latin typeface="+mn-ea"/>
                <a:ea typeface="+mn-ea"/>
              </a:rPr>
              <a:t>多得多，所以</a:t>
            </a:r>
            <a:r>
              <a:rPr lang="en-US" altLang="zh-CN" sz="2400" dirty="0" err="1" smtClean="0">
                <a:latin typeface="+mn-ea"/>
                <a:ea typeface="+mn-ea"/>
              </a:rPr>
              <a:t>FB15k</a:t>
            </a:r>
            <a:r>
              <a:rPr lang="en-US" altLang="zh-CN" sz="2400" dirty="0" smtClean="0">
                <a:latin typeface="+mn-ea"/>
                <a:ea typeface="+mn-ea"/>
              </a:rPr>
              <a:t>-237</a:t>
            </a:r>
            <a:r>
              <a:rPr lang="zh-CN" altLang="en-US" sz="2400" dirty="0" smtClean="0">
                <a:latin typeface="+mn-ea"/>
                <a:ea typeface="+mn-ea"/>
              </a:rPr>
              <a:t>和</a:t>
            </a:r>
            <a:r>
              <a:rPr lang="en-US" altLang="zh-CN" sz="2400" dirty="0" smtClean="0">
                <a:latin typeface="+mn-ea"/>
                <a:ea typeface="+mn-ea"/>
              </a:rPr>
              <a:t>NELL-995</a:t>
            </a:r>
            <a:r>
              <a:rPr lang="zh-CN" altLang="en-US" sz="2400" dirty="0" smtClean="0">
                <a:latin typeface="+mn-ea"/>
                <a:ea typeface="+mn-ea"/>
              </a:rPr>
              <a:t>中关系之间的语义相关性更复杂。</a:t>
            </a:r>
            <a:endParaRPr lang="en-US" altLang="zh-CN" sz="2400" dirty="0" smtClean="0">
              <a:latin typeface="+mn-ea"/>
              <a:ea typeface="+mn-ea"/>
            </a:endParaRPr>
          </a:p>
          <a:p>
            <a:r>
              <a:rPr lang="zh-CN" altLang="en-US" sz="2400" dirty="0" smtClean="0">
                <a:latin typeface="+mn-ea"/>
                <a:ea typeface="+mn-ea"/>
              </a:rPr>
              <a:t>       实验表明，在关系数量较多的情况下，</a:t>
            </a:r>
            <a:r>
              <a:rPr lang="en-US" altLang="zh-CN" sz="2400" dirty="0" err="1" smtClean="0">
                <a:latin typeface="+mn-ea"/>
                <a:ea typeface="+mn-ea"/>
              </a:rPr>
              <a:t>GraIL</a:t>
            </a:r>
            <a:r>
              <a:rPr lang="zh-CN" altLang="en-US" sz="2400" dirty="0" smtClean="0">
                <a:latin typeface="+mn-ea"/>
                <a:ea typeface="+mn-ea"/>
              </a:rPr>
              <a:t>很难对关系语义进行建模，而</a:t>
            </a:r>
            <a:r>
              <a:rPr lang="en-US" altLang="zh-CN" sz="2400" dirty="0" smtClean="0">
                <a:latin typeface="+mn-ea"/>
                <a:ea typeface="+mn-ea"/>
              </a:rPr>
              <a:t>TACT</a:t>
            </a:r>
            <a:r>
              <a:rPr lang="zh-CN" altLang="en-US" sz="2400" dirty="0" smtClean="0">
                <a:latin typeface="+mn-ea"/>
                <a:ea typeface="+mn-ea"/>
              </a:rPr>
              <a:t>可以通过利用知识图中关系之间的相关性来建模复杂的关系模式。基于</a:t>
            </a:r>
            <a:r>
              <a:rPr lang="en-US" altLang="zh-CN" sz="2400" dirty="0" smtClean="0">
                <a:latin typeface="+mn-ea"/>
                <a:ea typeface="+mn-ea"/>
              </a:rPr>
              <a:t>TACT</a:t>
            </a:r>
            <a:r>
              <a:rPr lang="zh-CN" altLang="en-US" sz="2400" dirty="0" smtClean="0">
                <a:latin typeface="+mn-ea"/>
                <a:ea typeface="+mn-ea"/>
              </a:rPr>
              <a:t>的方法也可以显著优于现有的最先进的方法</a:t>
            </a:r>
            <a:endParaRPr lang="en-US" altLang="zh-CN" sz="2400" dirty="0" smtClean="0">
              <a:latin typeface="+mn-ea"/>
              <a:ea typeface="+mn-ea"/>
            </a:endParaRPr>
          </a:p>
        </p:txBody>
      </p:sp>
      <p:pic>
        <p:nvPicPr>
          <p:cNvPr id="17410" name="Picture 2"/>
          <p:cNvPicPr>
            <a:picLocks noChangeAspect="1" noChangeArrowheads="1"/>
          </p:cNvPicPr>
          <p:nvPr/>
        </p:nvPicPr>
        <p:blipFill>
          <a:blip r:embed="rId2" cstate="print"/>
          <a:srcRect/>
          <a:stretch>
            <a:fillRect/>
          </a:stretch>
        </p:blipFill>
        <p:spPr bwMode="auto">
          <a:xfrm>
            <a:off x="457308" y="838268"/>
            <a:ext cx="8229384" cy="2077371"/>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实验</a:t>
            </a:r>
            <a:endParaRPr lang="zh-CN" altLang="en-US" dirty="0"/>
          </a:p>
        </p:txBody>
      </p:sp>
      <p:sp>
        <p:nvSpPr>
          <p:cNvPr id="11" name="TextBox 10"/>
          <p:cNvSpPr txBox="1"/>
          <p:nvPr/>
        </p:nvSpPr>
        <p:spPr>
          <a:xfrm>
            <a:off x="533626" y="2819416"/>
            <a:ext cx="8610374" cy="1938992"/>
          </a:xfrm>
          <a:prstGeom prst="rect">
            <a:avLst/>
          </a:prstGeom>
          <a:noFill/>
        </p:spPr>
        <p:txBody>
          <a:bodyPr wrap="square" rtlCol="0">
            <a:spAutoFit/>
          </a:bodyPr>
          <a:lstStyle/>
          <a:p>
            <a:r>
              <a:rPr lang="en-US" altLang="zh-CN" sz="2400" dirty="0" smtClean="0">
                <a:latin typeface="+mn-ea"/>
                <a:ea typeface="+mn-ea"/>
              </a:rPr>
              <a:t>TACT w/o RA</a:t>
            </a:r>
            <a:r>
              <a:rPr lang="zh-CN" altLang="en-US" sz="2400" dirty="0" smtClean="0">
                <a:latin typeface="+mn-ea"/>
                <a:ea typeface="+mn-ea"/>
              </a:rPr>
              <a:t>：省略了邻域嵌入的聚合，即我们让关系关联模块的输出为关系嵌入</a:t>
            </a:r>
            <a:endParaRPr lang="en-US" altLang="zh-CN" sz="2400" dirty="0" smtClean="0">
              <a:latin typeface="+mn-ea"/>
              <a:ea typeface="+mn-ea"/>
            </a:endParaRPr>
          </a:p>
          <a:p>
            <a:r>
              <a:rPr lang="en-US" altLang="zh-CN" sz="2400" dirty="0" smtClean="0">
                <a:latin typeface="+mn-ea"/>
                <a:ea typeface="+mn-ea"/>
              </a:rPr>
              <a:t>TACT w/o RC</a:t>
            </a:r>
            <a:r>
              <a:rPr lang="zh-CN" altLang="en-US" sz="2400" dirty="0" smtClean="0">
                <a:latin typeface="+mn-ea"/>
                <a:ea typeface="+mn-ea"/>
              </a:rPr>
              <a:t>：设计了一个基线来执行关系聚合，而无需对关系之间的关联进行建模即将公式</a:t>
            </a:r>
            <a:r>
              <a:rPr lang="en-US" altLang="zh-CN" sz="2400" dirty="0" smtClean="0">
                <a:latin typeface="+mn-ea"/>
                <a:ea typeface="+mn-ea"/>
              </a:rPr>
              <a:t>1</a:t>
            </a:r>
            <a:r>
              <a:rPr lang="zh-CN" altLang="en-US" sz="2400" dirty="0" smtClean="0">
                <a:latin typeface="+mn-ea"/>
                <a:ea typeface="+mn-ea"/>
              </a:rPr>
              <a:t>转化为以下公式，其中       为关系</a:t>
            </a:r>
            <a:r>
              <a:rPr lang="en-US" altLang="zh-CN" sz="2400" dirty="0" err="1" smtClean="0">
                <a:latin typeface="+mn-ea"/>
                <a:ea typeface="+mn-ea"/>
              </a:rPr>
              <a:t>rt</a:t>
            </a:r>
            <a:r>
              <a:rPr lang="zh-CN" altLang="en-US" sz="2400" dirty="0" smtClean="0">
                <a:latin typeface="+mn-ea"/>
                <a:ea typeface="+mn-ea"/>
              </a:rPr>
              <a:t>的邻域关系集</a:t>
            </a:r>
            <a:endParaRPr lang="en-US" altLang="zh-CN" sz="2400" dirty="0" smtClean="0">
              <a:latin typeface="+mn-ea"/>
              <a:ea typeface="+mn-ea"/>
            </a:endParaRPr>
          </a:p>
        </p:txBody>
      </p:sp>
      <p:pic>
        <p:nvPicPr>
          <p:cNvPr id="18434" name="Picture 2"/>
          <p:cNvPicPr>
            <a:picLocks noChangeAspect="1" noChangeArrowheads="1"/>
          </p:cNvPicPr>
          <p:nvPr/>
        </p:nvPicPr>
        <p:blipFill>
          <a:blip r:embed="rId2" cstate="print"/>
          <a:srcRect/>
          <a:stretch>
            <a:fillRect/>
          </a:stretch>
        </p:blipFill>
        <p:spPr bwMode="auto">
          <a:xfrm>
            <a:off x="381110" y="1066862"/>
            <a:ext cx="8485608" cy="1752554"/>
          </a:xfrm>
          <a:prstGeom prst="rect">
            <a:avLst/>
          </a:prstGeom>
          <a:noFill/>
          <a:ln w="9525">
            <a:noFill/>
            <a:miter lim="800000"/>
            <a:headEnd/>
            <a:tailEnd/>
          </a:ln>
        </p:spPr>
      </p:pic>
      <p:pic>
        <p:nvPicPr>
          <p:cNvPr id="18435" name="Picture 3"/>
          <p:cNvPicPr>
            <a:picLocks noChangeAspect="1" noChangeArrowheads="1"/>
          </p:cNvPicPr>
          <p:nvPr/>
        </p:nvPicPr>
        <p:blipFill>
          <a:blip r:embed="rId3" cstate="print"/>
          <a:srcRect/>
          <a:stretch>
            <a:fillRect/>
          </a:stretch>
        </p:blipFill>
        <p:spPr bwMode="auto">
          <a:xfrm>
            <a:off x="2438456" y="5562544"/>
            <a:ext cx="2438336" cy="742402"/>
          </a:xfrm>
          <a:prstGeom prst="rect">
            <a:avLst/>
          </a:prstGeom>
          <a:noFill/>
          <a:ln w="9525">
            <a:noFill/>
            <a:miter lim="800000"/>
            <a:headEnd/>
            <a:tailEnd/>
          </a:ln>
        </p:spPr>
      </p:pic>
      <p:pic>
        <p:nvPicPr>
          <p:cNvPr id="18436" name="Picture 4"/>
          <p:cNvPicPr>
            <a:picLocks noChangeAspect="1" noChangeArrowheads="1"/>
          </p:cNvPicPr>
          <p:nvPr/>
        </p:nvPicPr>
        <p:blipFill>
          <a:blip r:embed="rId4" cstate="print"/>
          <a:srcRect/>
          <a:stretch>
            <a:fillRect/>
          </a:stretch>
        </p:blipFill>
        <p:spPr bwMode="auto">
          <a:xfrm>
            <a:off x="8153306" y="4038584"/>
            <a:ext cx="572479" cy="304792"/>
          </a:xfrm>
          <a:prstGeom prst="rect">
            <a:avLst/>
          </a:prstGeom>
          <a:noFill/>
          <a:ln w="9525">
            <a:noFill/>
            <a:miter lim="800000"/>
            <a:headEnd/>
            <a:tailEnd/>
          </a:ln>
        </p:spPr>
      </p:pic>
      <p:pic>
        <p:nvPicPr>
          <p:cNvPr id="8" name="Picture 3"/>
          <p:cNvPicPr>
            <a:picLocks noChangeAspect="1" noChangeArrowheads="1"/>
          </p:cNvPicPr>
          <p:nvPr/>
        </p:nvPicPr>
        <p:blipFill>
          <a:blip r:embed="rId5" cstate="print"/>
          <a:srcRect/>
          <a:stretch>
            <a:fillRect/>
          </a:stretch>
        </p:blipFill>
        <p:spPr bwMode="auto">
          <a:xfrm>
            <a:off x="2438456" y="4724366"/>
            <a:ext cx="4571880" cy="787609"/>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实验</a:t>
            </a:r>
            <a:endParaRPr lang="zh-CN" altLang="en-US" dirty="0"/>
          </a:p>
        </p:txBody>
      </p:sp>
      <p:sp>
        <p:nvSpPr>
          <p:cNvPr id="11" name="TextBox 10"/>
          <p:cNvSpPr txBox="1"/>
          <p:nvPr/>
        </p:nvSpPr>
        <p:spPr>
          <a:xfrm>
            <a:off x="304912" y="3276604"/>
            <a:ext cx="8610374" cy="2677656"/>
          </a:xfrm>
          <a:prstGeom prst="rect">
            <a:avLst/>
          </a:prstGeom>
          <a:noFill/>
        </p:spPr>
        <p:txBody>
          <a:bodyPr wrap="square" rtlCol="0">
            <a:spAutoFit/>
          </a:bodyPr>
          <a:lstStyle/>
          <a:p>
            <a:r>
              <a:rPr lang="zh-CN" altLang="en-US" sz="2400" dirty="0" smtClean="0">
                <a:latin typeface="+mn-ea"/>
                <a:ea typeface="+mn-ea"/>
              </a:rPr>
              <a:t>       我们进行了一个实验，根据关系的频率对关系进行排序，并在数据集上比较</a:t>
            </a:r>
            <a:r>
              <a:rPr lang="en-US" altLang="zh-CN" sz="2400" dirty="0" smtClean="0">
                <a:latin typeface="+mn-ea"/>
                <a:ea typeface="+mn-ea"/>
              </a:rPr>
              <a:t>TACT</a:t>
            </a:r>
            <a:r>
              <a:rPr lang="zh-CN" altLang="en-US" sz="2400" dirty="0" smtClean="0">
                <a:latin typeface="+mn-ea"/>
                <a:ea typeface="+mn-ea"/>
              </a:rPr>
              <a:t>和基于频率的方法。对于基于频率的方法，每个预测返回的秩表是相同的，即根据</a:t>
            </a:r>
            <a:r>
              <a:rPr lang="en-US" altLang="zh-CN" sz="2400" dirty="0" smtClean="0">
                <a:latin typeface="+mn-ea"/>
                <a:ea typeface="+mn-ea"/>
              </a:rPr>
              <a:t>KG</a:t>
            </a:r>
            <a:r>
              <a:rPr lang="zh-CN" altLang="en-US" sz="2400" dirty="0" smtClean="0">
                <a:latin typeface="+mn-ea"/>
                <a:ea typeface="+mn-ea"/>
              </a:rPr>
              <a:t>中由高到低的关系频率排序。换句话说，基于频率的方法代表了数据集中的一种数据偏差。如表</a:t>
            </a:r>
            <a:r>
              <a:rPr lang="en-US" altLang="zh-CN" sz="2400" dirty="0" smtClean="0">
                <a:latin typeface="+mn-ea"/>
                <a:ea typeface="+mn-ea"/>
              </a:rPr>
              <a:t>5</a:t>
            </a:r>
            <a:r>
              <a:rPr lang="zh-CN" altLang="en-US" sz="2400" dirty="0" smtClean="0">
                <a:latin typeface="+mn-ea"/>
                <a:ea typeface="+mn-ea"/>
              </a:rPr>
              <a:t>所示，</a:t>
            </a:r>
            <a:r>
              <a:rPr lang="en-US" altLang="zh-CN" sz="2400" dirty="0" smtClean="0">
                <a:latin typeface="+mn-ea"/>
                <a:ea typeface="+mn-ea"/>
              </a:rPr>
              <a:t>TACT</a:t>
            </a:r>
            <a:r>
              <a:rPr lang="zh-CN" altLang="en-US" sz="2400" dirty="0" smtClean="0">
                <a:latin typeface="+mn-ea"/>
                <a:ea typeface="+mn-ea"/>
              </a:rPr>
              <a:t>在数据集上的性能大大优于基于频率的方法。结果表明，该方法的有效性不是由于基准数据集中关系频率的数据偏差所致</a:t>
            </a:r>
            <a:endParaRPr lang="en-US" altLang="zh-CN" sz="2400" dirty="0" smtClean="0">
              <a:latin typeface="+mn-ea"/>
              <a:ea typeface="+mn-ea"/>
            </a:endParaRPr>
          </a:p>
        </p:txBody>
      </p:sp>
      <p:pic>
        <p:nvPicPr>
          <p:cNvPr id="19458" name="Picture 2"/>
          <p:cNvPicPr>
            <a:picLocks noChangeAspect="1" noChangeArrowheads="1"/>
          </p:cNvPicPr>
          <p:nvPr/>
        </p:nvPicPr>
        <p:blipFill>
          <a:blip r:embed="rId3" cstate="print"/>
          <a:srcRect/>
          <a:stretch>
            <a:fillRect/>
          </a:stretch>
        </p:blipFill>
        <p:spPr bwMode="auto">
          <a:xfrm>
            <a:off x="1371684" y="1143060"/>
            <a:ext cx="6095763" cy="2057346"/>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实验</a:t>
            </a:r>
            <a:endParaRPr lang="zh-CN" altLang="en-US" dirty="0"/>
          </a:p>
        </p:txBody>
      </p:sp>
      <p:sp>
        <p:nvSpPr>
          <p:cNvPr id="11" name="TextBox 10"/>
          <p:cNvSpPr txBox="1"/>
          <p:nvPr/>
        </p:nvSpPr>
        <p:spPr>
          <a:xfrm>
            <a:off x="304912" y="3581396"/>
            <a:ext cx="8610374" cy="2308324"/>
          </a:xfrm>
          <a:prstGeom prst="rect">
            <a:avLst/>
          </a:prstGeom>
          <a:noFill/>
        </p:spPr>
        <p:txBody>
          <a:bodyPr wrap="square" rtlCol="0">
            <a:spAutoFit/>
          </a:bodyPr>
          <a:lstStyle/>
          <a:p>
            <a:r>
              <a:rPr lang="zh-CN" altLang="en-US" sz="2400" dirty="0" smtClean="0">
                <a:latin typeface="+mn-ea"/>
                <a:ea typeface="+mn-ea"/>
              </a:rPr>
              <a:t>       我们选择了一些关系，并在表</a:t>
            </a:r>
            <a:r>
              <a:rPr lang="en-US" altLang="zh-CN" sz="2400" dirty="0" smtClean="0">
                <a:latin typeface="+mn-ea"/>
                <a:ea typeface="+mn-ea"/>
              </a:rPr>
              <a:t>6</a:t>
            </a:r>
            <a:r>
              <a:rPr lang="zh-CN" altLang="en-US" sz="2400" dirty="0" smtClean="0">
                <a:latin typeface="+mn-ea"/>
                <a:ea typeface="+mn-ea"/>
              </a:rPr>
              <a:t>中显示了它们的前三个相关关系。回想一下，每个相关模式的相关系数之和是</a:t>
            </a:r>
            <a:r>
              <a:rPr lang="en-US" altLang="zh-CN" sz="2400" dirty="0" smtClean="0">
                <a:latin typeface="+mn-ea"/>
                <a:ea typeface="+mn-ea"/>
              </a:rPr>
              <a:t>1</a:t>
            </a:r>
            <a:r>
              <a:rPr lang="zh-CN" altLang="en-US" sz="2400" dirty="0" smtClean="0">
                <a:latin typeface="+mn-ea"/>
                <a:ea typeface="+mn-ea"/>
              </a:rPr>
              <a:t>。结果表明，</a:t>
            </a:r>
            <a:r>
              <a:rPr lang="en-US" altLang="zh-CN" sz="2400" dirty="0" smtClean="0">
                <a:latin typeface="+mn-ea"/>
                <a:ea typeface="+mn-ea"/>
              </a:rPr>
              <a:t>TACT</a:t>
            </a:r>
            <a:r>
              <a:rPr lang="zh-CN" altLang="en-US" sz="2400" dirty="0" smtClean="0">
                <a:latin typeface="+mn-ea"/>
                <a:ea typeface="+mn-ea"/>
              </a:rPr>
              <a:t>可以学习到一些正确的关联模式。例如，在所有的“成员部件”的相邻关系中，“有部件”</a:t>
            </a:r>
            <a:r>
              <a:rPr lang="en-US" altLang="zh-CN" sz="2400" dirty="0" smtClean="0">
                <a:latin typeface="+mn-ea"/>
                <a:ea typeface="+mn-ea"/>
              </a:rPr>
              <a:t>——</a:t>
            </a:r>
            <a:r>
              <a:rPr lang="zh-CN" altLang="en-US" sz="2400" dirty="0" smtClean="0">
                <a:latin typeface="+mn-ea"/>
                <a:ea typeface="+mn-ea"/>
              </a:rPr>
              <a:t>在平行的拓扑模式中获得最大的相关系数，因为“有部件”和“成员部件”具有相似的语义。</a:t>
            </a:r>
            <a:endParaRPr lang="en-US" altLang="zh-CN" sz="2400" dirty="0" smtClean="0">
              <a:latin typeface="+mn-ea"/>
              <a:ea typeface="+mn-ea"/>
            </a:endParaRPr>
          </a:p>
        </p:txBody>
      </p:sp>
      <p:pic>
        <p:nvPicPr>
          <p:cNvPr id="20482" name="Picture 2"/>
          <p:cNvPicPr>
            <a:picLocks noChangeAspect="1" noChangeArrowheads="1"/>
          </p:cNvPicPr>
          <p:nvPr/>
        </p:nvPicPr>
        <p:blipFill>
          <a:blip r:embed="rId2" cstate="print"/>
          <a:srcRect/>
          <a:stretch>
            <a:fillRect/>
          </a:stretch>
        </p:blipFill>
        <p:spPr bwMode="auto">
          <a:xfrm>
            <a:off x="1600278" y="838268"/>
            <a:ext cx="6172038" cy="276996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摘要</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TACT</a:t>
            </a:r>
            <a:r>
              <a:rPr lang="zh-CN" altLang="en-US" dirty="0" smtClean="0"/>
              <a:t>的灵感来自于两个关系之间的语义关联与它们在知识图中的拓扑结构高度相关的观察。</a:t>
            </a:r>
            <a:endParaRPr lang="en-US" altLang="zh-CN" dirty="0" smtClean="0"/>
          </a:p>
          <a:p>
            <a:pPr marL="0" indent="0">
              <a:buNone/>
            </a:pPr>
            <a:endParaRPr lang="en-US" altLang="zh-CN" dirty="0" smtClean="0"/>
          </a:p>
          <a:p>
            <a:pPr marL="0" indent="0">
              <a:buNone/>
            </a:pPr>
            <a:r>
              <a:rPr lang="en-US" altLang="zh-CN" dirty="0" smtClean="0"/>
              <a:t>       </a:t>
            </a:r>
            <a:r>
              <a:rPr lang="zh-CN" altLang="en-US" dirty="0" smtClean="0"/>
              <a:t>具体来说，我们将所有的关系对分为几个拓扑模式，然后提出一个关系关联网络</a:t>
            </a:r>
            <a:r>
              <a:rPr lang="en-US" altLang="zh-CN" dirty="0" smtClean="0"/>
              <a:t>(</a:t>
            </a:r>
            <a:r>
              <a:rPr lang="en-US" altLang="zh-CN" dirty="0" err="1" smtClean="0"/>
              <a:t>RCN</a:t>
            </a:r>
            <a:r>
              <a:rPr lang="en-US" altLang="zh-CN" dirty="0" smtClean="0"/>
              <a:t>)</a:t>
            </a:r>
            <a:r>
              <a:rPr lang="zh-CN" altLang="en-US" dirty="0" smtClean="0"/>
              <a:t>来学习不同模式对归纳链接预测的重要性。实验表明，该方法能够有效地建模关系之间的语义关联，且在基准数据集上的性能明显优于现有方法。</a:t>
            </a:r>
            <a:endParaRPr lang="zh-CN" altLang="en-US" dirty="0"/>
          </a:p>
        </p:txBody>
      </p:sp>
    </p:spTree>
    <p:extLst>
      <p:ext uri="{BB962C8B-B14F-4D97-AF65-F5344CB8AC3E}">
        <p14:creationId xmlns:p14="http://schemas.microsoft.com/office/powerpoint/2010/main" xmlns="" val="42928480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实验</a:t>
            </a:r>
            <a:endParaRPr lang="zh-CN" altLang="en-US" dirty="0"/>
          </a:p>
        </p:txBody>
      </p:sp>
      <p:sp>
        <p:nvSpPr>
          <p:cNvPr id="11" name="TextBox 10"/>
          <p:cNvSpPr txBox="1"/>
          <p:nvPr/>
        </p:nvSpPr>
        <p:spPr>
          <a:xfrm>
            <a:off x="304912" y="3581396"/>
            <a:ext cx="8610374" cy="1200329"/>
          </a:xfrm>
          <a:prstGeom prst="rect">
            <a:avLst/>
          </a:prstGeom>
          <a:noFill/>
        </p:spPr>
        <p:txBody>
          <a:bodyPr wrap="square" rtlCol="0">
            <a:spAutoFit/>
          </a:bodyPr>
          <a:lstStyle/>
          <a:p>
            <a:r>
              <a:rPr lang="zh-CN" altLang="en-US" sz="2400" dirty="0" smtClean="0">
                <a:latin typeface="+mn-ea"/>
                <a:ea typeface="+mn-ea"/>
              </a:rPr>
              <a:t>      为了证明我们提出的方法在较大的</a:t>
            </a:r>
            <a:r>
              <a:rPr lang="en-US" altLang="zh-CN" sz="2400" dirty="0" smtClean="0">
                <a:latin typeface="+mn-ea"/>
                <a:ea typeface="+mn-ea"/>
              </a:rPr>
              <a:t>KG</a:t>
            </a:r>
            <a:r>
              <a:rPr lang="zh-CN" altLang="en-US" sz="2400" dirty="0" smtClean="0">
                <a:latin typeface="+mn-ea"/>
                <a:ea typeface="+mn-ea"/>
              </a:rPr>
              <a:t>和较少的关系上的有效性。我们在</a:t>
            </a:r>
            <a:r>
              <a:rPr lang="en-US" altLang="zh-CN" sz="2400" dirty="0" err="1" smtClean="0">
                <a:latin typeface="+mn-ea"/>
                <a:ea typeface="+mn-ea"/>
              </a:rPr>
              <a:t>YAGO3</a:t>
            </a:r>
            <a:r>
              <a:rPr lang="en-US" altLang="zh-CN" sz="2400" dirty="0" smtClean="0">
                <a:latin typeface="+mn-ea"/>
                <a:ea typeface="+mn-ea"/>
              </a:rPr>
              <a:t>-10</a:t>
            </a:r>
            <a:r>
              <a:rPr lang="zh-CN" altLang="en-US" sz="2400" dirty="0" smtClean="0">
                <a:latin typeface="+mn-ea"/>
                <a:ea typeface="+mn-ea"/>
              </a:rPr>
              <a:t>上进行实验。它是</a:t>
            </a:r>
            <a:r>
              <a:rPr lang="en-US" altLang="zh-CN" sz="2400" dirty="0" err="1" smtClean="0">
                <a:latin typeface="+mn-ea"/>
                <a:ea typeface="+mn-ea"/>
              </a:rPr>
              <a:t>YAGO3</a:t>
            </a:r>
            <a:r>
              <a:rPr lang="zh-CN" altLang="en-US" sz="2400" dirty="0" smtClean="0">
                <a:latin typeface="+mn-ea"/>
                <a:ea typeface="+mn-ea"/>
              </a:rPr>
              <a:t>的子集，包含</a:t>
            </a:r>
            <a:r>
              <a:rPr lang="en-US" altLang="zh-CN" sz="2400" dirty="0" smtClean="0">
                <a:latin typeface="+mn-ea"/>
                <a:ea typeface="+mn-ea"/>
              </a:rPr>
              <a:t>37</a:t>
            </a:r>
            <a:r>
              <a:rPr lang="zh-CN" altLang="en-US" sz="2400" dirty="0" smtClean="0">
                <a:latin typeface="+mn-ea"/>
                <a:ea typeface="+mn-ea"/>
              </a:rPr>
              <a:t>个</a:t>
            </a:r>
            <a:r>
              <a:rPr lang="en-US" altLang="zh-CN" sz="2400" dirty="0" err="1" smtClean="0">
                <a:latin typeface="+mn-ea"/>
                <a:ea typeface="+mn-ea"/>
              </a:rPr>
              <a:t>relaitons</a:t>
            </a:r>
            <a:r>
              <a:rPr lang="zh-CN" altLang="en-US" sz="2400" dirty="0" smtClean="0">
                <a:latin typeface="+mn-ea"/>
                <a:ea typeface="+mn-ea"/>
              </a:rPr>
              <a:t>和</a:t>
            </a:r>
            <a:r>
              <a:rPr lang="en-US" altLang="zh-CN" sz="2400" dirty="0" smtClean="0">
                <a:latin typeface="+mn-ea"/>
                <a:ea typeface="+mn-ea"/>
              </a:rPr>
              <a:t>123182</a:t>
            </a:r>
            <a:r>
              <a:rPr lang="zh-CN" altLang="en-US" sz="2400" dirty="0" smtClean="0">
                <a:latin typeface="+mn-ea"/>
                <a:ea typeface="+mn-ea"/>
              </a:rPr>
              <a:t>个实体。</a:t>
            </a:r>
            <a:endParaRPr lang="en-US" altLang="zh-CN" sz="2400" dirty="0" smtClean="0">
              <a:latin typeface="+mn-ea"/>
              <a:ea typeface="+mn-ea"/>
            </a:endParaRPr>
          </a:p>
        </p:txBody>
      </p:sp>
      <p:pic>
        <p:nvPicPr>
          <p:cNvPr id="21506" name="Picture 2"/>
          <p:cNvPicPr>
            <a:picLocks noChangeAspect="1" noChangeArrowheads="1"/>
          </p:cNvPicPr>
          <p:nvPr/>
        </p:nvPicPr>
        <p:blipFill>
          <a:blip r:embed="rId2" cstate="print"/>
          <a:srcRect/>
          <a:stretch>
            <a:fillRect/>
          </a:stretch>
        </p:blipFill>
        <p:spPr bwMode="auto">
          <a:xfrm>
            <a:off x="1905070" y="1447852"/>
            <a:ext cx="5055350" cy="1676356"/>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实验</a:t>
            </a:r>
            <a:endParaRPr lang="zh-CN" altLang="en-US" dirty="0"/>
          </a:p>
        </p:txBody>
      </p:sp>
      <p:sp>
        <p:nvSpPr>
          <p:cNvPr id="11" name="TextBox 10"/>
          <p:cNvSpPr txBox="1"/>
          <p:nvPr/>
        </p:nvSpPr>
        <p:spPr>
          <a:xfrm>
            <a:off x="304912" y="3581396"/>
            <a:ext cx="8610374" cy="830997"/>
          </a:xfrm>
          <a:prstGeom prst="rect">
            <a:avLst/>
          </a:prstGeom>
          <a:noFill/>
        </p:spPr>
        <p:txBody>
          <a:bodyPr wrap="square" rtlCol="0">
            <a:spAutoFit/>
          </a:bodyPr>
          <a:lstStyle/>
          <a:p>
            <a:r>
              <a:rPr lang="zh-CN" altLang="en-US" sz="2400" dirty="0" smtClean="0">
                <a:latin typeface="+mn-ea"/>
                <a:ea typeface="+mn-ea"/>
              </a:rPr>
              <a:t> </a:t>
            </a:r>
            <a:r>
              <a:rPr lang="en-US" altLang="zh-CN" sz="2400" dirty="0" smtClean="0">
                <a:latin typeface="+mn-ea"/>
                <a:ea typeface="+mn-ea"/>
              </a:rPr>
              <a:t>TACT</a:t>
            </a:r>
            <a:r>
              <a:rPr lang="zh-CN" altLang="en-US" sz="2400" dirty="0" smtClean="0">
                <a:latin typeface="+mn-ea"/>
                <a:ea typeface="+mn-ea"/>
              </a:rPr>
              <a:t>将比</a:t>
            </a:r>
            <a:r>
              <a:rPr lang="en-US" altLang="zh-CN" sz="2400" dirty="0" err="1" smtClean="0">
                <a:latin typeface="+mn-ea"/>
                <a:ea typeface="+mn-ea"/>
              </a:rPr>
              <a:t>GraIL</a:t>
            </a:r>
            <a:r>
              <a:rPr lang="zh-CN" altLang="en-US" sz="2400" dirty="0" smtClean="0">
                <a:latin typeface="+mn-ea"/>
                <a:ea typeface="+mn-ea"/>
              </a:rPr>
              <a:t>花费更多的时间来建模关系之间的相关性，但是总的运行时间仍然是可以接受的。</a:t>
            </a:r>
            <a:endParaRPr lang="en-US" altLang="zh-CN" sz="2400" dirty="0" smtClean="0">
              <a:latin typeface="+mn-ea"/>
              <a:ea typeface="+mn-ea"/>
            </a:endParaRPr>
          </a:p>
        </p:txBody>
      </p:sp>
      <p:pic>
        <p:nvPicPr>
          <p:cNvPr id="22530" name="Picture 2"/>
          <p:cNvPicPr>
            <a:picLocks noChangeAspect="1" noChangeArrowheads="1"/>
          </p:cNvPicPr>
          <p:nvPr/>
        </p:nvPicPr>
        <p:blipFill>
          <a:blip r:embed="rId2" cstate="print"/>
          <a:srcRect/>
          <a:stretch>
            <a:fillRect/>
          </a:stretch>
        </p:blipFill>
        <p:spPr bwMode="auto">
          <a:xfrm>
            <a:off x="1828872" y="1524050"/>
            <a:ext cx="5447784" cy="170653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实验</a:t>
            </a:r>
            <a:r>
              <a:rPr lang="en-US" altLang="zh-CN" dirty="0" smtClean="0"/>
              <a:t>-</a:t>
            </a:r>
            <a:r>
              <a:rPr lang="zh-CN" altLang="en-US" dirty="0" smtClean="0"/>
              <a:t>得分函数</a:t>
            </a:r>
            <a:endParaRPr lang="zh-CN" altLang="en-US" dirty="0"/>
          </a:p>
        </p:txBody>
      </p:sp>
      <p:sp>
        <p:nvSpPr>
          <p:cNvPr id="11" name="TextBox 10"/>
          <p:cNvSpPr txBox="1"/>
          <p:nvPr/>
        </p:nvSpPr>
        <p:spPr>
          <a:xfrm>
            <a:off x="609704" y="2667020"/>
            <a:ext cx="8305582" cy="4524315"/>
          </a:xfrm>
          <a:prstGeom prst="rect">
            <a:avLst/>
          </a:prstGeom>
          <a:noFill/>
        </p:spPr>
        <p:txBody>
          <a:bodyPr wrap="square" rtlCol="0">
            <a:spAutoFit/>
          </a:bodyPr>
          <a:lstStyle/>
          <a:p>
            <a:r>
              <a:rPr lang="en-US" altLang="zh-CN" sz="2400" dirty="0" smtClean="0">
                <a:latin typeface="+mn-ea"/>
                <a:ea typeface="+mn-ea"/>
              </a:rPr>
              <a:t>n</a:t>
            </a:r>
            <a:r>
              <a:rPr lang="zh-CN" altLang="en-US" sz="2400" dirty="0" smtClean="0">
                <a:latin typeface="+mn-ea"/>
                <a:ea typeface="+mn-ea"/>
              </a:rPr>
              <a:t>、</a:t>
            </a:r>
            <a:r>
              <a:rPr lang="en-US" altLang="zh-CN" sz="2400" dirty="0" smtClean="0">
                <a:latin typeface="+mn-ea"/>
                <a:ea typeface="+mn-ea"/>
              </a:rPr>
              <a:t>g</a:t>
            </a:r>
            <a:r>
              <a:rPr lang="zh-CN" altLang="en-US" sz="2400" dirty="0" smtClean="0">
                <a:latin typeface="+mn-ea"/>
                <a:ea typeface="+mn-ea"/>
              </a:rPr>
              <a:t>和</a:t>
            </a:r>
            <a:r>
              <a:rPr lang="en-US" altLang="zh-CN" sz="2400" dirty="0" smtClean="0">
                <a:latin typeface="+mn-ea"/>
                <a:ea typeface="+mn-ea"/>
              </a:rPr>
              <a:t>r</a:t>
            </a:r>
            <a:r>
              <a:rPr lang="zh-CN" altLang="en-US" sz="2400" dirty="0" smtClean="0">
                <a:latin typeface="+mn-ea"/>
                <a:ea typeface="+mn-ea"/>
              </a:rPr>
              <a:t>分别表示节点嵌入、</a:t>
            </a:r>
            <a:r>
              <a:rPr lang="zh-CN" altLang="en-US" sz="2400" dirty="0" smtClean="0">
                <a:latin typeface="+mn-ea"/>
                <a:ea typeface="+mn-ea"/>
              </a:rPr>
              <a:t>图嵌入</a:t>
            </a:r>
            <a:r>
              <a:rPr lang="zh-CN" altLang="en-US" sz="2400" dirty="0" smtClean="0">
                <a:latin typeface="+mn-ea"/>
                <a:ea typeface="+mn-ea"/>
              </a:rPr>
              <a:t>和最终关系嵌入。</a:t>
            </a:r>
            <a:endParaRPr lang="en-US" altLang="zh-CN" sz="2400" dirty="0" smtClean="0">
              <a:latin typeface="+mn-ea"/>
              <a:ea typeface="+mn-ea"/>
            </a:endParaRPr>
          </a:p>
          <a:p>
            <a:r>
              <a:rPr lang="zh-CN" altLang="en-US" sz="2400" dirty="0" smtClean="0">
                <a:latin typeface="+mn-ea"/>
                <a:ea typeface="+mn-ea"/>
              </a:rPr>
              <a:t>评分网络的输入：</a:t>
            </a:r>
            <a:endParaRPr lang="en-US" altLang="zh-CN" sz="2400" dirty="0" smtClean="0">
              <a:latin typeface="+mn-ea"/>
              <a:ea typeface="+mn-ea"/>
            </a:endParaRPr>
          </a:p>
          <a:p>
            <a:endParaRPr lang="en-US" altLang="zh-CN" sz="2400" dirty="0" smtClean="0">
              <a:latin typeface="+mn-ea"/>
              <a:ea typeface="+mn-ea"/>
            </a:endParaRPr>
          </a:p>
          <a:p>
            <a:endParaRPr lang="en-US" altLang="zh-CN" sz="2400" dirty="0" smtClean="0">
              <a:latin typeface="+mn-ea"/>
              <a:ea typeface="+mn-ea"/>
            </a:endParaRPr>
          </a:p>
          <a:p>
            <a:r>
              <a:rPr lang="zh-CN" altLang="en-US" sz="2400" dirty="0" smtClean="0">
                <a:latin typeface="+mn-ea"/>
                <a:ea typeface="+mn-ea"/>
              </a:rPr>
              <a:t>三元组的得分与最终的关系嵌入     、图嵌入          、以及节点嵌入             有关，</a:t>
            </a:r>
            <a:endParaRPr lang="en-US" altLang="zh-CN" sz="2400" dirty="0" smtClean="0">
              <a:latin typeface="+mn-ea"/>
              <a:ea typeface="+mn-ea"/>
            </a:endParaRPr>
          </a:p>
          <a:p>
            <a:r>
              <a:rPr lang="zh-CN" altLang="en-US" sz="2400" dirty="0" smtClean="0">
                <a:latin typeface="+mn-ea"/>
                <a:ea typeface="+mn-ea"/>
              </a:rPr>
              <a:t>       可以看到嵌入的任何部分对最终结果都有自己的影响。当执行归纳关系预测时，仅使用最终关系嵌入</a:t>
            </a:r>
            <a:r>
              <a:rPr lang="en-US" altLang="zh-CN" sz="2400" dirty="0" smtClean="0">
                <a:latin typeface="+mn-ea"/>
                <a:ea typeface="+mn-ea"/>
              </a:rPr>
              <a:t>(</a:t>
            </a:r>
            <a:r>
              <a:rPr lang="en-US" altLang="zh-CN" sz="2400" dirty="0" err="1" smtClean="0">
                <a:latin typeface="+mn-ea"/>
                <a:ea typeface="+mn-ea"/>
              </a:rPr>
              <a:t>TACTbase</a:t>
            </a:r>
            <a:r>
              <a:rPr lang="en-US" altLang="zh-CN" sz="2400" dirty="0" smtClean="0">
                <a:latin typeface="+mn-ea"/>
                <a:ea typeface="+mn-ea"/>
              </a:rPr>
              <a:t>)</a:t>
            </a:r>
            <a:r>
              <a:rPr lang="zh-CN" altLang="en-US" sz="2400" dirty="0" smtClean="0">
                <a:latin typeface="+mn-ea"/>
                <a:ea typeface="+mn-ea"/>
              </a:rPr>
              <a:t>可以获得相当好的性能。</a:t>
            </a:r>
            <a:endParaRPr lang="en-US" altLang="zh-CN" sz="2400" dirty="0" smtClean="0">
              <a:latin typeface="+mn-ea"/>
              <a:ea typeface="+mn-ea"/>
            </a:endParaRPr>
          </a:p>
          <a:p>
            <a:r>
              <a:rPr lang="en-US" altLang="zh-CN" sz="2400" dirty="0" smtClean="0">
                <a:latin typeface="+mn-ea"/>
                <a:ea typeface="+mn-ea"/>
              </a:rPr>
              <a:t>       </a:t>
            </a:r>
            <a:r>
              <a:rPr lang="zh-CN" altLang="en-US" sz="2400" dirty="0" smtClean="0">
                <a:latin typeface="+mn-ea"/>
                <a:ea typeface="+mn-ea"/>
              </a:rPr>
              <a:t>这表明，在归纳背景下，建立关系之间的语义关联有利于做出正确的关系预测</a:t>
            </a:r>
          </a:p>
          <a:p>
            <a:endParaRPr lang="en-US" altLang="zh-CN" sz="2400" dirty="0" smtClean="0">
              <a:latin typeface="+mn-ea"/>
              <a:ea typeface="+mn-ea"/>
            </a:endParaRPr>
          </a:p>
        </p:txBody>
      </p:sp>
      <p:pic>
        <p:nvPicPr>
          <p:cNvPr id="15365" name="Picture 5"/>
          <p:cNvPicPr>
            <a:picLocks noChangeAspect="1" noChangeArrowheads="1"/>
          </p:cNvPicPr>
          <p:nvPr/>
        </p:nvPicPr>
        <p:blipFill>
          <a:blip r:embed="rId3" cstate="print"/>
          <a:srcRect/>
          <a:stretch>
            <a:fillRect/>
          </a:stretch>
        </p:blipFill>
        <p:spPr bwMode="auto">
          <a:xfrm>
            <a:off x="381110" y="838268"/>
            <a:ext cx="8381780" cy="1921981"/>
          </a:xfrm>
          <a:prstGeom prst="rect">
            <a:avLst/>
          </a:prstGeom>
          <a:noFill/>
          <a:ln w="9525">
            <a:noFill/>
            <a:miter lim="800000"/>
            <a:headEnd/>
            <a:tailEnd/>
          </a:ln>
        </p:spPr>
      </p:pic>
      <p:pic>
        <p:nvPicPr>
          <p:cNvPr id="15366" name="Picture 6"/>
          <p:cNvPicPr>
            <a:picLocks noChangeAspect="1" noChangeArrowheads="1"/>
          </p:cNvPicPr>
          <p:nvPr/>
        </p:nvPicPr>
        <p:blipFill>
          <a:blip r:embed="rId4" cstate="print"/>
          <a:srcRect/>
          <a:stretch>
            <a:fillRect/>
          </a:stretch>
        </p:blipFill>
        <p:spPr bwMode="auto">
          <a:xfrm>
            <a:off x="2514654" y="3581396"/>
            <a:ext cx="3505108" cy="541557"/>
          </a:xfrm>
          <a:prstGeom prst="rect">
            <a:avLst/>
          </a:prstGeom>
          <a:noFill/>
          <a:ln w="9525">
            <a:noFill/>
            <a:miter lim="800000"/>
            <a:headEnd/>
            <a:tailEnd/>
          </a:ln>
        </p:spPr>
      </p:pic>
      <p:pic>
        <p:nvPicPr>
          <p:cNvPr id="15368" name="Picture 8"/>
          <p:cNvPicPr>
            <a:picLocks noChangeAspect="1" noChangeArrowheads="1"/>
          </p:cNvPicPr>
          <p:nvPr/>
        </p:nvPicPr>
        <p:blipFill>
          <a:blip r:embed="rId5" cstate="print"/>
          <a:srcRect/>
          <a:stretch>
            <a:fillRect/>
          </a:stretch>
        </p:blipFill>
        <p:spPr bwMode="auto">
          <a:xfrm>
            <a:off x="4952990" y="4190980"/>
            <a:ext cx="449236" cy="392108"/>
          </a:xfrm>
          <a:prstGeom prst="rect">
            <a:avLst/>
          </a:prstGeom>
          <a:noFill/>
          <a:ln w="9525">
            <a:noFill/>
            <a:miter lim="800000"/>
            <a:headEnd/>
            <a:tailEnd/>
          </a:ln>
        </p:spPr>
      </p:pic>
      <p:pic>
        <p:nvPicPr>
          <p:cNvPr id="15369" name="Picture 9"/>
          <p:cNvPicPr>
            <a:picLocks noChangeAspect="1" noChangeArrowheads="1"/>
          </p:cNvPicPr>
          <p:nvPr/>
        </p:nvPicPr>
        <p:blipFill>
          <a:blip r:embed="rId6" cstate="print"/>
          <a:srcRect/>
          <a:stretch>
            <a:fillRect/>
          </a:stretch>
        </p:blipFill>
        <p:spPr bwMode="auto">
          <a:xfrm>
            <a:off x="6629346" y="4190980"/>
            <a:ext cx="914376" cy="396093"/>
          </a:xfrm>
          <a:prstGeom prst="rect">
            <a:avLst/>
          </a:prstGeom>
          <a:noFill/>
          <a:ln w="9525">
            <a:noFill/>
            <a:miter lim="800000"/>
            <a:headEnd/>
            <a:tailEnd/>
          </a:ln>
        </p:spPr>
      </p:pic>
      <p:pic>
        <p:nvPicPr>
          <p:cNvPr id="15370" name="Picture 10"/>
          <p:cNvPicPr>
            <a:picLocks noChangeAspect="1" noChangeArrowheads="1"/>
          </p:cNvPicPr>
          <p:nvPr/>
        </p:nvPicPr>
        <p:blipFill>
          <a:blip r:embed="rId7" cstate="print"/>
          <a:srcRect/>
          <a:stretch>
            <a:fillRect/>
          </a:stretch>
        </p:blipFill>
        <p:spPr bwMode="auto">
          <a:xfrm>
            <a:off x="1676476" y="4495772"/>
            <a:ext cx="1066772" cy="352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结论</a:t>
            </a:r>
            <a:endParaRPr lang="zh-CN" altLang="en-US" dirty="0"/>
          </a:p>
        </p:txBody>
      </p:sp>
      <p:sp>
        <p:nvSpPr>
          <p:cNvPr id="6" name="TextBox 5"/>
          <p:cNvSpPr txBox="1"/>
          <p:nvPr/>
        </p:nvSpPr>
        <p:spPr>
          <a:xfrm>
            <a:off x="609704" y="1295456"/>
            <a:ext cx="8000790" cy="2677656"/>
          </a:xfrm>
          <a:prstGeom prst="rect">
            <a:avLst/>
          </a:prstGeom>
          <a:noFill/>
        </p:spPr>
        <p:txBody>
          <a:bodyPr wrap="square" rtlCol="0">
            <a:spAutoFit/>
          </a:bodyPr>
          <a:lstStyle/>
          <a:p>
            <a:r>
              <a:rPr lang="zh-CN" altLang="en-US" sz="2400" dirty="0" smtClean="0">
                <a:latin typeface="+mn-ea"/>
                <a:ea typeface="+mn-ea"/>
              </a:rPr>
              <a:t>       本文提出了一种新的归纳推理方法</a:t>
            </a:r>
            <a:r>
              <a:rPr lang="en-US" altLang="zh-CN" sz="2400" dirty="0" smtClean="0">
                <a:latin typeface="+mn-ea"/>
                <a:ea typeface="+mn-ea"/>
              </a:rPr>
              <a:t>TACT</a:t>
            </a:r>
            <a:r>
              <a:rPr lang="zh-CN" altLang="en-US" sz="2400" dirty="0" smtClean="0">
                <a:latin typeface="+mn-ea"/>
                <a:ea typeface="+mn-ea"/>
              </a:rPr>
              <a:t>，该方法可以有效地利用关系之间的拓扑感知相关性进行知识图中的归纳链接预测。</a:t>
            </a:r>
            <a:r>
              <a:rPr lang="en-US" altLang="zh-CN" sz="2400" dirty="0" smtClean="0">
                <a:latin typeface="+mn-ea"/>
                <a:ea typeface="+mn-ea"/>
              </a:rPr>
              <a:t>TACT</a:t>
            </a:r>
            <a:r>
              <a:rPr lang="zh-CN" altLang="en-US" sz="2400" dirty="0" smtClean="0">
                <a:latin typeface="+mn-ea"/>
                <a:ea typeface="+mn-ea"/>
              </a:rPr>
              <a:t>将所有的关系对划分为几个拓扑模式，然后利用提出的</a:t>
            </a:r>
            <a:r>
              <a:rPr lang="en-US" altLang="zh-CN" sz="2400" dirty="0" err="1" smtClean="0">
                <a:latin typeface="+mn-ea"/>
                <a:ea typeface="+mn-ea"/>
              </a:rPr>
              <a:t>RCN</a:t>
            </a:r>
            <a:r>
              <a:rPr lang="zh-CN" altLang="en-US" sz="2400" dirty="0" smtClean="0">
                <a:latin typeface="+mn-ea"/>
                <a:ea typeface="+mn-ea"/>
              </a:rPr>
              <a:t>学习不同模式的重要性，用于归纳链接预测。</a:t>
            </a:r>
            <a:endParaRPr lang="en-US" altLang="zh-CN" sz="2400" dirty="0" smtClean="0">
              <a:latin typeface="+mn-ea"/>
              <a:ea typeface="+mn-ea"/>
            </a:endParaRPr>
          </a:p>
          <a:p>
            <a:r>
              <a:rPr lang="en-US" altLang="zh-CN" sz="2400" dirty="0" smtClean="0">
                <a:latin typeface="+mn-ea"/>
                <a:ea typeface="+mn-ea"/>
              </a:rPr>
              <a:t>       </a:t>
            </a:r>
            <a:r>
              <a:rPr lang="zh-CN" altLang="en-US" sz="2400" dirty="0" smtClean="0">
                <a:latin typeface="+mn-ea"/>
                <a:ea typeface="+mn-ea"/>
              </a:rPr>
              <a:t>实验表明，我们提出的</a:t>
            </a:r>
            <a:r>
              <a:rPr lang="en-US" altLang="zh-CN" sz="2400" dirty="0" smtClean="0">
                <a:latin typeface="+mn-ea"/>
                <a:ea typeface="+mn-ea"/>
              </a:rPr>
              <a:t>TACT</a:t>
            </a:r>
            <a:r>
              <a:rPr lang="zh-CN" altLang="en-US" sz="2400" dirty="0" smtClean="0">
                <a:latin typeface="+mn-ea"/>
                <a:ea typeface="+mn-ea"/>
              </a:rPr>
              <a:t>在基准数据集上的归纳链接预测任务的性能明显优于现有的几种最新方法</a:t>
            </a:r>
            <a:endParaRPr lang="zh-CN" altLang="en-US" sz="2400" dirty="0">
              <a:latin typeface="+mn-ea"/>
              <a:ea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ctrTitle"/>
          </p:nvPr>
        </p:nvSpPr>
        <p:spPr>
          <a:xfrm>
            <a:off x="533400" y="609600"/>
            <a:ext cx="8229490" cy="1778000"/>
          </a:xfrm>
        </p:spPr>
        <p:txBody>
          <a:bodyPr vert="horz" wrap="square" anchor="b"/>
          <a:lstStyle>
            <a:lvl1pPr lvl="0">
              <a:defRPr/>
            </a:lvl1pPr>
          </a:lstStyle>
          <a:p>
            <a:pPr lvl="0" algn="l"/>
            <a:r>
              <a:rPr lang="zh-CN" altLang="en-US" sz="2800" dirty="0" smtClean="0">
                <a:effectLst>
                  <a:outerShdw blurRad="38100" dist="38100" dir="2700000">
                    <a:srgbClr val="C0C0C0"/>
                  </a:outerShdw>
                </a:effectLst>
              </a:rPr>
              <a:t> 谢谢！</a:t>
            </a:r>
            <a:endParaRPr lang="zh-CN" altLang="en-US" sz="2800" dirty="0">
              <a:effectLst>
                <a:outerShdw blurRad="38100" dist="38100" dir="2700000">
                  <a:srgbClr val="C0C0C0"/>
                </a:outerShdw>
              </a:effectLst>
            </a:endParaRPr>
          </a:p>
        </p:txBody>
      </p:sp>
      <p:pic>
        <p:nvPicPr>
          <p:cNvPr id="6148" name="图片 3" descr="bb.jpg"/>
          <p:cNvPicPr>
            <a:picLocks noChangeAspect="1"/>
          </p:cNvPicPr>
          <p:nvPr/>
        </p:nvPicPr>
        <p:blipFill>
          <a:blip r:embed="rId3" cstate="print"/>
          <a:stretch>
            <a:fillRect/>
          </a:stretch>
        </p:blipFill>
        <p:spPr>
          <a:xfrm>
            <a:off x="7696200" y="6400800"/>
            <a:ext cx="933450" cy="304800"/>
          </a:xfrm>
          <a:prstGeom prst="rect">
            <a:avLst/>
          </a:prstGeom>
          <a:noFill/>
          <a:ln w="9525">
            <a:noFill/>
          </a:ln>
        </p:spPr>
      </p:pic>
    </p:spTree>
  </p:cSld>
  <p:clrMapOvr>
    <a:masterClrMapping/>
  </p:clrMapOvr>
  <p:transition spd="slow" advTm="1326"/>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引言</a:t>
            </a:r>
            <a:endParaRPr lang="zh-CN" altLang="en-US" dirty="0"/>
          </a:p>
        </p:txBody>
      </p:sp>
      <p:sp>
        <p:nvSpPr>
          <p:cNvPr id="4" name="TextBox 3"/>
          <p:cNvSpPr txBox="1"/>
          <p:nvPr/>
        </p:nvSpPr>
        <p:spPr>
          <a:xfrm>
            <a:off x="685902" y="1143060"/>
            <a:ext cx="7543602" cy="2677656"/>
          </a:xfrm>
          <a:prstGeom prst="rect">
            <a:avLst/>
          </a:prstGeom>
          <a:noFill/>
        </p:spPr>
        <p:txBody>
          <a:bodyPr wrap="square" rtlCol="0">
            <a:spAutoFit/>
          </a:bodyPr>
          <a:lstStyle/>
          <a:p>
            <a:r>
              <a:rPr lang="zh-CN" altLang="en-US" sz="2400" dirty="0" smtClean="0">
                <a:latin typeface="+mn-ea"/>
                <a:ea typeface="+mn-ea"/>
              </a:rPr>
              <a:t>       尽管</a:t>
            </a:r>
            <a:r>
              <a:rPr lang="zh-CN" altLang="en-US" sz="2400" dirty="0" smtClean="0">
                <a:latin typeface="+mn-ea"/>
                <a:ea typeface="+mn-ea"/>
              </a:rPr>
              <a:t>归纳链路预测在现实应用中很重要，但许多现有的工作都集中在直接链路预测上，无法管理以前未见过的实体。</a:t>
            </a:r>
            <a:endParaRPr lang="en-US" altLang="zh-CN" sz="2400" dirty="0" smtClean="0">
              <a:latin typeface="+mn-ea"/>
              <a:ea typeface="+mn-ea"/>
            </a:endParaRPr>
          </a:p>
          <a:p>
            <a:endParaRPr lang="en-US" altLang="zh-CN" sz="2400" dirty="0" smtClean="0">
              <a:latin typeface="+mn-ea"/>
              <a:ea typeface="+mn-ea"/>
            </a:endParaRPr>
          </a:p>
          <a:p>
            <a:r>
              <a:rPr lang="en-US" altLang="zh-CN" sz="2400" dirty="0" smtClean="0">
                <a:latin typeface="+mn-ea"/>
                <a:ea typeface="+mn-ea"/>
              </a:rPr>
              <a:t>       </a:t>
            </a:r>
            <a:r>
              <a:rPr lang="zh-CN" altLang="en-US" sz="2400" dirty="0" smtClean="0">
                <a:latin typeface="+mn-ea"/>
                <a:ea typeface="+mn-ea"/>
              </a:rPr>
              <a:t>归纳链接</a:t>
            </a:r>
            <a:r>
              <a:rPr lang="zh-CN" altLang="en-US" sz="2400" dirty="0" smtClean="0">
                <a:latin typeface="+mn-ea"/>
                <a:ea typeface="+mn-ea"/>
              </a:rPr>
              <a:t>预测具有</a:t>
            </a:r>
            <a:r>
              <a:rPr lang="zh-CN" altLang="en-US" sz="2400" dirty="0" smtClean="0">
                <a:latin typeface="+mn-ea"/>
                <a:ea typeface="+mn-ea"/>
              </a:rPr>
              <a:t>挑战性，因为我们需要在训练期间确定两个看不见的实体之间的关系，也就是说，我们需要将从训练实体中学到的知识推广到看不见的实体</a:t>
            </a:r>
            <a:endParaRPr lang="zh-CN" altLang="en-US" sz="2400" dirty="0">
              <a:latin typeface="+mn-ea"/>
              <a:ea typeface="+mn-ea"/>
            </a:endParaRPr>
          </a:p>
        </p:txBody>
      </p:sp>
    </p:spTree>
    <p:extLst>
      <p:ext uri="{BB962C8B-B14F-4D97-AF65-F5344CB8AC3E}">
        <p14:creationId xmlns:p14="http://schemas.microsoft.com/office/powerpoint/2010/main" xmlns="" val="5309696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引言</a:t>
            </a:r>
            <a:endParaRPr lang="zh-CN" altLang="en-US" dirty="0"/>
          </a:p>
        </p:txBody>
      </p:sp>
      <p:sp>
        <p:nvSpPr>
          <p:cNvPr id="4" name="TextBox 3"/>
          <p:cNvSpPr txBox="1"/>
          <p:nvPr/>
        </p:nvSpPr>
        <p:spPr>
          <a:xfrm>
            <a:off x="685902" y="1143060"/>
            <a:ext cx="7543602" cy="3046988"/>
          </a:xfrm>
          <a:prstGeom prst="rect">
            <a:avLst/>
          </a:prstGeom>
          <a:noFill/>
        </p:spPr>
        <p:txBody>
          <a:bodyPr wrap="square" rtlCol="0">
            <a:spAutoFit/>
          </a:bodyPr>
          <a:lstStyle/>
          <a:p>
            <a:r>
              <a:rPr lang="zh-CN" altLang="en-US" sz="2400" dirty="0" smtClean="0">
                <a:latin typeface="+mn-ea"/>
                <a:ea typeface="+mn-ea"/>
              </a:rPr>
              <a:t>      现有的归纳推理模型主要通过学习知识图中的逻辑规则来预测缺失环节。</a:t>
            </a:r>
            <a:endParaRPr lang="en-US" altLang="zh-CN" sz="2400" dirty="0" smtClean="0">
              <a:latin typeface="+mn-ea"/>
              <a:ea typeface="+mn-ea"/>
            </a:endParaRPr>
          </a:p>
          <a:p>
            <a:endParaRPr lang="en-US" altLang="zh-CN" sz="2400" dirty="0" smtClean="0">
              <a:latin typeface="+mn-ea"/>
              <a:ea typeface="+mn-ea"/>
            </a:endParaRPr>
          </a:p>
          <a:p>
            <a:r>
              <a:rPr lang="zh-CN" altLang="en-US" sz="2400" dirty="0" smtClean="0">
                <a:latin typeface="+mn-ea"/>
                <a:ea typeface="+mn-ea"/>
              </a:rPr>
              <a:t>      然而，许多现有的归纳推理方法在预测缺失环节时没有考虑相邻关系三元组。</a:t>
            </a:r>
            <a:endParaRPr lang="en-US" altLang="zh-CN" sz="2400" dirty="0" smtClean="0">
              <a:latin typeface="+mn-ea"/>
              <a:ea typeface="+mn-ea"/>
            </a:endParaRPr>
          </a:p>
          <a:p>
            <a:endParaRPr lang="en-US" altLang="zh-CN" sz="2400" dirty="0" smtClean="0">
              <a:latin typeface="+mn-ea"/>
              <a:ea typeface="+mn-ea"/>
            </a:endParaRPr>
          </a:p>
          <a:p>
            <a:r>
              <a:rPr lang="zh-CN" altLang="en-US" sz="2400" dirty="0" smtClean="0">
                <a:latin typeface="+mn-ea"/>
                <a:ea typeface="+mn-ea"/>
              </a:rPr>
              <a:t>      我们利用了关系之间的语义相关性，这在知识图中很常见。</a:t>
            </a:r>
            <a:endParaRPr lang="zh-CN" altLang="en-US" sz="2400" dirty="0">
              <a:latin typeface="+mn-ea"/>
              <a:ea typeface="+mn-ea"/>
            </a:endParaRPr>
          </a:p>
        </p:txBody>
      </p:sp>
    </p:spTree>
    <p:extLst>
      <p:ext uri="{BB962C8B-B14F-4D97-AF65-F5344CB8AC3E}">
        <p14:creationId xmlns:p14="http://schemas.microsoft.com/office/powerpoint/2010/main" xmlns="" val="530969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引言</a:t>
            </a:r>
            <a:endParaRPr lang="zh-CN" altLang="en-US" dirty="0"/>
          </a:p>
        </p:txBody>
      </p:sp>
      <p:sp>
        <p:nvSpPr>
          <p:cNvPr id="4" name="TextBox 3"/>
          <p:cNvSpPr txBox="1"/>
          <p:nvPr/>
        </p:nvSpPr>
        <p:spPr>
          <a:xfrm>
            <a:off x="685902" y="1143060"/>
            <a:ext cx="7543602" cy="1938992"/>
          </a:xfrm>
          <a:prstGeom prst="rect">
            <a:avLst/>
          </a:prstGeom>
          <a:noFill/>
        </p:spPr>
        <p:txBody>
          <a:bodyPr wrap="square" rtlCol="0">
            <a:spAutoFit/>
          </a:bodyPr>
          <a:lstStyle/>
          <a:p>
            <a:r>
              <a:rPr lang="zh-CN" altLang="en-US" sz="2400" dirty="0" smtClean="0">
                <a:latin typeface="+mn-ea"/>
                <a:ea typeface="+mn-ea"/>
              </a:rPr>
              <a:t>       任何</a:t>
            </a:r>
            <a:r>
              <a:rPr lang="zh-CN" altLang="en-US" sz="2400" dirty="0" smtClean="0">
                <a:latin typeface="+mn-ea"/>
                <a:ea typeface="+mn-ea"/>
              </a:rPr>
              <a:t>两种关系之间的拓扑模式</a:t>
            </a:r>
            <a:r>
              <a:rPr lang="en-US" altLang="zh-CN" sz="2400" dirty="0" smtClean="0">
                <a:latin typeface="+mn-ea"/>
                <a:ea typeface="+mn-ea"/>
              </a:rPr>
              <a:t>——</a:t>
            </a:r>
            <a:r>
              <a:rPr lang="zh-CN" altLang="en-US" sz="2400" dirty="0" smtClean="0">
                <a:latin typeface="+mn-ea"/>
                <a:ea typeface="+mn-ea"/>
              </a:rPr>
              <a:t>它们在知识图中的连接方式</a:t>
            </a:r>
            <a:r>
              <a:rPr lang="en-US" altLang="zh-CN" sz="2400" dirty="0" smtClean="0">
                <a:latin typeface="+mn-ea"/>
                <a:ea typeface="+mn-ea"/>
              </a:rPr>
              <a:t>——</a:t>
            </a:r>
            <a:r>
              <a:rPr lang="zh-CN" altLang="en-US" sz="2400" dirty="0" smtClean="0">
                <a:latin typeface="+mn-ea"/>
                <a:ea typeface="+mn-ea"/>
              </a:rPr>
              <a:t>可能会有所不同，这会影响相关模式。例如，对于下图中的关系对“</a:t>
            </a:r>
            <a:r>
              <a:rPr lang="en-US" altLang="zh-CN" sz="2400" dirty="0" smtClean="0">
                <a:latin typeface="+mn-ea"/>
                <a:ea typeface="+mn-ea"/>
              </a:rPr>
              <a:t>father of”</a:t>
            </a:r>
            <a:r>
              <a:rPr lang="zh-CN" altLang="en-US" sz="2400" dirty="0" smtClean="0">
                <a:latin typeface="+mn-ea"/>
                <a:ea typeface="+mn-ea"/>
              </a:rPr>
              <a:t>和“</a:t>
            </a:r>
            <a:r>
              <a:rPr lang="en-US" altLang="zh-CN" sz="2400" dirty="0" smtClean="0">
                <a:latin typeface="+mn-ea"/>
                <a:ea typeface="+mn-ea"/>
              </a:rPr>
              <a:t>has gender”</a:t>
            </a:r>
            <a:r>
              <a:rPr lang="zh-CN" altLang="en-US" sz="2400" dirty="0" smtClean="0">
                <a:latin typeface="+mn-ea"/>
                <a:ea typeface="+mn-ea"/>
              </a:rPr>
              <a:t>，它们由</a:t>
            </a:r>
            <a:r>
              <a:rPr lang="en-US" altLang="zh-CN" sz="2400" dirty="0" err="1" smtClean="0">
                <a:latin typeface="+mn-ea"/>
                <a:ea typeface="+mn-ea"/>
              </a:rPr>
              <a:t>e1</a:t>
            </a:r>
            <a:r>
              <a:rPr lang="zh-CN" altLang="en-US" sz="2400" dirty="0" smtClean="0">
                <a:latin typeface="+mn-ea"/>
                <a:ea typeface="+mn-ea"/>
              </a:rPr>
              <a:t>尾尾相连，由</a:t>
            </a:r>
            <a:r>
              <a:rPr lang="en-US" altLang="zh-CN" sz="2400" dirty="0" err="1" smtClean="0">
                <a:latin typeface="+mn-ea"/>
                <a:ea typeface="+mn-ea"/>
              </a:rPr>
              <a:t>e2</a:t>
            </a:r>
            <a:r>
              <a:rPr lang="zh-CN" altLang="en-US" sz="2400" dirty="0" smtClean="0">
                <a:latin typeface="+mn-ea"/>
                <a:ea typeface="+mn-ea"/>
              </a:rPr>
              <a:t>头尾相连，这是不同的拓扑模式</a:t>
            </a:r>
            <a:endParaRPr lang="zh-CN" altLang="en-US" sz="2400" dirty="0">
              <a:latin typeface="+mn-ea"/>
              <a:ea typeface="+mn-ea"/>
            </a:endParaRPr>
          </a:p>
        </p:txBody>
      </p:sp>
      <p:pic>
        <p:nvPicPr>
          <p:cNvPr id="1026" name="Picture 2"/>
          <p:cNvPicPr>
            <a:picLocks noChangeAspect="1" noChangeArrowheads="1"/>
          </p:cNvPicPr>
          <p:nvPr/>
        </p:nvPicPr>
        <p:blipFill>
          <a:blip r:embed="rId3" cstate="print"/>
          <a:srcRect/>
          <a:stretch>
            <a:fillRect/>
          </a:stretch>
        </p:blipFill>
        <p:spPr bwMode="auto">
          <a:xfrm>
            <a:off x="1828872" y="3048010"/>
            <a:ext cx="5867246" cy="3499141"/>
          </a:xfrm>
          <a:prstGeom prst="rect">
            <a:avLst/>
          </a:prstGeom>
          <a:noFill/>
          <a:ln w="9525">
            <a:noFill/>
            <a:miter lim="800000"/>
            <a:headEnd/>
            <a:tailEnd/>
          </a:ln>
        </p:spPr>
      </p:pic>
    </p:spTree>
    <p:extLst>
      <p:ext uri="{BB962C8B-B14F-4D97-AF65-F5344CB8AC3E}">
        <p14:creationId xmlns:p14="http://schemas.microsoft.com/office/powerpoint/2010/main" xmlns="" val="530969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相关工作</a:t>
            </a:r>
            <a:endParaRPr lang="zh-CN" altLang="en-US" dirty="0"/>
          </a:p>
        </p:txBody>
      </p:sp>
      <p:sp>
        <p:nvSpPr>
          <p:cNvPr id="4" name="TextBox 3"/>
          <p:cNvSpPr txBox="1"/>
          <p:nvPr/>
        </p:nvSpPr>
        <p:spPr>
          <a:xfrm>
            <a:off x="533506" y="1371654"/>
            <a:ext cx="7467404" cy="4524315"/>
          </a:xfrm>
          <a:prstGeom prst="rect">
            <a:avLst/>
          </a:prstGeom>
          <a:noFill/>
        </p:spPr>
        <p:txBody>
          <a:bodyPr wrap="square" rtlCol="0">
            <a:spAutoFit/>
          </a:bodyPr>
          <a:lstStyle/>
          <a:p>
            <a:r>
              <a:rPr lang="zh-CN" altLang="en-US" sz="2400" b="1" dirty="0" smtClean="0">
                <a:solidFill>
                  <a:srgbClr val="C0504D"/>
                </a:solidFill>
                <a:latin typeface="微软雅黑"/>
                <a:ea typeface="微软雅黑"/>
              </a:rPr>
              <a:t>□  </a:t>
            </a:r>
            <a:r>
              <a:rPr lang="zh-CN" altLang="en-US" sz="2400" b="1" dirty="0" smtClean="0">
                <a:latin typeface="+mn-ea"/>
                <a:ea typeface="+mn-ea"/>
              </a:rPr>
              <a:t>基于规则学习的方法</a:t>
            </a:r>
            <a:r>
              <a:rPr lang="zh-CN" altLang="en-US" sz="2400" dirty="0" smtClean="0">
                <a:latin typeface="+mn-ea"/>
                <a:ea typeface="+mn-ea"/>
              </a:rPr>
              <a:t>基于观察到的关系共现模式学习逻辑规则，由于学习到的规则独立于实体，因此具有内在的归纳性。</a:t>
            </a:r>
            <a:endParaRPr lang="en-US" altLang="zh-CN" sz="2400" dirty="0" smtClean="0">
              <a:latin typeface="+mn-ea"/>
              <a:ea typeface="+mn-ea"/>
            </a:endParaRPr>
          </a:p>
          <a:p>
            <a:endParaRPr lang="en-US" altLang="zh-CN" sz="2400" dirty="0" smtClean="0">
              <a:latin typeface="+mn-ea"/>
              <a:ea typeface="+mn-ea"/>
            </a:endParaRPr>
          </a:p>
          <a:p>
            <a:r>
              <a:rPr lang="zh-CN" altLang="en-US" sz="2400" b="1" dirty="0" smtClean="0">
                <a:solidFill>
                  <a:srgbClr val="C0504D"/>
                </a:solidFill>
                <a:latin typeface="微软雅黑"/>
                <a:ea typeface="微软雅黑"/>
              </a:rPr>
              <a:t>□  </a:t>
            </a:r>
            <a:r>
              <a:rPr lang="zh-CN" altLang="en-US" sz="2400" b="1" dirty="0" smtClean="0">
                <a:latin typeface="+mn-ea"/>
                <a:ea typeface="+mn-ea"/>
              </a:rPr>
              <a:t>基于嵌入的方法</a:t>
            </a:r>
            <a:r>
              <a:rPr lang="zh-CN" altLang="en-US" sz="2400" dirty="0" smtClean="0">
                <a:latin typeface="+mn-ea"/>
                <a:ea typeface="+mn-ea"/>
              </a:rPr>
              <a:t>可以为看不见的实体生成嵌入，然而有些基于嵌入的方法未能对关系之间的语义相关性进行建模。</a:t>
            </a:r>
          </a:p>
          <a:p>
            <a:endParaRPr lang="en-US" altLang="zh-CN" sz="2400" dirty="0" smtClean="0">
              <a:latin typeface="+mn-ea"/>
              <a:ea typeface="+mn-ea"/>
            </a:endParaRPr>
          </a:p>
          <a:p>
            <a:r>
              <a:rPr lang="zh-CN" altLang="en-US" sz="2400" b="1" dirty="0" smtClean="0">
                <a:solidFill>
                  <a:srgbClr val="C0504D"/>
                </a:solidFill>
                <a:latin typeface="微软雅黑"/>
                <a:ea typeface="微软雅黑"/>
              </a:rPr>
              <a:t>□  </a:t>
            </a:r>
            <a:r>
              <a:rPr lang="zh-CN" altLang="en-US" sz="2400" b="1" dirty="0" smtClean="0">
                <a:latin typeface="+mn-ea"/>
                <a:ea typeface="+mn-ea"/>
              </a:rPr>
              <a:t>图神经网络</a:t>
            </a:r>
            <a:r>
              <a:rPr lang="zh-CN" altLang="en-US" sz="2400" dirty="0" smtClean="0">
                <a:latin typeface="+mn-ea"/>
                <a:ea typeface="+mn-ea"/>
              </a:rPr>
              <a:t>在链接预测方面显示出巨大的潜力，因为知识图自然具有图结构。但在训练过程中依赖于学习到的实体嵌入进行链接预测，因此在预测不可见实体之间缺失的链接时存在困难。</a:t>
            </a:r>
            <a:endParaRPr lang="en-US" altLang="zh-CN" sz="2400" dirty="0" smtClean="0">
              <a:latin typeface="+mn-ea"/>
              <a:ea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相关工作</a:t>
            </a:r>
            <a:endParaRPr lang="zh-CN" altLang="en-US" dirty="0"/>
          </a:p>
        </p:txBody>
      </p:sp>
      <p:sp>
        <p:nvSpPr>
          <p:cNvPr id="4" name="TextBox 3"/>
          <p:cNvSpPr txBox="1"/>
          <p:nvPr/>
        </p:nvSpPr>
        <p:spPr>
          <a:xfrm>
            <a:off x="533506" y="1371654"/>
            <a:ext cx="7467404" cy="3416320"/>
          </a:xfrm>
          <a:prstGeom prst="rect">
            <a:avLst/>
          </a:prstGeom>
          <a:noFill/>
        </p:spPr>
        <p:txBody>
          <a:bodyPr wrap="square" rtlCol="0">
            <a:spAutoFit/>
          </a:bodyPr>
          <a:lstStyle/>
          <a:p>
            <a:r>
              <a:rPr lang="zh-CN" altLang="en-US" sz="2400" dirty="0" smtClean="0">
                <a:solidFill>
                  <a:srgbClr val="000000"/>
                </a:solidFill>
                <a:latin typeface="微软雅黑"/>
                <a:ea typeface="微软雅黑"/>
              </a:rPr>
              <a:t>与上述工作不同，本文模型具有以下特点：</a:t>
            </a:r>
            <a:endParaRPr lang="en-US" altLang="zh-CN" sz="2400" dirty="0" smtClean="0">
              <a:solidFill>
                <a:srgbClr val="000000"/>
              </a:solidFill>
              <a:latin typeface="微软雅黑"/>
              <a:ea typeface="微软雅黑"/>
            </a:endParaRPr>
          </a:p>
          <a:p>
            <a:endParaRPr lang="en-US" altLang="zh-CN" sz="2400" dirty="0" smtClean="0">
              <a:latin typeface="+mn-ea"/>
              <a:ea typeface="+mn-ea"/>
            </a:endParaRPr>
          </a:p>
          <a:p>
            <a:r>
              <a:rPr lang="zh-CN" altLang="en-US" sz="2400" b="1" dirty="0" smtClean="0">
                <a:solidFill>
                  <a:srgbClr val="C0504D"/>
                </a:solidFill>
                <a:latin typeface="微软雅黑"/>
                <a:ea typeface="微软雅黑"/>
              </a:rPr>
              <a:t>□  </a:t>
            </a:r>
            <a:r>
              <a:rPr lang="zh-CN" altLang="en-US" sz="2400" dirty="0" smtClean="0">
                <a:solidFill>
                  <a:srgbClr val="000000"/>
                </a:solidFill>
                <a:latin typeface="微软雅黑"/>
                <a:ea typeface="微软雅黑"/>
              </a:rPr>
              <a:t>创新性地将所有关系对分为七种拓扑模式，并提出一种新的关系关联网络来建模拓扑感知关联。</a:t>
            </a:r>
            <a:endParaRPr lang="en-US" altLang="zh-CN" sz="2400" dirty="0" smtClean="0">
              <a:latin typeface="+mn-ea"/>
              <a:ea typeface="+mn-ea"/>
            </a:endParaRPr>
          </a:p>
          <a:p>
            <a:endParaRPr lang="en-US" altLang="zh-CN" sz="2400" dirty="0" smtClean="0">
              <a:latin typeface="+mn-ea"/>
              <a:ea typeface="+mn-ea"/>
            </a:endParaRPr>
          </a:p>
          <a:p>
            <a:r>
              <a:rPr lang="zh-CN" altLang="en-US" sz="2400" b="1" dirty="0" smtClean="0">
                <a:solidFill>
                  <a:srgbClr val="C0504D"/>
                </a:solidFill>
                <a:latin typeface="微软雅黑"/>
                <a:ea typeface="微软雅黑"/>
              </a:rPr>
              <a:t>□  </a:t>
            </a:r>
            <a:r>
              <a:rPr lang="zh-CN" altLang="en-US" sz="2400" dirty="0" smtClean="0">
                <a:solidFill>
                  <a:srgbClr val="000000"/>
                </a:solidFill>
                <a:latin typeface="微软雅黑"/>
                <a:ea typeface="微软雅黑"/>
              </a:rPr>
              <a:t>考虑归纳链接预测任务，而前述知识图嵌入方法在处理它时有困难。</a:t>
            </a:r>
            <a:endParaRPr lang="zh-CN" altLang="en-US" sz="2400" dirty="0" smtClean="0">
              <a:latin typeface="+mn-ea"/>
              <a:ea typeface="+mn-ea"/>
            </a:endParaRPr>
          </a:p>
          <a:p>
            <a:endParaRPr lang="en-US" altLang="zh-CN" sz="2400" dirty="0" smtClean="0">
              <a:latin typeface="+mn-ea"/>
              <a:ea typeface="+mn-ea"/>
            </a:endParaRPr>
          </a:p>
          <a:p>
            <a:r>
              <a:rPr lang="zh-CN" altLang="en-US" sz="2400" b="1" dirty="0" smtClean="0">
                <a:solidFill>
                  <a:srgbClr val="C0504D"/>
                </a:solidFill>
                <a:latin typeface="微软雅黑"/>
                <a:ea typeface="微软雅黑"/>
              </a:rPr>
              <a:t>□  </a:t>
            </a:r>
            <a:r>
              <a:rPr lang="zh-CN" altLang="en-US" sz="2400" dirty="0" smtClean="0">
                <a:solidFill>
                  <a:srgbClr val="000000"/>
                </a:solidFill>
                <a:latin typeface="微软雅黑"/>
                <a:ea typeface="微软雅黑"/>
              </a:rPr>
              <a:t>在基准数据集上优于现有的最先进归纳推理方法。</a:t>
            </a:r>
            <a:endParaRPr lang="en-US" altLang="zh-CN" sz="2400" dirty="0" smtClean="0">
              <a:latin typeface="+mn-ea"/>
              <a:ea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模型</a:t>
            </a:r>
            <a:endParaRPr lang="zh-CN" altLang="en-US" dirty="0"/>
          </a:p>
        </p:txBody>
      </p:sp>
      <p:sp>
        <p:nvSpPr>
          <p:cNvPr id="8" name="TextBox 7"/>
          <p:cNvSpPr txBox="1"/>
          <p:nvPr/>
        </p:nvSpPr>
        <p:spPr>
          <a:xfrm>
            <a:off x="609704" y="1447852"/>
            <a:ext cx="8153186" cy="4154984"/>
          </a:xfrm>
          <a:prstGeom prst="rect">
            <a:avLst/>
          </a:prstGeom>
          <a:noFill/>
        </p:spPr>
        <p:txBody>
          <a:bodyPr wrap="square" rtlCol="0">
            <a:spAutoFit/>
          </a:bodyPr>
          <a:lstStyle/>
          <a:p>
            <a:r>
              <a:rPr lang="zh-CN" altLang="en-US" sz="2400" dirty="0" smtClean="0">
                <a:solidFill>
                  <a:srgbClr val="414141"/>
                </a:solidFill>
                <a:latin typeface="+mn-ea"/>
                <a:ea typeface="+mn-ea"/>
              </a:rPr>
              <a:t>       为了执行归纳链接预测，</a:t>
            </a:r>
            <a:r>
              <a:rPr lang="en-US" altLang="zh-CN" sz="2400" dirty="0" smtClean="0">
                <a:solidFill>
                  <a:srgbClr val="414141"/>
                </a:solidFill>
                <a:latin typeface="+mn-ea"/>
                <a:ea typeface="+mn-ea"/>
              </a:rPr>
              <a:t>TACT</a:t>
            </a:r>
            <a:r>
              <a:rPr lang="zh-CN" altLang="en-US" sz="2400" dirty="0" smtClean="0">
                <a:solidFill>
                  <a:srgbClr val="414141"/>
                </a:solidFill>
                <a:latin typeface="+mn-ea"/>
                <a:ea typeface="+mn-ea"/>
              </a:rPr>
              <a:t>旨在以独立于实体的方式对给定的三元组</a:t>
            </a:r>
            <a:r>
              <a:rPr lang="en-US" altLang="zh-CN" sz="2400" dirty="0" smtClean="0">
                <a:solidFill>
                  <a:srgbClr val="414141"/>
                </a:solidFill>
                <a:latin typeface="+mn-ea"/>
                <a:ea typeface="+mn-ea"/>
              </a:rPr>
              <a:t>(u</a:t>
            </a:r>
            <a:r>
              <a:rPr lang="zh-CN" altLang="en-US" sz="2400" dirty="0" smtClean="0">
                <a:solidFill>
                  <a:srgbClr val="414141"/>
                </a:solidFill>
                <a:latin typeface="+mn-ea"/>
                <a:ea typeface="+mn-ea"/>
              </a:rPr>
              <a:t>，</a:t>
            </a:r>
            <a:r>
              <a:rPr lang="en-US" altLang="zh-CN" sz="2400" dirty="0" err="1" smtClean="0">
                <a:solidFill>
                  <a:srgbClr val="414141"/>
                </a:solidFill>
                <a:latin typeface="+mn-ea"/>
                <a:ea typeface="+mn-ea"/>
              </a:rPr>
              <a:t>rt</a:t>
            </a:r>
            <a:r>
              <a:rPr lang="zh-CN" altLang="en-US" sz="2400" dirty="0" smtClean="0">
                <a:solidFill>
                  <a:srgbClr val="414141"/>
                </a:solidFill>
                <a:latin typeface="+mn-ea"/>
                <a:ea typeface="+mn-ea"/>
              </a:rPr>
              <a:t>，</a:t>
            </a:r>
            <a:r>
              <a:rPr lang="en-US" altLang="zh-CN" sz="2400" dirty="0" smtClean="0">
                <a:solidFill>
                  <a:srgbClr val="414141"/>
                </a:solidFill>
                <a:latin typeface="+mn-ea"/>
                <a:ea typeface="+mn-ea"/>
              </a:rPr>
              <a:t>v)</a:t>
            </a:r>
            <a:r>
              <a:rPr lang="zh-CN" altLang="en-US" sz="2400" dirty="0" smtClean="0">
                <a:solidFill>
                  <a:srgbClr val="414141"/>
                </a:solidFill>
                <a:latin typeface="+mn-ea"/>
                <a:ea typeface="+mn-ea"/>
              </a:rPr>
              <a:t>进行评分，其中</a:t>
            </a:r>
            <a:r>
              <a:rPr lang="en-US" altLang="zh-CN" sz="2400" dirty="0" err="1" smtClean="0">
                <a:solidFill>
                  <a:srgbClr val="414141"/>
                </a:solidFill>
                <a:latin typeface="+mn-ea"/>
                <a:ea typeface="+mn-ea"/>
              </a:rPr>
              <a:t>rt</a:t>
            </a:r>
            <a:r>
              <a:rPr lang="zh-CN" altLang="en-US" sz="2400" dirty="0" smtClean="0">
                <a:solidFill>
                  <a:srgbClr val="414141"/>
                </a:solidFill>
                <a:latin typeface="+mn-ea"/>
                <a:ea typeface="+mn-ea"/>
              </a:rPr>
              <a:t>是实体</a:t>
            </a:r>
            <a:r>
              <a:rPr lang="en-US" altLang="zh-CN" sz="2400" dirty="0" smtClean="0">
                <a:solidFill>
                  <a:srgbClr val="414141"/>
                </a:solidFill>
                <a:latin typeface="+mn-ea"/>
                <a:ea typeface="+mn-ea"/>
              </a:rPr>
              <a:t>u</a:t>
            </a:r>
            <a:r>
              <a:rPr lang="zh-CN" altLang="en-US" sz="2400" dirty="0" smtClean="0">
                <a:solidFill>
                  <a:srgbClr val="414141"/>
                </a:solidFill>
                <a:latin typeface="+mn-ea"/>
                <a:ea typeface="+mn-ea"/>
              </a:rPr>
              <a:t>和</a:t>
            </a:r>
            <a:r>
              <a:rPr lang="en-US" altLang="zh-CN" sz="2400" dirty="0" smtClean="0">
                <a:solidFill>
                  <a:srgbClr val="414141"/>
                </a:solidFill>
                <a:latin typeface="+mn-ea"/>
                <a:ea typeface="+mn-ea"/>
              </a:rPr>
              <a:t>v</a:t>
            </a:r>
            <a:r>
              <a:rPr lang="zh-CN" altLang="en-US" sz="2400" dirty="0" smtClean="0">
                <a:solidFill>
                  <a:srgbClr val="414141"/>
                </a:solidFill>
                <a:latin typeface="+mn-ea"/>
                <a:ea typeface="+mn-ea"/>
              </a:rPr>
              <a:t>之间的目标关系。</a:t>
            </a:r>
            <a:endParaRPr lang="en-US" altLang="zh-CN" sz="2400" dirty="0" smtClean="0">
              <a:solidFill>
                <a:srgbClr val="414141"/>
              </a:solidFill>
              <a:latin typeface="+mn-ea"/>
              <a:ea typeface="+mn-ea"/>
            </a:endParaRPr>
          </a:p>
          <a:p>
            <a:r>
              <a:rPr lang="en-US" altLang="zh-CN" sz="2400" dirty="0" smtClean="0">
                <a:solidFill>
                  <a:srgbClr val="414141"/>
                </a:solidFill>
                <a:latin typeface="+mn-ea"/>
                <a:ea typeface="+mn-ea"/>
              </a:rPr>
              <a:t>       </a:t>
            </a:r>
            <a:r>
              <a:rPr lang="zh-CN" altLang="en-US" sz="2400" dirty="0" smtClean="0">
                <a:solidFill>
                  <a:srgbClr val="414141"/>
                </a:solidFill>
                <a:latin typeface="+mn-ea"/>
                <a:ea typeface="+mn-ea"/>
              </a:rPr>
              <a:t>具体来说，</a:t>
            </a:r>
            <a:r>
              <a:rPr lang="en-US" altLang="zh-CN" sz="2400" dirty="0" smtClean="0">
                <a:solidFill>
                  <a:srgbClr val="414141"/>
                </a:solidFill>
                <a:latin typeface="+mn-ea"/>
                <a:ea typeface="+mn-ea"/>
              </a:rPr>
              <a:t>TACT</a:t>
            </a:r>
            <a:r>
              <a:rPr lang="zh-CN" altLang="en-US" sz="2400" dirty="0" smtClean="0">
                <a:solidFill>
                  <a:srgbClr val="414141"/>
                </a:solidFill>
                <a:latin typeface="+mn-ea"/>
                <a:ea typeface="+mn-ea"/>
              </a:rPr>
              <a:t>由两个模块组成</a:t>
            </a:r>
            <a:r>
              <a:rPr lang="en-US" altLang="zh-CN" sz="2400" dirty="0" smtClean="0">
                <a:solidFill>
                  <a:srgbClr val="414141"/>
                </a:solidFill>
                <a:latin typeface="+mn-ea"/>
                <a:ea typeface="+mn-ea"/>
              </a:rPr>
              <a:t>:</a:t>
            </a:r>
          </a:p>
          <a:p>
            <a:endParaRPr lang="en-US" altLang="zh-CN" sz="2400" dirty="0" smtClean="0">
              <a:solidFill>
                <a:srgbClr val="414141"/>
              </a:solidFill>
              <a:latin typeface="+mn-ea"/>
              <a:ea typeface="+mn-ea"/>
            </a:endParaRPr>
          </a:p>
          <a:p>
            <a:r>
              <a:rPr lang="en-US" altLang="zh-CN" sz="2400" dirty="0" smtClean="0">
                <a:solidFill>
                  <a:srgbClr val="414141"/>
                </a:solidFill>
                <a:latin typeface="+mn-ea"/>
                <a:ea typeface="+mn-ea"/>
              </a:rPr>
              <a:t>(1)</a:t>
            </a:r>
            <a:r>
              <a:rPr lang="zh-CN" altLang="en-US" sz="2400" b="1" dirty="0" smtClean="0">
                <a:solidFill>
                  <a:srgbClr val="414141"/>
                </a:solidFill>
                <a:latin typeface="+mn-ea"/>
                <a:ea typeface="+mn-ea"/>
              </a:rPr>
              <a:t>关系关联模块</a:t>
            </a:r>
            <a:r>
              <a:rPr lang="en-US" altLang="zh-CN" sz="2400" dirty="0" smtClean="0">
                <a:solidFill>
                  <a:srgbClr val="414141"/>
                </a:solidFill>
                <a:latin typeface="+mn-ea"/>
                <a:ea typeface="+mn-ea"/>
              </a:rPr>
              <a:t>:</a:t>
            </a:r>
            <a:r>
              <a:rPr lang="zh-CN" altLang="en-US" sz="2400" dirty="0" smtClean="0">
                <a:solidFill>
                  <a:srgbClr val="414141"/>
                </a:solidFill>
                <a:latin typeface="+mn-ea"/>
                <a:ea typeface="+mn-ea"/>
              </a:rPr>
              <a:t>本文</a:t>
            </a:r>
            <a:r>
              <a:rPr lang="zh-CN" altLang="en-US" sz="2400" dirty="0" smtClean="0">
                <a:solidFill>
                  <a:srgbClr val="414141"/>
                </a:solidFill>
                <a:latin typeface="微软雅黑"/>
                <a:ea typeface="微软雅黑"/>
              </a:rPr>
              <a:t>基于任何两个关系之间的语义相关性与其拓扑结构高度相关的观察，提出了关系关联模块，这在知识图中是常见的。</a:t>
            </a:r>
            <a:endParaRPr lang="en-US" altLang="zh-CN" sz="2400" dirty="0" smtClean="0">
              <a:solidFill>
                <a:srgbClr val="414141"/>
              </a:solidFill>
              <a:latin typeface="微软雅黑"/>
              <a:ea typeface="微软雅黑"/>
            </a:endParaRPr>
          </a:p>
          <a:p>
            <a:endParaRPr lang="en-US" altLang="zh-CN" sz="2400" dirty="0" smtClean="0">
              <a:solidFill>
                <a:srgbClr val="414141"/>
              </a:solidFill>
              <a:latin typeface="+mn-ea"/>
              <a:ea typeface="+mn-ea"/>
            </a:endParaRPr>
          </a:p>
          <a:p>
            <a:r>
              <a:rPr lang="en-US" altLang="zh-CN" sz="2400" dirty="0" smtClean="0">
                <a:solidFill>
                  <a:srgbClr val="414141"/>
                </a:solidFill>
                <a:latin typeface="+mn-ea"/>
                <a:ea typeface="+mn-ea"/>
              </a:rPr>
              <a:t>(2)</a:t>
            </a:r>
            <a:r>
              <a:rPr lang="zh-CN" altLang="en-US" sz="2400" b="1" dirty="0" smtClean="0">
                <a:solidFill>
                  <a:srgbClr val="414141"/>
                </a:solidFill>
                <a:latin typeface="+mn-ea"/>
                <a:ea typeface="+mn-ea"/>
              </a:rPr>
              <a:t>图结构模块</a:t>
            </a:r>
            <a:r>
              <a:rPr lang="en-US" altLang="zh-CN" sz="2400" dirty="0" smtClean="0">
                <a:solidFill>
                  <a:srgbClr val="414141"/>
                </a:solidFill>
                <a:latin typeface="+mn-ea"/>
                <a:ea typeface="+mn-ea"/>
              </a:rPr>
              <a:t>:</a:t>
            </a:r>
            <a:r>
              <a:rPr lang="zh-CN" altLang="en-US" sz="2400" dirty="0" smtClean="0">
                <a:solidFill>
                  <a:srgbClr val="414141"/>
                </a:solidFill>
                <a:latin typeface="+mn-ea"/>
                <a:ea typeface="+mn-ea"/>
              </a:rPr>
              <a:t>基于</a:t>
            </a:r>
            <a:r>
              <a:rPr lang="en-US" altLang="zh-CN" sz="2400" dirty="0" err="1" smtClean="0">
                <a:solidFill>
                  <a:srgbClr val="414141"/>
                </a:solidFill>
                <a:latin typeface="+mn-ea"/>
                <a:ea typeface="+mn-ea"/>
              </a:rPr>
              <a:t>GraIL</a:t>
            </a:r>
            <a:r>
              <a:rPr lang="en-US" altLang="zh-CN" sz="2400" dirty="0" smtClean="0">
                <a:solidFill>
                  <a:srgbClr val="414141"/>
                </a:solidFill>
                <a:latin typeface="+mn-ea"/>
                <a:ea typeface="+mn-ea"/>
              </a:rPr>
              <a:t> (</a:t>
            </a:r>
            <a:r>
              <a:rPr lang="en-US" altLang="zh-CN" sz="2400" dirty="0" err="1" smtClean="0">
                <a:solidFill>
                  <a:srgbClr val="414141"/>
                </a:solidFill>
                <a:latin typeface="+mn-ea"/>
                <a:ea typeface="+mn-ea"/>
              </a:rPr>
              <a:t>Teru</a:t>
            </a:r>
            <a:r>
              <a:rPr lang="zh-CN" altLang="en-US" sz="2400" dirty="0" smtClean="0">
                <a:solidFill>
                  <a:srgbClr val="414141"/>
                </a:solidFill>
                <a:latin typeface="+mn-ea"/>
                <a:ea typeface="+mn-ea"/>
              </a:rPr>
              <a:t>，</a:t>
            </a:r>
            <a:r>
              <a:rPr lang="en-US" altLang="zh-CN" sz="2400" dirty="0" smtClean="0">
                <a:solidFill>
                  <a:srgbClr val="414141"/>
                </a:solidFill>
                <a:latin typeface="+mn-ea"/>
                <a:ea typeface="+mn-ea"/>
              </a:rPr>
              <a:t>Denis</a:t>
            </a:r>
            <a:r>
              <a:rPr lang="zh-CN" altLang="en-US" sz="2400" dirty="0" smtClean="0">
                <a:solidFill>
                  <a:srgbClr val="414141"/>
                </a:solidFill>
                <a:latin typeface="+mn-ea"/>
                <a:ea typeface="+mn-ea"/>
              </a:rPr>
              <a:t>，</a:t>
            </a:r>
            <a:r>
              <a:rPr lang="en-US" altLang="zh-CN" sz="2400" dirty="0" smtClean="0">
                <a:solidFill>
                  <a:srgbClr val="414141"/>
                </a:solidFill>
                <a:latin typeface="+mn-ea"/>
                <a:ea typeface="+mn-ea"/>
              </a:rPr>
              <a:t>Hamilton 2020)</a:t>
            </a:r>
            <a:r>
              <a:rPr lang="zh-CN" altLang="en-US" sz="2400" dirty="0" smtClean="0">
                <a:solidFill>
                  <a:srgbClr val="414141"/>
                </a:solidFill>
                <a:latin typeface="+mn-ea"/>
                <a:ea typeface="+mn-ea"/>
              </a:rPr>
              <a:t>的思想设计了一个图结构模块，以利用图结构信息。</a:t>
            </a:r>
          </a:p>
        </p:txBody>
      </p:sp>
    </p:spTree>
    <p:extLst>
      <p:ext uri="{BB962C8B-B14F-4D97-AF65-F5344CB8AC3E}">
        <p14:creationId xmlns:p14="http://schemas.microsoft.com/office/powerpoint/2010/main" xmlns="" val="2403708096"/>
      </p:ext>
    </p:extLst>
  </p:cSld>
  <p:clrMapOvr>
    <a:masterClrMapping/>
  </p:clrMapOvr>
  <p:timing>
    <p:tnLst>
      <p:par>
        <p:cTn id="1" dur="indefinite" restart="never" nodeType="tmRoot"/>
      </p:par>
    </p:tnLst>
  </p:timing>
</p:sld>
</file>

<file path=ppt/theme/theme1.xml><?xml version="1.0" encoding="utf-8"?>
<a:theme xmlns:a="http://schemas.openxmlformats.org/drawingml/2006/main" name="你好">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4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C00"/>
      </a:accent6>
      <a:hlink>
        <a:srgbClr val="FC0128"/>
      </a:hlink>
      <a:folHlink>
        <a:srgbClr val="CECECE"/>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28736</TotalTime>
  <Words>2694</Words>
  <Application>Microsoft Office PowerPoint</Application>
  <PresentationFormat>全屏显示(4:3)</PresentationFormat>
  <Paragraphs>196</Paragraphs>
  <Slides>34</Slides>
  <Notes>11</Notes>
  <HiddenSlides>0</HiddenSlides>
  <MMClips>0</MMClips>
  <ScaleCrop>false</ScaleCrop>
  <HeadingPairs>
    <vt:vector size="4" baseType="variant">
      <vt:variant>
        <vt:lpstr>主题</vt:lpstr>
      </vt:variant>
      <vt:variant>
        <vt:i4>2</vt:i4>
      </vt:variant>
      <vt:variant>
        <vt:lpstr>幻灯片标题</vt:lpstr>
      </vt:variant>
      <vt:variant>
        <vt:i4>34</vt:i4>
      </vt:variant>
    </vt:vector>
  </HeadingPairs>
  <TitlesOfParts>
    <vt:vector size="36" baseType="lpstr">
      <vt:lpstr>你好</vt:lpstr>
      <vt:lpstr>4_프레젠테이션-서식4</vt:lpstr>
      <vt:lpstr>Topology-Aware Correlations Between Relations for Inductive Link Prediction in Knowledge  Graphs</vt:lpstr>
      <vt:lpstr>1.摘要</vt:lpstr>
      <vt:lpstr>1.摘要</vt:lpstr>
      <vt:lpstr>2.引言</vt:lpstr>
      <vt:lpstr>2.引言</vt:lpstr>
      <vt:lpstr>2.引言</vt:lpstr>
      <vt:lpstr>相关工作</vt:lpstr>
      <vt:lpstr>相关工作</vt:lpstr>
      <vt:lpstr>3.模型</vt:lpstr>
      <vt:lpstr>3.模型</vt:lpstr>
      <vt:lpstr>3.模型-关系关联模块</vt:lpstr>
      <vt:lpstr>3.模型-关系关联图</vt:lpstr>
      <vt:lpstr>3.模型-关系关联网络(RCN)</vt:lpstr>
      <vt:lpstr>3.模型-关系关联模块</vt:lpstr>
      <vt:lpstr>3.模型-关系关联模块</vt:lpstr>
      <vt:lpstr>3.模型：图结构模块</vt:lpstr>
      <vt:lpstr>3.模型：图结构模块-子图提取</vt:lpstr>
      <vt:lpstr>3.模型：图结构模块-节点标记</vt:lpstr>
      <vt:lpstr>3.模型：图结构模块-子图嵌入</vt:lpstr>
      <vt:lpstr>3.模型：图结构模块-子图嵌入</vt:lpstr>
      <vt:lpstr>3.模型：得分函数</vt:lpstr>
      <vt:lpstr>3.模型：损失函数</vt:lpstr>
      <vt:lpstr>4.实验-数据集</vt:lpstr>
      <vt:lpstr>4.实验</vt:lpstr>
      <vt:lpstr>4.实验</vt:lpstr>
      <vt:lpstr>4.实验</vt:lpstr>
      <vt:lpstr>4.实验</vt:lpstr>
      <vt:lpstr>4.实验</vt:lpstr>
      <vt:lpstr>4.实验</vt:lpstr>
      <vt:lpstr>4.实验</vt:lpstr>
      <vt:lpstr>4.实验</vt:lpstr>
      <vt:lpstr>4.实验-得分函数</vt:lpstr>
      <vt:lpstr>5.结论</vt:lpstr>
      <vt:lpstr> 谢谢！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echo</dc:creator>
  <cp:lastModifiedBy>admin</cp:lastModifiedBy>
  <cp:revision>3814</cp:revision>
  <dcterms:created xsi:type="dcterms:W3CDTF">2014-06-19T14:09:00Z</dcterms:created>
  <dcterms:modified xsi:type="dcterms:W3CDTF">2021-05-19T11:28:07Z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2052-10.1.0.6490</vt:lpwstr>
  </property>
</Properties>
</file>