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3" r:id="rId3"/>
    <p:sldMasterId id="2147483686" r:id="rId4"/>
  </p:sldMasterIdLst>
  <p:notesMasterIdLst>
    <p:notesMasterId r:id="rId37"/>
  </p:notesMasterIdLst>
  <p:sldIdLst>
    <p:sldId id="256" r:id="rId5"/>
    <p:sldId id="1043" r:id="rId6"/>
    <p:sldId id="808" r:id="rId7"/>
    <p:sldId id="899" r:id="rId8"/>
    <p:sldId id="989" r:id="rId9"/>
    <p:sldId id="1026" r:id="rId10"/>
    <p:sldId id="1038" r:id="rId11"/>
    <p:sldId id="1039" r:id="rId12"/>
    <p:sldId id="1020" r:id="rId13"/>
    <p:sldId id="1028" r:id="rId14"/>
    <p:sldId id="1029" r:id="rId15"/>
    <p:sldId id="1019" r:id="rId16"/>
    <p:sldId id="993" r:id="rId17"/>
    <p:sldId id="1030" r:id="rId18"/>
    <p:sldId id="999" r:id="rId19"/>
    <p:sldId id="1045" r:id="rId20"/>
    <p:sldId id="1046" r:id="rId21"/>
    <p:sldId id="1047" r:id="rId22"/>
    <p:sldId id="1011" r:id="rId23"/>
    <p:sldId id="1032" r:id="rId24"/>
    <p:sldId id="1031" r:id="rId25"/>
    <p:sldId id="1000" r:id="rId26"/>
    <p:sldId id="1040" r:id="rId27"/>
    <p:sldId id="1044" r:id="rId28"/>
    <p:sldId id="1021" r:id="rId29"/>
    <p:sldId id="1041" r:id="rId30"/>
    <p:sldId id="1034" r:id="rId31"/>
    <p:sldId id="1023" r:id="rId32"/>
    <p:sldId id="1024" r:id="rId33"/>
    <p:sldId id="1018" r:id="rId34"/>
    <p:sldId id="1042" r:id="rId35"/>
    <p:sldId id="507" r:id="rId36"/>
  </p:sldIdLst>
  <p:sldSz cx="9144000" cy="6858000" type="screen4x3"/>
  <p:notesSz cx="6669088" cy="9928225"/>
  <p:defaultTextStyle>
    <a:defPPr>
      <a:defRPr lang="ko-KR"/>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9pPr>
  </p:defaultTextStyle>
  <p:extLst>
    <p:ext uri="{EFAFB233-063F-42B5-8137-9DF3F51BA10A}">
      <p15:sldGuideLst xmlns:p15="http://schemas.microsoft.com/office/powerpoint/2012/main">
        <p15:guide id="1" orient="horz" pos="2160" userDrawn="1">
          <p15:clr>
            <a:srgbClr val="A4A3A4"/>
          </p15:clr>
        </p15:guide>
        <p15:guide id="2" pos="28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43" autoAdjust="0"/>
  </p:normalViewPr>
  <p:slideViewPr>
    <p:cSldViewPr showGuides="1">
      <p:cViewPr varScale="1">
        <p:scale>
          <a:sx n="99" d="100"/>
          <a:sy n="99" d="100"/>
        </p:scale>
        <p:origin x="1944" y="78"/>
      </p:cViewPr>
      <p:guideLst>
        <p:guide orient="horz" pos="2160"/>
        <p:guide pos="2832"/>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5122" name="머리글 개체 틀 1"/>
          <p:cNvSpPr>
            <a:spLocks noGrp="1"/>
          </p:cNvSpPr>
          <p:nvPr>
            <p:ph type="hdr" sz="quarter"/>
          </p:nvPr>
        </p:nvSpPr>
        <p:spPr>
          <a:xfrm>
            <a:off x="0" y="0"/>
            <a:ext cx="2889250" cy="496888"/>
          </a:xfrm>
          <a:prstGeom prst="rect">
            <a:avLst/>
          </a:prstGeom>
          <a:noFill/>
          <a:ln w="9525">
            <a:noFill/>
          </a:ln>
        </p:spPr>
        <p:txBody>
          <a:bodyPr/>
          <a:lstStyle/>
          <a:p>
            <a:pPr lvl="0" eaLnBrk="1" latinLnBrk="1" hangingPunct="1"/>
            <a:endParaRPr lang="ko-KR" altLang="en-US" sz="1200" dirty="0"/>
          </a:p>
        </p:txBody>
      </p:sp>
      <p:sp>
        <p:nvSpPr>
          <p:cNvPr id="5123" name="날짜 개체 틀 2"/>
          <p:cNvSpPr>
            <a:spLocks noGrp="1"/>
          </p:cNvSpPr>
          <p:nvPr>
            <p:ph type="dt" idx="1"/>
          </p:nvPr>
        </p:nvSpPr>
        <p:spPr>
          <a:xfrm>
            <a:off x="3778250" y="0"/>
            <a:ext cx="2889250" cy="496888"/>
          </a:xfrm>
          <a:prstGeom prst="rect">
            <a:avLst/>
          </a:prstGeom>
          <a:noFill/>
          <a:ln w="9525">
            <a:noFill/>
          </a:ln>
        </p:spPr>
        <p:txBody>
          <a:bodyPr/>
          <a:lstStyle/>
          <a:p>
            <a:pPr lvl="0" algn="r" eaLnBrk="1" latinLnBrk="1" hangingPunct="1"/>
            <a:endParaRPr lang="ko-KR" altLang="en-US" sz="1200" dirty="0"/>
          </a:p>
        </p:txBody>
      </p:sp>
      <p:sp>
        <p:nvSpPr>
          <p:cNvPr id="5124" name="슬라이드 이미지 개체 틀 3"/>
          <p:cNvSpPr>
            <a:spLocks noGrp="1" noRot="1" noChangeAspect="1"/>
          </p:cNvSpPr>
          <p:nvPr>
            <p:ph type="sldImg" idx="2"/>
          </p:nvPr>
        </p:nvSpPr>
        <p:spPr>
          <a:xfrm>
            <a:off x="854075" y="744538"/>
            <a:ext cx="4960938" cy="3722687"/>
          </a:xfrm>
          <a:prstGeom prst="rect">
            <a:avLst/>
          </a:prstGeom>
          <a:noFill/>
          <a:ln w="9525">
            <a:noFill/>
          </a:ln>
        </p:spPr>
      </p:sp>
      <p:sp>
        <p:nvSpPr>
          <p:cNvPr id="5125" name="슬라이드 노트 개체 틀 4"/>
          <p:cNvSpPr>
            <a:spLocks noGrp="1"/>
          </p:cNvSpPr>
          <p:nvPr>
            <p:ph type="body" sz="quarter" idx="3"/>
          </p:nvPr>
        </p:nvSpPr>
        <p:spPr>
          <a:xfrm>
            <a:off x="666750" y="4716463"/>
            <a:ext cx="5335588" cy="4467225"/>
          </a:xfrm>
          <a:prstGeom prst="rect">
            <a:avLst/>
          </a:prstGeom>
          <a:noFill/>
          <a:ln w="9525">
            <a:noFill/>
          </a:ln>
        </p:spPr>
        <p:txBody>
          <a:bodyPr anchor="ct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126" name="바닥글 개체 틀 5"/>
          <p:cNvSpPr>
            <a:spLocks noGrp="1"/>
          </p:cNvSpPr>
          <p:nvPr>
            <p:ph type="ftr" sz="quarter" idx="4"/>
          </p:nvPr>
        </p:nvSpPr>
        <p:spPr>
          <a:xfrm>
            <a:off x="0" y="9429750"/>
            <a:ext cx="2889250" cy="496888"/>
          </a:xfrm>
          <a:prstGeom prst="rect">
            <a:avLst/>
          </a:prstGeom>
          <a:noFill/>
          <a:ln w="9525">
            <a:noFill/>
          </a:ln>
        </p:spPr>
        <p:txBody>
          <a:bodyPr anchor="b"/>
          <a:lstStyle/>
          <a:p>
            <a:pPr lvl="0" eaLnBrk="1" latinLnBrk="1" hangingPunct="1"/>
            <a:endParaRPr lang="ko-KR" altLang="en-US" sz="1200" dirty="0"/>
          </a:p>
        </p:txBody>
      </p:sp>
      <p:sp>
        <p:nvSpPr>
          <p:cNvPr id="5127" name="슬라이드 번호 개체 틀 6"/>
          <p:cNvSpPr>
            <a:spLocks noGrp="1"/>
          </p:cNvSpPr>
          <p:nvPr>
            <p:ph type="sldNum" sz="quarter" idx="5"/>
          </p:nvPr>
        </p:nvSpPr>
        <p:spPr>
          <a:xfrm>
            <a:off x="3778250" y="9429750"/>
            <a:ext cx="2889250" cy="496888"/>
          </a:xfrm>
          <a:prstGeom prst="rect">
            <a:avLst/>
          </a:prstGeom>
          <a:noFill/>
          <a:ln w="9525">
            <a:noFill/>
          </a:ln>
        </p:spPr>
        <p:txBody>
          <a:bodyPr anchor="b"/>
          <a:lstStyle/>
          <a:p>
            <a:pPr lvl="0" algn="r" eaLnBrk="1" latinLnBrk="1" hangingPunct="1"/>
            <a:fld id="{9A0DB2DC-4C9A-4742-B13C-FB6460FD3503}" type="slidenum">
              <a:rPr lang="ko-KR" altLang="en-US" sz="1200" dirty="0"/>
              <a:t>‹#›</a:t>
            </a:fld>
            <a:endParaRPr lang="ko-KR" altLang="en-US" sz="1200" dirty="0"/>
          </a:p>
        </p:txBody>
      </p:sp>
    </p:spTree>
    <p:extLst>
      <p:ext uri="{BB962C8B-B14F-4D97-AF65-F5344CB8AC3E}">
        <p14:creationId xmlns:p14="http://schemas.microsoft.com/office/powerpoint/2010/main" val="2910779159"/>
      </p:ext>
    </p:extLst>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1pPr>
    <a:lvl2pPr marL="457200" lvl="1"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2pPr>
    <a:lvl3pPr marL="914400" lvl="2"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3pPr>
    <a:lvl4pPr marL="1371600" lvl="3"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4pPr>
    <a:lvl5pPr marL="1828800" lvl="4"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5pPr>
    <a:lvl6pPr marL="2286000" lvl="5"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6pPr>
    <a:lvl7pPr marL="2743200" lvl="6"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7pPr>
    <a:lvl8pPr marL="3200400" lvl="7"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8pPr>
    <a:lvl9pPr marL="3657600" lvl="8"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zh-CN" altLang="en-US" dirty="0">
                <a:effectLst/>
              </a:rPr>
              <a:t>大家好，今天我要介绍的这篇论文题目是</a:t>
            </a:r>
            <a:r>
              <a:rPr lang="en-US" altLang="zh-CN" dirty="0">
                <a:effectLst/>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知识图实体类型的连接嵌入</a:t>
            </a:r>
            <a:r>
              <a:rPr lang="en-US" altLang="zh-CN" dirty="0">
                <a:effectLst/>
              </a:rPr>
              <a:t>》,</a:t>
            </a:r>
            <a:r>
              <a:rPr lang="zh-CN" altLang="en-US" dirty="0">
                <a:effectLst/>
              </a:rPr>
              <a:t>来自于</a:t>
            </a:r>
            <a:r>
              <a:rPr lang="en-US" altLang="zh-CN" dirty="0">
                <a:effectLst/>
              </a:rPr>
              <a:t>2020</a:t>
            </a:r>
            <a:r>
              <a:rPr lang="zh-CN" altLang="en-US" dirty="0">
                <a:effectLst/>
              </a:rPr>
              <a:t>年</a:t>
            </a:r>
            <a:r>
              <a:rPr lang="en-US" altLang="zh-CN" dirty="0">
                <a:effectLst/>
              </a:rPr>
              <a:t>ACL</a:t>
            </a:r>
          </a:p>
        </p:txBody>
      </p:sp>
    </p:spTree>
    <p:extLst>
      <p:ext uri="{BB962C8B-B14F-4D97-AF65-F5344CB8AC3E}">
        <p14:creationId xmlns:p14="http://schemas.microsoft.com/office/powerpoint/2010/main" val="4035677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简单介绍一下相关工作</a:t>
            </a:r>
            <a:endParaRPr lang="en-US" altLang="zh-CN" dirty="0"/>
          </a:p>
        </p:txBody>
      </p:sp>
    </p:spTree>
    <p:extLst>
      <p:ext uri="{BB962C8B-B14F-4D97-AF65-F5344CB8AC3E}">
        <p14:creationId xmlns:p14="http://schemas.microsoft.com/office/powerpoint/2010/main" val="574302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en-US" altLang="zh-CN" sz="1200" u="none" kern="1200" baseline="0" dirty="0">
              <a:solidFill>
                <a:schemeClr val="tx1"/>
              </a:solidFill>
              <a:effectLst/>
              <a:latin typeface="Malgun Gothic" panose="020B0503020000020004" pitchFamily="2" charset="-127"/>
            </a:endParaRPr>
          </a:p>
        </p:txBody>
      </p:sp>
    </p:spTree>
    <p:extLst>
      <p:ext uri="{BB962C8B-B14F-4D97-AF65-F5344CB8AC3E}">
        <p14:creationId xmlns:p14="http://schemas.microsoft.com/office/powerpoint/2010/main" val="1924360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4011224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en-US" altLang="zh-CN" dirty="0"/>
              <a:t>D</a:t>
            </a:r>
            <a:r>
              <a:rPr lang="zh-CN" altLang="en-US" dirty="0"/>
              <a:t>是由许多三元组组成的训练集</a:t>
            </a:r>
          </a:p>
          <a:p>
            <a:r>
              <a:rPr lang="en-US" altLang="zh-CN" dirty="0"/>
              <a:t>R</a:t>
            </a:r>
            <a:r>
              <a:rPr lang="zh-CN" altLang="en-US" dirty="0"/>
              <a:t>是关系的集合</a:t>
            </a:r>
            <a:endParaRPr lang="en-US" altLang="zh-CN" dirty="0"/>
          </a:p>
          <a:p>
            <a:endParaRPr lang="zh-CN" altLang="en-US" dirty="0"/>
          </a:p>
        </p:txBody>
      </p:sp>
    </p:spTree>
    <p:extLst>
      <p:ext uri="{BB962C8B-B14F-4D97-AF65-F5344CB8AC3E}">
        <p14:creationId xmlns:p14="http://schemas.microsoft.com/office/powerpoint/2010/main" val="3068782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这个图其实就是对</a:t>
            </a:r>
            <a:r>
              <a:rPr lang="en-US" altLang="zh-CN" dirty="0"/>
              <a:t>E2T</a:t>
            </a:r>
            <a:r>
              <a:rPr lang="zh-CN" altLang="en-US" dirty="0"/>
              <a:t>和</a:t>
            </a:r>
            <a:r>
              <a:rPr lang="en-US" altLang="zh-CN" dirty="0"/>
              <a:t>TRT</a:t>
            </a:r>
            <a:r>
              <a:rPr lang="zh-CN" altLang="en-US" dirty="0"/>
              <a:t>的说明</a:t>
            </a:r>
          </a:p>
        </p:txBody>
      </p:sp>
    </p:spTree>
    <p:extLst>
      <p:ext uri="{BB962C8B-B14F-4D97-AF65-F5344CB8AC3E}">
        <p14:creationId xmlns:p14="http://schemas.microsoft.com/office/powerpoint/2010/main" val="3405270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比如说：</a:t>
            </a:r>
            <a:r>
              <a:rPr lang="en-US" altLang="zh-CN" dirty="0"/>
              <a:t>e</a:t>
            </a:r>
            <a:r>
              <a:rPr lang="zh-CN" altLang="en-US" dirty="0"/>
              <a:t>是一个头实体，</a:t>
            </a:r>
            <a:r>
              <a:rPr lang="en-US" altLang="zh-CN" dirty="0"/>
              <a:t>P</a:t>
            </a:r>
            <a:r>
              <a:rPr lang="zh-CN" altLang="en-US" dirty="0"/>
              <a:t>是</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所有对应尾部实体类型的集合</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rPr>
              <a:t>比如说：</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是一个尾实体，</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是所有对应头部实体类型的集合</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en-US" altLang="zh-CN" sz="1200" u="none" kern="1200" baseline="0" dirty="0">
                <a:solidFill>
                  <a:schemeClr val="tx1"/>
                </a:solidFill>
                <a:effectLst/>
                <a:latin typeface="Malgun Gothic" panose="020B0503020000020004" pitchFamily="2" charset="-127"/>
              </a:rPr>
              <a:t>|P|</a:t>
            </a:r>
            <a:r>
              <a:rPr lang="zh-CN" altLang="en-US" sz="1200" u="none" kern="1200" baseline="0" dirty="0">
                <a:solidFill>
                  <a:schemeClr val="tx1"/>
                </a:solidFill>
                <a:effectLst/>
                <a:latin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rPr>
              <a:t>分别代表</a:t>
            </a:r>
            <a:r>
              <a:rPr lang="en-US" altLang="zh-CN" sz="1200" u="none" kern="1200" baseline="0" dirty="0">
                <a:solidFill>
                  <a:schemeClr val="tx1"/>
                </a:solidFill>
                <a:effectLst/>
                <a:latin typeface="Malgun Gothic" panose="020B0503020000020004" pitchFamily="2" charset="-127"/>
              </a:rPr>
              <a:t>P</a:t>
            </a:r>
            <a:r>
              <a:rPr lang="zh-CN" altLang="en-US" sz="1200" u="none" kern="1200" baseline="0" dirty="0">
                <a:solidFill>
                  <a:schemeClr val="tx1"/>
                </a:solidFill>
                <a:effectLst/>
                <a:latin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rPr>
              <a:t>中实体类型的总数</a:t>
            </a:r>
            <a:endParaRPr lang="zh-CN" altLang="en-US" dirty="0"/>
          </a:p>
        </p:txBody>
      </p:sp>
    </p:spTree>
    <p:extLst>
      <p:ext uri="{BB962C8B-B14F-4D97-AF65-F5344CB8AC3E}">
        <p14:creationId xmlns:p14="http://schemas.microsoft.com/office/powerpoint/2010/main" val="3840304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44135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32025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63230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本文的数据集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采用的是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YAGO43k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，分别是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Freebase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YAGO</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的子集</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我们使用两种实体和实体类型构建映射数据集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YAGO43kET,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也就是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a:t>
            </a: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此外，我们根据</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构建了新的类型三元组数据集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Z</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，用实体类型替换</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中的实体</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这个</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disc</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full</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丢弃出现低频（如频率为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）的新生成数据后的数据集</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p:txBody>
      </p:sp>
    </p:spTree>
    <p:extLst>
      <p:ext uri="{BB962C8B-B14F-4D97-AF65-F5344CB8AC3E}">
        <p14:creationId xmlns:p14="http://schemas.microsoft.com/office/powerpoint/2010/main" val="363069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dirty="0"/>
              <a:t>已知实体类型标注集中局部类型标注知识（</a:t>
            </a:r>
            <a:r>
              <a:rPr lang="en-US" altLang="zh-CN" sz="1200" dirty="0"/>
              <a:t>Local typing knowledge</a:t>
            </a:r>
            <a:r>
              <a:rPr lang="zh-CN" altLang="en-US" sz="1200" dirty="0"/>
              <a:t>）</a:t>
            </a:r>
            <a:endParaRPr lang="en-US" altLang="zh-CN" sz="1200" dirty="0"/>
          </a:p>
          <a:p>
            <a:r>
              <a:rPr lang="zh-CN" altLang="en-US" sz="1200" dirty="0"/>
              <a:t>知识图谱中全局三元组知识（</a:t>
            </a:r>
            <a:r>
              <a:rPr lang="en-US" altLang="zh-CN" sz="1200" dirty="0"/>
              <a:t>Global triple knowledge</a:t>
            </a:r>
            <a:r>
              <a:rPr lang="zh-CN" altLang="en-US" sz="1200" dirty="0"/>
              <a:t>）</a:t>
            </a:r>
            <a:endParaRPr lang="en-US" altLang="zh-CN" dirty="0"/>
          </a:p>
        </p:txBody>
      </p:sp>
    </p:spTree>
    <p:extLst>
      <p:ext uri="{BB962C8B-B14F-4D97-AF65-F5344CB8AC3E}">
        <p14:creationId xmlns:p14="http://schemas.microsoft.com/office/powerpoint/2010/main" val="2712411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当一对</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实体，实体类型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的类型丢失时，这个任务集中完成，目的是验证我们的模型推断丢失的实体类型实例的能力。</a:t>
            </a: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从表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中我们可以看到，就</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 AGO43kET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上的所有指标而言，我们的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ConnectE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优于实体类型预测的所有基线。它证实了连通性在用局部类型和全局三重知识建模以及推断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KGs</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中缺失的实体类型实例方面的能力。模型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connect(E2T+TRT)(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完整</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获得最高分。</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b="0" u="none" kern="1200" baseline="0" dirty="0">
                <a:solidFill>
                  <a:schemeClr val="tx1"/>
                </a:solidFill>
                <a:effectLst/>
                <a:latin typeface="Malgun Gothic" panose="020B0503020000020004" pitchFamily="2" charset="-127"/>
              </a:rPr>
              <a:t>分析</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b="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E2T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中，考虑到实体类型嵌入表示属于该类型的所有实体的公共信息，我们利用映射矩阵</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将实体嵌入压缩到类型嵌入空间中。类型嵌入应该在实体嵌入的共享子空间中。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E2T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与基线比较的实验结果表明，这一假设是相当合理的。</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b="0" dirty="0"/>
              <a:t>分析</a:t>
            </a:r>
            <a:r>
              <a:rPr lang="en-US" altLang="zh-CN" b="0" dirty="0"/>
              <a:t>2</a:t>
            </a:r>
            <a:r>
              <a:rPr lang="zh-CN" altLang="en-US" b="0" dirty="0"/>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E2T+TRT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中，我们构建新的类型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关系</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类型数据，然后将它们与实体类型实例连接起来。这种方法为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弱</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监督实体类型预测提供了更直接的有用信息。例如，假设头部实体巴拉克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奥巴马属于类型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person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，关系是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born in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，我们能够很容易想到尾实体檀香山的类型是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location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，因此</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ConnectE</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-(E2T+TRT)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表现比</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ConnectE</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-(E2T+0)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好。</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b="0" u="none" kern="1200" baseline="0" dirty="0">
                <a:solidFill>
                  <a:schemeClr val="tx1"/>
                </a:solidFill>
                <a:effectLst/>
                <a:latin typeface="Malgun Gothic" panose="020B0503020000020004" pitchFamily="2" charset="-127"/>
              </a:rPr>
              <a:t>分析</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b="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disc</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其训练时间随着训练数据量减少</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90%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而减少</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90%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，并且效果与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full</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相当</a:t>
            </a:r>
            <a:endParaRPr lang="en-US" altLang="zh-CN" b="0" dirty="0"/>
          </a:p>
        </p:txBody>
      </p:sp>
    </p:spTree>
    <p:extLst>
      <p:ext uri="{BB962C8B-B14F-4D97-AF65-F5344CB8AC3E}">
        <p14:creationId xmlns:p14="http://schemas.microsoft.com/office/powerpoint/2010/main" val="3317008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该任务旨在判断测试数据中的每个实体类型实例是否成立，这可以看作是一个二元分类问题</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的两个数据集上绘制了类型分类任务的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PR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曲线，使用的是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disc</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因为其学习速度比后者快很多并且结果相近</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b="0" u="none" kern="1200" baseline="0" dirty="0">
                <a:solidFill>
                  <a:schemeClr val="tx1"/>
                </a:solidFill>
                <a:effectLst/>
                <a:latin typeface="Malgun Gothic" panose="020B0503020000020004" pitchFamily="2" charset="-127"/>
              </a:rPr>
              <a:t>在</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FB15kET</a:t>
            </a:r>
            <a:r>
              <a:rPr lang="zh-CN" altLang="en-US" sz="1200" b="0" u="none" kern="1200" baseline="0" dirty="0">
                <a:solidFill>
                  <a:schemeClr val="tx1"/>
                </a:solidFill>
                <a:effectLst/>
                <a:latin typeface="Malgun Gothic" panose="020B0503020000020004" pitchFamily="2" charset="-127"/>
                <a:ea typeface="Malgun Gothic" panose="020B0503020000020004" pitchFamily="2" charset="-127"/>
              </a:rPr>
              <a:t>上，召回率</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0.88~0.97</a:t>
            </a:r>
            <a:r>
              <a:rPr lang="zh-CN" altLang="en-US" sz="1200" b="0" u="none" kern="1200" baseline="0" dirty="0">
                <a:solidFill>
                  <a:schemeClr val="tx1"/>
                </a:solidFill>
                <a:effectLst/>
                <a:latin typeface="Malgun Gothic" panose="020B0503020000020004" pitchFamily="2" charset="-127"/>
                <a:ea typeface="Malgun Gothic" panose="020B0503020000020004" pitchFamily="2" charset="-127"/>
              </a:rPr>
              <a:t>时查准率最高，在</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YAGO43kET</a:t>
            </a:r>
            <a:r>
              <a:rPr lang="zh-CN" altLang="en-US" sz="1200" b="0" u="none" kern="1200" baseline="0" dirty="0">
                <a:solidFill>
                  <a:schemeClr val="tx1"/>
                </a:solidFill>
                <a:effectLst/>
                <a:latin typeface="Malgun Gothic" panose="020B0503020000020004" pitchFamily="2" charset="-127"/>
                <a:ea typeface="Malgun Gothic" panose="020B0503020000020004" pitchFamily="2" charset="-127"/>
              </a:rPr>
              <a:t>上，召回率</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0.94</a:t>
            </a:r>
            <a:r>
              <a:rPr lang="zh-CN" altLang="en-US" sz="1200" b="0" u="none" kern="1200" baseline="0" dirty="0">
                <a:solidFill>
                  <a:schemeClr val="tx1"/>
                </a:solidFill>
                <a:effectLst/>
                <a:latin typeface="Malgun Gothic" panose="020B0503020000020004" pitchFamily="2" charset="-127"/>
                <a:ea typeface="Malgun Gothic" panose="020B0503020000020004" pitchFamily="2" charset="-127"/>
              </a:rPr>
              <a:t>时查准率最高。</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这证实了我们的模型的能力，因为它们不仅可以推断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KG</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中的缺失类型，而且在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KG</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实体类型分类中表现良好。</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endParaRPr lang="en-US" altLang="zh-CN" b="0" dirty="0"/>
          </a:p>
        </p:txBody>
      </p:sp>
    </p:spTree>
    <p:extLst>
      <p:ext uri="{BB962C8B-B14F-4D97-AF65-F5344CB8AC3E}">
        <p14:creationId xmlns:p14="http://schemas.microsoft.com/office/powerpoint/2010/main" val="1642240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展示了实体类型分类的评估准确性结果，从中我们可以观察到（</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xxx</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达到了最高的精度</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94.49%</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，相比于最相近的模型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，超过了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0.48%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YAGO43kET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上表现也很好，高于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ETE1.51%</a:t>
            </a:r>
          </a:p>
          <a:p>
            <a:r>
              <a:rPr lang="zh-CN" altLang="en-US" sz="1200" u="none" kern="1200" baseline="0" dirty="0">
                <a:solidFill>
                  <a:schemeClr val="tx1"/>
                </a:solidFill>
                <a:effectLst/>
                <a:latin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rPr>
              <a:t>2</a:t>
            </a:r>
            <a:r>
              <a:rPr lang="zh-CN" altLang="en-US" sz="1200" u="none" kern="1200" baseline="0" dirty="0">
                <a:solidFill>
                  <a:schemeClr val="tx1"/>
                </a:solidFill>
                <a:effectLst/>
                <a:latin typeface="Malgun Gothic" panose="020B0503020000020004" pitchFamily="2" charset="-127"/>
              </a:rPr>
              <a:t>）与</a:t>
            </a:r>
            <a:r>
              <a:rPr lang="en-US" altLang="zh-CN" sz="1200" u="none" kern="1200" baseline="0" dirty="0">
                <a:solidFill>
                  <a:schemeClr val="tx1"/>
                </a:solidFill>
                <a:effectLst/>
                <a:latin typeface="Malgun Gothic" panose="020B0503020000020004" pitchFamily="2" charset="-127"/>
              </a:rPr>
              <a:t>YAGO43kET</a:t>
            </a:r>
            <a:r>
              <a:rPr lang="zh-CN" altLang="en-US" sz="1200" u="none" kern="1200" baseline="0" dirty="0">
                <a:solidFill>
                  <a:schemeClr val="tx1"/>
                </a:solidFill>
                <a:effectLst/>
                <a:latin typeface="Malgun Gothic" panose="020B0503020000020004" pitchFamily="2" charset="-127"/>
              </a:rPr>
              <a:t>的改进相比，</a:t>
            </a:r>
            <a:r>
              <a:rPr lang="en-US" altLang="zh-CN" sz="1200" u="none" kern="1200" baseline="0" dirty="0">
                <a:solidFill>
                  <a:schemeClr val="tx1"/>
                </a:solidFill>
                <a:effectLst/>
                <a:latin typeface="Malgun Gothic" panose="020B0503020000020004" pitchFamily="2" charset="-127"/>
              </a:rPr>
              <a:t>FB15kET</a:t>
            </a:r>
            <a:r>
              <a:rPr lang="zh-CN" altLang="en-US" sz="1200" u="none" kern="1200" baseline="0" dirty="0">
                <a:solidFill>
                  <a:schemeClr val="tx1"/>
                </a:solidFill>
                <a:effectLst/>
                <a:latin typeface="Malgun Gothic" panose="020B0503020000020004" pitchFamily="2" charset="-127"/>
              </a:rPr>
              <a:t>中加上</a:t>
            </a:r>
            <a:r>
              <a:rPr lang="en-US" altLang="zh-CN" sz="1200" u="none" kern="1200" baseline="0" dirty="0">
                <a:solidFill>
                  <a:schemeClr val="tx1"/>
                </a:solidFill>
                <a:effectLst/>
                <a:latin typeface="Malgun Gothic" panose="020B0503020000020004" pitchFamily="2" charset="-127"/>
              </a:rPr>
              <a:t>TRT</a:t>
            </a:r>
            <a:r>
              <a:rPr lang="zh-CN" altLang="en-US" sz="1200" u="none" kern="1200" baseline="0" dirty="0">
                <a:solidFill>
                  <a:schemeClr val="tx1"/>
                </a:solidFill>
                <a:effectLst/>
                <a:latin typeface="Malgun Gothic" panose="020B0503020000020004" pitchFamily="2" charset="-127"/>
              </a:rPr>
              <a:t>并没有什么效果，表明</a:t>
            </a:r>
            <a:r>
              <a:rPr lang="en-US" altLang="zh-CN" sz="1200" u="none" kern="1200" baseline="0" dirty="0">
                <a:solidFill>
                  <a:schemeClr val="tx1"/>
                </a:solidFill>
                <a:effectLst/>
                <a:latin typeface="Malgun Gothic" panose="020B0503020000020004" pitchFamily="2" charset="-127"/>
              </a:rPr>
              <a:t>FB15kET</a:t>
            </a:r>
            <a:r>
              <a:rPr lang="zh-CN" altLang="en-US" sz="1200" u="none" kern="1200" baseline="0">
                <a:solidFill>
                  <a:schemeClr val="tx1"/>
                </a:solidFill>
                <a:effectLst/>
                <a:latin typeface="Malgun Gothic" panose="020B0503020000020004" pitchFamily="2" charset="-127"/>
                <a:ea typeface="Malgun Gothic" panose="020B0503020000020004" pitchFamily="2" charset="-127"/>
              </a:rPr>
              <a:t>中的类型三元组对实体类型分类的贡献比较小。</a:t>
            </a:r>
            <a:endParaRPr lang="zh-CN" altLang="en-US" dirty="0"/>
          </a:p>
        </p:txBody>
      </p:sp>
    </p:spTree>
    <p:extLst>
      <p:ext uri="{BB962C8B-B14F-4D97-AF65-F5344CB8AC3E}">
        <p14:creationId xmlns:p14="http://schemas.microsoft.com/office/powerpoint/2010/main" val="2286788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dirty="0"/>
              <a:t>BLEU(https://zhuanlan.zhihu.com/p/223048748)</a:t>
            </a:r>
          </a:p>
          <a:p>
            <a:r>
              <a:rPr lang="en-US" altLang="zh-CN" dirty="0"/>
              <a:t>Rouge-L(https://blog.csdn.net/qq_25222361/article/details/78694617)</a:t>
            </a:r>
          </a:p>
          <a:p>
            <a:r>
              <a:rPr lang="en-US" altLang="zh-CN" dirty="0"/>
              <a:t>F1-score(https://blog.csdn.net/qq_14997473/article/details/82684300)</a:t>
            </a:r>
            <a:endParaRPr lang="zh-CN" altLang="en-US" dirty="0"/>
          </a:p>
        </p:txBody>
      </p:sp>
    </p:spTree>
    <p:extLst>
      <p:ext uri="{BB962C8B-B14F-4D97-AF65-F5344CB8AC3E}">
        <p14:creationId xmlns:p14="http://schemas.microsoft.com/office/powerpoint/2010/main" val="1782564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基于局部子图的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GED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计算。</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GED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是作为相应局部图的平均值计算的。随着局部图尺寸的增加，计算值更接近全局</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GED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。在我们的实验中，由于计算成本，我们使用了由</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条路径组成的子图。路径数量越多，</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GED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的计算成本就越高。</a:t>
            </a:r>
            <a:endParaRPr lang="zh-CN" altLang="en-US" dirty="0"/>
          </a:p>
        </p:txBody>
      </p:sp>
    </p:spTree>
    <p:extLst>
      <p:ext uri="{BB962C8B-B14F-4D97-AF65-F5344CB8AC3E}">
        <p14:creationId xmlns:p14="http://schemas.microsoft.com/office/powerpoint/2010/main" val="3392272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文本到文本</a:t>
            </a:r>
            <a:r>
              <a:rPr lang="en-US" altLang="zh-CN" dirty="0"/>
              <a:t>(AA)</a:t>
            </a:r>
            <a:r>
              <a:rPr lang="zh-CN" altLang="en-US" dirty="0"/>
              <a:t>任务在各项指标上都表现良好，同时也看出不同模型的性能的差距也是很大的。但文本到路径到文本</a:t>
            </a:r>
            <a:r>
              <a:rPr lang="en-US" altLang="zh-CN" dirty="0"/>
              <a:t>(ABA)</a:t>
            </a:r>
            <a:r>
              <a:rPr lang="zh-CN" altLang="en-US" dirty="0"/>
              <a:t>任务的表现则相对差许多，说明间接路径</a:t>
            </a:r>
            <a:r>
              <a:rPr lang="en-US" altLang="zh-CN" dirty="0"/>
              <a:t>(BA)</a:t>
            </a:r>
            <a:r>
              <a:rPr lang="zh-CN" altLang="en-US" dirty="0"/>
              <a:t>到文本的跨模态的知识迁移能力仍然需要提升。</a:t>
            </a:r>
            <a:endParaRPr lang="en-US" altLang="zh-CN" dirty="0"/>
          </a:p>
        </p:txBody>
      </p:sp>
    </p:spTree>
    <p:extLst>
      <p:ext uri="{BB962C8B-B14F-4D97-AF65-F5344CB8AC3E}">
        <p14:creationId xmlns:p14="http://schemas.microsoft.com/office/powerpoint/2010/main" val="3281377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从路径生成句子是另一个重要的任务。</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dirty="0"/>
              <a:t>对比</a:t>
            </a:r>
            <a:r>
              <a:rPr lang="en-US" altLang="zh-CN" dirty="0"/>
              <a:t>ABA</a:t>
            </a:r>
            <a:r>
              <a:rPr lang="zh-CN" altLang="en-US" dirty="0"/>
              <a:t>和</a:t>
            </a:r>
            <a:r>
              <a:rPr lang="en-US" altLang="zh-CN" dirty="0"/>
              <a:t>BA</a:t>
            </a:r>
            <a:r>
              <a:rPr lang="zh-CN" altLang="en-US" dirty="0"/>
              <a:t>的结果，可以看出</a:t>
            </a:r>
            <a:r>
              <a:rPr lang="en-US" altLang="zh-CN" dirty="0"/>
              <a:t>ABA</a:t>
            </a:r>
            <a:r>
              <a:rPr lang="zh-CN" altLang="en-US" dirty="0"/>
              <a:t>的整体效果是要优于</a:t>
            </a:r>
            <a:r>
              <a:rPr lang="en-US" altLang="zh-CN" dirty="0"/>
              <a:t>BA</a:t>
            </a:r>
            <a:r>
              <a:rPr lang="zh-CN" altLang="en-US" dirty="0"/>
              <a:t>，说明直接将路径转换为文本的效果其实还有待提升的。</a:t>
            </a:r>
            <a:endParaRPr lang="en-US" altLang="zh-CN" dirty="0"/>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dirty="0"/>
              <a:t>上表中报告了两种模型选择的方式，原来的模型是基于</a:t>
            </a:r>
            <a:r>
              <a:rPr lang="en-US" altLang="zh-CN" dirty="0"/>
              <a:t>Best MRR</a:t>
            </a:r>
            <a:r>
              <a:rPr lang="zh-CN" altLang="en-US" dirty="0"/>
              <a:t>选择的，星号的模型是基于</a:t>
            </a:r>
            <a:r>
              <a:rPr lang="en-US" altLang="zh-CN" dirty="0"/>
              <a:t>Best BLEU2</a:t>
            </a:r>
            <a:r>
              <a:rPr lang="zh-CN" altLang="en-US" dirty="0"/>
              <a:t>选择的</a:t>
            </a:r>
          </a:p>
        </p:txBody>
      </p:sp>
    </p:spTree>
    <p:extLst>
      <p:ext uri="{BB962C8B-B14F-4D97-AF65-F5344CB8AC3E}">
        <p14:creationId xmlns:p14="http://schemas.microsoft.com/office/powerpoint/2010/main" val="20171510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针对</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HITS</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GED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指标的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ConceptNet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测试集的常规和生成性知识库完成结果。</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dirty="0"/>
              <a:t>上表中报告了两种模型选择的方式，蓝框的模型是基于</a:t>
            </a:r>
            <a:r>
              <a:rPr lang="en-US" altLang="zh-CN" dirty="0"/>
              <a:t>Best MRR</a:t>
            </a:r>
            <a:r>
              <a:rPr lang="zh-CN" altLang="en-US" dirty="0"/>
              <a:t>选择的，红框模型是基于</a:t>
            </a:r>
            <a:r>
              <a:rPr lang="en-US" altLang="zh-CN" dirty="0"/>
              <a:t>Best BLEU2</a:t>
            </a:r>
            <a:r>
              <a:rPr lang="zh-CN" altLang="en-US" dirty="0"/>
              <a:t>选择的，明显蓝框中的模型效果更好。</a:t>
            </a:r>
            <a:endParaRPr lang="en-US" altLang="zh-CN" dirty="0"/>
          </a:p>
          <a:p>
            <a:r>
              <a:rPr lang="zh-CN" altLang="en-US" dirty="0"/>
              <a:t>此处无法得出结论哪个模型是最好的，不同的框架选择、不同的选择指标、不同的监督比例（</a:t>
            </a:r>
            <a:r>
              <a:rPr lang="en-US" altLang="zh-CN" dirty="0"/>
              <a:t>ρ) </a:t>
            </a:r>
            <a:r>
              <a:rPr lang="zh-CN" altLang="en-US" dirty="0"/>
              <a:t>导致的结论都不相同。但可以得出结论的是</a:t>
            </a:r>
            <a:r>
              <a:rPr lang="en-US" altLang="zh-CN" dirty="0" err="1"/>
              <a:t>DualTKB</a:t>
            </a:r>
            <a:r>
              <a:rPr lang="zh-CN" altLang="en-US" dirty="0"/>
              <a:t>训练的模型的整体性能是相对稳定的，并且可以找到若干模型的性能比之前模型更好。</a:t>
            </a:r>
          </a:p>
        </p:txBody>
      </p:sp>
    </p:spTree>
    <p:extLst>
      <p:ext uri="{BB962C8B-B14F-4D97-AF65-F5344CB8AC3E}">
        <p14:creationId xmlns:p14="http://schemas.microsoft.com/office/powerpoint/2010/main" val="13736244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dirty="0"/>
              <a:t>LBT</a:t>
            </a:r>
            <a:r>
              <a:rPr lang="zh-CN" altLang="en-US" dirty="0"/>
              <a:t>对</a:t>
            </a:r>
            <a:r>
              <a:rPr lang="en-US" altLang="zh-CN" dirty="0"/>
              <a:t>GRU-GRU</a:t>
            </a:r>
            <a:r>
              <a:rPr lang="zh-CN" altLang="en-US" dirty="0"/>
              <a:t>模型较有价值，弱监督</a:t>
            </a:r>
            <a:r>
              <a:rPr lang="en-US" altLang="zh-CN" dirty="0"/>
              <a:t>LSUP</a:t>
            </a:r>
            <a:r>
              <a:rPr lang="zh-CN" altLang="en-US" dirty="0"/>
              <a:t>对</a:t>
            </a:r>
            <a:r>
              <a:rPr lang="en-US" altLang="zh-CN" dirty="0"/>
              <a:t>Trans-Trans</a:t>
            </a:r>
            <a:r>
              <a:rPr lang="zh-CN" altLang="en-US" dirty="0"/>
              <a:t>模型更重要</a:t>
            </a:r>
            <a:endParaRPr lang="en-US" altLang="zh-CN" dirty="0"/>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另一个有趣的结论是，虽然</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LSUP</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显性地</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LBT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隐性地都控制传输质量</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(TAB</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TBA)</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，但它们仍然是相互补充的，即在相同的损失下使用两者仍然有好处。</a:t>
            </a:r>
          </a:p>
          <a:p>
            <a:endParaRPr lang="zh-CN" altLang="en-US" dirty="0"/>
          </a:p>
        </p:txBody>
      </p:sp>
    </p:spTree>
    <p:extLst>
      <p:ext uri="{BB962C8B-B14F-4D97-AF65-F5344CB8AC3E}">
        <p14:creationId xmlns:p14="http://schemas.microsoft.com/office/powerpoint/2010/main" val="4606954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弱监管对模型性能的影响如图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5</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dirty="0"/>
              <a:t>文中多处强调说加一点点点</a:t>
            </a:r>
            <a:r>
              <a:rPr lang="en-US" altLang="zh-CN" dirty="0"/>
              <a:t>weak </a:t>
            </a:r>
            <a:r>
              <a:rPr lang="en-US" altLang="zh-CN" dirty="0" err="1"/>
              <a:t>supervison</a:t>
            </a:r>
            <a:r>
              <a:rPr lang="zh-CN" altLang="en-US" dirty="0"/>
              <a:t>就可以使得模型性能提升很多。那么一点点是多少呢？</a:t>
            </a:r>
            <a:endParaRPr lang="en-US" altLang="zh-CN" dirty="0"/>
          </a:p>
          <a:p>
            <a:r>
              <a:rPr lang="zh-CN" altLang="en-US" dirty="0"/>
              <a:t>图中对比了监督比例从</a:t>
            </a:r>
            <a:r>
              <a:rPr lang="en-US" altLang="zh-CN" dirty="0"/>
              <a:t>0</a:t>
            </a:r>
            <a:r>
              <a:rPr lang="zh-CN" altLang="en-US" dirty="0"/>
              <a:t>增加到</a:t>
            </a:r>
            <a:r>
              <a:rPr lang="en-US" altLang="zh-CN" dirty="0"/>
              <a:t>1 (x</a:t>
            </a:r>
            <a:r>
              <a:rPr lang="zh-CN" altLang="en-US" dirty="0"/>
              <a:t>轴）的过程中 </a:t>
            </a:r>
            <a:r>
              <a:rPr lang="en-US" altLang="zh-CN" dirty="0"/>
              <a:t>MRR</a:t>
            </a:r>
            <a:r>
              <a:rPr lang="zh-CN" altLang="en-US" dirty="0"/>
              <a:t>和</a:t>
            </a:r>
            <a:r>
              <a:rPr lang="en-US" altLang="zh-CN" dirty="0"/>
              <a:t>BLEU2</a:t>
            </a:r>
            <a:r>
              <a:rPr lang="zh-CN" altLang="en-US" dirty="0"/>
              <a:t>（</a:t>
            </a:r>
            <a:r>
              <a:rPr lang="en-US" altLang="zh-CN" dirty="0"/>
              <a:t>y</a:t>
            </a:r>
            <a:r>
              <a:rPr lang="zh-CN" altLang="en-US" dirty="0"/>
              <a:t>轴）的变化。</a:t>
            </a:r>
            <a:endParaRPr lang="en-US" altLang="zh-CN" dirty="0"/>
          </a:p>
          <a:p>
            <a:r>
              <a:rPr lang="zh-CN" altLang="en-US" dirty="0"/>
              <a:t>针对这一现象，文中的解释是，因为弱监督数据中路径和文本的对齐不是</a:t>
            </a:r>
            <a:r>
              <a:rPr lang="en-US" altLang="zh-CN" dirty="0"/>
              <a:t>exact match</a:t>
            </a:r>
            <a:r>
              <a:rPr lang="zh-CN" altLang="en-US" dirty="0"/>
              <a:t>，所以加多了监督反倒将噪声引入了。噪声可以理解为，不是所有对齐的句子和路径都表达的相同的知识，所以监督数据过多时其实是引入了更多的错误信息</a:t>
            </a:r>
          </a:p>
        </p:txBody>
      </p:sp>
    </p:spTree>
    <p:extLst>
      <p:ext uri="{BB962C8B-B14F-4D97-AF65-F5344CB8AC3E}">
        <p14:creationId xmlns:p14="http://schemas.microsoft.com/office/powerpoint/2010/main" val="149186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这是这次汇报的大纲</a:t>
            </a:r>
          </a:p>
        </p:txBody>
      </p:sp>
    </p:spTree>
    <p:extLst>
      <p:ext uri="{BB962C8B-B14F-4D97-AF65-F5344CB8AC3E}">
        <p14:creationId xmlns:p14="http://schemas.microsoft.com/office/powerpoint/2010/main" val="113090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457200">
              <a:buNone/>
            </a:pPr>
            <a:endParaRPr lang="zh-CN" altLang="en-US" dirty="0"/>
          </a:p>
        </p:txBody>
      </p:sp>
    </p:spTree>
    <p:extLst>
      <p:ext uri="{BB962C8B-B14F-4D97-AF65-F5344CB8AC3E}">
        <p14:creationId xmlns:p14="http://schemas.microsoft.com/office/powerpoint/2010/main" val="19164092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457200">
              <a:buNone/>
            </a:pPr>
            <a:endParaRPr lang="zh-CN" altLang="en-US" dirty="0"/>
          </a:p>
        </p:txBody>
      </p:sp>
    </p:spTree>
    <p:extLst>
      <p:ext uri="{BB962C8B-B14F-4D97-AF65-F5344CB8AC3E}">
        <p14:creationId xmlns:p14="http://schemas.microsoft.com/office/powerpoint/2010/main" val="982863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首先是本文的动机，（读</a:t>
            </a:r>
            <a:r>
              <a:rPr lang="en-US" altLang="zh-CN" dirty="0"/>
              <a:t>PPT</a:t>
            </a:r>
            <a:r>
              <a:rPr lang="zh-CN" altLang="en-US" dirty="0"/>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本文主要研究</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KG</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实体类型，即推断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KG</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中缺失的实体类型实例</a:t>
            </a:r>
            <a:endParaRPr lang="zh-CN" altLang="en-US" dirty="0"/>
          </a:p>
        </p:txBody>
      </p:sp>
    </p:spTree>
    <p:extLst>
      <p:ext uri="{BB962C8B-B14F-4D97-AF65-F5344CB8AC3E}">
        <p14:creationId xmlns:p14="http://schemas.microsoft.com/office/powerpoint/2010/main" val="28436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08680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5264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8200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E2T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TRT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是这两种机制的实现模式。</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展示了本文模型的简要说明</a:t>
            </a:r>
          </a:p>
          <a:p>
            <a:endParaRPr lang="zh-CN" altLang="en-US" dirty="0"/>
          </a:p>
        </p:txBody>
      </p:sp>
    </p:spTree>
    <p:extLst>
      <p:ext uri="{BB962C8B-B14F-4D97-AF65-F5344CB8AC3E}">
        <p14:creationId xmlns:p14="http://schemas.microsoft.com/office/powerpoint/2010/main" val="18099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dirty="0"/>
              <a:t>先介绍一下本文中的符号</a:t>
            </a:r>
            <a:endParaRPr lang="en-US" altLang="zh-CN" dirty="0"/>
          </a:p>
        </p:txBody>
      </p:sp>
    </p:spTree>
    <p:extLst>
      <p:ext uri="{BB962C8B-B14F-4D97-AF65-F5344CB8AC3E}">
        <p14:creationId xmlns:p14="http://schemas.microsoft.com/office/powerpoint/2010/main" val="1520949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p>
            <a:pPr lvl="0" eaLnBrk="1" latinLnBrk="1" hangingPunct="1"/>
            <a:endParaRPr lang="en-US" altLang="x-none" dirty="0"/>
          </a:p>
        </p:txBody>
      </p:sp>
      <p:sp>
        <p:nvSpPr>
          <p:cNvPr id="9" name="灯片编号占位符 8"/>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p>
            <a:pPr lvl="0" eaLnBrk="1" latinLnBrk="1" hangingPunct="1"/>
            <a:endParaRPr lang="en-US" altLang="x-none" dirty="0"/>
          </a:p>
        </p:txBody>
      </p:sp>
      <p:sp>
        <p:nvSpPr>
          <p:cNvPr id="5" name="灯片编号占位符 4"/>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latinLnBrk="1" hangingPunct="1"/>
            <a:endParaRPr lang="en-US" altLang="x-none" dirty="0"/>
          </a:p>
        </p:txBody>
      </p:sp>
      <p:sp>
        <p:nvSpPr>
          <p:cNvPr id="4" name="灯片编号占位符 3"/>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102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28"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1029"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sp>
        <p:nvSpPr>
          <p:cNvPr id="1030" name="Rectangle 6"/>
          <p:cNvSpPr>
            <a:spLocks noGrp="1"/>
          </p:cNvSpPr>
          <p:nvPr>
            <p:ph type="sldNum" sz="quarter" idx="4"/>
          </p:nvPr>
        </p:nvSpPr>
        <p:spPr>
          <a:xfrm>
            <a:off x="6227764" y="6410325"/>
            <a:ext cx="2376487" cy="331788"/>
          </a:xfrm>
          <a:prstGeom prst="rect">
            <a:avLst/>
          </a:prstGeom>
          <a:noFill/>
          <a:ln w="9525">
            <a:noFill/>
          </a:ln>
        </p:spPr>
        <p:txBody>
          <a:bodyPr/>
          <a:lstStyle>
            <a:lvl1pPr algn="r">
              <a:defRPr sz="800" b="1">
                <a:latin typeface="Tahoma" panose="020B0604030504040204" pitchFamily="2" charset="0"/>
              </a:defRPr>
            </a:lvl1pPr>
          </a:lstStyle>
          <a:p>
            <a:pPr lvl="0" eaLnBrk="1" latinLnBrk="1" hangingPunct="1"/>
            <a:r>
              <a:rPr lang="en-US" altLang="x-none" dirty="0"/>
              <a:t>2014-03-01</a:t>
            </a:r>
          </a:p>
        </p:txBody>
      </p:sp>
      <p:sp>
        <p:nvSpPr>
          <p:cNvPr id="1031" name="Rectangle 9"/>
          <p:cNvSpPr>
            <a:spLocks noGrp="1"/>
          </p:cNvSpPr>
          <p:nvPr>
            <p:ph type="ftr" sz="quarter" idx="3"/>
          </p:nvPr>
        </p:nvSpPr>
        <p:spPr>
          <a:xfrm>
            <a:off x="684213" y="6410325"/>
            <a:ext cx="2895600" cy="260350"/>
          </a:xfrm>
          <a:prstGeom prst="rect">
            <a:avLst/>
          </a:prstGeom>
          <a:noFill/>
          <a:ln w="9525">
            <a:noFill/>
          </a:ln>
        </p:spPr>
        <p:txBody>
          <a:bodyPr/>
          <a:lstStyle>
            <a:lvl1pPr>
              <a:defRPr sz="800" b="1">
                <a:latin typeface="Tahoma" panose="020B0604030504040204" pitchFamily="2" charset="0"/>
              </a:defRPr>
            </a:lvl1pPr>
          </a:lstStyle>
          <a:p>
            <a:pPr lvl="0" eaLnBrk="1" latinLnBrk="1" hangingPunct="1"/>
            <a:endParaRPr lang="en-US" altLang="x-none" dirty="0"/>
          </a:p>
        </p:txBody>
      </p:sp>
      <p:pic>
        <p:nvPicPr>
          <p:cNvPr id="1032"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2051"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2052"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2053"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2054"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2055"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205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205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3075"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3076"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3077"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3078"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3079"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3080"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3081"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4098" name="AutoShape 7"/>
          <p:cNvSpPr/>
          <p:nvPr/>
        </p:nvSpPr>
        <p:spPr>
          <a:xfrm>
            <a:off x="685800" y="34607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4099"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4100"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4101"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4102"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4103"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
        <p:nvSpPr>
          <p:cNvPr id="4104"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4105"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0.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jpe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3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jpe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0.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30.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30.xml"/><Relationship Id="rId5" Type="http://schemas.openxmlformats.org/officeDocument/2006/relationships/image" Target="../media/image36.pn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30.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0.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30.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30.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30.xml"/><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5.xml"/><Relationship Id="rId1" Type="http://schemas.openxmlformats.org/officeDocument/2006/relationships/slideLayout" Target="../slideLayouts/slideLayout30.xml"/><Relationship Id="rId5" Type="http://schemas.openxmlformats.org/officeDocument/2006/relationships/image" Target="../media/image48.png"/><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30.xml"/><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30.xml"/><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8.xml"/><Relationship Id="rId1" Type="http://schemas.openxmlformats.org/officeDocument/2006/relationships/slideLayout" Target="../slideLayouts/slideLayout30.xml"/><Relationship Id="rId5" Type="http://schemas.openxmlformats.org/officeDocument/2006/relationships/image" Target="../media/image51.png"/><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30.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0.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0.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ctrTitle"/>
          </p:nvPr>
        </p:nvSpPr>
        <p:spPr>
          <a:xfrm>
            <a:off x="533506" y="1447852"/>
            <a:ext cx="7924694" cy="762000"/>
          </a:xfrm>
        </p:spPr>
        <p:txBody>
          <a:bodyPr vert="horz" wrap="square" anchor="b"/>
          <a:lstStyle>
            <a:lvl1pPr lvl="0">
              <a:defRPr/>
            </a:lvl1pPr>
          </a:lstStyle>
          <a:p>
            <a:pPr lvl="0" algn="ctr"/>
            <a:r>
              <a:rPr lang="en-US" altLang="zh-CN" sz="2800" b="1" dirty="0" err="1"/>
              <a:t>ConnectE</a:t>
            </a:r>
            <a:r>
              <a:rPr lang="en-US" altLang="zh-CN" sz="2800" b="1" dirty="0"/>
              <a:t>: Connecting Embeddings for      Knowledge Graph Entity Typing</a:t>
            </a:r>
            <a:endParaRPr lang="zh-CN" altLang="en-US" sz="2800" b="1" dirty="0">
              <a:solidFill>
                <a:schemeClr val="accent1"/>
              </a:solidFill>
              <a:effectLst>
                <a:outerShdw blurRad="38100" dist="25400" dir="5400000" algn="ctr" rotWithShape="0">
                  <a:srgbClr val="6E747A">
                    <a:alpha val="43000"/>
                  </a:srgbClr>
                </a:outerShdw>
              </a:effectLst>
              <a:cs typeface="+mn-ea"/>
              <a:sym typeface="+mn-ea"/>
            </a:endParaRPr>
          </a:p>
        </p:txBody>
      </p:sp>
      <p:sp>
        <p:nvSpPr>
          <p:cNvPr id="6147" name="Rectangle 3"/>
          <p:cNvSpPr>
            <a:spLocks noGrp="1"/>
          </p:cNvSpPr>
          <p:nvPr>
            <p:ph type="subTitle"/>
          </p:nvPr>
        </p:nvSpPr>
        <p:spPr>
          <a:xfrm>
            <a:off x="5867400" y="4191000"/>
            <a:ext cx="2590800" cy="1524000"/>
          </a:xfrm>
        </p:spPr>
        <p:txBody>
          <a:bodyPr vert="horz" wrap="square" anchor="t"/>
          <a:lstStyle>
            <a:lvl1pPr marL="0" lvl="0" indent="0" algn="ctr">
              <a:buNone/>
              <a:defRPr/>
            </a:lvl1pPr>
            <a:lvl2pPr marL="471805" lvl="1" indent="0" algn="ctr">
              <a:buNone/>
              <a:defRPr/>
            </a:lvl2pPr>
            <a:lvl3pPr marL="909955" lvl="2" indent="0" algn="ctr">
              <a:buNone/>
              <a:defRPr/>
            </a:lvl3pPr>
            <a:lvl4pPr marL="1306830" lvl="3" indent="0" algn="ctr">
              <a:buNone/>
              <a:defRPr/>
            </a:lvl4pPr>
            <a:lvl5pPr marL="1695450" lvl="4" indent="0" algn="ctr">
              <a:buNone/>
              <a:defRPr/>
            </a:lvl5pPr>
          </a:lstStyle>
          <a:p>
            <a:pPr lvl="0" algn="l" eaLnBrk="1" hangingPunct="1">
              <a:lnSpc>
                <a:spcPct val="115000"/>
              </a:lnSpc>
            </a:pPr>
            <a:r>
              <a:rPr lang="zh-CN" altLang="en-US" sz="800" dirty="0"/>
              <a:t>                                                                           </a:t>
            </a:r>
            <a:endParaRPr lang="en-US" altLang="x-none" sz="800" dirty="0"/>
          </a:p>
          <a:p>
            <a:pPr lvl="0" algn="l" eaLnBrk="1" hangingPunct="1">
              <a:lnSpc>
                <a:spcPct val="115000"/>
              </a:lnSpc>
            </a:pPr>
            <a:r>
              <a:rPr lang="zh-CN" altLang="en-US" sz="1800" dirty="0"/>
              <a:t>汇报人：杨心逸</a:t>
            </a:r>
          </a:p>
          <a:p>
            <a:pPr lvl="0" algn="l" eaLnBrk="1" hangingPunct="1">
              <a:lnSpc>
                <a:spcPct val="115000"/>
              </a:lnSpc>
            </a:pPr>
            <a:r>
              <a:rPr lang="zh-CN" altLang="en-US" sz="1800" dirty="0"/>
              <a:t>日    期：</a:t>
            </a:r>
            <a:r>
              <a:rPr lang="en-US" altLang="x-none" sz="1800" dirty="0"/>
              <a:t>2021</a:t>
            </a:r>
            <a:r>
              <a:rPr lang="zh-CN" altLang="en-US" sz="1800" dirty="0"/>
              <a:t>-</a:t>
            </a:r>
            <a:r>
              <a:rPr lang="en-US" altLang="zh-CN" sz="1800" dirty="0"/>
              <a:t>8</a:t>
            </a:r>
            <a:r>
              <a:rPr lang="zh-CN" altLang="en-US" sz="1800" dirty="0"/>
              <a:t>-？</a:t>
            </a:r>
            <a:endParaRPr lang="en-US" altLang="zh-CN" sz="1800" dirty="0"/>
          </a:p>
          <a:p>
            <a:pPr lvl="0" algn="l" eaLnBrk="1" hangingPunct="1">
              <a:lnSpc>
                <a:spcPct val="115000"/>
              </a:lnSpc>
            </a:pPr>
            <a:r>
              <a:rPr lang="zh-CN" altLang="en-US" sz="800" dirty="0"/>
              <a:t>                                                                            </a:t>
            </a:r>
            <a:endParaRPr lang="en-US" altLang="x-none" sz="800" dirty="0"/>
          </a:p>
          <a:p>
            <a:pPr lvl="0" algn="r" eaLnBrk="1" hangingPunct="1">
              <a:lnSpc>
                <a:spcPct val="115000"/>
              </a:lnSpc>
            </a:pPr>
            <a:endParaRPr lang="en-US" altLang="x-none" sz="700" dirty="0"/>
          </a:p>
          <a:p>
            <a:pPr lvl="0" algn="r" eaLnBrk="1" hangingPunct="1">
              <a:lnSpc>
                <a:spcPct val="115000"/>
              </a:lnSpc>
            </a:pPr>
            <a:endParaRPr lang="en-US" altLang="x-none" sz="700" dirty="0"/>
          </a:p>
          <a:p>
            <a:pPr lvl="0" algn="r" eaLnBrk="1" hangingPunct="1">
              <a:lnSpc>
                <a:spcPct val="115000"/>
              </a:lnSpc>
            </a:pPr>
            <a:endParaRPr lang="zh-CN" altLang="en-US" sz="800" dirty="0"/>
          </a:p>
        </p:txBody>
      </p:sp>
      <p:pic>
        <p:nvPicPr>
          <p:cNvPr id="6148" name="图片 3" descr="bb.jpg"/>
          <p:cNvPicPr>
            <a:picLocks noChangeAspect="1"/>
          </p:cNvPicPr>
          <p:nvPr/>
        </p:nvPicPr>
        <p:blipFill>
          <a:blip r:embed="rId3"/>
          <a:stretch>
            <a:fillRect/>
          </a:stretch>
        </p:blipFill>
        <p:spPr>
          <a:xfrm>
            <a:off x="7696200" y="6400800"/>
            <a:ext cx="933450" cy="304800"/>
          </a:xfrm>
          <a:prstGeom prst="rect">
            <a:avLst/>
          </a:prstGeom>
          <a:noFill/>
          <a:ln w="9525">
            <a:noFill/>
          </a:ln>
        </p:spPr>
      </p:pic>
      <p:pic>
        <p:nvPicPr>
          <p:cNvPr id="6149" name="Picture 6" descr="C:\Users\chensh\Desktop\image\235105-1305160K11533.jpg"/>
          <p:cNvPicPr>
            <a:picLocks noChangeAspect="1"/>
          </p:cNvPicPr>
          <p:nvPr/>
        </p:nvPicPr>
        <p:blipFill>
          <a:blip r:embed="rId4"/>
          <a:stretch>
            <a:fillRect/>
          </a:stretch>
        </p:blipFill>
        <p:spPr>
          <a:xfrm>
            <a:off x="762000" y="2667000"/>
            <a:ext cx="5106988" cy="3657600"/>
          </a:xfrm>
          <a:prstGeom prst="rect">
            <a:avLst/>
          </a:prstGeom>
          <a:noFill/>
          <a:ln w="9525">
            <a:noFill/>
          </a:ln>
        </p:spPr>
      </p:pic>
    </p:spTree>
  </p:cSld>
  <p:clrMapOvr>
    <a:masterClrMapping/>
  </p:clrMapOvr>
  <p:transition spd="slow" advTm="132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1.5</a:t>
            </a:r>
            <a:r>
              <a:rPr lang="zh-CN" altLang="en-US" sz="2800" b="1" dirty="0">
                <a:effectLst>
                  <a:outerShdw blurRad="38100" dist="38100" dir="2700000">
                    <a:srgbClr val="C0C0C0"/>
                  </a:outerShdw>
                </a:effectLst>
              </a:rPr>
              <a:t>、相关工作</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10</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201602" y="1066862"/>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0">
              <a:buClr>
                <a:srgbClr val="C0504D"/>
              </a:buClr>
              <a:buNone/>
            </a:pPr>
            <a:r>
              <a:rPr lang="zh-CN" altLang="en-US" sz="1800" dirty="0"/>
              <a:t>虽然关于实体类型之前有一定的研究，但是明显都有一定的缺陷，比如</a:t>
            </a:r>
            <a:r>
              <a:rPr lang="en-US" altLang="zh-CN" sz="1800" dirty="0"/>
              <a:t>LM</a:t>
            </a:r>
            <a:r>
              <a:rPr lang="zh-CN" altLang="en-US" sz="1800" dirty="0"/>
              <a:t>，</a:t>
            </a:r>
            <a:r>
              <a:rPr lang="en-US" altLang="zh-CN" sz="1800" dirty="0"/>
              <a:t>PEM</a:t>
            </a:r>
            <a:r>
              <a:rPr lang="zh-CN" altLang="en-US" sz="1800" dirty="0"/>
              <a:t>忽视了全局三元组知识。而</a:t>
            </a:r>
            <a:r>
              <a:rPr lang="en-US" altLang="zh-CN" dirty="0"/>
              <a:t>RESCAL-ET</a:t>
            </a:r>
            <a:r>
              <a:rPr lang="zh-CN" altLang="en-US" dirty="0"/>
              <a:t>，</a:t>
            </a:r>
            <a:r>
              <a:rPr lang="en-US" altLang="zh-CN" dirty="0"/>
              <a:t>HOLE-ET</a:t>
            </a:r>
            <a:r>
              <a:rPr lang="zh-CN" altLang="en-US" dirty="0"/>
              <a:t>，</a:t>
            </a:r>
            <a:r>
              <a:rPr lang="en-US" altLang="zh-CN" dirty="0" err="1"/>
              <a:t>TransE</a:t>
            </a:r>
            <a:r>
              <a:rPr lang="en-US" altLang="zh-CN" dirty="0"/>
              <a:t>-ET</a:t>
            </a:r>
            <a:r>
              <a:rPr lang="zh-CN" altLang="en-US" dirty="0"/>
              <a:t>和</a:t>
            </a:r>
            <a:r>
              <a:rPr lang="en-US" altLang="zh-CN" dirty="0"/>
              <a:t>ETE</a:t>
            </a:r>
            <a:r>
              <a:rPr lang="zh-CN" altLang="en-US" dirty="0"/>
              <a:t>错误的认为实体类型和实体在一个空间中，这显然并不合理，等等还有一些其他模型，如下图所示：</a:t>
            </a:r>
            <a:endParaRPr lang="en-US" altLang="zh-CN" sz="1800" dirty="0">
              <a:solidFill>
                <a:srgbClr val="000000"/>
              </a:solidFill>
              <a:latin typeface="微软雅黑"/>
              <a:ea typeface="微软雅黑"/>
            </a:endParaRPr>
          </a:p>
          <a:p>
            <a:pPr marL="0" indent="0">
              <a:buClr>
                <a:srgbClr val="C0504D"/>
              </a:buClr>
              <a:buNone/>
            </a:pPr>
            <a:endParaRPr lang="en-US" altLang="zh-CN" sz="1800" dirty="0">
              <a:solidFill>
                <a:srgbClr val="000000"/>
              </a:solidFill>
              <a:latin typeface="微软雅黑"/>
              <a:ea typeface="微软雅黑"/>
            </a:endParaRPr>
          </a:p>
        </p:txBody>
      </p:sp>
      <p:pic>
        <p:nvPicPr>
          <p:cNvPr id="2" name="图片 1">
            <a:extLst>
              <a:ext uri="{FF2B5EF4-FFF2-40B4-BE49-F238E27FC236}">
                <a16:creationId xmlns:a16="http://schemas.microsoft.com/office/drawing/2014/main" id="{310A954E-04F1-43B5-815E-A205C7F4D28B}"/>
              </a:ext>
            </a:extLst>
          </p:cNvPr>
          <p:cNvPicPr>
            <a:picLocks noChangeAspect="1"/>
          </p:cNvPicPr>
          <p:nvPr/>
        </p:nvPicPr>
        <p:blipFill>
          <a:blip r:embed="rId4"/>
          <a:stretch>
            <a:fillRect/>
          </a:stretch>
        </p:blipFill>
        <p:spPr>
          <a:xfrm>
            <a:off x="0" y="2514624"/>
            <a:ext cx="9144000" cy="3765716"/>
          </a:xfrm>
          <a:prstGeom prst="rect">
            <a:avLst/>
          </a:prstGeom>
        </p:spPr>
      </p:pic>
    </p:spTree>
    <p:extLst>
      <p:ext uri="{BB962C8B-B14F-4D97-AF65-F5344CB8AC3E}">
        <p14:creationId xmlns:p14="http://schemas.microsoft.com/office/powerpoint/2010/main" val="4083274127"/>
      </p:ext>
    </p:extLst>
  </p:cSld>
  <p:clrMapOvr>
    <a:masterClrMapping/>
  </p:clrMapOvr>
  <p:transition spd="slow" advTm="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11</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mc:AlternateContent xmlns:mc="http://schemas.openxmlformats.org/markup-compatibility/2006">
        <mc:Choice xmlns:a14="http://schemas.microsoft.com/office/drawing/2010/main" Requires="a14">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304912" y="1143060"/>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457200">
                  <a:buClr>
                    <a:srgbClr val="C0504D"/>
                  </a:buClr>
                  <a:buNone/>
                </a:pPr>
                <a:r>
                  <a:rPr lang="zh-CN" altLang="en-US" dirty="0"/>
                  <a:t>接下来，详细介绍</a:t>
                </a:r>
                <a:r>
                  <a:rPr lang="en-US" altLang="zh-CN" dirty="0"/>
                  <a:t>E2T</a:t>
                </a:r>
                <a:r>
                  <a:rPr lang="zh-CN" altLang="en-US" dirty="0"/>
                  <a:t>和</a:t>
                </a:r>
                <a:r>
                  <a:rPr lang="en-US" altLang="zh-CN" dirty="0"/>
                  <a:t>TRT</a:t>
                </a:r>
                <a:r>
                  <a:rPr lang="zh-CN" altLang="en-US" dirty="0"/>
                  <a:t>。</a:t>
                </a:r>
                <a:endParaRPr lang="en-US" altLang="zh-CN" dirty="0"/>
              </a:p>
              <a:p>
                <a:pPr>
                  <a:buClr>
                    <a:srgbClr val="C0504D"/>
                  </a:buClr>
                </a:pPr>
                <a:r>
                  <a:rPr lang="en-US" altLang="zh-CN" sz="2400" dirty="0">
                    <a:solidFill>
                      <a:srgbClr val="FF0000"/>
                    </a:solidFill>
                    <a:latin typeface="微软雅黑"/>
                    <a:ea typeface="微软雅黑"/>
                  </a:rPr>
                  <a:t>E2T</a:t>
                </a:r>
                <a:r>
                  <a:rPr lang="zh-CN" altLang="en-US" sz="2400" dirty="0">
                    <a:solidFill>
                      <a:srgbClr val="FF0000"/>
                    </a:solidFill>
                  </a:rPr>
                  <a:t>：将实体映射到实体类型</a:t>
                </a:r>
                <a:endParaRPr lang="en-US" altLang="zh-CN" sz="2400" dirty="0">
                  <a:solidFill>
                    <a:srgbClr val="FF0000"/>
                  </a:solidFill>
                </a:endParaRPr>
              </a:p>
              <a:p>
                <a:pPr marL="0" indent="0">
                  <a:buClr>
                    <a:srgbClr val="C0504D"/>
                  </a:buClr>
                  <a:buNone/>
                </a:pPr>
                <a:r>
                  <a:rPr lang="en-US" altLang="zh-CN" dirty="0"/>
                  <a:t>E2T</a:t>
                </a:r>
                <a:r>
                  <a:rPr lang="zh-CN" altLang="en-US" dirty="0"/>
                  <a:t>涉及从实体类型实例中学习具有局部类型知识的函数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zh-CN" altLang="en-US" dirty="0"/>
                  <a:t>，该模型被设计为对实体</a:t>
                </a:r>
                <a:r>
                  <a:rPr lang="en-US" altLang="zh-CN" dirty="0"/>
                  <a:t>e</a:t>
                </a:r>
                <a:r>
                  <a:rPr lang="zh-CN" altLang="en-US" dirty="0"/>
                  <a:t>和类型</a:t>
                </a:r>
                <a:r>
                  <a:rPr lang="en-US" altLang="zh-CN" dirty="0"/>
                  <a:t>t</a:t>
                </a:r>
                <a:r>
                  <a:rPr lang="zh-CN" altLang="en-US" dirty="0"/>
                  <a:t>的相似性进行评分。该模型的主要思想如下：</a:t>
                </a:r>
                <a:endParaRPr lang="en-US" altLang="zh-CN" dirty="0"/>
              </a:p>
              <a:p>
                <a:pPr marL="457200" indent="-457200">
                  <a:buClr>
                    <a:srgbClr val="C0504D"/>
                  </a:buClr>
                  <a:buFont typeface="+mj-lt"/>
                  <a:buAutoNum type="arabicPeriod"/>
                </a:pPr>
                <a:r>
                  <a:rPr lang="zh-CN" altLang="en-US" dirty="0"/>
                  <a:t>由于当所学习的实体嵌入具有相同或相似的类型时，它们很好地聚集在一起，因此，相当直观的是，实体类型嵌入表示实体簇的投影公共概念表示，比如</a:t>
                </a:r>
                <a:r>
                  <a:rPr lang="en-US" altLang="zh-CN" dirty="0"/>
                  <a:t>					</a:t>
                </a:r>
                <a:r>
                  <a:rPr lang="zh-CN" altLang="en-US" dirty="0"/>
                  <a:t>是实体</a:t>
                </a:r>
                <a:r>
                  <a:rPr lang="en-US" altLang="zh-CN" dirty="0"/>
                  <a:t>e</a:t>
                </a:r>
                <a:r>
                  <a:rPr lang="zh-CN" altLang="en-US" dirty="0"/>
                  <a:t>的嵌入</a:t>
                </a:r>
                <a:endParaRPr lang="en-US" altLang="zh-CN" dirty="0"/>
              </a:p>
              <a:p>
                <a:pPr marL="0" indent="0">
                  <a:buClr>
                    <a:srgbClr val="C0504D"/>
                  </a:buClr>
                  <a:buNone/>
                </a:pPr>
                <a:r>
                  <a:rPr lang="en-US" altLang="zh-CN" dirty="0"/>
                  <a:t>		</a:t>
                </a:r>
                <a:r>
                  <a:rPr lang="zh-CN" altLang="en-US" dirty="0"/>
                  <a:t>是实体</a:t>
                </a:r>
                <a:r>
                  <a:rPr lang="en-US" altLang="zh-CN" dirty="0"/>
                  <a:t>e</a:t>
                </a:r>
                <a:r>
                  <a:rPr lang="zh-CN" altLang="en-US" dirty="0"/>
                  <a:t>的嵌入</a:t>
                </a:r>
                <a:endParaRPr lang="en-US" altLang="zh-CN" dirty="0"/>
              </a:p>
              <a:p>
                <a:pPr marL="0" indent="0">
                  <a:buClr>
                    <a:srgbClr val="C0504D"/>
                  </a:buClr>
                  <a:buNone/>
                </a:pPr>
                <a:r>
                  <a:rPr lang="en-US" altLang="zh-CN" dirty="0"/>
                  <a:t>		</a:t>
                </a:r>
                <a:r>
                  <a:rPr lang="zh-CN" altLang="en-US" dirty="0"/>
                  <a:t>是实体类型</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𝑒</m:t>
                        </m:r>
                      </m:sub>
                    </m:sSub>
                  </m:oMath>
                </a14:m>
                <a:r>
                  <a:rPr lang="zh-CN" altLang="en-US" dirty="0"/>
                  <a:t>的嵌入</a:t>
                </a:r>
                <a:endParaRPr lang="en-US" altLang="zh-CN" dirty="0"/>
              </a:p>
              <a:p>
                <a:pPr marL="0" indent="0">
                  <a:buClr>
                    <a:srgbClr val="C0504D"/>
                  </a:buClr>
                  <a:buNone/>
                </a:pPr>
                <a:r>
                  <a:rPr lang="zh-CN" altLang="en-US" dirty="0"/>
                  <a:t>实体类型嵌入表示它们的实体的公共信息，因此它应该具有较少的变量，也就是</a:t>
                </a:r>
                <a:endParaRPr lang="en-US" altLang="zh-CN" dirty="0"/>
              </a:p>
              <a:p>
                <a:pPr marL="457200" indent="-457200">
                  <a:buClr>
                    <a:srgbClr val="C0504D"/>
                  </a:buClr>
                  <a:buFont typeface="+mj-lt"/>
                  <a:buAutoNum type="arabicPeriod"/>
                </a:pPr>
                <a:endParaRPr lang="en-US" altLang="zh-CN" dirty="0">
                  <a:solidFill>
                    <a:srgbClr val="FF0000"/>
                  </a:solidFill>
                  <a:latin typeface="微软雅黑"/>
                  <a:ea typeface="微软雅黑"/>
                </a:endParaRPr>
              </a:p>
            </p:txBody>
          </p:sp>
        </mc:Choice>
        <mc:Fallback>
          <p:sp>
            <p:nvSpPr>
              <p:cNvPr id="7" name="内容占位符 2">
                <a:extLst>
                  <a:ext uri="{FF2B5EF4-FFF2-40B4-BE49-F238E27FC236}">
                    <a16:creationId xmlns:a16="http://schemas.microsoft.com/office/drawing/2014/main" id="{E5A51D45-ADDC-425E-8711-05F495F90F57}"/>
                  </a:ext>
                </a:extLst>
              </p:cNvPr>
              <p:cNvSpPr txBox="1">
                <a:spLocks noRot="1" noChangeAspect="1" noMove="1" noResize="1" noEditPoints="1" noAdjustHandles="1" noChangeArrowheads="1" noChangeShapeType="1" noTextEdit="1"/>
              </p:cNvSpPr>
              <p:nvPr/>
            </p:nvSpPr>
            <p:spPr>
              <a:xfrm>
                <a:off x="304912" y="1143060"/>
                <a:ext cx="8561398" cy="4952944"/>
              </a:xfrm>
              <a:prstGeom prst="rect">
                <a:avLst/>
              </a:prstGeom>
              <a:blipFill>
                <a:blip r:embed="rId4"/>
                <a:stretch>
                  <a:fillRect l="-926" t="-369" r="-499"/>
                </a:stretch>
              </a:blipFill>
              <a:ln w="9525">
                <a:noFill/>
              </a:ln>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8C02F105-0AC9-4F9C-9D7A-EDBE30FD85E8}"/>
              </a:ext>
            </a:extLst>
          </p:cNvPr>
          <p:cNvPicPr>
            <a:picLocks noChangeAspect="1"/>
          </p:cNvPicPr>
          <p:nvPr/>
        </p:nvPicPr>
        <p:blipFill>
          <a:blip r:embed="rId5"/>
          <a:stretch>
            <a:fillRect/>
          </a:stretch>
        </p:blipFill>
        <p:spPr>
          <a:xfrm>
            <a:off x="2362574" y="3809990"/>
            <a:ext cx="3200000" cy="295238"/>
          </a:xfrm>
          <a:prstGeom prst="rect">
            <a:avLst/>
          </a:prstGeom>
        </p:spPr>
      </p:pic>
      <p:pic>
        <p:nvPicPr>
          <p:cNvPr id="3" name="图片 2">
            <a:extLst>
              <a:ext uri="{FF2B5EF4-FFF2-40B4-BE49-F238E27FC236}">
                <a16:creationId xmlns:a16="http://schemas.microsoft.com/office/drawing/2014/main" id="{EF197EA0-F4AD-4BDD-B04A-37CB28964D03}"/>
              </a:ext>
            </a:extLst>
          </p:cNvPr>
          <p:cNvPicPr>
            <a:picLocks noChangeAspect="1"/>
          </p:cNvPicPr>
          <p:nvPr/>
        </p:nvPicPr>
        <p:blipFill rotWithShape="1">
          <a:blip r:embed="rId6"/>
          <a:srcRect r="19355" b="2941"/>
          <a:stretch/>
        </p:blipFill>
        <p:spPr>
          <a:xfrm>
            <a:off x="838298" y="4267178"/>
            <a:ext cx="952381" cy="314286"/>
          </a:xfrm>
          <a:prstGeom prst="rect">
            <a:avLst/>
          </a:prstGeom>
        </p:spPr>
      </p:pic>
      <p:pic>
        <p:nvPicPr>
          <p:cNvPr id="4" name="图片 3">
            <a:extLst>
              <a:ext uri="{FF2B5EF4-FFF2-40B4-BE49-F238E27FC236}">
                <a16:creationId xmlns:a16="http://schemas.microsoft.com/office/drawing/2014/main" id="{7C6E0656-3A37-40FD-8302-23F43EEAEB01}"/>
              </a:ext>
            </a:extLst>
          </p:cNvPr>
          <p:cNvPicPr>
            <a:picLocks noChangeAspect="1"/>
          </p:cNvPicPr>
          <p:nvPr/>
        </p:nvPicPr>
        <p:blipFill>
          <a:blip r:embed="rId7"/>
          <a:stretch>
            <a:fillRect/>
          </a:stretch>
        </p:blipFill>
        <p:spPr>
          <a:xfrm>
            <a:off x="859145" y="4664112"/>
            <a:ext cx="952381" cy="314286"/>
          </a:xfrm>
          <a:prstGeom prst="rect">
            <a:avLst/>
          </a:prstGeom>
        </p:spPr>
      </p:pic>
      <p:pic>
        <p:nvPicPr>
          <p:cNvPr id="5" name="图片 4">
            <a:extLst>
              <a:ext uri="{FF2B5EF4-FFF2-40B4-BE49-F238E27FC236}">
                <a16:creationId xmlns:a16="http://schemas.microsoft.com/office/drawing/2014/main" id="{DF66834A-BD21-48CE-AB72-C81761DD8F6A}"/>
              </a:ext>
            </a:extLst>
          </p:cNvPr>
          <p:cNvPicPr>
            <a:picLocks noChangeAspect="1"/>
          </p:cNvPicPr>
          <p:nvPr/>
        </p:nvPicPr>
        <p:blipFill>
          <a:blip r:embed="rId8"/>
          <a:stretch>
            <a:fillRect/>
          </a:stretch>
        </p:blipFill>
        <p:spPr>
          <a:xfrm>
            <a:off x="1314488" y="5553035"/>
            <a:ext cx="657143" cy="323810"/>
          </a:xfrm>
          <a:prstGeom prst="rect">
            <a:avLst/>
          </a:prstGeom>
        </p:spPr>
      </p:pic>
    </p:spTree>
    <p:extLst>
      <p:ext uri="{BB962C8B-B14F-4D97-AF65-F5344CB8AC3E}">
        <p14:creationId xmlns:p14="http://schemas.microsoft.com/office/powerpoint/2010/main" val="980186341"/>
      </p:ext>
    </p:extLst>
  </p:cSld>
  <p:clrMapOvr>
    <a:masterClrMapping/>
  </p:clrMapOvr>
  <p:transition spd="slow" advTm="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12</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3875" y="1143060"/>
            <a:ext cx="8096250" cy="5105342"/>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457200" indent="-457200">
              <a:buClr>
                <a:srgbClr val="C0504D"/>
              </a:buClr>
              <a:buFont typeface="+mj-lt"/>
              <a:buAutoNum type="arabicPeriod" startAt="2"/>
            </a:pPr>
            <a:r>
              <a:rPr lang="zh-CN" altLang="en-US" dirty="0"/>
              <a:t>由于实体和实体类型是完全不同的对象，我们分别为它们构建了两个嵌入空间：</a:t>
            </a:r>
            <a:r>
              <a:rPr lang="zh-CN" altLang="en-US" b="1" dirty="0"/>
              <a:t>实体空间</a:t>
            </a:r>
            <a:r>
              <a:rPr lang="zh-CN" altLang="en-US" dirty="0"/>
              <a:t>和</a:t>
            </a:r>
            <a:r>
              <a:rPr lang="zh-CN" altLang="en-US" b="1" dirty="0"/>
              <a:t>实体类型空间</a:t>
            </a:r>
            <a:r>
              <a:rPr lang="zh-CN" altLang="en-US" dirty="0"/>
              <a:t>。</a:t>
            </a:r>
            <a:endParaRPr lang="en-US" altLang="zh-CN" dirty="0"/>
          </a:p>
          <a:p>
            <a:pPr marL="457200" indent="-457200">
              <a:buClr>
                <a:srgbClr val="C0504D"/>
              </a:buClr>
              <a:buFont typeface="+mj-lt"/>
              <a:buAutoNum type="arabicPeriod" startAt="2"/>
            </a:pPr>
            <a:r>
              <a:rPr lang="zh-CN" altLang="en-US" dirty="0"/>
              <a:t>受前人工作（</a:t>
            </a:r>
            <a:r>
              <a:rPr lang="en-US" altLang="zh-CN" dirty="0" err="1"/>
              <a:t>TranSparse</a:t>
            </a:r>
            <a:r>
              <a:rPr lang="zh-CN" altLang="en-US" dirty="0"/>
              <a:t>）的启发，我们改编了操作矩阵</a:t>
            </a:r>
            <a:r>
              <a:rPr lang="en-US" altLang="zh-CN" dirty="0"/>
              <a:t>M</a:t>
            </a:r>
            <a:r>
              <a:rPr lang="zh-CN" altLang="en-US" dirty="0"/>
              <a:t>，将原来的实体从实体空间投影到关系空间，改由实体从实体空间投影到实体类型空间，我们定义</a:t>
            </a:r>
            <a:endParaRPr lang="en-US" altLang="zh-CN" dirty="0"/>
          </a:p>
          <a:p>
            <a:pPr marL="0" indent="0">
              <a:buClr>
                <a:srgbClr val="C0504D"/>
              </a:buClr>
              <a:buNone/>
            </a:pPr>
            <a:r>
              <a:rPr lang="zh-CN" altLang="en-US" dirty="0"/>
              <a:t>因此，该模型首先将实体嵌入投影到实体类型空间中，然后计算该投影和实体类型嵌入之间的相似性度量。</a:t>
            </a:r>
            <a:endParaRPr lang="en-US" altLang="zh-CN" dirty="0"/>
          </a:p>
          <a:p>
            <a:pPr marL="0" indent="0">
              <a:buClr>
                <a:srgbClr val="C0504D"/>
              </a:buClr>
              <a:buNone/>
            </a:pPr>
            <a:r>
              <a:rPr lang="en-US" altLang="zh-CN" dirty="0"/>
              <a:t>E2T</a:t>
            </a:r>
            <a:r>
              <a:rPr lang="zh-CN" altLang="en-US" dirty="0"/>
              <a:t>的评分函数：</a:t>
            </a:r>
            <a:endParaRPr lang="en-US" altLang="zh-CN" dirty="0"/>
          </a:p>
          <a:p>
            <a:pPr marL="0" indent="0">
              <a:buClr>
                <a:srgbClr val="C0504D"/>
              </a:buClr>
              <a:buNone/>
            </a:pPr>
            <a:r>
              <a:rPr lang="en-US" altLang="zh-CN" dirty="0"/>
              <a:t>		</a:t>
            </a:r>
            <a:r>
              <a:rPr lang="zh-CN" altLang="en-US" dirty="0"/>
              <a:t>是将实体嵌入映射到实体类型空间的传递矩阵</a:t>
            </a:r>
            <a:endParaRPr lang="en-US" altLang="zh-CN" dirty="0"/>
          </a:p>
          <a:p>
            <a:pPr marL="0" indent="0">
              <a:buClr>
                <a:srgbClr val="C0504D"/>
              </a:buClr>
              <a:buNone/>
            </a:pPr>
            <a:r>
              <a:rPr lang="zh-CN" altLang="en-US" dirty="0"/>
              <a:t>正确的实体类型实例的得分应该较低，不正确的实体类型实例的得分应该较高。</a:t>
            </a:r>
            <a:endParaRPr lang="en-US" altLang="zh-CN" dirty="0"/>
          </a:p>
        </p:txBody>
      </p:sp>
      <p:pic>
        <p:nvPicPr>
          <p:cNvPr id="2" name="图片 1">
            <a:extLst>
              <a:ext uri="{FF2B5EF4-FFF2-40B4-BE49-F238E27FC236}">
                <a16:creationId xmlns:a16="http://schemas.microsoft.com/office/drawing/2014/main" id="{E1AFD1F5-03A7-4AC8-8244-ACED132E59A7}"/>
              </a:ext>
            </a:extLst>
          </p:cNvPr>
          <p:cNvPicPr>
            <a:picLocks noChangeAspect="1"/>
          </p:cNvPicPr>
          <p:nvPr/>
        </p:nvPicPr>
        <p:blipFill>
          <a:blip r:embed="rId4"/>
          <a:stretch>
            <a:fillRect/>
          </a:stretch>
        </p:blipFill>
        <p:spPr>
          <a:xfrm>
            <a:off x="4038614" y="2743218"/>
            <a:ext cx="2361905" cy="304762"/>
          </a:xfrm>
          <a:prstGeom prst="rect">
            <a:avLst/>
          </a:prstGeom>
        </p:spPr>
      </p:pic>
      <p:pic>
        <p:nvPicPr>
          <p:cNvPr id="3" name="图片 2">
            <a:extLst>
              <a:ext uri="{FF2B5EF4-FFF2-40B4-BE49-F238E27FC236}">
                <a16:creationId xmlns:a16="http://schemas.microsoft.com/office/drawing/2014/main" id="{A588E8AA-D54F-4796-BE9F-AF75A2CB412F}"/>
              </a:ext>
            </a:extLst>
          </p:cNvPr>
          <p:cNvPicPr>
            <a:picLocks noChangeAspect="1"/>
          </p:cNvPicPr>
          <p:nvPr/>
        </p:nvPicPr>
        <p:blipFill>
          <a:blip r:embed="rId5"/>
          <a:stretch>
            <a:fillRect/>
          </a:stretch>
        </p:blipFill>
        <p:spPr>
          <a:xfrm>
            <a:off x="2672000" y="3848191"/>
            <a:ext cx="3800000" cy="533333"/>
          </a:xfrm>
          <a:prstGeom prst="rect">
            <a:avLst/>
          </a:prstGeom>
        </p:spPr>
      </p:pic>
      <p:pic>
        <p:nvPicPr>
          <p:cNvPr id="4" name="图片 3">
            <a:extLst>
              <a:ext uri="{FF2B5EF4-FFF2-40B4-BE49-F238E27FC236}">
                <a16:creationId xmlns:a16="http://schemas.microsoft.com/office/drawing/2014/main" id="{378A1EB6-931A-41B7-B858-92917EF028D1}"/>
              </a:ext>
            </a:extLst>
          </p:cNvPr>
          <p:cNvPicPr>
            <a:picLocks noChangeAspect="1"/>
          </p:cNvPicPr>
          <p:nvPr/>
        </p:nvPicPr>
        <p:blipFill>
          <a:blip r:embed="rId6"/>
          <a:stretch>
            <a:fillRect/>
          </a:stretch>
        </p:blipFill>
        <p:spPr>
          <a:xfrm>
            <a:off x="1219288" y="4486278"/>
            <a:ext cx="1152381" cy="314286"/>
          </a:xfrm>
          <a:prstGeom prst="rect">
            <a:avLst/>
          </a:prstGeom>
        </p:spPr>
      </p:pic>
    </p:spTree>
    <p:extLst>
      <p:ext uri="{BB962C8B-B14F-4D97-AF65-F5344CB8AC3E}">
        <p14:creationId xmlns:p14="http://schemas.microsoft.com/office/powerpoint/2010/main" val="3927393850"/>
      </p:ext>
    </p:extLst>
  </p:cSld>
  <p:clrMapOvr>
    <a:masterClrMapping/>
  </p:clrMapOvr>
  <p:transition spd="slow" advTm="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13</a:t>
            </a:fld>
            <a:endParaRPr lang="zh-CN" altLang="en-US" sz="2400" b="1" dirty="0">
              <a:solidFill>
                <a:srgbClr val="254061"/>
              </a:solidFill>
              <a:latin typeface="HY헤드라인M" pitchFamily="2" charset="-127"/>
              <a:ea typeface="HY헤드라인M" pitchFamily="2" charset="-127"/>
            </a:endParaRPr>
          </a:p>
        </p:txBody>
      </p:sp>
      <mc:AlternateContent xmlns:mc="http://schemas.openxmlformats.org/markup-compatibility/2006">
        <mc:Choice xmlns:a14="http://schemas.microsoft.com/office/drawing/2010/main" Requires="a14">
          <p:sp>
            <p:nvSpPr>
              <p:cNvPr id="10" name="内容占位符 2"/>
              <p:cNvSpPr txBox="1">
                <a:spLocks/>
              </p:cNvSpPr>
              <p:nvPr/>
            </p:nvSpPr>
            <p:spPr>
              <a:xfrm>
                <a:off x="329551" y="1143060"/>
                <a:ext cx="8096250" cy="5105342"/>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r>
                  <a:rPr lang="en-US" altLang="zh-CN" sz="2400" dirty="0">
                    <a:solidFill>
                      <a:srgbClr val="FF0000"/>
                    </a:solidFill>
                  </a:rPr>
                  <a:t>TRT</a:t>
                </a:r>
                <a:r>
                  <a:rPr lang="zh-CN" altLang="en-US" sz="2400" dirty="0">
                    <a:solidFill>
                      <a:srgbClr val="FF0000"/>
                    </a:solidFill>
                  </a:rPr>
                  <a:t>：</a:t>
                </a:r>
                <a:endParaRPr lang="en-US" altLang="zh-CN" sz="2400" dirty="0">
                  <a:solidFill>
                    <a:srgbClr val="FF0000"/>
                  </a:solidFill>
                </a:endParaRPr>
              </a:p>
              <a:p>
                <a:pPr marL="0" indent="0">
                  <a:buNone/>
                </a:pPr>
                <a:r>
                  <a:rPr lang="zh-CN" altLang="en-US" dirty="0"/>
                  <a:t>仅使用实体类型实例进行训练会忽略许多关系知识，这些知识可以利用</a:t>
                </a:r>
                <a:r>
                  <a:rPr lang="en-US" altLang="zh-CN" dirty="0"/>
                  <a:t>KGs</a:t>
                </a:r>
                <a:r>
                  <a:rPr lang="zh-CN" altLang="en-US" dirty="0"/>
                  <a:t>中的三重事实。为了将这种关系数据与我们的模型联系起来，我们建议从</a:t>
                </a:r>
                <a:r>
                  <a:rPr lang="en-US" altLang="zh-CN" dirty="0"/>
                  <a:t>KGs</a:t>
                </a:r>
                <a:r>
                  <a:rPr lang="zh-CN" altLang="en-US" dirty="0"/>
                  <a:t>的全局三重知识中学习实体类型和关系嵌入，该模型的主要思想如下：</a:t>
                </a:r>
                <a:endParaRPr lang="en-US" altLang="zh-CN" dirty="0"/>
              </a:p>
              <a:p>
                <a:pPr marL="457200" indent="-457200">
                  <a:buFont typeface="+mj-lt"/>
                  <a:buAutoNum type="arabicPeriod"/>
                </a:pPr>
                <a:r>
                  <a:rPr lang="zh-CN" altLang="en-US" dirty="0"/>
                  <a:t>如上所述，实体根据它们的类型很好地聚集在一起。因此，我们认为一个三元组</a:t>
                </a:r>
                <a:r>
                  <a:rPr lang="en-US" altLang="zh-CN" dirty="0"/>
                  <a:t>(head entity, relationship, tail entity)</a:t>
                </a:r>
                <a:r>
                  <a:rPr lang="zh-CN" altLang="en-US" dirty="0"/>
                  <a:t>成立的必要前提是它对应的实体类型应该首先符合这种关系。因此，我们可以通过用它们相应的类型替换头部实体和尾部实体，来构建一个新的实体类型三元组</a:t>
                </a:r>
                <a:r>
                  <a:rPr lang="en-US" altLang="zh-CN" dirty="0"/>
                  <a:t>(head type, relationship, tail type)</a:t>
                </a:r>
                <a:r>
                  <a:rPr lang="zh-CN" altLang="en-US" dirty="0"/>
                  <a:t>，比如</a:t>
                </a:r>
                <a:endParaRPr lang="en-US" altLang="zh-CN" dirty="0"/>
              </a:p>
              <a:p>
                <a:pPr marL="0" indent="0">
                  <a:buNone/>
                </a:pPr>
                <a:endParaRPr lang="en-US" altLang="zh-CN" sz="2400" dirty="0">
                  <a:solidFill>
                    <a:srgbClr val="FF0000"/>
                  </a:solidFill>
                </a:endParaRPr>
              </a:p>
              <a:p>
                <a:pPr marL="0" indent="0">
                  <a:buNone/>
                </a:pPr>
                <a:r>
                  <a:rPr lang="zh-CN" altLang="en-US" sz="2400" dirty="0">
                    <a:solidFill>
                      <a:srgbClr val="FF0000"/>
                    </a:solidFill>
                  </a:rPr>
                  <a:t>     </a:t>
                </a:r>
                <a14:m>
                  <m:oMath xmlns:m="http://schemas.openxmlformats.org/officeDocument/2006/math">
                    <m:sSub>
                      <m:sSubPr>
                        <m:ctrlPr>
                          <a:rPr lang="en-US" altLang="zh-CN" sz="240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𝑡</m:t>
                        </m:r>
                      </m:e>
                      <m:sub>
                        <m:r>
                          <a:rPr lang="en-US" altLang="zh-CN" sz="2400" b="0" i="1" smtClean="0">
                            <a:solidFill>
                              <a:schemeClr val="tx1"/>
                            </a:solidFill>
                            <a:latin typeface="Cambria Math" panose="02040503050406030204" pitchFamily="18" charset="0"/>
                          </a:rPr>
                          <m:t>𝑒</m:t>
                        </m:r>
                      </m:sub>
                    </m:sSub>
                    <m:r>
                      <a:rPr lang="zh-CN" altLang="en-US" sz="2400" b="0" i="1" smtClean="0">
                        <a:solidFill>
                          <a:schemeClr val="tx1"/>
                        </a:solidFill>
                        <a:latin typeface="Cambria Math" panose="02040503050406030204" pitchFamily="18" charset="0"/>
                      </a:rPr>
                      <m:t>和</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𝑡</m:t>
                        </m:r>
                      </m:e>
                      <m:sub>
                        <m:acc>
                          <m:accPr>
                            <m:chr m:val="̃"/>
                            <m:ctrlPr>
                              <a:rPr lang="en-US" altLang="zh-CN" sz="2400" b="0" i="1" smtClean="0">
                                <a:solidFill>
                                  <a:schemeClr val="tx1"/>
                                </a:solidFill>
                                <a:latin typeface="Cambria Math" panose="02040503050406030204" pitchFamily="18" charset="0"/>
                              </a:rPr>
                            </m:ctrlPr>
                          </m:accPr>
                          <m:e>
                            <m:r>
                              <a:rPr lang="en-US" altLang="zh-CN" sz="2400" b="0" i="1" smtClean="0">
                                <a:solidFill>
                                  <a:schemeClr val="tx1"/>
                                </a:solidFill>
                                <a:latin typeface="Cambria Math" panose="02040503050406030204" pitchFamily="18" charset="0"/>
                              </a:rPr>
                              <m:t>𝑒</m:t>
                            </m:r>
                          </m:e>
                        </m:acc>
                      </m:sub>
                    </m:sSub>
                    <m:r>
                      <a:rPr lang="zh-CN" altLang="en-US" sz="2400" i="1">
                        <a:latin typeface="Cambria Math" panose="02040503050406030204" pitchFamily="18" charset="0"/>
                      </a:rPr>
                      <m:t>分别代表</m:t>
                    </m:r>
                    <m:r>
                      <a:rPr lang="zh-CN" altLang="en-US" sz="2400" i="1">
                        <a:latin typeface="Cambria Math" panose="02040503050406030204" pitchFamily="18" charset="0"/>
                      </a:rPr>
                      <m:t>头实体</m:t>
                    </m:r>
                    <m:r>
                      <a:rPr lang="zh-CN" altLang="en-US" sz="2400" b="0" i="1" smtClean="0">
                        <a:latin typeface="Cambria Math" panose="02040503050406030204" pitchFamily="18" charset="0"/>
                      </a:rPr>
                      <m:t>和</m:t>
                    </m:r>
                    <m:r>
                      <a:rPr lang="zh-CN" altLang="en-US" sz="2400" i="1">
                        <a:latin typeface="Cambria Math" panose="02040503050406030204" pitchFamily="18" charset="0"/>
                      </a:rPr>
                      <m:t>尾实体</m:t>
                    </m:r>
                    <m:r>
                      <a:rPr lang="zh-CN" altLang="en-US" sz="2400" b="0" i="1" smtClean="0">
                        <a:latin typeface="Cambria Math" panose="02040503050406030204" pitchFamily="18" charset="0"/>
                      </a:rPr>
                      <m:t>的</m:t>
                    </m:r>
                    <m:r>
                      <a:rPr lang="zh-CN" altLang="en-US" sz="2400" i="1">
                        <a:latin typeface="Cambria Math" panose="02040503050406030204" pitchFamily="18" charset="0"/>
                      </a:rPr>
                      <m:t>层次</m:t>
                    </m:r>
                    <m:r>
                      <a:rPr lang="zh-CN" altLang="en-US" sz="2400" i="1" smtClean="0">
                        <a:latin typeface="Cambria Math" panose="02040503050406030204" pitchFamily="18" charset="0"/>
                      </a:rPr>
                      <m:t>类型</m:t>
                    </m:r>
                  </m:oMath>
                </a14:m>
                <a:endParaRPr lang="zh-CN" altLang="en-US" sz="2400" dirty="0">
                  <a:solidFill>
                    <a:srgbClr val="FF0000"/>
                  </a:solidFill>
                </a:endParaRPr>
              </a:p>
              <a:p>
                <a:pPr marL="0" indent="0">
                  <a:buNone/>
                </a:pPr>
                <a:endParaRPr lang="zh-CN" altLang="en-US" sz="2400" dirty="0">
                  <a:solidFill>
                    <a:srgbClr val="FF0000"/>
                  </a:solidFill>
                </a:endParaRPr>
              </a:p>
            </p:txBody>
          </p:sp>
        </mc:Choice>
        <mc:Fallback>
          <p:sp>
            <p:nvSpPr>
              <p:cNvPr id="10" name="内容占位符 2"/>
              <p:cNvSpPr txBox="1">
                <a:spLocks noRot="1" noChangeAspect="1" noMove="1" noResize="1" noEditPoints="1" noAdjustHandles="1" noChangeArrowheads="1" noChangeShapeType="1" noTextEdit="1"/>
              </p:cNvSpPr>
              <p:nvPr/>
            </p:nvSpPr>
            <p:spPr>
              <a:xfrm>
                <a:off x="329551" y="1143060"/>
                <a:ext cx="8096250" cy="5105342"/>
              </a:xfrm>
              <a:prstGeom prst="rect">
                <a:avLst/>
              </a:prstGeom>
              <a:blipFill>
                <a:blip r:embed="rId4"/>
                <a:stretch>
                  <a:fillRect l="-979" t="-478" r="-678"/>
                </a:stretch>
              </a:blipFill>
              <a:ln w="9525">
                <a:noFill/>
              </a:ln>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994C2F43-7B0D-4D04-A14B-1CDEC2D9F12A}"/>
              </a:ext>
            </a:extLst>
          </p:cNvPr>
          <p:cNvPicPr>
            <a:picLocks noChangeAspect="1"/>
          </p:cNvPicPr>
          <p:nvPr/>
        </p:nvPicPr>
        <p:blipFill>
          <a:blip r:embed="rId5"/>
          <a:stretch>
            <a:fillRect/>
          </a:stretch>
        </p:blipFill>
        <p:spPr>
          <a:xfrm>
            <a:off x="914497" y="5105356"/>
            <a:ext cx="2514534" cy="430894"/>
          </a:xfrm>
          <a:prstGeom prst="rect">
            <a:avLst/>
          </a:prstGeom>
        </p:spPr>
      </p:pic>
      <p:pic>
        <p:nvPicPr>
          <p:cNvPr id="3" name="图片 2">
            <a:extLst>
              <a:ext uri="{FF2B5EF4-FFF2-40B4-BE49-F238E27FC236}">
                <a16:creationId xmlns:a16="http://schemas.microsoft.com/office/drawing/2014/main" id="{9F5A547C-9E41-495A-AB2C-EF6F6CA534CB}"/>
              </a:ext>
            </a:extLst>
          </p:cNvPr>
          <p:cNvPicPr>
            <a:picLocks noChangeAspect="1"/>
          </p:cNvPicPr>
          <p:nvPr/>
        </p:nvPicPr>
        <p:blipFill>
          <a:blip r:embed="rId6"/>
          <a:stretch>
            <a:fillRect/>
          </a:stretch>
        </p:blipFill>
        <p:spPr>
          <a:xfrm>
            <a:off x="3505228" y="5181554"/>
            <a:ext cx="1600158" cy="340192"/>
          </a:xfrm>
          <a:prstGeom prst="rect">
            <a:avLst/>
          </a:prstGeom>
        </p:spPr>
      </p:pic>
      <p:pic>
        <p:nvPicPr>
          <p:cNvPr id="5" name="图片 4">
            <a:extLst>
              <a:ext uri="{FF2B5EF4-FFF2-40B4-BE49-F238E27FC236}">
                <a16:creationId xmlns:a16="http://schemas.microsoft.com/office/drawing/2014/main" id="{CD6CBEEA-E245-47AB-8C83-CD0FFCFFE22B}"/>
              </a:ext>
            </a:extLst>
          </p:cNvPr>
          <p:cNvPicPr>
            <a:picLocks noChangeAspect="1"/>
          </p:cNvPicPr>
          <p:nvPr/>
        </p:nvPicPr>
        <p:blipFill>
          <a:blip r:embed="rId7"/>
          <a:stretch>
            <a:fillRect/>
          </a:stretch>
        </p:blipFill>
        <p:spPr>
          <a:xfrm>
            <a:off x="5260789" y="5192384"/>
            <a:ext cx="758973" cy="326170"/>
          </a:xfrm>
          <a:prstGeom prst="rect">
            <a:avLst/>
          </a:prstGeom>
        </p:spPr>
      </p:pic>
    </p:spTree>
    <p:extLst>
      <p:ext uri="{BB962C8B-B14F-4D97-AF65-F5344CB8AC3E}">
        <p14:creationId xmlns:p14="http://schemas.microsoft.com/office/powerpoint/2010/main" val="2919407153"/>
      </p:ext>
    </p:extLst>
  </p:cSld>
  <p:clrMapOvr>
    <a:masterClrMapping/>
  </p:clrMapOvr>
  <p:transition spd="slow" advTm="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14</a:t>
            </a:fld>
            <a:endParaRPr lang="zh-CN" altLang="en-US" sz="2400" b="1" dirty="0">
              <a:solidFill>
                <a:srgbClr val="254061"/>
              </a:solidFill>
              <a:latin typeface="HY헤드라인M" pitchFamily="2" charset="-127"/>
              <a:ea typeface="HY헤드라인M" pitchFamily="2" charset="-127"/>
            </a:endParaRPr>
          </a:p>
        </p:txBody>
      </p:sp>
      <mc:AlternateContent xmlns:mc="http://schemas.openxmlformats.org/markup-compatibility/2006">
        <mc:Choice xmlns:a14="http://schemas.microsoft.com/office/drawing/2010/main" Requires="a14">
          <p:sp>
            <p:nvSpPr>
              <p:cNvPr id="10" name="内容占位符 2"/>
              <p:cNvSpPr txBox="1">
                <a:spLocks/>
              </p:cNvSpPr>
              <p:nvPr/>
            </p:nvSpPr>
            <p:spPr>
              <a:xfrm>
                <a:off x="523875" y="1216086"/>
                <a:ext cx="8096250" cy="4903728"/>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457200" indent="-457200">
                  <a:buFont typeface="+mj-lt"/>
                  <a:buAutoNum type="arabicPeriod" startAt="2"/>
                </a:pPr>
                <a:r>
                  <a:rPr lang="zh-CN" altLang="en-US" dirty="0"/>
                  <a:t>由于关系</a:t>
                </a:r>
                <a:r>
                  <a:rPr lang="en-US" altLang="zh-CN" dirty="0"/>
                  <a:t>r</a:t>
                </a:r>
                <a:r>
                  <a:rPr lang="zh-CN" altLang="en-US" dirty="0"/>
                  <a:t>在替换中保持不变，我们在两个嵌入空间中为第</a:t>
                </a:r>
                <a:r>
                  <a:rPr lang="en-US" altLang="zh-CN" dirty="0" err="1"/>
                  <a:t>i</a:t>
                </a:r>
                <a:r>
                  <a:rPr lang="zh-CN" altLang="en-US" dirty="0"/>
                  <a:t>个关系</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构建</m:t>
                    </m:r>
                    <m:r>
                      <a:rPr lang="zh-CN" altLang="en-US" b="0" i="1" smtClean="0">
                        <a:latin typeface="Cambria Math" panose="02040503050406030204" pitchFamily="18" charset="0"/>
                      </a:rPr>
                      <m:t>了</m:t>
                    </m:r>
                  </m:oMath>
                </a14:m>
                <a:r>
                  <a:rPr lang="zh-CN" altLang="en-US" dirty="0"/>
                  <a:t>两个不同的嵌入：</a:t>
                </a:r>
                <a:endParaRPr lang="en-US" altLang="zh-CN" dirty="0"/>
              </a:p>
              <a:p>
                <a:pPr marL="0" indent="0">
                  <a:buNone/>
                </a:pPr>
                <a:r>
                  <a:rPr lang="en-US" altLang="zh-CN" dirty="0"/>
                  <a:t>	</a:t>
                </a:r>
                <a:r>
                  <a:rPr lang="zh-CN" altLang="en-US" dirty="0"/>
                  <a:t>实体空间的</a:t>
                </a:r>
                <a:r>
                  <a:rPr lang="en-US" altLang="zh-CN" dirty="0"/>
                  <a:t>		</a:t>
                </a:r>
                <a:r>
                  <a:rPr lang="zh-CN" altLang="en-US" dirty="0"/>
                  <a:t>和实体类型空间的</a:t>
                </a:r>
                <a:endParaRPr lang="en-US" altLang="zh-CN" dirty="0"/>
              </a:p>
              <a:p>
                <a:pPr marL="457200" indent="-457200">
                  <a:buFont typeface="+mj-lt"/>
                  <a:buAutoNum type="arabicPeriod" startAt="3"/>
                </a:pPr>
                <a:r>
                  <a:rPr lang="zh-CN" altLang="en-US" dirty="0"/>
                  <a:t>给定一个实体类型三元组（</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𝑡</m:t>
                        </m:r>
                      </m:e>
                      <m:sub>
                        <m:r>
                          <a:rPr lang="en-US" altLang="zh-CN">
                            <a:latin typeface="Cambria Math" panose="02040503050406030204" pitchFamily="18" charset="0"/>
                          </a:rPr>
                          <m:t>𝑒</m:t>
                        </m:r>
                      </m:sub>
                    </m:sSub>
                    <m:r>
                      <a:rPr lang="en-US" altLang="zh-CN">
                        <a:latin typeface="Cambria Math" panose="02040503050406030204" pitchFamily="18" charset="0"/>
                      </a:rPr>
                      <m:t>,</m:t>
                    </m:r>
                    <m:r>
                      <a:rPr lang="en-US" altLang="zh-CN">
                        <a:latin typeface="Cambria Math" panose="02040503050406030204" pitchFamily="18" charset="0"/>
                      </a:rPr>
                      <m:t>𝑟</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𝑡</m:t>
                        </m:r>
                      </m:e>
                      <m:sub>
                        <m:acc>
                          <m:accPr>
                            <m:chr m:val="̃"/>
                            <m:ctrlPr>
                              <a:rPr lang="en-US" altLang="zh-CN" i="1">
                                <a:latin typeface="Cambria Math" panose="02040503050406030204" pitchFamily="18" charset="0"/>
                              </a:rPr>
                            </m:ctrlPr>
                          </m:accPr>
                          <m:e>
                            <m:r>
                              <a:rPr lang="en-US" altLang="zh-CN">
                                <a:latin typeface="Cambria Math" panose="02040503050406030204" pitchFamily="18" charset="0"/>
                              </a:rPr>
                              <m:t>𝑒</m:t>
                            </m:r>
                          </m:e>
                        </m:acc>
                      </m:sub>
                    </m:sSub>
                  </m:oMath>
                </a14:m>
                <a:r>
                  <a:rPr lang="zh-CN" altLang="en-US" dirty="0"/>
                  <a:t>），根据翻译假设我们有：</a:t>
                </a:r>
                <a:endParaRPr lang="en-US" altLang="zh-CN" dirty="0"/>
              </a:p>
              <a:p>
                <a:pPr marL="457200" indent="-457200">
                  <a:buFont typeface="+mj-lt"/>
                  <a:buAutoNum type="arabicPeriod" startAt="3"/>
                </a:pPr>
                <a:endParaRPr lang="en-US" altLang="zh-CN" dirty="0"/>
              </a:p>
              <a:p>
                <a:pPr marL="0" indent="0">
                  <a:buNone/>
                </a:pPr>
                <a:r>
                  <a:rPr lang="zh-CN" altLang="en-US" dirty="0"/>
                  <a:t>因此，得分函数就定义为：</a:t>
                </a:r>
                <a:endParaRPr lang="en-US" altLang="zh-CN" dirty="0"/>
              </a:p>
              <a:p>
                <a:pPr marL="0" indent="0">
                  <a:buNone/>
                </a:pPr>
                <a:endParaRPr lang="en-US" altLang="zh-CN" dirty="0"/>
              </a:p>
              <a:p>
                <a:pPr marL="0" indent="0">
                  <a:buNone/>
                </a:pPr>
                <a:r>
                  <a:rPr lang="zh-CN" altLang="en-US" dirty="0"/>
                  <a:t>如果两个实体类型在此关系下很接近，则模型返回较低的分数，否则返回较高的分数。</a:t>
                </a:r>
                <a:endParaRPr lang="en-US" altLang="zh-CN" dirty="0"/>
              </a:p>
              <a:p>
                <a:pPr marL="0" indent="0">
                  <a:buNone/>
                </a:pPr>
                <a:endParaRPr lang="zh-CN" altLang="en-US" dirty="0"/>
              </a:p>
            </p:txBody>
          </p:sp>
        </mc:Choice>
        <mc:Fallback>
          <p:sp>
            <p:nvSpPr>
              <p:cNvPr id="10" name="内容占位符 2"/>
              <p:cNvSpPr txBox="1">
                <a:spLocks noRot="1" noChangeAspect="1" noMove="1" noResize="1" noEditPoints="1" noAdjustHandles="1" noChangeArrowheads="1" noChangeShapeType="1" noTextEdit="1"/>
              </p:cNvSpPr>
              <p:nvPr/>
            </p:nvSpPr>
            <p:spPr>
              <a:xfrm>
                <a:off x="523875" y="1216086"/>
                <a:ext cx="8096250" cy="4903728"/>
              </a:xfrm>
              <a:prstGeom prst="rect">
                <a:avLst/>
              </a:prstGeom>
              <a:blipFill>
                <a:blip r:embed="rId4"/>
                <a:stretch>
                  <a:fillRect l="-979" t="-870" r="-527"/>
                </a:stretch>
              </a:blipFill>
              <a:ln w="9525">
                <a:noFill/>
              </a:ln>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E38838BD-2D13-478C-9522-D5A09555D767}"/>
              </a:ext>
            </a:extLst>
          </p:cNvPr>
          <p:cNvPicPr>
            <a:picLocks noChangeAspect="1"/>
          </p:cNvPicPr>
          <p:nvPr/>
        </p:nvPicPr>
        <p:blipFill>
          <a:blip r:embed="rId5"/>
          <a:stretch>
            <a:fillRect/>
          </a:stretch>
        </p:blipFill>
        <p:spPr>
          <a:xfrm>
            <a:off x="3048040" y="2133634"/>
            <a:ext cx="917502" cy="323824"/>
          </a:xfrm>
          <a:prstGeom prst="rect">
            <a:avLst/>
          </a:prstGeom>
        </p:spPr>
      </p:pic>
      <p:pic>
        <p:nvPicPr>
          <p:cNvPr id="5" name="图片 4">
            <a:extLst>
              <a:ext uri="{FF2B5EF4-FFF2-40B4-BE49-F238E27FC236}">
                <a16:creationId xmlns:a16="http://schemas.microsoft.com/office/drawing/2014/main" id="{E1174450-AE31-4F3E-A147-82DAB056DB20}"/>
              </a:ext>
            </a:extLst>
          </p:cNvPr>
          <p:cNvPicPr>
            <a:picLocks noChangeAspect="1"/>
          </p:cNvPicPr>
          <p:nvPr/>
        </p:nvPicPr>
        <p:blipFill>
          <a:blip r:embed="rId6"/>
          <a:stretch>
            <a:fillRect/>
          </a:stretch>
        </p:blipFill>
        <p:spPr>
          <a:xfrm>
            <a:off x="6489707" y="2133634"/>
            <a:ext cx="1000000" cy="304762"/>
          </a:xfrm>
          <a:prstGeom prst="rect">
            <a:avLst/>
          </a:prstGeom>
        </p:spPr>
      </p:pic>
      <p:pic>
        <p:nvPicPr>
          <p:cNvPr id="6" name="图片 5">
            <a:extLst>
              <a:ext uri="{FF2B5EF4-FFF2-40B4-BE49-F238E27FC236}">
                <a16:creationId xmlns:a16="http://schemas.microsoft.com/office/drawing/2014/main" id="{761CAC3F-D715-4A56-84CB-7964665661BE}"/>
              </a:ext>
            </a:extLst>
          </p:cNvPr>
          <p:cNvPicPr>
            <a:picLocks noChangeAspect="1"/>
          </p:cNvPicPr>
          <p:nvPr/>
        </p:nvPicPr>
        <p:blipFill>
          <a:blip r:embed="rId7"/>
          <a:stretch>
            <a:fillRect/>
          </a:stretch>
        </p:blipFill>
        <p:spPr>
          <a:xfrm>
            <a:off x="3933905" y="3048010"/>
            <a:ext cx="1276190" cy="266667"/>
          </a:xfrm>
          <a:prstGeom prst="rect">
            <a:avLst/>
          </a:prstGeom>
        </p:spPr>
      </p:pic>
      <p:pic>
        <p:nvPicPr>
          <p:cNvPr id="7" name="图片 6">
            <a:extLst>
              <a:ext uri="{FF2B5EF4-FFF2-40B4-BE49-F238E27FC236}">
                <a16:creationId xmlns:a16="http://schemas.microsoft.com/office/drawing/2014/main" id="{21136112-5A8F-4330-8203-CE9E647B3450}"/>
              </a:ext>
            </a:extLst>
          </p:cNvPr>
          <p:cNvPicPr>
            <a:picLocks noChangeAspect="1"/>
          </p:cNvPicPr>
          <p:nvPr/>
        </p:nvPicPr>
        <p:blipFill>
          <a:blip r:embed="rId8"/>
          <a:stretch>
            <a:fillRect/>
          </a:stretch>
        </p:blipFill>
        <p:spPr>
          <a:xfrm>
            <a:off x="2457842" y="3917261"/>
            <a:ext cx="3409524" cy="342857"/>
          </a:xfrm>
          <a:prstGeom prst="rect">
            <a:avLst/>
          </a:prstGeom>
        </p:spPr>
      </p:pic>
      <p:pic>
        <p:nvPicPr>
          <p:cNvPr id="8" name="图片 7">
            <a:extLst>
              <a:ext uri="{FF2B5EF4-FFF2-40B4-BE49-F238E27FC236}">
                <a16:creationId xmlns:a16="http://schemas.microsoft.com/office/drawing/2014/main" id="{66ED392A-07BC-498D-A385-FB521CABDCE3}"/>
              </a:ext>
            </a:extLst>
          </p:cNvPr>
          <p:cNvPicPr>
            <a:picLocks noChangeAspect="1"/>
          </p:cNvPicPr>
          <p:nvPr/>
        </p:nvPicPr>
        <p:blipFill rotWithShape="1">
          <a:blip r:embed="rId9"/>
          <a:srcRect t="21951"/>
          <a:stretch/>
        </p:blipFill>
        <p:spPr>
          <a:xfrm>
            <a:off x="5984945" y="3936308"/>
            <a:ext cx="1504762" cy="304762"/>
          </a:xfrm>
          <a:prstGeom prst="rect">
            <a:avLst/>
          </a:prstGeom>
        </p:spPr>
      </p:pic>
      <p:pic>
        <p:nvPicPr>
          <p:cNvPr id="13" name="图片 12">
            <a:extLst>
              <a:ext uri="{FF2B5EF4-FFF2-40B4-BE49-F238E27FC236}">
                <a16:creationId xmlns:a16="http://schemas.microsoft.com/office/drawing/2014/main" id="{C15B4149-8BE5-498E-BD30-E8D51019CDF3}"/>
              </a:ext>
            </a:extLst>
          </p:cNvPr>
          <p:cNvPicPr>
            <a:picLocks noChangeAspect="1"/>
          </p:cNvPicPr>
          <p:nvPr/>
        </p:nvPicPr>
        <p:blipFill>
          <a:blip r:embed="rId10"/>
          <a:stretch>
            <a:fillRect/>
          </a:stretch>
        </p:blipFill>
        <p:spPr>
          <a:xfrm>
            <a:off x="2397075" y="4797031"/>
            <a:ext cx="3775083" cy="2164261"/>
          </a:xfrm>
          <a:prstGeom prst="rect">
            <a:avLst/>
          </a:prstGeom>
        </p:spPr>
      </p:pic>
    </p:spTree>
    <p:extLst>
      <p:ext uri="{BB962C8B-B14F-4D97-AF65-F5344CB8AC3E}">
        <p14:creationId xmlns:p14="http://schemas.microsoft.com/office/powerpoint/2010/main" val="1247556189"/>
      </p:ext>
    </p:extLst>
  </p:cSld>
  <p:clrMapOvr>
    <a:masterClrMapping/>
  </p:clrMapOvr>
  <p:transition spd="slow" advTm="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mc:AlternateContent xmlns:mc="http://schemas.openxmlformats.org/markup-compatibility/2006">
        <mc:Choice xmlns:a14="http://schemas.microsoft.com/office/drawing/2010/main" Requires="a14">
          <p:sp>
            <p:nvSpPr>
              <p:cNvPr id="8195" name="内容占位符 2"/>
              <p:cNvSpPr>
                <a:spLocks noGrp="1"/>
              </p:cNvSpPr>
              <p:nvPr>
                <p:ph idx="4294967295"/>
              </p:nvPr>
            </p:nvSpPr>
            <p:spPr>
              <a:xfrm>
                <a:off x="304912" y="1066862"/>
                <a:ext cx="8458088" cy="4952870"/>
              </a:xfrm>
            </p:spPr>
            <p:txBody>
              <a:bodyPr vert="horz" wrap="square" anchor="t"/>
              <a:lstStyle/>
              <a:p>
                <a:pPr marL="0" indent="0">
                  <a:buNone/>
                </a:pPr>
                <a:r>
                  <a:rPr lang="zh-CN" altLang="en-US" dirty="0"/>
                  <a:t>本文的框架可以通过以下方式用于实体类型预测。</a:t>
                </a:r>
                <a:endParaRPr lang="en-US" altLang="zh-CN" dirty="0"/>
              </a:p>
              <a:p>
                <a:pPr marL="0" indent="0">
                  <a:buNone/>
                </a:pPr>
                <a:r>
                  <a:rPr lang="zh-CN" altLang="en-US" dirty="0"/>
                  <a:t>首先，对于每一个出现在测试集中的实体</a:t>
                </a:r>
                <a14:m>
                  <m:oMath xmlns:m="http://schemas.openxmlformats.org/officeDocument/2006/math">
                    <m:r>
                      <a:rPr lang="en-US" altLang="zh-CN" b="0" i="1" smtClean="0">
                        <a:latin typeface="Cambria Math" panose="02040503050406030204" pitchFamily="18" charset="0"/>
                      </a:rPr>
                      <m:t>𝑒</m:t>
                    </m:r>
                  </m:oMath>
                </a14:m>
                <a:r>
                  <a:rPr lang="zh-CN" altLang="en-US" dirty="0"/>
                  <a:t>，</a:t>
                </a:r>
                <a:r>
                  <a:rPr lang="en-US" altLang="zh-CN" dirty="0"/>
                  <a:t>E2T</a:t>
                </a:r>
                <a:r>
                  <a:rPr lang="zh-CN" altLang="en-US" dirty="0"/>
                  <a:t>的预测通过以下方式执行</a:t>
                </a:r>
                <a:r>
                  <a:rPr lang="en-US" altLang="zh-CN" dirty="0"/>
                  <a:t>:</a:t>
                </a:r>
              </a:p>
              <a:p>
                <a:pPr marL="0" indent="0">
                  <a:buNone/>
                </a:pPr>
                <a:endParaRPr lang="zh-CN" altLang="en-US" dirty="0"/>
              </a:p>
              <a:p>
                <a:pPr marL="0" indent="0">
                  <a:buNone/>
                </a:pPr>
                <a:r>
                  <a:rPr lang="zh-CN" altLang="en-US" dirty="0"/>
                  <a:t>此外，通过用嵌入模型连接实体类型实例和实体类型三元组而得到的复合分数</a:t>
                </a:r>
                <a:r>
                  <a:rPr lang="en-US" altLang="zh-CN" dirty="0"/>
                  <a:t>(E2T+TRT)</a:t>
                </a:r>
                <a:r>
                  <a:rPr lang="zh-CN" altLang="en-US" dirty="0"/>
                  <a:t>定义如下</a:t>
                </a:r>
                <a:r>
                  <a:rPr lang="en-US" altLang="zh-CN" dirty="0"/>
                  <a:t>:</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λ </a:t>
                </a:r>
                <a:r>
                  <a:rPr lang="zh-CN" altLang="en-US" dirty="0"/>
                  <a:t>是超参数，</a:t>
                </a:r>
                <a:r>
                  <a:rPr lang="en-US" altLang="zh-CN" dirty="0"/>
                  <a:t>				</a:t>
                </a:r>
                <a:r>
                  <a:rPr lang="zh-CN" altLang="en-US" dirty="0"/>
                  <a:t>，</a:t>
                </a:r>
                <a:endParaRPr lang="en-US" altLang="zh-CN" dirty="0"/>
              </a:p>
            </p:txBody>
          </p:sp>
        </mc:Choice>
        <mc:Fallback>
          <p:sp>
            <p:nvSpPr>
              <p:cNvPr id="8195" name="内容占位符 2"/>
              <p:cNvSpPr>
                <a:spLocks noGrp="1" noRot="1" noChangeAspect="1" noMove="1" noResize="1" noEditPoints="1" noAdjustHandles="1" noChangeArrowheads="1" noChangeShapeType="1" noTextEdit="1"/>
              </p:cNvSpPr>
              <p:nvPr>
                <p:ph idx="4294967295"/>
              </p:nvPr>
            </p:nvSpPr>
            <p:spPr>
              <a:xfrm>
                <a:off x="304912" y="1066862"/>
                <a:ext cx="8458088" cy="4952870"/>
              </a:xfrm>
              <a:blipFill>
                <a:blip r:embed="rId3"/>
                <a:stretch>
                  <a:fillRect l="-720" t="-246" r="-576"/>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15</a:t>
            </a:fld>
            <a:endParaRPr lang="zh-CN" altLang="en-US" sz="2400" b="1" dirty="0">
              <a:solidFill>
                <a:srgbClr val="254061"/>
              </a:solidFill>
              <a:latin typeface="HY헤드라인M" pitchFamily="2" charset="-127"/>
              <a:ea typeface="HY헤드라인M" pitchFamily="2" charset="-127"/>
            </a:endParaRPr>
          </a:p>
        </p:txBody>
      </p:sp>
      <p:pic>
        <p:nvPicPr>
          <p:cNvPr id="4" name="图片 3">
            <a:extLst>
              <a:ext uri="{FF2B5EF4-FFF2-40B4-BE49-F238E27FC236}">
                <a16:creationId xmlns:a16="http://schemas.microsoft.com/office/drawing/2014/main" id="{996C4FD8-3326-4424-829A-E670B06706C5}"/>
              </a:ext>
            </a:extLst>
          </p:cNvPr>
          <p:cNvPicPr>
            <a:picLocks noChangeAspect="1"/>
          </p:cNvPicPr>
          <p:nvPr/>
        </p:nvPicPr>
        <p:blipFill>
          <a:blip r:embed="rId5"/>
          <a:stretch>
            <a:fillRect/>
          </a:stretch>
        </p:blipFill>
        <p:spPr>
          <a:xfrm>
            <a:off x="3467093" y="1981238"/>
            <a:ext cx="2209814" cy="429686"/>
          </a:xfrm>
          <a:prstGeom prst="rect">
            <a:avLst/>
          </a:prstGeom>
        </p:spPr>
      </p:pic>
      <p:pic>
        <p:nvPicPr>
          <p:cNvPr id="6" name="图片 5">
            <a:extLst>
              <a:ext uri="{FF2B5EF4-FFF2-40B4-BE49-F238E27FC236}">
                <a16:creationId xmlns:a16="http://schemas.microsoft.com/office/drawing/2014/main" id="{6D2C0763-54CC-4ED0-B261-50546E31469A}"/>
              </a:ext>
            </a:extLst>
          </p:cNvPr>
          <p:cNvPicPr>
            <a:picLocks noChangeAspect="1"/>
          </p:cNvPicPr>
          <p:nvPr/>
        </p:nvPicPr>
        <p:blipFill>
          <a:blip r:embed="rId6"/>
          <a:stretch>
            <a:fillRect/>
          </a:stretch>
        </p:blipFill>
        <p:spPr>
          <a:xfrm>
            <a:off x="1524080" y="3204425"/>
            <a:ext cx="5029068" cy="1933906"/>
          </a:xfrm>
          <a:prstGeom prst="rect">
            <a:avLst/>
          </a:prstGeom>
        </p:spPr>
      </p:pic>
      <p:pic>
        <p:nvPicPr>
          <p:cNvPr id="7" name="图片 6">
            <a:extLst>
              <a:ext uri="{FF2B5EF4-FFF2-40B4-BE49-F238E27FC236}">
                <a16:creationId xmlns:a16="http://schemas.microsoft.com/office/drawing/2014/main" id="{497C82EB-668E-4E5C-A77C-5216E9372593}"/>
              </a:ext>
            </a:extLst>
          </p:cNvPr>
          <p:cNvPicPr>
            <a:picLocks noChangeAspect="1"/>
          </p:cNvPicPr>
          <p:nvPr/>
        </p:nvPicPr>
        <p:blipFill>
          <a:blip r:embed="rId7"/>
          <a:stretch>
            <a:fillRect/>
          </a:stretch>
        </p:blipFill>
        <p:spPr>
          <a:xfrm>
            <a:off x="1967093" y="5312364"/>
            <a:ext cx="3000000" cy="266667"/>
          </a:xfrm>
          <a:prstGeom prst="rect">
            <a:avLst/>
          </a:prstGeom>
        </p:spPr>
      </p:pic>
      <p:pic>
        <p:nvPicPr>
          <p:cNvPr id="9" name="图片 8">
            <a:extLst>
              <a:ext uri="{FF2B5EF4-FFF2-40B4-BE49-F238E27FC236}">
                <a16:creationId xmlns:a16="http://schemas.microsoft.com/office/drawing/2014/main" id="{81454EBD-7608-468D-844A-08C96E4D10C6}"/>
              </a:ext>
            </a:extLst>
          </p:cNvPr>
          <p:cNvPicPr>
            <a:picLocks noChangeAspect="1"/>
          </p:cNvPicPr>
          <p:nvPr/>
        </p:nvPicPr>
        <p:blipFill>
          <a:blip r:embed="rId8"/>
          <a:stretch>
            <a:fillRect/>
          </a:stretch>
        </p:blipFill>
        <p:spPr>
          <a:xfrm>
            <a:off x="5305757" y="5290731"/>
            <a:ext cx="2800000" cy="276190"/>
          </a:xfrm>
          <a:prstGeom prst="rect">
            <a:avLst/>
          </a:prstGeom>
        </p:spPr>
      </p:pic>
    </p:spTree>
    <p:extLst>
      <p:ext uri="{BB962C8B-B14F-4D97-AF65-F5344CB8AC3E}">
        <p14:creationId xmlns:p14="http://schemas.microsoft.com/office/powerpoint/2010/main" val="1662473536"/>
      </p:ext>
    </p:extLst>
  </p:cSld>
  <p:clrMapOvr>
    <a:masterClrMapping/>
  </p:clrMapOvr>
  <p:transition spd="slow" advTm="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304912" y="1066862"/>
            <a:ext cx="8458088" cy="4952870"/>
          </a:xfrm>
        </p:spPr>
        <p:txBody>
          <a:bodyPr vert="horz" wrap="square" anchor="t"/>
          <a:lstStyle/>
          <a:p>
            <a:pPr marL="0" indent="0">
              <a:buNone/>
            </a:pPr>
            <a:r>
              <a:rPr lang="zh-CN" altLang="en-US" dirty="0"/>
              <a:t>通过以下方式进行预测：</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综上，我们最终的组合模型</a:t>
            </a:r>
            <a:r>
              <a:rPr lang="en-US" altLang="zh-CN" dirty="0" err="1"/>
              <a:t>ConnectE</a:t>
            </a:r>
            <a:r>
              <a:rPr lang="en-US" altLang="zh-CN" dirty="0"/>
              <a:t>(E2T+TRT)</a:t>
            </a:r>
            <a:r>
              <a:rPr lang="zh-CN" altLang="en-US" dirty="0"/>
              <a:t>支持符合实体类型实例和全局三元组信息的预测。</a:t>
            </a:r>
            <a:endParaRPr lang="en-US" altLang="zh-CN" dirty="0"/>
          </a:p>
          <a:p>
            <a:pPr marL="0" indent="0">
              <a:buNone/>
            </a:pP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16</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2CCC0213-6937-4951-850C-5FAB95265069}"/>
              </a:ext>
            </a:extLst>
          </p:cNvPr>
          <p:cNvPicPr>
            <a:picLocks noChangeAspect="1"/>
          </p:cNvPicPr>
          <p:nvPr/>
        </p:nvPicPr>
        <p:blipFill>
          <a:blip r:embed="rId4"/>
          <a:stretch>
            <a:fillRect/>
          </a:stretch>
        </p:blipFill>
        <p:spPr>
          <a:xfrm>
            <a:off x="2539634" y="1828842"/>
            <a:ext cx="4064731" cy="785034"/>
          </a:xfrm>
          <a:prstGeom prst="rect">
            <a:avLst/>
          </a:prstGeom>
        </p:spPr>
      </p:pic>
    </p:spTree>
    <p:extLst>
      <p:ext uri="{BB962C8B-B14F-4D97-AF65-F5344CB8AC3E}">
        <p14:creationId xmlns:p14="http://schemas.microsoft.com/office/powerpoint/2010/main" val="1569599969"/>
      </p:ext>
    </p:extLst>
  </p:cSld>
  <p:clrMapOvr>
    <a:masterClrMapping/>
  </p:clrMapOvr>
  <p:transition spd="slow" advTm="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优化</a:t>
            </a:r>
          </a:p>
        </p:txBody>
      </p:sp>
      <mc:AlternateContent xmlns:mc="http://schemas.openxmlformats.org/markup-compatibility/2006">
        <mc:Choice xmlns:a14="http://schemas.microsoft.com/office/drawing/2010/main" Requires="a14">
          <p:sp>
            <p:nvSpPr>
              <p:cNvPr id="8195" name="内容占位符 2"/>
              <p:cNvSpPr>
                <a:spLocks noGrp="1"/>
              </p:cNvSpPr>
              <p:nvPr>
                <p:ph idx="4294967295"/>
              </p:nvPr>
            </p:nvSpPr>
            <p:spPr>
              <a:xfrm>
                <a:off x="533506" y="1066862"/>
                <a:ext cx="8096144" cy="4952870"/>
              </a:xfrm>
            </p:spPr>
            <p:txBody>
              <a:bodyPr vert="horz" wrap="square" anchor="t"/>
              <a:lstStyle/>
              <a:p>
                <a:pPr marL="0" indent="0">
                  <a:buNone/>
                </a:pPr>
                <a:r>
                  <a:rPr lang="zh-CN" altLang="en-US" dirty="0"/>
                  <a:t>我们使用排名损失算法进行训练</a:t>
                </a:r>
                <a:r>
                  <a:rPr lang="en-US" altLang="zh-CN" dirty="0" err="1"/>
                  <a:t>ConnectE</a:t>
                </a:r>
                <a:r>
                  <a:rPr lang="en-US" altLang="zh-CN" dirty="0"/>
                  <a:t>-(E2T+TRT)</a:t>
                </a:r>
                <a:r>
                  <a:rPr lang="zh-CN" altLang="en-US" dirty="0"/>
                  <a:t>，参数集为</a:t>
                </a:r>
              </a:p>
              <a:p>
                <a:pPr marL="0" indent="0">
                  <a:buNone/>
                </a:pPr>
                <a:endParaRPr lang="en-US" altLang="zh-CN" dirty="0"/>
              </a:p>
              <a:p>
                <a:pPr marL="0" indent="0">
                  <a:buNone/>
                </a:pPr>
                <a:r>
                  <a:rPr lang="en-US" altLang="zh-CN" dirty="0"/>
                  <a:t>E</a:t>
                </a:r>
                <a:r>
                  <a:rPr lang="zh-CN" altLang="en-US" dirty="0"/>
                  <a:t>，</a:t>
                </a:r>
                <a:r>
                  <a:rPr lang="en-US" altLang="zh-CN" dirty="0"/>
                  <a:t>T </a:t>
                </a:r>
                <a:r>
                  <a:rPr lang="zh-CN" altLang="en-US" dirty="0"/>
                  <a:t>分别代表所有实体和类型嵌入的集合。</a:t>
                </a:r>
                <a:endParaRPr lang="en-US" altLang="zh-CN" dirty="0"/>
              </a:p>
              <a:p>
                <a:pPr marL="0" indent="0">
                  <a:buNone/>
                </a:pPr>
                <a:r>
                  <a:rPr lang="en-US" altLang="zh-CN" dirty="0"/>
                  <a:t>(</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m:t>
                        </m:r>
                      </m:sup>
                    </m:sSup>
                    <m:r>
                      <a:rPr lang="zh-CN" altLang="en-US" b="0" i="1" smtClean="0">
                        <a:latin typeface="Cambria Math" panose="02040503050406030204" pitchFamily="18" charset="0"/>
                      </a:rPr>
                      <m:t>和</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m:t>
                        </m:r>
                      </m:sup>
                    </m:sSup>
                  </m:oMath>
                </a14:m>
                <a:r>
                  <a:rPr lang="en-US" altLang="zh-CN" dirty="0"/>
                  <a:t>) </a:t>
                </a:r>
                <a:r>
                  <a:rPr lang="zh-CN" altLang="en-US" dirty="0"/>
                  <a:t>表示关系的不同嵌入的集合。</a:t>
                </a:r>
                <a:endParaRPr lang="en-US" altLang="zh-CN" dirty="0"/>
              </a:p>
              <a:p>
                <a:pPr marL="0" indent="0">
                  <a:buNone/>
                </a:pPr>
                <a:r>
                  <a:rPr lang="zh-CN" altLang="en-US" dirty="0"/>
                  <a:t>排名目标旨在给真实的事实分配较低的分数，本文构建了三个优化函数：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𝐽</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  </m:t>
                        </m:r>
                        <m:r>
                          <a:rPr lang="en-US" altLang="zh-CN" i="1">
                            <a:latin typeface="Cambria Math" panose="02040503050406030204" pitchFamily="18" charset="0"/>
                          </a:rPr>
                          <m:t>𝐽</m:t>
                        </m:r>
                      </m:e>
                      <m:sub>
                        <m:r>
                          <a:rPr lang="en-US" altLang="zh-CN" b="0" i="1" smtClean="0">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b="0" i="1" smtClean="0">
                            <a:latin typeface="Cambria Math" panose="02040503050406030204" pitchFamily="18" charset="0"/>
                          </a:rPr>
                          <m:t>3</m:t>
                        </m:r>
                      </m:sub>
                    </m:sSub>
                    <m:r>
                      <a:rPr lang="zh-CN" altLang="en-US" b="0" i="1" smtClean="0">
                        <a:latin typeface="Cambria Math" panose="02040503050406030204" pitchFamily="18" charset="0"/>
                      </a:rPr>
                      <m:t>，</m:t>
                    </m:r>
                    <m:r>
                      <m:rPr>
                        <m:nor/>
                      </m:rPr>
                      <a:rPr lang="zh-CN" altLang="en-US"/>
                      <m:t>并实施动态优化策略，</m:t>
                    </m:r>
                  </m:oMath>
                </a14:m>
                <a:r>
                  <a:rPr lang="zh-CN" altLang="en-US" dirty="0"/>
                  <a:t>比如修复部分参数，规定只有当使函数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1</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𝐽</m:t>
                        </m:r>
                      </m:e>
                      <m:sub>
                        <m:r>
                          <a:rPr lang="en-US" altLang="zh-CN" i="1">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3</m:t>
                        </m:r>
                      </m:sub>
                    </m:sSub>
                  </m:oMath>
                </a14:m>
                <a:r>
                  <a:rPr lang="zh-CN" altLang="en-US" dirty="0"/>
                  <a:t>更小的时候，才去更新参数。</a:t>
                </a:r>
              </a:p>
              <a:p>
                <a:pPr marL="457200" indent="-457200">
                  <a:buFont typeface="+mj-lt"/>
                  <a:buAutoNum type="arabicPeriod"/>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1</m:t>
                        </m:r>
                      </m:sub>
                    </m:sSub>
                  </m:oMath>
                </a14:m>
                <a:r>
                  <a:rPr lang="zh-CN" altLang="en-US" dirty="0"/>
                  <a:t>：选择</a:t>
                </a:r>
                <a:r>
                  <a:rPr lang="en-US" altLang="zh-CN" dirty="0" err="1"/>
                  <a:t>TransE</a:t>
                </a:r>
                <a:r>
                  <a:rPr lang="zh-CN" altLang="en-US" dirty="0"/>
                  <a:t>来建模三元组</a:t>
                </a:r>
                <a14:m>
                  <m:oMath xmlns:m="http://schemas.openxmlformats.org/officeDocument/2006/math">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e</m:t>
                        </m:r>
                        <m:r>
                          <a:rPr lang="en-US" altLang="zh-CN">
                            <a:latin typeface="Cambria Math" panose="02040503050406030204" pitchFamily="18" charset="0"/>
                          </a:rPr>
                          <m:t>,</m:t>
                        </m:r>
                        <m:r>
                          <a:rPr lang="en-US" altLang="zh-CN">
                            <a:latin typeface="Cambria Math" panose="02040503050406030204" pitchFamily="18" charset="0"/>
                          </a:rPr>
                          <m:t>𝑟</m:t>
                        </m:r>
                        <m:r>
                          <a:rPr lang="en-US" altLang="zh-CN">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𝑒</m:t>
                            </m:r>
                          </m:e>
                        </m:acc>
                      </m:e>
                    </m:d>
                    <m:r>
                      <a:rPr lang="en-US" altLang="zh-CN" b="0" i="1" smtClean="0">
                        <a:latin typeface="Cambria Math" panose="02040503050406030204" pitchFamily="18" charset="0"/>
                      </a:rPr>
                      <m:t> </m:t>
                    </m:r>
                  </m:oMath>
                </a14:m>
                <a:r>
                  <a:rPr lang="zh-CN" altLang="en-US" dirty="0"/>
                  <a:t>其中我们更新了实体和关系的嵌入</a:t>
                </a:r>
                <a:endParaRPr lang="en-US" altLang="zh-CN" dirty="0"/>
              </a:p>
              <a:p>
                <a:pPr marL="457200" indent="-457200">
                  <a:buFont typeface="+mj-lt"/>
                  <a:buAutoNum type="arabicPeriod"/>
                </a:pPr>
                <a:r>
                  <a:rPr lang="zh-CN" altLang="en-US" dirty="0"/>
                  <a:t>只更新实体类型的嵌入和投影矩阵</a:t>
                </a:r>
                <a:r>
                  <a:rPr lang="en-US" altLang="zh-CN" dirty="0"/>
                  <a:t>M</a:t>
                </a:r>
              </a:p>
              <a:p>
                <a:pPr marL="457200" indent="-457200">
                  <a:buFont typeface="+mj-lt"/>
                  <a:buAutoNum type="arabicPeriod"/>
                </a:pPr>
                <a:r>
                  <a:rPr lang="zh-CN" altLang="en-US" dirty="0"/>
                  <a:t>只更新关系的嵌入，同时保持实体类型的嵌入是固定的</a:t>
                </a:r>
                <a:endParaRPr lang="en-US" altLang="zh-CN" dirty="0"/>
              </a:p>
            </p:txBody>
          </p:sp>
        </mc:Choice>
        <mc:Fallback>
          <p:sp>
            <p:nvSpPr>
              <p:cNvPr id="8195" name="内容占位符 2"/>
              <p:cNvSpPr>
                <a:spLocks noGrp="1" noRot="1" noChangeAspect="1" noMove="1" noResize="1" noEditPoints="1" noAdjustHandles="1" noChangeArrowheads="1" noChangeShapeType="1" noTextEdit="1"/>
              </p:cNvSpPr>
              <p:nvPr>
                <p:ph idx="4294967295"/>
              </p:nvPr>
            </p:nvSpPr>
            <p:spPr>
              <a:xfrm>
                <a:off x="533506" y="1066862"/>
                <a:ext cx="8096144" cy="4952870"/>
              </a:xfrm>
              <a:blipFill>
                <a:blip r:embed="rId3"/>
                <a:stretch>
                  <a:fillRect l="-979" t="-246" r="-527"/>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214E170A-18E8-42FD-8B28-0A0FCC352B96}"/>
              </a:ext>
            </a:extLst>
          </p:cNvPr>
          <p:cNvPicPr>
            <a:picLocks noChangeAspect="1"/>
          </p:cNvPicPr>
          <p:nvPr/>
        </p:nvPicPr>
        <p:blipFill>
          <a:blip r:embed="rId5"/>
          <a:stretch>
            <a:fillRect/>
          </a:stretch>
        </p:blipFill>
        <p:spPr>
          <a:xfrm>
            <a:off x="3419528" y="1628815"/>
            <a:ext cx="2324100" cy="276225"/>
          </a:xfrm>
          <a:prstGeom prst="rect">
            <a:avLst/>
          </a:prstGeom>
        </p:spPr>
      </p:pic>
    </p:spTree>
    <p:extLst>
      <p:ext uri="{BB962C8B-B14F-4D97-AF65-F5344CB8AC3E}">
        <p14:creationId xmlns:p14="http://schemas.microsoft.com/office/powerpoint/2010/main" val="434888803"/>
      </p:ext>
    </p:extLst>
  </p:cSld>
  <p:clrMapOvr>
    <a:masterClrMapping/>
  </p:clrMapOvr>
  <p:transition spd="slow" advTm="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优化</a:t>
            </a:r>
          </a:p>
        </p:txBody>
      </p:sp>
      <p:sp>
        <p:nvSpPr>
          <p:cNvPr id="8195" name="内容占位符 2"/>
          <p:cNvSpPr>
            <a:spLocks noGrp="1"/>
          </p:cNvSpPr>
          <p:nvPr>
            <p:ph idx="4294967295"/>
          </p:nvPr>
        </p:nvSpPr>
        <p:spPr>
          <a:xfrm>
            <a:off x="304912" y="1066862"/>
            <a:ext cx="8458088" cy="4952870"/>
          </a:xfrm>
        </p:spPr>
        <p:txBody>
          <a:bodyPr vert="horz" wrap="square" anchor="t"/>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超参</a:t>
            </a:r>
            <a:r>
              <a:rPr lang="en-US" altLang="zh-CN" dirty="0"/>
              <a:t>			</a:t>
            </a:r>
            <a:r>
              <a:rPr lang="zh-CN" altLang="en-US" dirty="0"/>
              <a:t>，负三元组构建如下：</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D</a:t>
            </a:r>
            <a:r>
              <a:rPr lang="zh-CN" altLang="en-US" dirty="0"/>
              <a:t>、</a:t>
            </a:r>
            <a:r>
              <a:rPr lang="en-US" altLang="zh-CN" dirty="0"/>
              <a:t>H</a:t>
            </a:r>
            <a:r>
              <a:rPr lang="zh-CN" altLang="en-US" dirty="0"/>
              <a:t>是知识图谱中三元组和实体类型实例的训练数据集；</a:t>
            </a:r>
            <a:r>
              <a:rPr lang="en-US" altLang="zh-CN" dirty="0"/>
              <a:t>Z</a:t>
            </a:r>
            <a:r>
              <a:rPr lang="zh-CN" altLang="en-US" dirty="0"/>
              <a:t>是类型三元组的训练数据集，通过用对应的实体类型替换</a:t>
            </a:r>
            <a:r>
              <a:rPr lang="en-US" altLang="zh-CN" dirty="0"/>
              <a:t>D</a:t>
            </a:r>
            <a:r>
              <a:rPr lang="zh-CN" altLang="en-US" dirty="0"/>
              <a:t>中的实体得到</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18</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30CCB147-F54D-4F95-8DF8-78696973EC95}"/>
              </a:ext>
            </a:extLst>
          </p:cNvPr>
          <p:cNvPicPr>
            <a:picLocks noChangeAspect="1"/>
          </p:cNvPicPr>
          <p:nvPr/>
        </p:nvPicPr>
        <p:blipFill>
          <a:blip r:embed="rId4"/>
          <a:stretch>
            <a:fillRect/>
          </a:stretch>
        </p:blipFill>
        <p:spPr>
          <a:xfrm>
            <a:off x="2057406" y="990664"/>
            <a:ext cx="5029188" cy="1900342"/>
          </a:xfrm>
          <a:prstGeom prst="rect">
            <a:avLst/>
          </a:prstGeom>
        </p:spPr>
      </p:pic>
      <p:pic>
        <p:nvPicPr>
          <p:cNvPr id="4" name="图片 3">
            <a:extLst>
              <a:ext uri="{FF2B5EF4-FFF2-40B4-BE49-F238E27FC236}">
                <a16:creationId xmlns:a16="http://schemas.microsoft.com/office/drawing/2014/main" id="{51BA0851-A43E-4493-A4C4-A5A3EE7BA822}"/>
              </a:ext>
            </a:extLst>
          </p:cNvPr>
          <p:cNvPicPr>
            <a:picLocks noChangeAspect="1"/>
          </p:cNvPicPr>
          <p:nvPr/>
        </p:nvPicPr>
        <p:blipFill>
          <a:blip r:embed="rId5"/>
          <a:stretch>
            <a:fillRect/>
          </a:stretch>
        </p:blipFill>
        <p:spPr>
          <a:xfrm>
            <a:off x="1188350" y="3037802"/>
            <a:ext cx="1738111" cy="328832"/>
          </a:xfrm>
          <a:prstGeom prst="rect">
            <a:avLst/>
          </a:prstGeom>
        </p:spPr>
      </p:pic>
      <p:pic>
        <p:nvPicPr>
          <p:cNvPr id="5" name="图片 4">
            <a:extLst>
              <a:ext uri="{FF2B5EF4-FFF2-40B4-BE49-F238E27FC236}">
                <a16:creationId xmlns:a16="http://schemas.microsoft.com/office/drawing/2014/main" id="{393C529B-F0AE-489F-AECC-BF98B606AC99}"/>
              </a:ext>
            </a:extLst>
          </p:cNvPr>
          <p:cNvPicPr>
            <a:picLocks noChangeAspect="1"/>
          </p:cNvPicPr>
          <p:nvPr/>
        </p:nvPicPr>
        <p:blipFill>
          <a:blip r:embed="rId6"/>
          <a:stretch>
            <a:fillRect/>
          </a:stretch>
        </p:blipFill>
        <p:spPr>
          <a:xfrm>
            <a:off x="2028814" y="3412098"/>
            <a:ext cx="4353467" cy="2000481"/>
          </a:xfrm>
          <a:prstGeom prst="rect">
            <a:avLst/>
          </a:prstGeom>
        </p:spPr>
      </p:pic>
    </p:spTree>
    <p:extLst>
      <p:ext uri="{BB962C8B-B14F-4D97-AF65-F5344CB8AC3E}">
        <p14:creationId xmlns:p14="http://schemas.microsoft.com/office/powerpoint/2010/main" val="1515359595"/>
      </p:ext>
    </p:extLst>
  </p:cSld>
  <p:clrMapOvr>
    <a:masterClrMapping/>
  </p:clrMapOvr>
  <p:transition spd="slow" advTm="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数据集</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19</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FD4C83C1-EEAE-4326-90A8-A6DAB83958C4}"/>
              </a:ext>
            </a:extLst>
          </p:cNvPr>
          <p:cNvPicPr>
            <a:picLocks noChangeAspect="1"/>
          </p:cNvPicPr>
          <p:nvPr/>
        </p:nvPicPr>
        <p:blipFill>
          <a:blip r:embed="rId4"/>
          <a:stretch>
            <a:fillRect/>
          </a:stretch>
        </p:blipFill>
        <p:spPr>
          <a:xfrm>
            <a:off x="471487" y="1447730"/>
            <a:ext cx="8201025" cy="4648200"/>
          </a:xfrm>
          <a:prstGeom prst="rect">
            <a:avLst/>
          </a:prstGeom>
        </p:spPr>
      </p:pic>
      <p:pic>
        <p:nvPicPr>
          <p:cNvPr id="3" name="图片 2">
            <a:extLst>
              <a:ext uri="{FF2B5EF4-FFF2-40B4-BE49-F238E27FC236}">
                <a16:creationId xmlns:a16="http://schemas.microsoft.com/office/drawing/2014/main" id="{DA58E32C-A382-435A-A298-E237E2FDACA7}"/>
              </a:ext>
            </a:extLst>
          </p:cNvPr>
          <p:cNvPicPr>
            <a:picLocks noChangeAspect="1"/>
          </p:cNvPicPr>
          <p:nvPr/>
        </p:nvPicPr>
        <p:blipFill>
          <a:blip r:embed="rId5"/>
          <a:stretch>
            <a:fillRect/>
          </a:stretch>
        </p:blipFill>
        <p:spPr>
          <a:xfrm>
            <a:off x="363538" y="1905040"/>
            <a:ext cx="495300" cy="571500"/>
          </a:xfrm>
          <a:prstGeom prst="rect">
            <a:avLst/>
          </a:prstGeom>
        </p:spPr>
      </p:pic>
      <p:pic>
        <p:nvPicPr>
          <p:cNvPr id="4" name="图片 3">
            <a:extLst>
              <a:ext uri="{FF2B5EF4-FFF2-40B4-BE49-F238E27FC236}">
                <a16:creationId xmlns:a16="http://schemas.microsoft.com/office/drawing/2014/main" id="{56B53DF5-E74F-4586-A052-9A389F02ACE0}"/>
              </a:ext>
            </a:extLst>
          </p:cNvPr>
          <p:cNvPicPr>
            <a:picLocks noChangeAspect="1"/>
          </p:cNvPicPr>
          <p:nvPr/>
        </p:nvPicPr>
        <p:blipFill>
          <a:blip r:embed="rId6"/>
          <a:stretch>
            <a:fillRect/>
          </a:stretch>
        </p:blipFill>
        <p:spPr>
          <a:xfrm>
            <a:off x="334963" y="3114605"/>
            <a:ext cx="523875" cy="657225"/>
          </a:xfrm>
          <a:prstGeom prst="rect">
            <a:avLst/>
          </a:prstGeom>
        </p:spPr>
      </p:pic>
      <p:pic>
        <p:nvPicPr>
          <p:cNvPr id="5" name="图片 4">
            <a:extLst>
              <a:ext uri="{FF2B5EF4-FFF2-40B4-BE49-F238E27FC236}">
                <a16:creationId xmlns:a16="http://schemas.microsoft.com/office/drawing/2014/main" id="{005BBC82-200A-4E75-AEC2-C64F071565A4}"/>
              </a:ext>
            </a:extLst>
          </p:cNvPr>
          <p:cNvPicPr>
            <a:picLocks noChangeAspect="1"/>
          </p:cNvPicPr>
          <p:nvPr/>
        </p:nvPicPr>
        <p:blipFill>
          <a:blip r:embed="rId7"/>
          <a:stretch>
            <a:fillRect/>
          </a:stretch>
        </p:blipFill>
        <p:spPr>
          <a:xfrm>
            <a:off x="358775" y="4924495"/>
            <a:ext cx="476250" cy="504825"/>
          </a:xfrm>
          <a:prstGeom prst="rect">
            <a:avLst/>
          </a:prstGeom>
        </p:spPr>
      </p:pic>
    </p:spTree>
    <p:extLst>
      <p:ext uri="{BB962C8B-B14F-4D97-AF65-F5344CB8AC3E}">
        <p14:creationId xmlns:p14="http://schemas.microsoft.com/office/powerpoint/2010/main" val="3863719488"/>
      </p:ext>
    </p:extLst>
  </p:cSld>
  <p:clrMapOvr>
    <a:masterClrMapping/>
  </p:clrMapOvr>
  <p:transition spd="slow" advTm="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摘要</a:t>
            </a:r>
          </a:p>
        </p:txBody>
      </p:sp>
      <p:sp>
        <p:nvSpPr>
          <p:cNvPr id="8195" name="内容占位符 2"/>
          <p:cNvSpPr>
            <a:spLocks noGrp="1"/>
          </p:cNvSpPr>
          <p:nvPr>
            <p:ph idx="4294967295"/>
          </p:nvPr>
        </p:nvSpPr>
        <p:spPr>
          <a:xfrm>
            <a:off x="304912" y="1219258"/>
            <a:ext cx="8534176" cy="4878388"/>
          </a:xfrm>
        </p:spPr>
        <p:txBody>
          <a:bodyPr vert="horz" wrap="square" anchor="t"/>
          <a:lstStyle/>
          <a:p>
            <a:pPr marL="0" lvl="1" indent="469900">
              <a:lnSpc>
                <a:spcPct val="150000"/>
              </a:lnSpc>
              <a:buNone/>
            </a:pPr>
            <a:r>
              <a:rPr lang="zh-CN" altLang="en-US" sz="2400" dirty="0"/>
              <a:t>本文提出了一种新的实体分类方法</a:t>
            </a:r>
            <a:r>
              <a:rPr lang="zh-CN" altLang="en-US" sz="3200" dirty="0"/>
              <a:t>，</a:t>
            </a:r>
            <a:r>
              <a:rPr lang="zh-CN" altLang="en-US" sz="2400" dirty="0"/>
              <a:t>基于联合学习的思路，从</a:t>
            </a:r>
            <a:r>
              <a:rPr lang="zh-CN" altLang="en-US" sz="2400" b="1" dirty="0"/>
              <a:t>已知实体类型标注集中局部类型标注知识</a:t>
            </a:r>
            <a:r>
              <a:rPr lang="zh-CN" altLang="en-US" sz="2400" dirty="0"/>
              <a:t>和知识图谱中</a:t>
            </a:r>
            <a:r>
              <a:rPr lang="zh-CN" altLang="en-US" sz="2400" b="1" dirty="0"/>
              <a:t>全局三元组知识</a:t>
            </a:r>
            <a:r>
              <a:rPr lang="zh-CN" altLang="en-US" sz="2400" dirty="0"/>
              <a:t>两类数据中挖掘知识，提出了两种有效的基于知识驱动的实体类型推理机制，建立了两个新的嵌入模型并加以实现。最终，建立联合模型并实现实体类型推理。通过在真实数据集</a:t>
            </a:r>
            <a:r>
              <a:rPr lang="en-US" altLang="zh-CN" sz="2400" dirty="0"/>
              <a:t>Freebase</a:t>
            </a:r>
            <a:r>
              <a:rPr lang="zh-CN" altLang="en-US" sz="2400" dirty="0"/>
              <a:t>和</a:t>
            </a:r>
            <a:r>
              <a:rPr lang="en-US" altLang="zh-CN" sz="2400" dirty="0"/>
              <a:t>YAGO</a:t>
            </a:r>
            <a:r>
              <a:rPr lang="zh-CN" altLang="en-US" sz="2400" dirty="0"/>
              <a:t>上的两类实验（即实体类型预测和实体类型分类），验证了论文所提实体类型推理机制和模型的有效性。</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1603705462"/>
      </p:ext>
    </p:extLst>
  </p:cSld>
  <p:clrMapOvr>
    <a:masterClrMapping/>
  </p:clrMapOvr>
  <p:transition spd="slow" advTm="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实体类型预测</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20</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5F99049E-0C89-4D7C-885B-E2D0582A66D7}"/>
              </a:ext>
            </a:extLst>
          </p:cNvPr>
          <p:cNvPicPr>
            <a:picLocks noChangeAspect="1"/>
          </p:cNvPicPr>
          <p:nvPr/>
        </p:nvPicPr>
        <p:blipFill>
          <a:blip r:embed="rId4"/>
          <a:stretch>
            <a:fillRect/>
          </a:stretch>
        </p:blipFill>
        <p:spPr>
          <a:xfrm>
            <a:off x="0" y="2179130"/>
            <a:ext cx="9144000" cy="2499740"/>
          </a:xfrm>
          <a:prstGeom prst="rect">
            <a:avLst/>
          </a:prstGeom>
        </p:spPr>
      </p:pic>
    </p:spTree>
    <p:extLst>
      <p:ext uri="{BB962C8B-B14F-4D97-AF65-F5344CB8AC3E}">
        <p14:creationId xmlns:p14="http://schemas.microsoft.com/office/powerpoint/2010/main" val="3857025224"/>
      </p:ext>
    </p:extLst>
  </p:cSld>
  <p:clrMapOvr>
    <a:masterClrMapping/>
  </p:clrMapOvr>
  <p:transition spd="slow" advTm="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457308" y="1066862"/>
            <a:ext cx="8534176" cy="4952870"/>
          </a:xfrm>
        </p:spPr>
        <p:txBody>
          <a:bodyPr vert="horz" wrap="square" anchor="t"/>
          <a:lstStyle/>
          <a:p>
            <a:pPr>
              <a:lnSpc>
                <a:spcPct val="150000"/>
              </a:lnSpc>
            </a:pPr>
            <a:r>
              <a:rPr lang="zh-CN" altLang="en-US" sz="1800" dirty="0"/>
              <a:t>实体类型分类</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21</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D77DD2C1-35DF-4F24-85BD-ED3ECD0E7FD7}"/>
              </a:ext>
            </a:extLst>
          </p:cNvPr>
          <p:cNvPicPr>
            <a:picLocks noChangeAspect="1"/>
          </p:cNvPicPr>
          <p:nvPr/>
        </p:nvPicPr>
        <p:blipFill>
          <a:blip r:embed="rId4"/>
          <a:stretch>
            <a:fillRect/>
          </a:stretch>
        </p:blipFill>
        <p:spPr>
          <a:xfrm>
            <a:off x="5629" y="1900506"/>
            <a:ext cx="9144000" cy="3285582"/>
          </a:xfrm>
          <a:prstGeom prst="rect">
            <a:avLst/>
          </a:prstGeom>
        </p:spPr>
      </p:pic>
    </p:spTree>
    <p:extLst>
      <p:ext uri="{BB962C8B-B14F-4D97-AF65-F5344CB8AC3E}">
        <p14:creationId xmlns:p14="http://schemas.microsoft.com/office/powerpoint/2010/main" val="1503039553"/>
      </p:ext>
    </p:extLst>
  </p:cSld>
  <p:clrMapOvr>
    <a:masterClrMapping/>
  </p:clrMapOvr>
  <p:transition spd="slow" advTm="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pPr>
              <a:lnSpc>
                <a:spcPct val="150000"/>
              </a:lnSpc>
            </a:pPr>
            <a:r>
              <a:rPr lang="zh-CN" altLang="en-US" dirty="0"/>
              <a:t>实体类型分类</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22</a:t>
            </a:fld>
            <a:endParaRPr lang="zh-CN" altLang="en-US" sz="2400" b="1" dirty="0">
              <a:solidFill>
                <a:srgbClr val="254061"/>
              </a:solidFill>
              <a:latin typeface="HY헤드라인M" pitchFamily="2" charset="-127"/>
              <a:ea typeface="HY헤드라인M" pitchFamily="2" charset="-127"/>
            </a:endParaRPr>
          </a:p>
        </p:txBody>
      </p:sp>
      <p:pic>
        <p:nvPicPr>
          <p:cNvPr id="6" name="图片 5">
            <a:extLst>
              <a:ext uri="{FF2B5EF4-FFF2-40B4-BE49-F238E27FC236}">
                <a16:creationId xmlns:a16="http://schemas.microsoft.com/office/drawing/2014/main" id="{16656046-97C1-4814-A60F-78DB3DB75B51}"/>
              </a:ext>
            </a:extLst>
          </p:cNvPr>
          <p:cNvPicPr>
            <a:picLocks noChangeAspect="1"/>
          </p:cNvPicPr>
          <p:nvPr/>
        </p:nvPicPr>
        <p:blipFill>
          <a:blip r:embed="rId4"/>
          <a:stretch>
            <a:fillRect/>
          </a:stretch>
        </p:blipFill>
        <p:spPr>
          <a:xfrm>
            <a:off x="1143090" y="1981238"/>
            <a:ext cx="6201408" cy="3124118"/>
          </a:xfrm>
          <a:prstGeom prst="rect">
            <a:avLst/>
          </a:prstGeom>
        </p:spPr>
      </p:pic>
    </p:spTree>
    <p:extLst>
      <p:ext uri="{BB962C8B-B14F-4D97-AF65-F5344CB8AC3E}">
        <p14:creationId xmlns:p14="http://schemas.microsoft.com/office/powerpoint/2010/main" val="3219888798"/>
      </p:ext>
    </p:extLst>
  </p:cSld>
  <p:clrMapOvr>
    <a:masterClrMapping/>
  </p:clrMapOvr>
  <p:transition spd="slow" advTm="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评价指标</a:t>
            </a:r>
            <a:endParaRPr lang="en-US" altLang="zh-CN" dirty="0"/>
          </a:p>
          <a:p>
            <a:pPr marL="0" indent="457200">
              <a:lnSpc>
                <a:spcPct val="150000"/>
              </a:lnSpc>
              <a:buNone/>
            </a:pPr>
            <a:r>
              <a:rPr lang="zh-CN" altLang="en-US" dirty="0"/>
              <a:t>文中同时涉及文本生成任务和知识图谱补全任务，因此在评价指标方面作者也兼顾了两方面。生成任务采用的指标有</a:t>
            </a:r>
            <a:r>
              <a:rPr lang="en-US" altLang="zh-CN" dirty="0"/>
              <a:t>BLEU2</a:t>
            </a:r>
            <a:r>
              <a:rPr lang="zh-CN" altLang="en-US" dirty="0"/>
              <a:t>，</a:t>
            </a:r>
            <a:r>
              <a:rPr lang="en-US" altLang="zh-CN" dirty="0"/>
              <a:t>BLEU3</a:t>
            </a:r>
            <a:r>
              <a:rPr lang="zh-CN" altLang="en-US" dirty="0"/>
              <a:t>，</a:t>
            </a:r>
            <a:r>
              <a:rPr lang="en-US" altLang="zh-CN" dirty="0" err="1"/>
              <a:t>RougeL</a:t>
            </a:r>
            <a:r>
              <a:rPr lang="zh-CN" altLang="en-US" dirty="0"/>
              <a:t>，</a:t>
            </a:r>
            <a:r>
              <a:rPr lang="en-US" altLang="zh-CN" dirty="0"/>
              <a:t>F1 BERT-score</a:t>
            </a:r>
            <a:r>
              <a:rPr lang="zh-CN" altLang="en-US" dirty="0"/>
              <a:t>。知识图谱补全的指标有常见的</a:t>
            </a:r>
            <a:r>
              <a:rPr lang="en-US" altLang="zh-CN" dirty="0"/>
              <a:t>MRR</a:t>
            </a:r>
            <a:r>
              <a:rPr lang="zh-CN" altLang="en-US" dirty="0"/>
              <a:t>和</a:t>
            </a:r>
            <a:r>
              <a:rPr lang="en-US" altLang="zh-CN" dirty="0"/>
              <a:t>HITS@N</a:t>
            </a:r>
            <a:r>
              <a:rPr lang="zh-CN" altLang="en-US" dirty="0"/>
              <a:t>。常用指标的对比对象都是预测或生成的单个路径和原始的单个路径对比，文中为了将一打句子生成的图（路径拼成的图）与原始图作为整体对比，提出使用一个新的指标：</a:t>
            </a:r>
            <a:r>
              <a:rPr lang="en-US" altLang="zh-CN" dirty="0"/>
              <a:t>GED</a:t>
            </a:r>
            <a:r>
              <a:rPr lang="zh-CN" altLang="en-US" dirty="0"/>
              <a:t>（图编辑距离）来计算从新图到原始图所需要的距离，距离越小说明两个图越相似。因为同时设计生成和知识图谱补全，用不同的指标来选择最后的测试模型得出的结论也会不同，因此作者提供了两种选择：基于于</a:t>
            </a:r>
            <a:r>
              <a:rPr lang="en-US" altLang="zh-CN" dirty="0"/>
              <a:t>Best MRR</a:t>
            </a:r>
            <a:r>
              <a:rPr lang="zh-CN" altLang="en-US" dirty="0"/>
              <a:t>选择模型和基于</a:t>
            </a:r>
            <a:r>
              <a:rPr lang="en-US" altLang="zh-CN" dirty="0"/>
              <a:t>Best BLEU2</a:t>
            </a:r>
            <a:r>
              <a:rPr lang="zh-CN" altLang="en-US" dirty="0"/>
              <a:t>选择模型。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23</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718184667"/>
      </p:ext>
    </p:extLst>
  </p:cSld>
  <p:clrMapOvr>
    <a:masterClrMapping/>
  </p:clrMapOvr>
  <p:transition spd="slow" advTm="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4AB6218-4DFE-4AC6-9972-937B3629D0EE}"/>
              </a:ext>
            </a:extLst>
          </p:cNvPr>
          <p:cNvPicPr>
            <a:picLocks noChangeAspect="1"/>
          </p:cNvPicPr>
          <p:nvPr/>
        </p:nvPicPr>
        <p:blipFill>
          <a:blip r:embed="rId3"/>
          <a:stretch>
            <a:fillRect/>
          </a:stretch>
        </p:blipFill>
        <p:spPr>
          <a:xfrm>
            <a:off x="6172158" y="14887"/>
            <a:ext cx="2873500" cy="1846774"/>
          </a:xfrm>
          <a:prstGeom prst="rect">
            <a:avLst/>
          </a:prstGeom>
        </p:spPr>
      </p:pic>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pPr>
              <a:lnSpc>
                <a:spcPct val="150000"/>
              </a:lnSpc>
            </a:pPr>
            <a:r>
              <a:rPr lang="en-US" altLang="zh-CN" dirty="0"/>
              <a:t>GED</a:t>
            </a:r>
          </a:p>
          <a:p>
            <a:pPr marL="0" indent="457200">
              <a:lnSpc>
                <a:spcPct val="150000"/>
              </a:lnSpc>
              <a:buNone/>
            </a:pPr>
            <a:r>
              <a:rPr lang="zh-CN" altLang="en-US" dirty="0"/>
              <a:t>找到将一个图转换成另一个图的最小成本路径</a:t>
            </a:r>
            <a:r>
              <a:rPr lang="en-US" altLang="zh-CN" dirty="0"/>
              <a:t>(</a:t>
            </a:r>
            <a:r>
              <a:rPr lang="zh-CN" altLang="en-US" dirty="0"/>
              <a:t>包括节点</a:t>
            </a:r>
            <a:r>
              <a:rPr lang="en-US" altLang="zh-CN" dirty="0"/>
              <a:t>/</a:t>
            </a:r>
            <a:r>
              <a:rPr lang="zh-CN" altLang="en-US" dirty="0"/>
              <a:t>边替换、删除和插入</a:t>
            </a:r>
            <a:r>
              <a:rPr lang="en-US" altLang="zh-CN" dirty="0"/>
              <a:t>)</a:t>
            </a:r>
            <a:r>
              <a:rPr lang="zh-CN" altLang="en-US" dirty="0"/>
              <a:t>。</a:t>
            </a:r>
            <a:endParaRPr lang="en-US" altLang="zh-CN" dirty="0"/>
          </a:p>
          <a:p>
            <a:pPr marL="0" indent="457200">
              <a:lnSpc>
                <a:spcPct val="150000"/>
              </a:lnSpc>
              <a:buNone/>
            </a:pPr>
            <a:r>
              <a:rPr lang="zh-CN" altLang="en-US" dirty="0"/>
              <a:t>因为一般来说，精确的</a:t>
            </a:r>
            <a:r>
              <a:rPr lang="en-US" altLang="zh-CN" dirty="0"/>
              <a:t>GED</a:t>
            </a:r>
            <a:r>
              <a:rPr lang="zh-CN" altLang="en-US" dirty="0"/>
              <a:t>计算是</a:t>
            </a:r>
            <a:r>
              <a:rPr lang="en-US" altLang="zh-CN" dirty="0"/>
              <a:t>NP</a:t>
            </a:r>
            <a:r>
              <a:rPr lang="zh-CN" altLang="en-US" dirty="0"/>
              <a:t>难问题，并且对于大型图实际上是不可行的，所以我们提出了一种基于局部子图的近似，如右上图所示。</a:t>
            </a:r>
            <a:endParaRPr lang="en-US" altLang="zh-CN" dirty="0"/>
          </a:p>
          <a:p>
            <a:pPr marL="0" indent="457200">
              <a:lnSpc>
                <a:spcPct val="150000"/>
              </a:lnSpc>
              <a:buNone/>
            </a:pPr>
            <a:r>
              <a:rPr lang="zh-CN" altLang="en-US" dirty="0"/>
              <a:t>为了定义匹配节点</a:t>
            </a:r>
            <a:r>
              <a:rPr lang="en-US" altLang="zh-CN" dirty="0"/>
              <a:t>(</a:t>
            </a:r>
            <a:r>
              <a:rPr lang="zh-CN" altLang="en-US" dirty="0"/>
              <a:t>对应于头部和尾部</a:t>
            </a:r>
            <a:r>
              <a:rPr lang="en-US" altLang="zh-CN" dirty="0"/>
              <a:t>)</a:t>
            </a:r>
            <a:r>
              <a:rPr lang="zh-CN" altLang="en-US" dirty="0"/>
              <a:t>和弧</a:t>
            </a:r>
            <a:r>
              <a:rPr lang="en-US" altLang="zh-CN" dirty="0"/>
              <a:t>(</a:t>
            </a:r>
            <a:r>
              <a:rPr lang="zh-CN" altLang="en-US" dirty="0"/>
              <a:t>对应于关系运算符</a:t>
            </a:r>
            <a:r>
              <a:rPr lang="en-US" altLang="zh-CN" dirty="0"/>
              <a:t>)</a:t>
            </a:r>
            <a:r>
              <a:rPr lang="zh-CN" altLang="en-US" dirty="0"/>
              <a:t>的成本，我们使用</a:t>
            </a:r>
            <a:r>
              <a:rPr lang="en-US" altLang="zh-CN" dirty="0"/>
              <a:t>BERT</a:t>
            </a:r>
            <a:r>
              <a:rPr lang="zh-CN" altLang="en-US" dirty="0"/>
              <a:t>将它们编码成特征向量，并将它们的欧几里德距离值与预定义的阈值进行比较，以识别匹配的节点</a:t>
            </a:r>
            <a:r>
              <a:rPr lang="en-US" altLang="zh-CN" dirty="0"/>
              <a:t>/</a:t>
            </a:r>
            <a:r>
              <a:rPr lang="zh-CN" altLang="en-US" dirty="0"/>
              <a:t>边。</a:t>
            </a:r>
          </a:p>
          <a:p>
            <a:pPr marL="0" indent="0">
              <a:buNone/>
            </a:pPr>
            <a:endParaRPr lang="en-US" altLang="zh-CN" dirty="0"/>
          </a:p>
        </p:txBody>
      </p:sp>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24</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2437894573"/>
      </p:ext>
    </p:extLst>
  </p:cSld>
  <p:clrMapOvr>
    <a:masterClrMapping/>
  </p:clrMapOvr>
  <p:transition spd="slow" advTm="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mc:AlternateContent xmlns:mc="http://schemas.openxmlformats.org/markup-compatibility/2006" xmlns:a14="http://schemas.microsoft.com/office/drawing/2010/main">
        <mc:Choice Requires="a14">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实验结果</a:t>
                </a:r>
                <a:r>
                  <a:rPr lang="en-US" altLang="zh-CN" dirty="0"/>
                  <a:t>—AA(</a:t>
                </a:r>
                <a:r>
                  <a:rPr lang="zh-CN" altLang="en-US" dirty="0"/>
                  <a:t>文本</a:t>
                </a:r>
                <a:r>
                  <a:rPr lang="en-US" altLang="zh-CN" dirty="0"/>
                  <a:t>-</a:t>
                </a:r>
                <a:r>
                  <a:rPr lang="zh-CN" altLang="en-US" dirty="0"/>
                  <a:t>文本</a:t>
                </a:r>
                <a:r>
                  <a:rPr lang="en-US" altLang="zh-CN" dirty="0"/>
                  <a:t>)</a:t>
                </a:r>
                <a:r>
                  <a:rPr lang="zh-CN" altLang="en-US" dirty="0"/>
                  <a:t>、</a:t>
                </a:r>
                <a:r>
                  <a:rPr lang="en-US" altLang="zh-CN" dirty="0"/>
                  <a:t>ABA(</a:t>
                </a:r>
                <a:r>
                  <a:rPr lang="zh-CN" altLang="en-US" dirty="0"/>
                  <a:t>文本</a:t>
                </a:r>
                <a:r>
                  <a:rPr lang="en-US" altLang="zh-CN" dirty="0"/>
                  <a:t>-</a:t>
                </a:r>
                <a:r>
                  <a:rPr lang="zh-CN" altLang="en-US" dirty="0"/>
                  <a:t>路径</a:t>
                </a:r>
                <a:r>
                  <a:rPr lang="en-US" altLang="zh-CN" dirty="0"/>
                  <a:t>-</a:t>
                </a:r>
                <a:r>
                  <a:rPr lang="zh-CN" altLang="en-US" dirty="0"/>
                  <a:t>文本</a:t>
                </a:r>
                <a:r>
                  <a:rPr lang="en-US" altLang="zh-CN" dirty="0"/>
                  <a:t>)</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Font typeface="Wingdings" panose="05000000000000000000" pitchFamily="2" charset="2"/>
                  <a:buChar char="l"/>
                </a:pPr>
                <a:r>
                  <a:rPr lang="en-US" altLang="zh-CN" dirty="0"/>
                  <a:t>BLEU</a:t>
                </a:r>
                <a:r>
                  <a:rPr lang="zh-CN" altLang="en-US" dirty="0"/>
                  <a:t>越接近</a:t>
                </a:r>
                <a:r>
                  <a:rPr lang="en-US" altLang="zh-CN" dirty="0"/>
                  <a:t>1</a:t>
                </a:r>
                <a:r>
                  <a:rPr lang="zh-CN" altLang="en-US" dirty="0"/>
                  <a:t>越好</a:t>
                </a:r>
              </a:p>
              <a:p>
                <a:pPr>
                  <a:buFont typeface="Wingdings" panose="05000000000000000000" pitchFamily="2" charset="2"/>
                  <a:buChar char="l"/>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𝐿</m:t>
                        </m:r>
                      </m:sub>
                    </m:sSub>
                    <m:r>
                      <a:rPr lang="zh-CN" altLang="en-US" i="1">
                        <a:latin typeface="Cambria Math" panose="02040503050406030204" pitchFamily="18" charset="0"/>
                      </a:rPr>
                      <m:t>越</m:t>
                    </m:r>
                    <m:r>
                      <a:rPr lang="zh-CN" altLang="en-US" b="0" i="1" smtClean="0">
                        <a:latin typeface="Cambria Math" panose="02040503050406030204" pitchFamily="18" charset="0"/>
                      </a:rPr>
                      <m:t>大</m:t>
                    </m:r>
                    <m:r>
                      <a:rPr lang="zh-CN" altLang="en-US" i="1">
                        <a:latin typeface="Cambria Math" panose="02040503050406030204" pitchFamily="18" charset="0"/>
                      </a:rPr>
                      <m:t>越好</m:t>
                    </m:r>
                  </m:oMath>
                </a14:m>
                <a:endParaRPr lang="en-US" altLang="zh-CN" dirty="0"/>
              </a:p>
              <a:p>
                <a:pPr>
                  <a:buFont typeface="Wingdings" panose="05000000000000000000" pitchFamily="2" charset="2"/>
                  <a:buChar char="l"/>
                </a:pPr>
                <a:r>
                  <a:rPr lang="en-US" altLang="zh-CN" dirty="0"/>
                  <a:t>BERT F1</a:t>
                </a:r>
                <a:r>
                  <a:rPr lang="zh-CN" altLang="en-US" dirty="0"/>
                  <a:t>越接近</a:t>
                </a:r>
                <a:r>
                  <a:rPr lang="en-US" altLang="zh-CN" dirty="0"/>
                  <a:t>1</a:t>
                </a:r>
                <a:r>
                  <a:rPr lang="zh-CN" altLang="en-US" dirty="0"/>
                  <a:t>越好</a:t>
                </a:r>
              </a:p>
              <a:p>
                <a:endParaRPr lang="zh-CN" altLang="en-US" dirty="0"/>
              </a:p>
            </p:txBody>
          </p:sp>
        </mc:Choice>
        <mc:Fallback xmlns="">
          <p:sp>
            <p:nvSpPr>
              <p:cNvPr id="8195" name="内容占位符 2"/>
              <p:cNvSpPr>
                <a:spLocks noGrp="1" noRot="1" noChangeAspect="1" noMove="1" noResize="1" noEditPoints="1" noAdjustHandles="1" noChangeArrowheads="1" noChangeShapeType="1" noTextEdit="1"/>
              </p:cNvSpPr>
              <p:nvPr>
                <p:ph idx="4294967295"/>
              </p:nvPr>
            </p:nvSpPr>
            <p:spPr>
              <a:xfrm>
                <a:off x="533400" y="1066862"/>
                <a:ext cx="8096250" cy="4952870"/>
              </a:xfrm>
              <a:blipFill>
                <a:blip r:embed="rId3"/>
                <a:stretch>
                  <a:fillRect l="-678" t="-246"/>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25</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A6D7BE70-7AF0-4EAB-9B9E-DDBCC8014158}"/>
              </a:ext>
            </a:extLst>
          </p:cNvPr>
          <p:cNvPicPr>
            <a:picLocks noChangeAspect="1"/>
          </p:cNvPicPr>
          <p:nvPr/>
        </p:nvPicPr>
        <p:blipFill>
          <a:blip r:embed="rId5"/>
          <a:stretch>
            <a:fillRect/>
          </a:stretch>
        </p:blipFill>
        <p:spPr>
          <a:xfrm>
            <a:off x="0" y="1676446"/>
            <a:ext cx="9144000" cy="2332089"/>
          </a:xfrm>
          <a:prstGeom prst="rect">
            <a:avLst/>
          </a:prstGeom>
        </p:spPr>
      </p:pic>
    </p:spTree>
    <p:extLst>
      <p:ext uri="{BB962C8B-B14F-4D97-AF65-F5344CB8AC3E}">
        <p14:creationId xmlns:p14="http://schemas.microsoft.com/office/powerpoint/2010/main" val="2409316052"/>
      </p:ext>
    </p:extLst>
  </p:cSld>
  <p:clrMapOvr>
    <a:masterClrMapping/>
  </p:clrMapOvr>
  <p:transition spd="slow" advTm="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实验结果</a:t>
            </a:r>
            <a:r>
              <a:rPr lang="en-US" altLang="zh-CN" dirty="0"/>
              <a:t>—BA(</a:t>
            </a:r>
            <a:r>
              <a:rPr lang="zh-CN" altLang="en-US" dirty="0"/>
              <a:t>路径</a:t>
            </a:r>
            <a:r>
              <a:rPr lang="en-US" altLang="zh-CN" dirty="0"/>
              <a:t>-</a:t>
            </a:r>
            <a:r>
              <a:rPr lang="zh-CN" altLang="en-US" dirty="0"/>
              <a:t>文本</a:t>
            </a:r>
            <a:r>
              <a:rPr lang="en-US" altLang="zh-CN" dirty="0"/>
              <a:t>)</a:t>
            </a:r>
            <a:endParaRPr lang="zh-CN" altLang="en-US"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26</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4" name="图片 3">
            <a:extLst>
              <a:ext uri="{FF2B5EF4-FFF2-40B4-BE49-F238E27FC236}">
                <a16:creationId xmlns:a16="http://schemas.microsoft.com/office/drawing/2014/main" id="{FA1E5A5F-C260-4E87-A248-7313788E9E43}"/>
              </a:ext>
            </a:extLst>
          </p:cNvPr>
          <p:cNvPicPr>
            <a:picLocks noChangeAspect="1"/>
          </p:cNvPicPr>
          <p:nvPr/>
        </p:nvPicPr>
        <p:blipFill>
          <a:blip r:embed="rId4"/>
          <a:stretch>
            <a:fillRect/>
          </a:stretch>
        </p:blipFill>
        <p:spPr>
          <a:xfrm>
            <a:off x="1295486" y="1952726"/>
            <a:ext cx="5783907" cy="2952547"/>
          </a:xfrm>
          <a:prstGeom prst="rect">
            <a:avLst/>
          </a:prstGeom>
        </p:spPr>
      </p:pic>
    </p:spTree>
    <p:extLst>
      <p:ext uri="{BB962C8B-B14F-4D97-AF65-F5344CB8AC3E}">
        <p14:creationId xmlns:p14="http://schemas.microsoft.com/office/powerpoint/2010/main" val="3798182708"/>
      </p:ext>
    </p:extLst>
  </p:cSld>
  <p:clrMapOvr>
    <a:masterClrMapping/>
  </p:clrMapOvr>
  <p:transition spd="slow" advTm="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实验结果</a:t>
            </a:r>
            <a:r>
              <a:rPr lang="en-US" altLang="zh-CN" dirty="0"/>
              <a:t>—AB(</a:t>
            </a:r>
            <a:r>
              <a:rPr lang="zh-CN" altLang="en-US" dirty="0"/>
              <a:t>文本</a:t>
            </a:r>
            <a:r>
              <a:rPr lang="en-US" altLang="zh-CN" dirty="0"/>
              <a:t>-</a:t>
            </a:r>
            <a:r>
              <a:rPr lang="zh-CN" altLang="en-US" dirty="0"/>
              <a:t>路径</a:t>
            </a:r>
            <a:r>
              <a:rPr lang="en-US" altLang="zh-CN" dirty="0"/>
              <a:t>)</a:t>
            </a:r>
            <a:endParaRPr lang="zh-CN" altLang="en-US"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E2E34205-4517-4F94-AE95-FA48934C5F0A}"/>
              </a:ext>
            </a:extLst>
          </p:cNvPr>
          <p:cNvPicPr>
            <a:picLocks noChangeAspect="1"/>
          </p:cNvPicPr>
          <p:nvPr/>
        </p:nvPicPr>
        <p:blipFill>
          <a:blip r:embed="rId4"/>
          <a:stretch>
            <a:fillRect/>
          </a:stretch>
        </p:blipFill>
        <p:spPr>
          <a:xfrm>
            <a:off x="362476" y="1562559"/>
            <a:ext cx="8419048" cy="4152381"/>
          </a:xfrm>
          <a:prstGeom prst="rect">
            <a:avLst/>
          </a:prstGeom>
        </p:spPr>
      </p:pic>
    </p:spTree>
    <p:extLst>
      <p:ext uri="{BB962C8B-B14F-4D97-AF65-F5344CB8AC3E}">
        <p14:creationId xmlns:p14="http://schemas.microsoft.com/office/powerpoint/2010/main" val="435105271"/>
      </p:ext>
    </p:extLst>
  </p:cSld>
  <p:clrMapOvr>
    <a:masterClrMapping/>
  </p:clrMapOvr>
  <p:transition spd="slow" advTm="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mc:AlternateContent xmlns:mc="http://schemas.openxmlformats.org/markup-compatibility/2006" xmlns:a14="http://schemas.microsoft.com/office/drawing/2010/main">
        <mc:Choice Requires="a14">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损失函数的消融实验</a:t>
                </a:r>
                <a:endParaRPr lang="en-US" altLang="zh-CN" dirty="0"/>
              </a:p>
              <a:p>
                <a:pPr marL="0" indent="457200">
                  <a:buNone/>
                </a:pPr>
                <a:r>
                  <a:rPr lang="zh-CN" altLang="en-US" dirty="0"/>
                  <a:t>作者评估了</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REC</m:t>
                        </m:r>
                      </m:sub>
                    </m:sSub>
                    <m:r>
                      <a:rPr lang="zh-CN" altLang="en-US"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BT</m:t>
                        </m:r>
                      </m:sub>
                    </m:sSub>
                    <m:r>
                      <a:rPr lang="zh-CN" altLang="en-US" b="0" i="1" smtClean="0">
                        <a:latin typeface="Cambria Math" panose="02040503050406030204" pitchFamily="18" charset="0"/>
                      </a:rPr>
                      <m:t>和</m:t>
                    </m:r>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𝑆𝑈𝑃</m:t>
                        </m:r>
                      </m:sub>
                    </m:sSub>
                  </m:oMath>
                </a14:m>
                <a:r>
                  <a:rPr lang="zh-CN" altLang="en-US" dirty="0"/>
                  <a:t>对模型整体性能的影响。</a:t>
                </a:r>
                <a:endParaRPr lang="en-US" altLang="zh-CN" dirty="0"/>
              </a:p>
              <a:p>
                <a:pPr marL="0" indent="457200">
                  <a:buNone/>
                </a:pPr>
                <a:r>
                  <a:rPr lang="zh-CN" altLang="en-US" dirty="0"/>
                  <a:t>如表</a:t>
                </a:r>
                <a:r>
                  <a:rPr lang="en-US" altLang="zh-CN" dirty="0"/>
                  <a:t>4</a:t>
                </a:r>
                <a:r>
                  <a:rPr lang="zh-CN" altLang="en-US" dirty="0"/>
                  <a:t>，消除了任意一个损失后，模型的性能都会下降。</a:t>
                </a:r>
                <a:endParaRPr lang="en-US" altLang="zh-CN" dirty="0"/>
              </a:p>
              <a:p>
                <a:pPr marL="0" indent="457200">
                  <a:buNone/>
                </a:pPr>
                <a:r>
                  <a:rPr lang="zh-CN" altLang="en-US" dirty="0"/>
                  <a:t>同时，对于不同的模型，每个损失都有它自己的影响。</a:t>
                </a:r>
              </a:p>
            </p:txBody>
          </p:sp>
        </mc:Choice>
        <mc:Fallback xmlns="">
          <p:sp>
            <p:nvSpPr>
              <p:cNvPr id="8195" name="内容占位符 2"/>
              <p:cNvSpPr>
                <a:spLocks noGrp="1" noRot="1" noChangeAspect="1" noMove="1" noResize="1" noEditPoints="1" noAdjustHandles="1" noChangeArrowheads="1" noChangeShapeType="1" noTextEdit="1"/>
              </p:cNvSpPr>
              <p:nvPr>
                <p:ph idx="4294967295"/>
              </p:nvPr>
            </p:nvSpPr>
            <p:spPr>
              <a:xfrm>
                <a:off x="533400" y="1066862"/>
                <a:ext cx="8096250" cy="4952870"/>
              </a:xfrm>
              <a:blipFill>
                <a:blip r:embed="rId3"/>
                <a:stretch>
                  <a:fillRect l="-678" t="-246"/>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28</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6" name="图片 5">
            <a:extLst>
              <a:ext uri="{FF2B5EF4-FFF2-40B4-BE49-F238E27FC236}">
                <a16:creationId xmlns:a16="http://schemas.microsoft.com/office/drawing/2014/main" id="{894BFDAA-7024-47FA-83A8-7DAABF73D4D3}"/>
              </a:ext>
            </a:extLst>
          </p:cNvPr>
          <p:cNvPicPr>
            <a:picLocks noChangeAspect="1"/>
          </p:cNvPicPr>
          <p:nvPr/>
        </p:nvPicPr>
        <p:blipFill>
          <a:blip r:embed="rId5"/>
          <a:stretch>
            <a:fillRect/>
          </a:stretch>
        </p:blipFill>
        <p:spPr>
          <a:xfrm>
            <a:off x="609704" y="3657842"/>
            <a:ext cx="7866667" cy="2514286"/>
          </a:xfrm>
          <a:prstGeom prst="rect">
            <a:avLst/>
          </a:prstGeom>
        </p:spPr>
      </p:pic>
    </p:spTree>
    <p:extLst>
      <p:ext uri="{BB962C8B-B14F-4D97-AF65-F5344CB8AC3E}">
        <p14:creationId xmlns:p14="http://schemas.microsoft.com/office/powerpoint/2010/main" val="1807373849"/>
      </p:ext>
    </p:extLst>
  </p:cSld>
  <p:clrMapOvr>
    <a:masterClrMapping/>
  </p:clrMapOvr>
  <p:transition spd="slow" advTm="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90C1BF9-38B5-4703-8EBE-7A4F32749CBD}"/>
              </a:ext>
            </a:extLst>
          </p:cNvPr>
          <p:cNvPicPr>
            <a:picLocks noChangeAspect="1"/>
          </p:cNvPicPr>
          <p:nvPr/>
        </p:nvPicPr>
        <p:blipFill>
          <a:blip r:embed="rId3"/>
          <a:stretch>
            <a:fillRect/>
          </a:stretch>
        </p:blipFill>
        <p:spPr>
          <a:xfrm>
            <a:off x="1447882" y="2775882"/>
            <a:ext cx="5824163" cy="3796216"/>
          </a:xfrm>
          <a:prstGeom prst="rect">
            <a:avLst/>
          </a:prstGeom>
        </p:spPr>
      </p:pic>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监督比</a:t>
            </a:r>
            <a:r>
              <a:rPr lang="en-US" altLang="zh-CN" dirty="0"/>
              <a:t>ρ</a:t>
            </a:r>
            <a:r>
              <a:rPr lang="zh-CN" altLang="en-US" dirty="0"/>
              <a:t>的影响</a:t>
            </a:r>
            <a:endParaRPr lang="en-US" altLang="zh-CN" dirty="0"/>
          </a:p>
          <a:p>
            <a:pPr>
              <a:buFont typeface="Wingdings" panose="05000000000000000000" pitchFamily="2" charset="2"/>
              <a:buChar char="l"/>
            </a:pPr>
            <a:r>
              <a:rPr lang="zh-CN" altLang="en-US" dirty="0"/>
              <a:t>从</a:t>
            </a:r>
            <a:r>
              <a:rPr lang="en-US" altLang="zh-CN" dirty="0"/>
              <a:t>0</a:t>
            </a:r>
            <a:r>
              <a:rPr lang="zh-CN" altLang="en-US" dirty="0"/>
              <a:t>增加到</a:t>
            </a:r>
            <a:r>
              <a:rPr lang="en-US" altLang="zh-CN" dirty="0"/>
              <a:t>0.2</a:t>
            </a:r>
            <a:r>
              <a:rPr lang="zh-CN" altLang="en-US" dirty="0"/>
              <a:t>的过程中，三个模型的</a:t>
            </a:r>
            <a:r>
              <a:rPr lang="en-US" altLang="zh-CN" dirty="0"/>
              <a:t>MRR</a:t>
            </a:r>
            <a:r>
              <a:rPr lang="zh-CN" altLang="en-US" dirty="0"/>
              <a:t>都获得了明显的提升。</a:t>
            </a:r>
          </a:p>
          <a:p>
            <a:pPr>
              <a:buFont typeface="Wingdings" panose="05000000000000000000" pitchFamily="2" charset="2"/>
              <a:buChar char="l"/>
            </a:pPr>
            <a:r>
              <a:rPr lang="zh-CN" altLang="en-US" dirty="0"/>
              <a:t>当比例从</a:t>
            </a:r>
            <a:r>
              <a:rPr lang="en-US" altLang="zh-CN" dirty="0"/>
              <a:t>0.2</a:t>
            </a:r>
            <a:r>
              <a:rPr lang="zh-CN" altLang="en-US" dirty="0"/>
              <a:t>继续增加时，不同模型的变化趋势却不相同。</a:t>
            </a:r>
          </a:p>
          <a:p>
            <a:pPr>
              <a:buFont typeface="Wingdings" panose="05000000000000000000" pitchFamily="2" charset="2"/>
              <a:buChar char="l"/>
            </a:pPr>
            <a:r>
              <a:rPr lang="zh-CN" altLang="en-US" dirty="0"/>
              <a:t>当比例增加到</a:t>
            </a:r>
            <a:r>
              <a:rPr lang="en-US" altLang="zh-CN" dirty="0"/>
              <a:t>1</a:t>
            </a:r>
            <a:r>
              <a:rPr lang="zh-CN" altLang="en-US" dirty="0"/>
              <a:t>时，模型性能却低于比例等于</a:t>
            </a:r>
            <a:r>
              <a:rPr lang="en-US" altLang="zh-CN" dirty="0"/>
              <a:t>0.5</a:t>
            </a:r>
            <a:r>
              <a:rPr lang="zh-CN" altLang="en-US" dirty="0"/>
              <a:t>时</a:t>
            </a:r>
            <a:endParaRPr lang="en-US" altLang="zh-CN" dirty="0"/>
          </a:p>
          <a:p>
            <a:endParaRPr lang="en-US" altLang="zh-CN" dirty="0"/>
          </a:p>
          <a:p>
            <a:endParaRPr lang="en-US" altLang="zh-CN" dirty="0"/>
          </a:p>
          <a:p>
            <a:endParaRPr lang="en-US" altLang="zh-CN"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29</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1550661019"/>
      </p:ext>
    </p:extLst>
  </p:cSld>
  <p:clrMapOvr>
    <a:masterClrMapping/>
  </p:clrMapOvr>
  <p:transition spd="slow" advTm="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大纲</a:t>
            </a:r>
          </a:p>
        </p:txBody>
      </p:sp>
      <p:sp>
        <p:nvSpPr>
          <p:cNvPr id="8195" name="内容占位符 2"/>
          <p:cNvSpPr>
            <a:spLocks noGrp="1"/>
          </p:cNvSpPr>
          <p:nvPr>
            <p:ph idx="1"/>
          </p:nvPr>
        </p:nvSpPr>
        <p:spPr>
          <a:xfrm>
            <a:off x="533400" y="1295400"/>
            <a:ext cx="8001000" cy="4878388"/>
          </a:xfrm>
        </p:spPr>
        <p:txBody>
          <a:bodyPr vert="horz" wrap="square" anchor="t"/>
          <a:lstStyle/>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1、简介</a:t>
            </a:r>
            <a:endParaRPr lang="en-US" altLang="zh-CN" sz="2800" b="1" dirty="0">
              <a:effectLst>
                <a:outerShdw blurRad="38100" dist="38100" dir="2700000">
                  <a:srgbClr val="C0C0C0"/>
                </a:outerShdw>
              </a:effectLst>
              <a:sym typeface="+mn-ea"/>
            </a:endParaRPr>
          </a:p>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2、模型</a:t>
            </a:r>
            <a:endParaRPr lang="en-US" altLang="zh-CN" sz="2800" b="1" dirty="0">
              <a:effectLst>
                <a:outerShdw blurRad="38100" dist="38100" dir="2700000">
                  <a:srgbClr val="C0C0C0"/>
                </a:outerShdw>
              </a:effectLst>
              <a:sym typeface="+mn-ea"/>
            </a:endParaRPr>
          </a:p>
          <a:p>
            <a:pPr>
              <a:buNone/>
            </a:pPr>
            <a:r>
              <a:rPr lang="zh-CN" altLang="en-US" sz="2800" b="1" dirty="0">
                <a:effectLst>
                  <a:outerShdw blurRad="38100" dist="38100" dir="2700000">
                    <a:srgbClr val="C0C0C0"/>
                  </a:outerShdw>
                </a:effectLst>
                <a:sym typeface="+mn-ea"/>
              </a:rPr>
              <a:t>  </a:t>
            </a:r>
            <a:r>
              <a:rPr lang="en-US" altLang="zh-CN" sz="2800" b="1" dirty="0">
                <a:effectLst>
                  <a:outerShdw blurRad="38100" dist="38100" dir="2700000">
                    <a:srgbClr val="C0C0C0"/>
                  </a:outerShdw>
                </a:effectLst>
                <a:sym typeface="+mn-ea"/>
              </a:rPr>
              <a:t>3</a:t>
            </a:r>
            <a:r>
              <a:rPr lang="zh-CN" altLang="en-US" sz="2800" b="1" dirty="0">
                <a:effectLst>
                  <a:outerShdw blurRad="38100" dist="38100" dir="2700000">
                    <a:srgbClr val="C0C0C0"/>
                  </a:outerShdw>
                </a:effectLst>
                <a:sym typeface="+mn-ea"/>
              </a:rPr>
              <a:t>、实验</a:t>
            </a:r>
            <a:endParaRPr lang="en-US" altLang="zh-CN" sz="2800" b="1" dirty="0">
              <a:effectLst>
                <a:outerShdw blurRad="38100" dist="38100" dir="2700000">
                  <a:srgbClr val="C0C0C0"/>
                </a:outerShdw>
              </a:effectLst>
              <a:sym typeface="+mn-ea"/>
            </a:endParaRPr>
          </a:p>
          <a:p>
            <a:pPr>
              <a:buNone/>
            </a:pPr>
            <a:r>
              <a:rPr lang="en-US" altLang="zh-CN" sz="2800" b="1" dirty="0">
                <a:effectLst>
                  <a:outerShdw blurRad="38100" dist="38100" dir="2700000">
                    <a:srgbClr val="C0C0C0"/>
                  </a:outerShdw>
                </a:effectLst>
                <a:sym typeface="+mn-ea"/>
              </a:rPr>
              <a:t>  4</a:t>
            </a:r>
            <a:r>
              <a:rPr lang="zh-CN" altLang="en-US" sz="2800" b="1" dirty="0">
                <a:effectLst>
                  <a:outerShdw blurRad="38100" dist="38100" dir="2700000">
                    <a:srgbClr val="C0C0C0"/>
                  </a:outerShdw>
                </a:effectLst>
                <a:sym typeface="+mn-ea"/>
              </a:rPr>
              <a:t>、结论</a:t>
            </a:r>
            <a:endParaRPr lang="zh-CN" altLang="en-US" sz="100" dirty="0"/>
          </a:p>
          <a:p>
            <a:endParaRPr lang="zh-CN" altLang="en-US" sz="100" dirty="0"/>
          </a:p>
          <a:p>
            <a:pPr>
              <a:buNone/>
            </a:pPr>
            <a:endParaRPr lang="zh-CN" altLang="en-US" sz="1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3</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4</a:t>
            </a:r>
            <a:r>
              <a:rPr lang="zh-CN" altLang="en-US" sz="2800" b="1" dirty="0">
                <a:effectLst>
                  <a:outerShdw blurRad="38100" dist="38100" dir="2700000">
                    <a:srgbClr val="C0C0C0"/>
                  </a:outerShdw>
                </a:effectLst>
              </a:rPr>
              <a:t>、结论</a:t>
            </a:r>
          </a:p>
        </p:txBody>
      </p:sp>
      <p:sp>
        <p:nvSpPr>
          <p:cNvPr id="8195" name="内容占位符 2"/>
          <p:cNvSpPr>
            <a:spLocks noGrp="1"/>
          </p:cNvSpPr>
          <p:nvPr>
            <p:ph idx="4294967295"/>
          </p:nvPr>
        </p:nvSpPr>
        <p:spPr>
          <a:xfrm>
            <a:off x="483814" y="1219258"/>
            <a:ext cx="8381886" cy="4800474"/>
          </a:xfrm>
        </p:spPr>
        <p:txBody>
          <a:bodyPr vert="horz" wrap="square" anchor="t"/>
          <a:lstStyle/>
          <a:p>
            <a:pPr marL="0" indent="457200">
              <a:lnSpc>
                <a:spcPct val="150000"/>
              </a:lnSpc>
              <a:buNone/>
            </a:pPr>
            <a:r>
              <a:rPr lang="zh-CN" altLang="en-US" b="1" dirty="0"/>
              <a:t>本文将从文本中构建知识图谱和从知识图谱生成文本看成对偶问题，提出了</a:t>
            </a:r>
            <a:r>
              <a:rPr lang="en-US" altLang="zh-CN" b="1" dirty="0" err="1"/>
              <a:t>DualTKB</a:t>
            </a:r>
            <a:r>
              <a:rPr lang="zh-CN" altLang="en-US" b="1" dirty="0"/>
              <a:t>模型，旨在学习文本和路径之间知识的迁移</a:t>
            </a:r>
            <a:r>
              <a:rPr lang="zh-CN" altLang="en-US" dirty="0"/>
              <a:t>。换句话说，</a:t>
            </a:r>
            <a:r>
              <a:rPr lang="zh-CN" altLang="en-US" b="1" dirty="0"/>
              <a:t>提出了一个文本和</a:t>
            </a:r>
            <a:r>
              <a:rPr lang="en-US" altLang="zh-CN" b="1" dirty="0"/>
              <a:t>KG</a:t>
            </a:r>
            <a:r>
              <a:rPr lang="zh-CN" altLang="en-US" b="1" dirty="0"/>
              <a:t>格式转换器</a:t>
            </a:r>
            <a:r>
              <a:rPr lang="zh-CN" altLang="en-US" dirty="0"/>
              <a:t>。</a:t>
            </a:r>
            <a:endParaRPr lang="en-US" altLang="zh-CN" dirty="0"/>
          </a:p>
          <a:p>
            <a:pPr marL="0" indent="457200">
              <a:lnSpc>
                <a:spcPct val="150000"/>
              </a:lnSpc>
              <a:buNone/>
            </a:pPr>
            <a:r>
              <a:rPr lang="zh-CN" altLang="en-US" dirty="0"/>
              <a:t>本文工作涉及了一系列的任务，包括自然语言生成，三元组抽取，知识图谱补全，跨模态的知识迁。本文提出的框架理论上是有通用性的，虽然理想和现实还是有一些差距，但本文的工作算是往前迈出了一步。</a:t>
            </a:r>
            <a:endParaRPr lang="en-US" altLang="zh-CN" dirty="0"/>
          </a:p>
          <a:p>
            <a:pPr marL="0" indent="457200">
              <a:lnSpc>
                <a:spcPct val="150000"/>
              </a:lnSpc>
              <a:buNone/>
            </a:pPr>
            <a:r>
              <a:rPr lang="zh-CN" altLang="en-US" dirty="0"/>
              <a:t>为了进行评估，本文提出了一个新的常识知识库补全任务。尽管我们的模型被设计为在无监督的环境下工作，但我们通过创建弱监督数据集来研究弱监督的影响，并表明即使是少量的弱监督也会显著提高模型性能。</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30</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230265130"/>
      </p:ext>
    </p:extLst>
  </p:cSld>
  <p:clrMapOvr>
    <a:masterClrMapping/>
  </p:clrMapOvr>
  <p:transition spd="slow" advTm="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4</a:t>
            </a:r>
            <a:r>
              <a:rPr lang="zh-CN" altLang="en-US" sz="2800" b="1" dirty="0">
                <a:effectLst>
                  <a:outerShdw blurRad="38100" dist="38100" dir="2700000">
                    <a:srgbClr val="C0C0C0"/>
                  </a:outerShdw>
                </a:effectLst>
              </a:rPr>
              <a:t>、结论</a:t>
            </a:r>
          </a:p>
        </p:txBody>
      </p:sp>
      <p:sp>
        <p:nvSpPr>
          <p:cNvPr id="8195" name="内容占位符 2"/>
          <p:cNvSpPr>
            <a:spLocks noGrp="1"/>
          </p:cNvSpPr>
          <p:nvPr>
            <p:ph idx="4294967295"/>
          </p:nvPr>
        </p:nvSpPr>
        <p:spPr>
          <a:xfrm>
            <a:off x="483814" y="1219258"/>
            <a:ext cx="8381886" cy="4800474"/>
          </a:xfrm>
        </p:spPr>
        <p:txBody>
          <a:bodyPr vert="horz" wrap="square" anchor="t"/>
          <a:lstStyle/>
          <a:p>
            <a:pPr marL="0" indent="457200">
              <a:lnSpc>
                <a:spcPct val="150000"/>
              </a:lnSpc>
              <a:buNone/>
            </a:pPr>
            <a:r>
              <a:rPr lang="zh-CN" altLang="en-US" dirty="0"/>
              <a:t>为了进行评估，本文提出了一个新的常识知识库补全任务。尽管本文的模型被设计为在无监督的环境下工作，但我们通过创建弱监督数据集来研究弱监督的影响，并表明即使是少量的弱监督也会显著提高模型性能。</a:t>
            </a:r>
            <a:endParaRPr lang="en-US" altLang="zh-CN" dirty="0"/>
          </a:p>
          <a:p>
            <a:pPr marL="0" indent="457200">
              <a:lnSpc>
                <a:spcPct val="150000"/>
              </a:lnSpc>
              <a:buNone/>
            </a:pPr>
            <a:r>
              <a:rPr lang="zh-CN" altLang="en-US" dirty="0"/>
              <a:t>当前的工作是朝着知识库构建</a:t>
            </a:r>
            <a:r>
              <a:rPr lang="en-US" altLang="zh-CN" dirty="0"/>
              <a:t>/</a:t>
            </a:r>
            <a:r>
              <a:rPr lang="zh-CN" altLang="en-US"/>
              <a:t>补全和</a:t>
            </a:r>
            <a:r>
              <a:rPr lang="zh-CN" altLang="en-US" dirty="0"/>
              <a:t>从知识库生成人类可读文本的总体目标迈出的一步。未来的工作可以集中在扩展从知识库中的图形生成整个文本段落的能力，以及将大部分文本转换成连贯的图形结构。</a:t>
            </a:r>
            <a:endParaRPr lang="en-US" altLang="zh-CN" dirty="0"/>
          </a:p>
          <a:p>
            <a:pPr marL="0" indent="457200">
              <a:lnSpc>
                <a:spcPct val="150000"/>
              </a:lnSpc>
              <a:buNone/>
            </a:pPr>
            <a:endParaRPr lang="zh-CN" altLang="en-US"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31</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379570491"/>
      </p:ext>
    </p:extLst>
  </p:cSld>
  <p:clrMapOvr>
    <a:masterClrMapping/>
  </p:clrMapOvr>
  <p:transition spd="slow" advTm="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p:cNvSpPr>
            <a:spLocks noGrp="1"/>
          </p:cNvSpPr>
          <p:nvPr>
            <p:ph type="ctrTitle"/>
          </p:nvPr>
        </p:nvSpPr>
        <p:spPr>
          <a:xfrm>
            <a:off x="685800" y="2057400"/>
            <a:ext cx="7772400" cy="1371600"/>
          </a:xfrm>
        </p:spPr>
        <p:txBody>
          <a:bodyPr vert="horz" wrap="square" anchor="b"/>
          <a:lstStyle>
            <a:lvl1pPr lvl="0">
              <a:defRPr/>
            </a:lvl1pPr>
          </a:lstStyle>
          <a:p>
            <a:pPr lvl="0"/>
            <a:r>
              <a:rPr lang="zh-CN" altLang="en-US" sz="4800" dirty="0">
                <a:effectLst>
                  <a:outerShdw blurRad="38100" dist="38100" dir="2700000">
                    <a:srgbClr val="C0C0C0"/>
                  </a:outerShdw>
                </a:effectLst>
              </a:rPr>
              <a:t>谢谢！</a:t>
            </a:r>
          </a:p>
        </p:txBody>
      </p:sp>
      <p:pic>
        <p:nvPicPr>
          <p:cNvPr id="27651" name="图片 3" descr="bb.jpg"/>
          <p:cNvPicPr>
            <a:picLocks noChangeAspect="1"/>
          </p:cNvPicPr>
          <p:nvPr/>
        </p:nvPicPr>
        <p:blipFill>
          <a:blip r:embed="rId2"/>
          <a:stretch>
            <a:fillRect/>
          </a:stretch>
        </p:blipFill>
        <p:spPr>
          <a:xfrm>
            <a:off x="7772400" y="6400802"/>
            <a:ext cx="933450" cy="180975"/>
          </a:xfrm>
          <a:prstGeom prst="rect">
            <a:avLst/>
          </a:prstGeom>
          <a:noFill/>
          <a:ln w="9525">
            <a:noFill/>
          </a:ln>
        </p:spPr>
      </p:pic>
      <p:sp>
        <p:nvSpPr>
          <p:cNvPr id="27652" name="TextBox 6"/>
          <p:cNvSpPr txBox="1"/>
          <p:nvPr/>
        </p:nvSpPr>
        <p:spPr>
          <a:xfrm>
            <a:off x="8077200" y="6248402"/>
            <a:ext cx="685800" cy="461963"/>
          </a:xfrm>
          <a:prstGeom prst="rect">
            <a:avLst/>
          </a:prstGeom>
          <a:noFill/>
          <a:ln w="9525">
            <a:noFill/>
          </a:ln>
        </p:spPr>
        <p:txBody>
          <a:bodyPr vert="horz" wrap="square" anchor="t">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32</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3185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down)">
                                      <p:cBhvr>
                                        <p:cTn id="7" dur="290">
                                          <p:stCondLst>
                                            <p:cond delay="0"/>
                                          </p:stCondLst>
                                        </p:cTn>
                                        <p:tgtEl>
                                          <p:spTgt spid="27650"/>
                                        </p:tgtEl>
                                      </p:cBhvr>
                                    </p:animEffect>
                                    <p:anim calcmode="lin" valueType="num">
                                      <p:cBhvr>
                                        <p:cTn id="8" dur="911" tmFilter="0,0; 0.14,0.36; 0.43,0.73; 0.71,0.91; 1.0,1.0">
                                          <p:stCondLst>
                                            <p:cond delay="0"/>
                                          </p:stCondLst>
                                        </p:cTn>
                                        <p:tgtEl>
                                          <p:spTgt spid="2765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765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765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765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7650"/>
                                        </p:tgtEl>
                                        <p:attrNameLst>
                                          <p:attrName>ppt_y</p:attrName>
                                        </p:attrNameLst>
                                      </p:cBhvr>
                                      <p:tavLst>
                                        <p:tav tm="0" fmla="#ppt_y-sin(pi*$)/81">
                                          <p:val>
                                            <p:fltVal val="0"/>
                                          </p:val>
                                        </p:tav>
                                        <p:tav tm="100000">
                                          <p:val>
                                            <p:fltVal val="1"/>
                                          </p:val>
                                        </p:tav>
                                      </p:tavLst>
                                    </p:anim>
                                    <p:animScale>
                                      <p:cBhvr>
                                        <p:cTn id="13" dur="13">
                                          <p:stCondLst>
                                            <p:cond delay="325"/>
                                          </p:stCondLst>
                                        </p:cTn>
                                        <p:tgtEl>
                                          <p:spTgt spid="27650"/>
                                        </p:tgtEl>
                                      </p:cBhvr>
                                      <p:to x="100000" y="60000"/>
                                    </p:animScale>
                                    <p:animScale>
                                      <p:cBhvr>
                                        <p:cTn id="14" dur="83" decel="50000">
                                          <p:stCondLst>
                                            <p:cond delay="338"/>
                                          </p:stCondLst>
                                        </p:cTn>
                                        <p:tgtEl>
                                          <p:spTgt spid="27650"/>
                                        </p:tgtEl>
                                      </p:cBhvr>
                                      <p:to x="100000" y="100000"/>
                                    </p:animScale>
                                    <p:animScale>
                                      <p:cBhvr>
                                        <p:cTn id="15" dur="13">
                                          <p:stCondLst>
                                            <p:cond delay="656"/>
                                          </p:stCondLst>
                                        </p:cTn>
                                        <p:tgtEl>
                                          <p:spTgt spid="27650"/>
                                        </p:tgtEl>
                                      </p:cBhvr>
                                      <p:to x="100000" y="80000"/>
                                    </p:animScale>
                                    <p:animScale>
                                      <p:cBhvr>
                                        <p:cTn id="16" dur="83" decel="50000">
                                          <p:stCondLst>
                                            <p:cond delay="669"/>
                                          </p:stCondLst>
                                        </p:cTn>
                                        <p:tgtEl>
                                          <p:spTgt spid="27650"/>
                                        </p:tgtEl>
                                      </p:cBhvr>
                                      <p:to x="100000" y="100000"/>
                                    </p:animScale>
                                    <p:animScale>
                                      <p:cBhvr>
                                        <p:cTn id="17" dur="13">
                                          <p:stCondLst>
                                            <p:cond delay="821"/>
                                          </p:stCondLst>
                                        </p:cTn>
                                        <p:tgtEl>
                                          <p:spTgt spid="27650"/>
                                        </p:tgtEl>
                                      </p:cBhvr>
                                      <p:to x="100000" y="90000"/>
                                    </p:animScale>
                                    <p:animScale>
                                      <p:cBhvr>
                                        <p:cTn id="18" dur="83" decel="50000">
                                          <p:stCondLst>
                                            <p:cond delay="834"/>
                                          </p:stCondLst>
                                        </p:cTn>
                                        <p:tgtEl>
                                          <p:spTgt spid="27650"/>
                                        </p:tgtEl>
                                      </p:cBhvr>
                                      <p:to x="100000" y="100000"/>
                                    </p:animScale>
                                    <p:animScale>
                                      <p:cBhvr>
                                        <p:cTn id="19" dur="13">
                                          <p:stCondLst>
                                            <p:cond delay="904"/>
                                          </p:stCondLst>
                                        </p:cTn>
                                        <p:tgtEl>
                                          <p:spTgt spid="27650"/>
                                        </p:tgtEl>
                                      </p:cBhvr>
                                      <p:to x="100000" y="95000"/>
                                    </p:animScale>
                                    <p:animScale>
                                      <p:cBhvr>
                                        <p:cTn id="20" dur="83" decel="50000">
                                          <p:stCondLst>
                                            <p:cond delay="917"/>
                                          </p:stCondLst>
                                        </p:cTn>
                                        <p:tgtEl>
                                          <p:spTgt spid="276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p:sp>
        <p:nvSpPr>
          <p:cNvPr id="8195" name="内容占位符 2"/>
          <p:cNvSpPr>
            <a:spLocks noGrp="1"/>
          </p:cNvSpPr>
          <p:nvPr>
            <p:ph idx="1"/>
          </p:nvPr>
        </p:nvSpPr>
        <p:spPr>
          <a:xfrm>
            <a:off x="304912" y="1143060"/>
            <a:ext cx="8610374" cy="5564114"/>
          </a:xfrm>
        </p:spPr>
        <p:txBody>
          <a:bodyPr vert="horz" wrap="square" anchor="t"/>
          <a:lstStyle/>
          <a:p>
            <a:pPr marL="0" lvl="1" indent="457200">
              <a:lnSpc>
                <a:spcPct val="150000"/>
              </a:lnSpc>
              <a:buNone/>
            </a:pPr>
            <a:r>
              <a:rPr lang="zh-CN" altLang="en-US" sz="2400" dirty="0">
                <a:latin typeface="Arial" panose="020B0604020202020204" pitchFamily="34" charset="0"/>
              </a:rPr>
              <a:t>知识图的实体类型的不完全性导致知识图谱驱动任务中的一些类型相关算法非常低效甚至不可用，且实体类型补全同样也是知识图谱补全不可缺少的一部分，且具有相同实体类型地实体在聚类时会更好地聚集在一起的优良品质。</a:t>
            </a:r>
          </a:p>
          <a:p>
            <a:pPr marL="0" lvl="1" indent="457200">
              <a:lnSpc>
                <a:spcPct val="150000"/>
              </a:lnSpc>
              <a:buNone/>
            </a:pPr>
            <a:r>
              <a:rPr lang="zh-CN" altLang="en-US" sz="2400" dirty="0">
                <a:latin typeface="Arial" panose="020B0604020202020204" pitchFamily="34" charset="0"/>
              </a:rPr>
              <a:t>为了解决</a:t>
            </a:r>
            <a:r>
              <a:rPr lang="en-US" altLang="zh-CN" sz="2400" dirty="0">
                <a:latin typeface="Arial" panose="020B0604020202020204" pitchFamily="34" charset="0"/>
              </a:rPr>
              <a:t>KG</a:t>
            </a:r>
            <a:r>
              <a:rPr lang="zh-CN" altLang="en-US" sz="2400" dirty="0">
                <a:latin typeface="Arial" panose="020B0604020202020204" pitchFamily="34" charset="0"/>
              </a:rPr>
              <a:t>实体类型不完整的问题，本文提出了一种新的嵌入方法来推断缺失的实体类型实例，该方法不仅使用来自实体类型断言的本地类型知识，但也利用了来自知识图谱的全局三元组知识。因此，作者用这两种结构知识构建了两种不同的知识驱动型推理机制。</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4</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1、简介</a:t>
            </a:r>
          </a:p>
        </p:txBody>
      </p:sp>
      <p:sp>
        <p:nvSpPr>
          <p:cNvPr id="8195" name="内容占位符 2"/>
          <p:cNvSpPr>
            <a:spLocks noGrp="1"/>
          </p:cNvSpPr>
          <p:nvPr>
            <p:ph idx="4294967295"/>
          </p:nvPr>
        </p:nvSpPr>
        <p:spPr>
          <a:xfrm>
            <a:off x="381000" y="1219258"/>
            <a:ext cx="8485310" cy="5333934"/>
          </a:xfrm>
        </p:spPr>
        <p:txBody>
          <a:bodyPr vert="horz" wrap="square" anchor="t"/>
          <a:lstStyle/>
          <a:p>
            <a:pPr>
              <a:lnSpc>
                <a:spcPct val="150000"/>
              </a:lnSpc>
            </a:pPr>
            <a:r>
              <a:rPr lang="zh-CN" altLang="en-US" sz="2400" dirty="0"/>
              <a:t>机制 </a:t>
            </a:r>
            <a:r>
              <a:rPr lang="en-US" altLang="zh-CN" sz="2400" dirty="0"/>
              <a:t>1</a:t>
            </a:r>
          </a:p>
          <a:p>
            <a:pPr marL="0" indent="457200">
              <a:lnSpc>
                <a:spcPct val="150000"/>
              </a:lnSpc>
              <a:buNone/>
            </a:pPr>
            <a:r>
              <a:rPr lang="zh-CN" altLang="en-US" dirty="0"/>
              <a:t>一个实体缺失的实体类型可以从嵌入空间中接近该实体的其他实体中找到，如图所示</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5</a:t>
            </a:fld>
            <a:endParaRPr lang="zh-CN" altLang="en-US" sz="2400" b="1" dirty="0">
              <a:solidFill>
                <a:srgbClr val="254061"/>
              </a:solidFill>
              <a:latin typeface="HY헤드라인M" pitchFamily="2" charset="-127"/>
              <a:ea typeface="HY헤드라인M" pitchFamily="2" charset="-127"/>
            </a:endParaRPr>
          </a:p>
        </p:txBody>
      </p:sp>
      <p:pic>
        <p:nvPicPr>
          <p:cNvPr id="4" name="图片 3">
            <a:extLst>
              <a:ext uri="{FF2B5EF4-FFF2-40B4-BE49-F238E27FC236}">
                <a16:creationId xmlns:a16="http://schemas.microsoft.com/office/drawing/2014/main" id="{942B9EAF-2B56-4021-A3CA-CC55B4223952}"/>
              </a:ext>
            </a:extLst>
          </p:cNvPr>
          <p:cNvPicPr>
            <a:picLocks noChangeAspect="1"/>
          </p:cNvPicPr>
          <p:nvPr/>
        </p:nvPicPr>
        <p:blipFill>
          <a:blip r:embed="rId4"/>
          <a:stretch>
            <a:fillRect/>
          </a:stretch>
        </p:blipFill>
        <p:spPr>
          <a:xfrm>
            <a:off x="4910596" y="2959701"/>
            <a:ext cx="3852404" cy="3260116"/>
          </a:xfrm>
          <a:prstGeom prst="rect">
            <a:avLst/>
          </a:prstGeom>
        </p:spPr>
      </p:pic>
      <p:sp>
        <p:nvSpPr>
          <p:cNvPr id="5" name="文本框 4">
            <a:extLst>
              <a:ext uri="{FF2B5EF4-FFF2-40B4-BE49-F238E27FC236}">
                <a16:creationId xmlns:a16="http://schemas.microsoft.com/office/drawing/2014/main" id="{672437B3-5464-4E43-ABD3-F1E342D480B0}"/>
              </a:ext>
            </a:extLst>
          </p:cNvPr>
          <p:cNvSpPr txBox="1"/>
          <p:nvPr/>
        </p:nvSpPr>
        <p:spPr>
          <a:xfrm>
            <a:off x="706778" y="3774151"/>
            <a:ext cx="3852404" cy="1631216"/>
          </a:xfrm>
          <a:prstGeom prst="rect">
            <a:avLst/>
          </a:prstGeom>
          <a:noFill/>
        </p:spPr>
        <p:txBody>
          <a:bodyPr wrap="square" rtlCol="0">
            <a:spAutoFit/>
          </a:bodyPr>
          <a:lstStyle/>
          <a:p>
            <a:r>
              <a:rPr lang="zh-CN" altLang="en-US" sz="2000" dirty="0">
                <a:latin typeface="+mn-lt"/>
                <a:ea typeface="+mn-ea"/>
                <a:cs typeface="+mn-cs"/>
              </a:rPr>
              <a:t>很明显存在两个相似实体</a:t>
            </a:r>
            <a:r>
              <a:rPr lang="en-US" altLang="zh-CN" sz="2000" dirty="0">
                <a:latin typeface="+mn-lt"/>
                <a:ea typeface="+mn-ea"/>
                <a:cs typeface="+mn-cs"/>
              </a:rPr>
              <a:t>Barack Obama</a:t>
            </a:r>
            <a:r>
              <a:rPr lang="zh-CN" altLang="en-US" sz="2000" dirty="0">
                <a:latin typeface="+mn-lt"/>
                <a:ea typeface="+mn-ea"/>
                <a:cs typeface="+mn-cs"/>
              </a:rPr>
              <a:t>和</a:t>
            </a:r>
            <a:r>
              <a:rPr lang="en-US" altLang="zh-CN" sz="2000" dirty="0">
                <a:latin typeface="+mn-lt"/>
                <a:ea typeface="+mn-ea"/>
                <a:cs typeface="+mn-cs"/>
              </a:rPr>
              <a:t>Donald Trump</a:t>
            </a:r>
            <a:r>
              <a:rPr lang="zh-CN" altLang="en-US" sz="2000" dirty="0">
                <a:latin typeface="+mn-lt"/>
                <a:ea typeface="+mn-ea"/>
                <a:cs typeface="+mn-cs"/>
              </a:rPr>
              <a:t>。而</a:t>
            </a:r>
            <a:r>
              <a:rPr lang="en-US" altLang="zh-CN" sz="2000" dirty="0">
                <a:latin typeface="+mn-lt"/>
                <a:ea typeface="+mn-ea"/>
                <a:cs typeface="+mn-cs"/>
              </a:rPr>
              <a:t>Barack Obama</a:t>
            </a:r>
            <a:r>
              <a:rPr lang="zh-CN" altLang="en-US" sz="2000" dirty="0">
                <a:latin typeface="+mn-lt"/>
                <a:ea typeface="+mn-ea"/>
                <a:cs typeface="+mn-cs"/>
              </a:rPr>
              <a:t>缺少的实体类型，可能就能由</a:t>
            </a:r>
            <a:r>
              <a:rPr lang="en-US" altLang="zh-CN" sz="2000" dirty="0">
                <a:latin typeface="+mn-lt"/>
                <a:ea typeface="+mn-ea"/>
                <a:cs typeface="+mn-cs"/>
              </a:rPr>
              <a:t>Donald Trump</a:t>
            </a:r>
            <a:r>
              <a:rPr lang="zh-CN" altLang="en-US" sz="2000" dirty="0">
                <a:latin typeface="+mn-lt"/>
                <a:ea typeface="+mn-ea"/>
                <a:cs typeface="+mn-cs"/>
              </a:rPr>
              <a:t>的实体类型影响。</a:t>
            </a:r>
          </a:p>
        </p:txBody>
      </p:sp>
    </p:spTree>
    <p:extLst>
      <p:ext uri="{BB962C8B-B14F-4D97-AF65-F5344CB8AC3E}">
        <p14:creationId xmlns:p14="http://schemas.microsoft.com/office/powerpoint/2010/main" val="3357577502"/>
      </p:ext>
    </p:extLst>
  </p:cSld>
  <p:clrMapOvr>
    <a:masterClrMapping/>
  </p:clrMapOvr>
  <p:transition spd="slow" advTm="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1、简介</a:t>
            </a:r>
          </a:p>
        </p:txBody>
      </p:sp>
      <p:sp>
        <p:nvSpPr>
          <p:cNvPr id="8195" name="内容占位符 2"/>
          <p:cNvSpPr>
            <a:spLocks noGrp="1"/>
          </p:cNvSpPr>
          <p:nvPr>
            <p:ph idx="4294967295"/>
          </p:nvPr>
        </p:nvSpPr>
        <p:spPr>
          <a:xfrm>
            <a:off x="380999" y="1066862"/>
            <a:ext cx="8396293" cy="4952944"/>
          </a:xfrm>
        </p:spPr>
        <p:txBody>
          <a:bodyPr vert="horz" wrap="square" anchor="t"/>
          <a:lstStyle/>
          <a:p>
            <a:pPr>
              <a:lnSpc>
                <a:spcPct val="150000"/>
              </a:lnSpc>
            </a:pPr>
            <a:r>
              <a:rPr lang="zh-CN" altLang="en-US" sz="2400" dirty="0"/>
              <a:t>机制 </a:t>
            </a:r>
            <a:r>
              <a:rPr lang="en-US" altLang="zh-CN" sz="2400" dirty="0"/>
              <a:t>2</a:t>
            </a:r>
          </a:p>
          <a:p>
            <a:pPr marL="0" indent="457200">
              <a:lnSpc>
                <a:spcPct val="150000"/>
              </a:lnSpc>
              <a:buNone/>
            </a:pPr>
            <a:r>
              <a:rPr lang="zh-CN" altLang="en-US" dirty="0"/>
              <a:t>一个</a:t>
            </a:r>
            <a:r>
              <a:rPr lang="en-US" altLang="zh-CN" dirty="0"/>
              <a:t>(</a:t>
            </a:r>
            <a:r>
              <a:rPr lang="zh-CN" altLang="en-US" dirty="0"/>
              <a:t>头或尾</a:t>
            </a:r>
            <a:r>
              <a:rPr lang="en-US" altLang="zh-CN" dirty="0"/>
              <a:t>)</a:t>
            </a:r>
            <a:r>
              <a:rPr lang="zh-CN" altLang="en-US" dirty="0"/>
              <a:t>实体的缺失实体类型可以通过它们之间的关系从其他</a:t>
            </a:r>
            <a:r>
              <a:rPr lang="en-US" altLang="zh-CN" dirty="0"/>
              <a:t>(</a:t>
            </a:r>
            <a:r>
              <a:rPr lang="zh-CN" altLang="en-US" dirty="0"/>
              <a:t>尾或头</a:t>
            </a:r>
            <a:r>
              <a:rPr lang="en-US" altLang="zh-CN" dirty="0"/>
              <a:t>)</a:t>
            </a:r>
            <a:r>
              <a:rPr lang="zh-CN" altLang="en-US" dirty="0"/>
              <a:t>实体的类型中推断出来，如图所示</a:t>
            </a:r>
          </a:p>
          <a:p>
            <a:pPr marL="0" indent="0">
              <a:lnSpc>
                <a:spcPct val="150000"/>
              </a:lnSpc>
              <a:buNone/>
            </a:pPr>
            <a:endParaRPr lang="en-US" altLang="zh-CN" sz="1800" dirty="0"/>
          </a:p>
          <a:p>
            <a:pPr marL="0" indent="457200">
              <a:buNone/>
            </a:pP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6</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BE377E5F-FA34-48A3-B72E-3646FD7CCF2A}"/>
              </a:ext>
            </a:extLst>
          </p:cNvPr>
          <p:cNvPicPr>
            <a:picLocks noChangeAspect="1"/>
          </p:cNvPicPr>
          <p:nvPr/>
        </p:nvPicPr>
        <p:blipFill>
          <a:blip r:embed="rId4"/>
          <a:stretch>
            <a:fillRect/>
          </a:stretch>
        </p:blipFill>
        <p:spPr>
          <a:xfrm>
            <a:off x="5229487" y="3103606"/>
            <a:ext cx="3914393" cy="2841512"/>
          </a:xfrm>
          <a:prstGeom prst="rect">
            <a:avLst/>
          </a:prstGeom>
        </p:spPr>
      </p:pic>
      <p:sp>
        <p:nvSpPr>
          <p:cNvPr id="4" name="文本框 3">
            <a:extLst>
              <a:ext uri="{FF2B5EF4-FFF2-40B4-BE49-F238E27FC236}">
                <a16:creationId xmlns:a16="http://schemas.microsoft.com/office/drawing/2014/main" id="{863DB55B-C022-4743-88F2-FD79343961AA}"/>
              </a:ext>
            </a:extLst>
          </p:cNvPr>
          <p:cNvSpPr txBox="1"/>
          <p:nvPr/>
        </p:nvSpPr>
        <p:spPr>
          <a:xfrm>
            <a:off x="228714" y="2849633"/>
            <a:ext cx="5027584" cy="3170099"/>
          </a:xfrm>
          <a:prstGeom prst="rect">
            <a:avLst/>
          </a:prstGeom>
          <a:noFill/>
        </p:spPr>
        <p:txBody>
          <a:bodyPr wrap="square" rtlCol="0">
            <a:spAutoFit/>
          </a:bodyPr>
          <a:lstStyle/>
          <a:p>
            <a:r>
              <a:rPr lang="zh-CN" altLang="en-US" sz="2000" dirty="0">
                <a:latin typeface="+mn-lt"/>
                <a:ea typeface="+mn-ea"/>
                <a:cs typeface="+mn-cs"/>
              </a:rPr>
              <a:t>观察实体</a:t>
            </a:r>
            <a:r>
              <a:rPr lang="en-US" altLang="zh-CN" sz="2000" dirty="0">
                <a:latin typeface="+mn-lt"/>
                <a:ea typeface="+mn-ea"/>
                <a:cs typeface="+mn-cs"/>
              </a:rPr>
              <a:t>Barack Obama</a:t>
            </a:r>
            <a:r>
              <a:rPr lang="zh-CN" altLang="en-US" sz="2000" dirty="0">
                <a:latin typeface="+mn-lt"/>
                <a:ea typeface="+mn-ea"/>
                <a:cs typeface="+mn-cs"/>
              </a:rPr>
              <a:t>和实体</a:t>
            </a:r>
            <a:r>
              <a:rPr lang="en-US" altLang="zh-CN" sz="2000" dirty="0">
                <a:latin typeface="+mn-lt"/>
                <a:ea typeface="+mn-ea"/>
                <a:cs typeface="+mn-cs"/>
              </a:rPr>
              <a:t>Honolulu</a:t>
            </a:r>
            <a:r>
              <a:rPr lang="zh-CN" altLang="en-US" sz="2000" dirty="0">
                <a:latin typeface="+mn-lt"/>
                <a:ea typeface="+mn-ea"/>
                <a:cs typeface="+mn-cs"/>
              </a:rPr>
              <a:t>，两个实体的实体联系为</a:t>
            </a:r>
            <a:r>
              <a:rPr lang="en-US" altLang="zh-CN" sz="2000" dirty="0">
                <a:latin typeface="+mn-lt"/>
                <a:ea typeface="+mn-ea"/>
                <a:cs typeface="+mn-cs"/>
              </a:rPr>
              <a:t>born in</a:t>
            </a:r>
            <a:r>
              <a:rPr lang="zh-CN" altLang="en-US" sz="2000" dirty="0">
                <a:latin typeface="+mn-lt"/>
                <a:ea typeface="+mn-ea"/>
                <a:cs typeface="+mn-cs"/>
              </a:rPr>
              <a:t>。构成三元组</a:t>
            </a:r>
            <a:r>
              <a:rPr lang="en-US" altLang="zh-CN" sz="2000" dirty="0">
                <a:latin typeface="+mn-lt"/>
                <a:ea typeface="+mn-ea"/>
                <a:cs typeface="+mn-cs"/>
              </a:rPr>
              <a:t>(Barack Obama, born in, Honolulu),</a:t>
            </a:r>
            <a:r>
              <a:rPr lang="zh-CN" altLang="en-US" sz="2000" dirty="0">
                <a:latin typeface="+mn-lt"/>
                <a:ea typeface="+mn-ea"/>
                <a:cs typeface="+mn-cs"/>
              </a:rPr>
              <a:t>更通用的为</a:t>
            </a:r>
            <a:r>
              <a:rPr lang="en-US" altLang="zh-CN" sz="2000" dirty="0">
                <a:latin typeface="+mn-lt"/>
                <a:ea typeface="+mn-ea"/>
                <a:cs typeface="+mn-cs"/>
              </a:rPr>
              <a:t>(/people/person, born in, /location/location)</a:t>
            </a:r>
            <a:r>
              <a:rPr lang="zh-CN" altLang="en-US" sz="2000" dirty="0">
                <a:latin typeface="+mn-lt"/>
                <a:ea typeface="+mn-ea"/>
                <a:cs typeface="+mn-cs"/>
              </a:rPr>
              <a:t>。因此，可以得到如下公式</a:t>
            </a:r>
            <a:r>
              <a:rPr lang="en-US" altLang="zh-CN" sz="2000" dirty="0">
                <a:latin typeface="+mn-lt"/>
                <a:ea typeface="+mn-ea"/>
                <a:cs typeface="+mn-cs"/>
              </a:rPr>
              <a:t>Honolulu − Barack Obama = /location/location-/people/person (= born in)</a:t>
            </a:r>
            <a:r>
              <a:rPr lang="zh-CN" altLang="en-US" sz="2000" dirty="0">
                <a:latin typeface="+mn-lt"/>
                <a:ea typeface="+mn-ea"/>
                <a:cs typeface="+mn-cs"/>
              </a:rPr>
              <a:t>，当有一个缺失实体类型的实例</a:t>
            </a:r>
            <a:r>
              <a:rPr lang="en-US" altLang="zh-CN" sz="2000" dirty="0">
                <a:latin typeface="+mn-lt"/>
                <a:ea typeface="+mn-ea"/>
                <a:cs typeface="+mn-cs"/>
              </a:rPr>
              <a:t>(Barack Obama, type=? )</a:t>
            </a:r>
            <a:r>
              <a:rPr lang="zh-CN" altLang="en-US" sz="2000" dirty="0">
                <a:latin typeface="+mn-lt"/>
                <a:ea typeface="+mn-ea"/>
                <a:cs typeface="+mn-cs"/>
              </a:rPr>
              <a:t>，我们就可以用这个公式去求解。</a:t>
            </a:r>
          </a:p>
        </p:txBody>
      </p:sp>
    </p:spTree>
    <p:extLst>
      <p:ext uri="{BB962C8B-B14F-4D97-AF65-F5344CB8AC3E}">
        <p14:creationId xmlns:p14="http://schemas.microsoft.com/office/powerpoint/2010/main" val="938155606"/>
      </p:ext>
    </p:extLst>
  </p:cSld>
  <p:clrMapOvr>
    <a:masterClrMapping/>
  </p:clrMapOvr>
  <p:transition spd="slow" advTm="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1、简介</a:t>
            </a:r>
          </a:p>
        </p:txBody>
      </p:sp>
      <p:sp>
        <p:nvSpPr>
          <p:cNvPr id="8195" name="内容占位符 2"/>
          <p:cNvSpPr>
            <a:spLocks noGrp="1"/>
          </p:cNvSpPr>
          <p:nvPr>
            <p:ph idx="4294967295"/>
          </p:nvPr>
        </p:nvSpPr>
        <p:spPr>
          <a:xfrm>
            <a:off x="291301" y="1066862"/>
            <a:ext cx="8561398" cy="4952944"/>
          </a:xfrm>
        </p:spPr>
        <p:txBody>
          <a:bodyPr vert="horz" wrap="square" anchor="t"/>
          <a:lstStyle/>
          <a:p>
            <a:pPr marL="0" indent="457200">
              <a:buNone/>
            </a:pPr>
            <a:r>
              <a:rPr lang="zh-CN" altLang="en-US" dirty="0"/>
              <a:t>显然，机制一和机制二需要</a:t>
            </a:r>
            <a:r>
              <a:rPr lang="zh-CN" altLang="en-US" sz="1800" b="1" dirty="0">
                <a:solidFill>
                  <a:srgbClr val="0070C0"/>
                </a:solidFill>
              </a:rPr>
              <a:t>两个</a:t>
            </a:r>
            <a:r>
              <a:rPr lang="zh-CN" altLang="en-US" dirty="0"/>
              <a:t>不同的模型去实现。</a:t>
            </a:r>
            <a:endParaRPr lang="en-US" altLang="zh-CN" dirty="0"/>
          </a:p>
          <a:p>
            <a:pPr marL="0" indent="457200">
              <a:buNone/>
            </a:pPr>
            <a:r>
              <a:rPr lang="zh-CN" altLang="en-US" dirty="0"/>
              <a:t>首先，考虑到实体和实体类型是完全不同的对象，我们为它们构建了两个不同的嵌入空间，即实体空间和实体类型空间。</a:t>
            </a:r>
            <a:endParaRPr lang="en-US" altLang="zh-CN" dirty="0"/>
          </a:p>
          <a:p>
            <a:pPr marL="0" indent="457200">
              <a:buNone/>
            </a:pPr>
            <a:r>
              <a:rPr lang="zh-CN" altLang="en-US" dirty="0"/>
              <a:t>因此，我们通过用映射矩阵</a:t>
            </a:r>
            <a:r>
              <a:rPr lang="en-US" altLang="zh-CN" dirty="0"/>
              <a:t>M</a:t>
            </a:r>
            <a:r>
              <a:rPr lang="zh-CN" altLang="en-US" dirty="0"/>
              <a:t>将实体从实体空间投影到实体类型空间来编码</a:t>
            </a:r>
            <a:r>
              <a:rPr lang="en-US" altLang="zh-CN" dirty="0"/>
              <a:t>(e</a:t>
            </a:r>
            <a:r>
              <a:rPr lang="zh-CN" altLang="en-US" dirty="0"/>
              <a:t>，</a:t>
            </a:r>
            <a:r>
              <a:rPr lang="en-US" altLang="zh-CN" dirty="0"/>
              <a:t>t)</a:t>
            </a:r>
            <a:r>
              <a:rPr lang="zh-CN" altLang="en-US" dirty="0"/>
              <a:t>实体类型实例，写作</a:t>
            </a:r>
            <a:endParaRPr lang="en-US" altLang="zh-CN" dirty="0"/>
          </a:p>
          <a:p>
            <a:pPr marL="0" indent="457200">
              <a:buNone/>
            </a:pPr>
            <a:endParaRPr lang="en-US" altLang="zh-CN" dirty="0"/>
          </a:p>
          <a:p>
            <a:pPr marL="0" indent="457200">
              <a:buNone/>
            </a:pPr>
            <a:r>
              <a:rPr lang="zh-CN" altLang="en-US" dirty="0"/>
              <a:t>称之为</a:t>
            </a:r>
            <a:r>
              <a:rPr lang="en-US" altLang="zh-CN" b="1" dirty="0">
                <a:solidFill>
                  <a:srgbClr val="FF0000"/>
                </a:solidFill>
              </a:rPr>
              <a:t>E2T</a:t>
            </a:r>
            <a:r>
              <a:rPr lang="zh-CN" altLang="en-US" dirty="0"/>
              <a:t>。</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6" name="图片 5">
            <a:extLst>
              <a:ext uri="{FF2B5EF4-FFF2-40B4-BE49-F238E27FC236}">
                <a16:creationId xmlns:a16="http://schemas.microsoft.com/office/drawing/2014/main" id="{F61EB353-26C1-45A5-BD3F-5EE391F13FDD}"/>
              </a:ext>
            </a:extLst>
          </p:cNvPr>
          <p:cNvPicPr>
            <a:picLocks noChangeAspect="1"/>
          </p:cNvPicPr>
          <p:nvPr/>
        </p:nvPicPr>
        <p:blipFill>
          <a:blip r:embed="rId4"/>
          <a:stretch>
            <a:fillRect/>
          </a:stretch>
        </p:blipFill>
        <p:spPr>
          <a:xfrm>
            <a:off x="3624381" y="3195666"/>
            <a:ext cx="1895238" cy="466667"/>
          </a:xfrm>
          <a:prstGeom prst="rect">
            <a:avLst/>
          </a:prstGeom>
        </p:spPr>
      </p:pic>
    </p:spTree>
    <p:extLst>
      <p:ext uri="{BB962C8B-B14F-4D97-AF65-F5344CB8AC3E}">
        <p14:creationId xmlns:p14="http://schemas.microsoft.com/office/powerpoint/2010/main" val="2112872129"/>
      </p:ext>
    </p:extLst>
  </p:cSld>
  <p:clrMapOvr>
    <a:masterClrMapping/>
  </p:clrMapOvr>
  <p:transition spd="slow" advTm="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1、简介</a:t>
            </a:r>
          </a:p>
        </p:txBody>
      </p:sp>
      <mc:AlternateContent xmlns:mc="http://schemas.openxmlformats.org/markup-compatibility/2006">
        <mc:Choice xmlns:a14="http://schemas.microsoft.com/office/drawing/2010/main" Requires="a14">
          <p:sp>
            <p:nvSpPr>
              <p:cNvPr id="8195" name="内容占位符 2"/>
              <p:cNvSpPr>
                <a:spLocks noGrp="1"/>
              </p:cNvSpPr>
              <p:nvPr>
                <p:ph idx="4294967295"/>
              </p:nvPr>
            </p:nvSpPr>
            <p:spPr>
              <a:xfrm>
                <a:off x="533505" y="1219258"/>
                <a:ext cx="8000791" cy="4952944"/>
              </a:xfrm>
            </p:spPr>
            <p:txBody>
              <a:bodyPr vert="horz" wrap="square" anchor="t"/>
              <a:lstStyle/>
              <a:p>
                <a:pPr marL="0" indent="457200">
                  <a:buNone/>
                </a:pPr>
                <a:r>
                  <a:rPr lang="zh-CN" altLang="en-US" dirty="0"/>
                  <a:t>此外，本文通过从全局三元组（</a:t>
                </a:r>
                <a14:m>
                  <m:oMath xmlns:m="http://schemas.openxmlformats.org/officeDocument/2006/math">
                    <m:r>
                      <a:rPr lang="en-US" altLang="zh-CN"/>
                      <m:t>𝑒</m:t>
                    </m:r>
                    <m:r>
                      <a:rPr lang="en-US" altLang="zh-CN"/>
                      <m:t>,</m:t>
                    </m:r>
                  </m:oMath>
                </a14:m>
                <a:r>
                  <a:rPr lang="zh-CN" altLang="en-US" dirty="0"/>
                  <a:t> </a:t>
                </a:r>
                <a14:m>
                  <m:oMath xmlns:m="http://schemas.openxmlformats.org/officeDocument/2006/math">
                    <m:r>
                      <a:rPr lang="en-US" altLang="zh-CN" dirty="0"/>
                      <m:t>𝑟</m:t>
                    </m:r>
                    <m:r>
                      <a:rPr lang="en-US" altLang="zh-CN" dirty="0"/>
                      <m:t>, </m:t>
                    </m:r>
                    <m:acc>
                      <m:accPr>
                        <m:chr m:val="̃"/>
                        <m:ctrlPr>
                          <a:rPr lang="en-US" altLang="zh-CN" dirty="0"/>
                        </m:ctrlPr>
                      </m:accPr>
                      <m:e>
                        <m:r>
                          <a:rPr lang="en-US" altLang="zh-CN" dirty="0"/>
                          <m:t>𝑒</m:t>
                        </m:r>
                      </m:e>
                    </m:acc>
                  </m:oMath>
                </a14:m>
                <a:r>
                  <a:rPr lang="zh-CN" altLang="en-US" dirty="0"/>
                  <a:t>）进行新的推广来学习类型三元组（</a:t>
                </a:r>
                <a14:m>
                  <m:oMath xmlns:m="http://schemas.openxmlformats.org/officeDocument/2006/math">
                    <m:sSub>
                      <m:sSubPr>
                        <m:ctrlPr>
                          <a:rPr lang="en-US" altLang="zh-CN"/>
                        </m:ctrlPr>
                      </m:sSubPr>
                      <m:e>
                        <m:r>
                          <a:rPr lang="en-US" altLang="zh-CN"/>
                          <m:t>𝑡</m:t>
                        </m:r>
                      </m:e>
                      <m:sub>
                        <m:r>
                          <a:rPr lang="en-US" altLang="zh-CN"/>
                          <m:t>𝑒</m:t>
                        </m:r>
                      </m:sub>
                    </m:sSub>
                    <m:r>
                      <a:rPr lang="en-US" altLang="zh-CN"/>
                      <m:t>,</m:t>
                    </m:r>
                    <m:r>
                      <a:rPr lang="en-US" altLang="zh-CN"/>
                      <m:t>𝑟</m:t>
                    </m:r>
                    <m:r>
                      <a:rPr lang="en-US" altLang="zh-CN"/>
                      <m:t>,</m:t>
                    </m:r>
                    <m:sSub>
                      <m:sSubPr>
                        <m:ctrlPr>
                          <a:rPr lang="en-US" altLang="zh-CN"/>
                        </m:ctrlPr>
                      </m:sSubPr>
                      <m:e>
                        <m:r>
                          <a:rPr lang="en-US" altLang="zh-CN"/>
                          <m:t>𝑡</m:t>
                        </m:r>
                      </m:e>
                      <m:sub>
                        <m:acc>
                          <m:accPr>
                            <m:chr m:val="̃"/>
                            <m:ctrlPr>
                              <a:rPr lang="en-US" altLang="zh-CN"/>
                            </m:ctrlPr>
                          </m:accPr>
                          <m:e>
                            <m:r>
                              <a:rPr lang="en-US" altLang="zh-CN"/>
                              <m:t>𝑒</m:t>
                            </m:r>
                          </m:e>
                        </m:acc>
                      </m:sub>
                    </m:sSub>
                  </m:oMath>
                </a14:m>
                <a:r>
                  <a:rPr lang="zh-CN" altLang="en-US" dirty="0"/>
                  <a:t>）的合理性，即使该类型三元组最初并不存在。</a:t>
                </a:r>
                <a:endParaRPr lang="en-US" altLang="zh-CN" dirty="0"/>
              </a:p>
              <a:p>
                <a:pPr marL="0" indent="457200">
                  <a:buNone/>
                </a:pPr>
                <a:r>
                  <a:rPr lang="zh-CN" altLang="en-US" dirty="0"/>
                  <a:t>遵循翻译模型的假设，有</a:t>
                </a:r>
                <a:endParaRPr lang="en-US" altLang="zh-CN" dirty="0"/>
              </a:p>
              <a:p>
                <a:pPr marL="0" indent="457200">
                  <a:buNone/>
                </a:pPr>
                <a:endParaRPr lang="en-US" altLang="zh-CN" dirty="0"/>
              </a:p>
              <a:p>
                <a:pPr marL="0" indent="457200">
                  <a:buNone/>
                </a:pPr>
                <a:r>
                  <a:rPr lang="zh-CN" altLang="en-US" dirty="0"/>
                  <a:t>称之为</a:t>
                </a:r>
                <a:r>
                  <a:rPr lang="en-US" altLang="zh-CN" b="1" dirty="0">
                    <a:solidFill>
                      <a:srgbClr val="FF0000"/>
                    </a:solidFill>
                  </a:rPr>
                  <a:t>TRT</a:t>
                </a:r>
                <a:r>
                  <a:rPr lang="zh-CN" altLang="en-US" dirty="0"/>
                  <a:t>。</a:t>
                </a:r>
              </a:p>
            </p:txBody>
          </p:sp>
        </mc:Choice>
        <mc:Fallback>
          <p:sp>
            <p:nvSpPr>
              <p:cNvPr id="8195" name="内容占位符 2"/>
              <p:cNvSpPr>
                <a:spLocks noGrp="1" noRot="1" noChangeAspect="1" noMove="1" noResize="1" noEditPoints="1" noAdjustHandles="1" noChangeArrowheads="1" noChangeShapeType="1" noTextEdit="1"/>
              </p:cNvSpPr>
              <p:nvPr>
                <p:ph idx="4294967295"/>
              </p:nvPr>
            </p:nvSpPr>
            <p:spPr>
              <a:xfrm>
                <a:off x="533505" y="1219258"/>
                <a:ext cx="8000791" cy="4952944"/>
              </a:xfrm>
              <a:blipFill>
                <a:blip r:embed="rId3"/>
                <a:stretch>
                  <a:fillRect l="-838" t="-246"/>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8</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A9240647-EAA3-46EA-9258-3CDBDF0BFC04}"/>
              </a:ext>
            </a:extLst>
          </p:cNvPr>
          <p:cNvPicPr>
            <a:picLocks noChangeAspect="1"/>
          </p:cNvPicPr>
          <p:nvPr/>
        </p:nvPicPr>
        <p:blipFill>
          <a:blip r:embed="rId5"/>
          <a:stretch>
            <a:fillRect/>
          </a:stretch>
        </p:blipFill>
        <p:spPr>
          <a:xfrm>
            <a:off x="3339451" y="2590822"/>
            <a:ext cx="2314286" cy="514286"/>
          </a:xfrm>
          <a:prstGeom prst="rect">
            <a:avLst/>
          </a:prstGeom>
        </p:spPr>
      </p:pic>
      <p:pic>
        <p:nvPicPr>
          <p:cNvPr id="4" name="图片 3">
            <a:extLst>
              <a:ext uri="{FF2B5EF4-FFF2-40B4-BE49-F238E27FC236}">
                <a16:creationId xmlns:a16="http://schemas.microsoft.com/office/drawing/2014/main" id="{D1B466CC-A566-47CD-86CC-825E48537034}"/>
              </a:ext>
            </a:extLst>
          </p:cNvPr>
          <p:cNvPicPr>
            <a:picLocks noChangeAspect="1"/>
          </p:cNvPicPr>
          <p:nvPr/>
        </p:nvPicPr>
        <p:blipFill>
          <a:blip r:embed="rId6"/>
          <a:stretch>
            <a:fillRect/>
          </a:stretch>
        </p:blipFill>
        <p:spPr>
          <a:xfrm>
            <a:off x="2209862" y="3429000"/>
            <a:ext cx="4376228" cy="2508898"/>
          </a:xfrm>
          <a:prstGeom prst="rect">
            <a:avLst/>
          </a:prstGeom>
        </p:spPr>
      </p:pic>
    </p:spTree>
    <p:extLst>
      <p:ext uri="{BB962C8B-B14F-4D97-AF65-F5344CB8AC3E}">
        <p14:creationId xmlns:p14="http://schemas.microsoft.com/office/powerpoint/2010/main" val="3434631039"/>
      </p:ext>
    </p:extLst>
  </p:cSld>
  <p:clrMapOvr>
    <a:masterClrMapping/>
  </p:clrMapOvr>
  <p:transition spd="slow" advTm="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1</a:t>
            </a:r>
            <a:r>
              <a:rPr lang="zh-CN" altLang="en-US" sz="2800" b="1" dirty="0">
                <a:effectLst>
                  <a:outerShdw blurRad="38100" dist="38100" dir="2700000">
                    <a:srgbClr val="C0C0C0"/>
                  </a:outerShdw>
                </a:effectLst>
              </a:rPr>
              <a:t>、简介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9</a:t>
            </a:fld>
            <a:endParaRPr lang="zh-CN" altLang="en-US" sz="2400" b="1" dirty="0">
              <a:solidFill>
                <a:srgbClr val="254061"/>
              </a:solidFill>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533506" y="1143060"/>
            <a:ext cx="8096144"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0">
              <a:buNone/>
            </a:pPr>
            <a:r>
              <a:rPr lang="zh-CN" altLang="en-US" sz="2400" dirty="0"/>
              <a:t>本文的贡献如下：</a:t>
            </a:r>
            <a:endParaRPr lang="en-US" altLang="zh-CN" sz="2400" dirty="0"/>
          </a:p>
          <a:p>
            <a:pPr>
              <a:buFont typeface="+mj-lt"/>
              <a:buAutoNum type="arabicPeriod"/>
            </a:pPr>
            <a:r>
              <a:rPr lang="zh-CN" altLang="en-US" dirty="0"/>
              <a:t>提出了一个新的框架，通过连接实体类型实例和全局三元组信息来推断</a:t>
            </a:r>
            <a:r>
              <a:rPr lang="en-US" altLang="zh-CN" dirty="0"/>
              <a:t>KGs</a:t>
            </a:r>
            <a:r>
              <a:rPr lang="zh-CN" altLang="en-US" dirty="0"/>
              <a:t>中缺失的实体类型实例，并相应地给出了两种有效的机制</a:t>
            </a:r>
            <a:endParaRPr lang="en-US" altLang="zh-CN" dirty="0"/>
          </a:p>
          <a:p>
            <a:pPr>
              <a:buFont typeface="+mj-lt"/>
              <a:buAutoNum type="arabicPeriod"/>
            </a:pPr>
            <a:r>
              <a:rPr lang="zh-CN" altLang="en-US" dirty="0"/>
              <a:t>在这些机制下，提出了两个新的基于嵌入的模型：一个用于预测给定实体的实体类型，另一个用于编码来自知识图谱的实体类型和关系之间的相互作用。两种模型的组合被用来进行实体类型推断。</a:t>
            </a:r>
            <a:endParaRPr lang="en-US" altLang="zh-CN" dirty="0"/>
          </a:p>
          <a:p>
            <a:pPr>
              <a:buFont typeface="+mj-lt"/>
              <a:buAutoNum type="arabicPeriod"/>
            </a:pPr>
            <a:r>
              <a:rPr lang="zh-CN" altLang="en-US" dirty="0"/>
              <a:t>在两个真实数据集上进行了实体类型推断的实验，实验表明本文的模型能够成功地考虑全局三元组信息来改进知识图谱实体分类的效果。</a:t>
            </a:r>
          </a:p>
          <a:p>
            <a:pPr>
              <a:buFont typeface="+mj-lt"/>
              <a:buAutoNum type="arabicPeriod"/>
            </a:pPr>
            <a:endParaRPr lang="zh-CN" altLang="en-US" dirty="0"/>
          </a:p>
        </p:txBody>
      </p:sp>
    </p:spTree>
    <p:extLst>
      <p:ext uri="{BB962C8B-B14F-4D97-AF65-F5344CB8AC3E}">
        <p14:creationId xmlns:p14="http://schemas.microsoft.com/office/powerpoint/2010/main" val="3999895320"/>
      </p:ext>
    </p:extLst>
  </p:cSld>
  <p:clrMapOvr>
    <a:masterClrMapping/>
  </p:clrMapOvr>
  <p:transition spd="slow" advTm="0"/>
</p:sld>
</file>

<file path=ppt/theme/theme1.xml><?xml version="1.0" encoding="utf-8"?>
<a:theme xmlns:a="http://schemas.openxmlformats.org/drawingml/2006/main" name="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23660</TotalTime>
  <Words>3856</Words>
  <Application>Microsoft Office PowerPoint</Application>
  <PresentationFormat>全屏显示(4:3)</PresentationFormat>
  <Paragraphs>240</Paragraphs>
  <Slides>32</Slides>
  <Notes>31</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32</vt:i4>
      </vt:variant>
    </vt:vector>
  </HeadingPairs>
  <TitlesOfParts>
    <vt:vector size="45" baseType="lpstr">
      <vt:lpstr>Gulim</vt:lpstr>
      <vt:lpstr>HY헤드라인M</vt:lpstr>
      <vt:lpstr>Malgun Gothic</vt:lpstr>
      <vt:lpstr>微软雅黑</vt:lpstr>
      <vt:lpstr>Arial</vt:lpstr>
      <vt:lpstr>Cambria Math</vt:lpstr>
      <vt:lpstr>Tahoma</vt:lpstr>
      <vt:lpstr>Times New Roman</vt:lpstr>
      <vt:lpstr>Wingdings</vt:lpstr>
      <vt:lpstr>프레젠테이션-서식4</vt:lpstr>
      <vt:lpstr>1_프레젠테이션-서식4</vt:lpstr>
      <vt:lpstr>2_프레젠테이션-서식4</vt:lpstr>
      <vt:lpstr>3_프레젠테이션-서식4</vt:lpstr>
      <vt:lpstr>ConnectE: Connecting Embeddings for      Knowledge Graph Entity Typing</vt:lpstr>
      <vt:lpstr>摘要</vt:lpstr>
      <vt:lpstr>大纲</vt:lpstr>
      <vt:lpstr>1、动机</vt:lpstr>
      <vt:lpstr>1、简介</vt:lpstr>
      <vt:lpstr>1、简介</vt:lpstr>
      <vt:lpstr>1、简介</vt:lpstr>
      <vt:lpstr>1、简介</vt:lpstr>
      <vt:lpstr>1、简介</vt:lpstr>
      <vt:lpstr>1.5、相关工作</vt:lpstr>
      <vt:lpstr>2、模型</vt:lpstr>
      <vt:lpstr>2、模型</vt:lpstr>
      <vt:lpstr>2、模型</vt:lpstr>
      <vt:lpstr>2、模型</vt:lpstr>
      <vt:lpstr>2、模型</vt:lpstr>
      <vt:lpstr>2、模型</vt:lpstr>
      <vt:lpstr>2、模型——优化</vt:lpstr>
      <vt:lpstr>2、模型——优化</vt:lpstr>
      <vt:lpstr>3、实验</vt:lpstr>
      <vt:lpstr>3、实验</vt:lpstr>
      <vt:lpstr>3、实验</vt:lpstr>
      <vt:lpstr>3、实验</vt:lpstr>
      <vt:lpstr>3、实验</vt:lpstr>
      <vt:lpstr>3、实验</vt:lpstr>
      <vt:lpstr>3、实验</vt:lpstr>
      <vt:lpstr>3、实验</vt:lpstr>
      <vt:lpstr>3、实验</vt:lpstr>
      <vt:lpstr>3、实验</vt:lpstr>
      <vt:lpstr>3、实验</vt:lpstr>
      <vt:lpstr>4、结论</vt:lpstr>
      <vt:lpstr>4、结论</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echo</dc:creator>
  <cp:lastModifiedBy>admin</cp:lastModifiedBy>
  <cp:revision>2935</cp:revision>
  <dcterms:created xsi:type="dcterms:W3CDTF">2014-06-19T14:09:00Z</dcterms:created>
  <dcterms:modified xsi:type="dcterms:W3CDTF">2021-08-08T05:39:31Z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2052-10.1.0.7670</vt:lpwstr>
  </property>
</Properties>
</file>