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4"/>
  </p:notesMasterIdLst>
  <p:sldIdLst>
    <p:sldId id="256" r:id="rId5"/>
    <p:sldId id="988" r:id="rId6"/>
    <p:sldId id="1025" r:id="rId7"/>
    <p:sldId id="808" r:id="rId8"/>
    <p:sldId id="899" r:id="rId9"/>
    <p:sldId id="989" r:id="rId10"/>
    <p:sldId id="1026" r:id="rId11"/>
    <p:sldId id="1020" r:id="rId12"/>
    <p:sldId id="1028" r:id="rId13"/>
    <p:sldId id="1029" r:id="rId14"/>
    <p:sldId id="1019" r:id="rId15"/>
    <p:sldId id="993" r:id="rId16"/>
    <p:sldId id="1030" r:id="rId17"/>
    <p:sldId id="999" r:id="rId18"/>
    <p:sldId id="1011" r:id="rId19"/>
    <p:sldId id="1032" r:id="rId20"/>
    <p:sldId id="1031" r:id="rId21"/>
    <p:sldId id="1033" r:id="rId22"/>
    <p:sldId id="1000" r:id="rId23"/>
    <p:sldId id="1021" r:id="rId24"/>
    <p:sldId id="1034" r:id="rId25"/>
    <p:sldId id="1023" r:id="rId26"/>
    <p:sldId id="1022" r:id="rId27"/>
    <p:sldId id="1036" r:id="rId28"/>
    <p:sldId id="1037" r:id="rId29"/>
    <p:sldId id="1024" r:id="rId30"/>
    <p:sldId id="1035" r:id="rId31"/>
    <p:sldId id="1018" r:id="rId32"/>
    <p:sldId id="507" r:id="rId3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7%BB%9F%E8%AE%A1%E9%87%8F/211298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对偶四元数的知识图谱嵌入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旋转族可以完全模拟关键模式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对称、反对称、反转和合成</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，但不能模拟多重关系模式。对于翻译族，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不能建模对称和多重关系模式；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等。无法模拟反演和合成模式。所以总的来说，翻译家族也不能完全建模关键模式和多重关系模式。</a:t>
            </a:r>
          </a:p>
          <a:p>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四元数</a:t>
            </a:r>
            <a:r>
              <a:rPr lang="en-US" altLang="zh-CN" dirty="0"/>
              <a:t>(https://blog.csdn.net/Terie/article/details/100849794)</a:t>
            </a:r>
          </a:p>
          <a:p>
            <a:pPr marL="0" indent="0">
              <a:buNone/>
            </a:pPr>
            <a:r>
              <a:rPr lang="zh-CN" altLang="en-US" dirty="0"/>
              <a:t>对偶数</a:t>
            </a:r>
            <a:r>
              <a:rPr lang="en-US" altLang="zh-CN" dirty="0"/>
              <a:t>(https://zhuanlan.zhihu.com/p/358146509)</a:t>
            </a:r>
          </a:p>
          <a:p>
            <a:pPr marL="0" indent="0">
              <a:buNone/>
            </a:pPr>
            <a:r>
              <a:rPr lang="en-US" altLang="zh-CN" dirty="0" err="1"/>
              <a:t>a+eae</a:t>
            </a:r>
            <a:r>
              <a:rPr lang="zh-CN" altLang="en-US" dirty="0"/>
              <a:t>相对于</a:t>
            </a:r>
            <a:r>
              <a:rPr lang="en-US" altLang="zh-CN" dirty="0" err="1"/>
              <a:t>a+bi</a:t>
            </a:r>
            <a:r>
              <a:rPr lang="zh-CN" altLang="en-US" dirty="0"/>
              <a:t>，</a:t>
            </a:r>
            <a:r>
              <a:rPr lang="en-US" altLang="zh-CN" dirty="0" err="1"/>
              <a:t>i</a:t>
            </a:r>
            <a:r>
              <a:rPr lang="zh-CN" altLang="en-US" dirty="0"/>
              <a:t>写成</a:t>
            </a:r>
            <a:r>
              <a:rPr lang="en-US" altLang="zh-CN" dirty="0"/>
              <a:t>e</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q</a:t>
            </a:r>
            <a:r>
              <a:rPr lang="zh-CN" altLang="en-US" dirty="0"/>
              <a:t>是旋转 </a:t>
            </a:r>
            <a:r>
              <a:rPr lang="en-US" altLang="zh-CN" dirty="0"/>
              <a:t>t</a:t>
            </a:r>
            <a:r>
              <a:rPr lang="zh-CN" altLang="en-US" dirty="0"/>
              <a:t>是平移 </a:t>
            </a:r>
            <a:endParaRPr lang="en-US" altLang="zh-CN" dirty="0"/>
          </a:p>
          <a:p>
            <a:r>
              <a:rPr lang="zh-CN" altLang="en-US" dirty="0"/>
              <a:t>单位四元数</a:t>
            </a:r>
            <a:r>
              <a:rPr lang="en-US" altLang="zh-CN" dirty="0"/>
              <a:t>|q|=1(https://zhuanlan.zhihu.com/p/86371474)(https://www.cnblogs.com/jins-note/p/9512660.html)</a:t>
            </a:r>
          </a:p>
          <a:p>
            <a:r>
              <a:rPr lang="zh-CN" altLang="en-US" dirty="0"/>
              <a:t>对偶四元数的连接、范数、单位对偶四元数、内积（附录）</a:t>
            </a:r>
            <a:endParaRPr lang="en-US" altLang="zh-CN" dirty="0"/>
          </a:p>
          <a:p>
            <a:r>
              <a:rPr lang="zh-CN" altLang="en-US" dirty="0"/>
              <a:t>别忘了</a:t>
            </a:r>
            <a:r>
              <a:rPr lang="en-US" altLang="zh-CN" dirty="0"/>
              <a:t>3</a:t>
            </a:r>
            <a:r>
              <a:rPr lang="zh-CN" altLang="en-US" dirty="0"/>
              <a:t>的平方等于</a:t>
            </a:r>
            <a:r>
              <a:rPr lang="en-US" altLang="zh-CN" dirty="0"/>
              <a:t>0</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b="0" dirty="0"/>
              <a:t>为什么要正则化</a:t>
            </a:r>
            <a:r>
              <a:rPr lang="en-US" altLang="zh-CN" b="0" dirty="0"/>
              <a:t>(https://www.zhihu.com/question/20700829)</a:t>
            </a:r>
          </a:p>
          <a:p>
            <a:r>
              <a:rPr lang="zh-CN" altLang="en-US" b="0" dirty="0"/>
              <a:t>斯密特正交化</a:t>
            </a:r>
            <a:r>
              <a:rPr lang="en-US" altLang="zh-CN" b="0" dirty="0"/>
              <a:t>(https://www.jianshu.com/p/abc206d964da)</a:t>
            </a:r>
          </a:p>
          <a:p>
            <a:r>
              <a:rPr lang="zh-CN" altLang="en-US" b="0" dirty="0"/>
              <a:t>规范化、标准化、正则化</a:t>
            </a:r>
            <a:r>
              <a:rPr lang="en-US" altLang="zh-CN" b="0" dirty="0"/>
              <a:t>(https://blog.csdn.net/u014381464/article/details/81101551)</a:t>
            </a:r>
          </a:p>
          <a:p>
            <a:r>
              <a:rPr lang="zh-CN" altLang="en-US" b="0" dirty="0"/>
              <a:t>标准化（这里应该是归一化</a:t>
            </a:r>
            <a:r>
              <a:rPr lang="en-US" altLang="zh-CN" b="0" dirty="0"/>
              <a:t>normalize</a:t>
            </a:r>
            <a:r>
              <a:rPr lang="zh-CN" altLang="en-US" b="0" dirty="0"/>
              <a:t>）所以平方和为</a:t>
            </a:r>
            <a:r>
              <a:rPr lang="en-US" altLang="zh-CN" b="0" dirty="0"/>
              <a:t>1</a:t>
            </a:r>
            <a:r>
              <a:rPr lang="zh-CN" altLang="en-US" b="0" dirty="0"/>
              <a:t>、正则化所以点积为</a:t>
            </a:r>
            <a:r>
              <a:rPr lang="en-US" altLang="zh-CN" b="0" dirty="0"/>
              <a:t>0</a:t>
            </a:r>
          </a:p>
          <a:p>
            <a:r>
              <a:rPr lang="zh-CN" altLang="en-US" dirty="0"/>
              <a:t>自由度</a:t>
            </a:r>
            <a:r>
              <a:rPr lang="en-US" altLang="zh-CN" dirty="0"/>
              <a:t>(degree of freedom, df)</a:t>
            </a:r>
            <a:r>
              <a:rPr lang="zh-CN" altLang="en-US" dirty="0"/>
              <a:t>指的是计算某一</a:t>
            </a:r>
            <a:r>
              <a:rPr lang="zh-CN" altLang="en-US" dirty="0">
                <a:hlinkClick r:id="rId3"/>
              </a:rPr>
              <a:t>统计量</a:t>
            </a:r>
            <a:r>
              <a:rPr lang="zh-CN" altLang="en-US" dirty="0"/>
              <a:t>时，取值不受限制的变量个数。</a:t>
            </a:r>
            <a:endParaRPr lang="en-US" altLang="zh-CN" dirty="0"/>
          </a:p>
          <a:p>
            <a:r>
              <a:rPr lang="en-US" altLang="zh-CN" b="0" dirty="0"/>
              <a:t>6</a:t>
            </a:r>
            <a:r>
              <a:rPr lang="zh-CN" altLang="en-US" b="0" dirty="0"/>
              <a:t>个自由度：</a:t>
            </a:r>
            <a:r>
              <a:rPr lang="zh-CN" altLang="en-US" dirty="0"/>
              <a:t>位置自由度</a:t>
            </a:r>
            <a:r>
              <a:rPr lang="en-US" altLang="zh-CN" dirty="0"/>
              <a:t>3</a:t>
            </a:r>
            <a:r>
              <a:rPr lang="zh-CN" altLang="en-US" dirty="0"/>
              <a:t>个，转动自由度</a:t>
            </a:r>
            <a:r>
              <a:rPr lang="en-US" altLang="zh-CN" dirty="0"/>
              <a:t>2</a:t>
            </a:r>
            <a:r>
              <a:rPr lang="zh-CN" altLang="en-US" dirty="0"/>
              <a:t>个，震动自由度</a:t>
            </a:r>
            <a:r>
              <a:rPr lang="en-US" altLang="zh-CN" dirty="0"/>
              <a:t>1</a:t>
            </a:r>
            <a:r>
              <a:rPr lang="zh-CN" altLang="en-US" dirty="0"/>
              <a:t>个</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元素乘法（对应位置乘积）</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yhrt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代表三元组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的相应标签</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使用负采样策略，包括采样、对抗采样和伯努利采样从未观察到的集合</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’中采样</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使用</a:t>
            </a:r>
            <a:r>
              <a:rPr lang="en-US" altLang="zh-CN" sz="1200" b="0" u="none" kern="1200" baseline="0" dirty="0" err="1">
                <a:solidFill>
                  <a:schemeClr val="tx1"/>
                </a:solidFill>
                <a:effectLst/>
                <a:latin typeface="Malgun Gothic" panose="020B0503020000020004" pitchFamily="2" charset="-127"/>
              </a:rPr>
              <a:t>Adagrad</a:t>
            </a:r>
            <a:r>
              <a:rPr lang="en-US" altLang="zh-CN" sz="1200" b="0" u="none" kern="1200" baseline="0" dirty="0">
                <a:solidFill>
                  <a:schemeClr val="tx1"/>
                </a:solidFill>
                <a:effectLst/>
                <a:latin typeface="Malgun Gothic" panose="020B0503020000020004" pitchFamily="2" charset="-127"/>
              </a:rPr>
              <a:t> </a:t>
            </a:r>
            <a:r>
              <a:rPr lang="zh-CN" altLang="en-US" sz="1200" b="0" u="none" kern="1200" baseline="0" dirty="0">
                <a:solidFill>
                  <a:schemeClr val="tx1"/>
                </a:solidFill>
                <a:effectLst/>
                <a:latin typeface="Malgun Gothic" panose="020B0503020000020004" pitchFamily="2" charset="-127"/>
              </a:rPr>
              <a:t>优化损失函数</a:t>
            </a:r>
            <a:endParaRPr lang="en-US" altLang="zh-CN" sz="1200" b="0" u="none" kern="1200" baseline="0" dirty="0">
              <a:solidFill>
                <a:schemeClr val="tx1"/>
              </a:solidFill>
              <a:effectLst/>
              <a:latin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dirty="0"/>
          </a:p>
          <a:p>
            <a:r>
              <a:rPr lang="zh-CN" altLang="en-US" b="0" dirty="0"/>
              <a:t>得分函数与损失函数</a:t>
            </a:r>
            <a:r>
              <a:rPr lang="en-US" altLang="zh-CN" b="0" dirty="0"/>
              <a:t>(https://blog.csdn.net/liusisi_/article/details/104923519)</a:t>
            </a:r>
          </a:p>
          <a:p>
            <a:r>
              <a:rPr lang="zh-CN" altLang="en-US" b="0" dirty="0"/>
              <a:t>交叉熵损失函数</a:t>
            </a:r>
            <a:r>
              <a:rPr lang="en-US" altLang="zh-CN" b="0" dirty="0"/>
              <a:t>(https://zhuanlan.zhihu.com/p/35709485)</a:t>
            </a:r>
          </a:p>
        </p:txBody>
      </p:sp>
    </p:spTree>
    <p:extLst>
      <p:ext uri="{BB962C8B-B14F-4D97-AF65-F5344CB8AC3E}">
        <p14:creationId xmlns:p14="http://schemas.microsoft.com/office/powerpoint/2010/main" val="40194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这是本论文实验使用的四个基准数据集的实体、关系和观察到的三元组的数量。</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ROTH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a:t>
            </a:r>
            <a:r>
              <a:rPr lang="en-US" altLang="zh-CN" dirty="0" err="1"/>
              <a:t>W+r</a:t>
            </a:r>
            <a:r>
              <a:rPr lang="zh-CN" altLang="en-US" dirty="0"/>
              <a:t>应该就是没有对</a:t>
            </a:r>
            <a:r>
              <a:rPr lang="en-US" altLang="zh-CN" dirty="0"/>
              <a:t>c</a:t>
            </a:r>
            <a:r>
              <a:rPr lang="zh-CN" altLang="en-US" dirty="0"/>
              <a:t>归一化</a:t>
            </a:r>
            <a:endParaRPr lang="en-US" altLang="zh-CN" dirty="0"/>
          </a:p>
          <a:p>
            <a:r>
              <a:rPr lang="zh-CN" altLang="en-US" dirty="0"/>
              <a:t>结果如表所示，表</a:t>
            </a:r>
            <a:r>
              <a:rPr lang="en-US" altLang="zh-CN" dirty="0"/>
              <a:t>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评分函数的不同变体分析。超参数设置与以前相同。</a:t>
            </a:r>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使用部分方法进行了实验。如图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所示，我们的方法始终优于所有基线模型，这表明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为了研究添加类型约束对实验的影响，我们对相同参数个数的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进行了研究，发现在没有约束的情况下，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的性能也可以超过</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943161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没有类型约束。结果如表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374326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自由参数比较的数量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我们比较了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RotatE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的参数个数。我们发现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可以在使用更少参数的情况下超越这些模型。结果如表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我们考虑不采用类型约束但进行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正则化的消融。</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数据集上不同版本的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我们在</a:t>
            </a:r>
            <a:r>
              <a:rPr lang="en-US" altLang="zh-CN" dirty="0"/>
              <a:t>WN18RR</a:t>
            </a:r>
            <a:r>
              <a:rPr lang="zh-CN" altLang="en-US" dirty="0"/>
              <a:t>和</a:t>
            </a:r>
            <a:r>
              <a:rPr lang="en-US" altLang="zh-CN" dirty="0"/>
              <a:t>FB15K237</a:t>
            </a:r>
            <a:r>
              <a:rPr lang="zh-CN" altLang="en-US" dirty="0"/>
              <a:t>上报告</a:t>
            </a:r>
            <a:r>
              <a:rPr lang="en-US" altLang="zh-CN" dirty="0" err="1"/>
              <a:t>DualE</a:t>
            </a:r>
            <a:r>
              <a:rPr lang="zh-CN" altLang="en-US" dirty="0"/>
              <a:t>的</a:t>
            </a:r>
            <a:r>
              <a:rPr lang="en-US" altLang="zh-CN" dirty="0"/>
              <a:t>MRR</a:t>
            </a:r>
            <a:r>
              <a:rPr lang="zh-CN" altLang="en-US" dirty="0"/>
              <a:t>如下。我们能发现正则化策略可以改进模型。结果如表</a:t>
            </a:r>
            <a:r>
              <a:rPr lang="en-US" altLang="zh-CN" dirty="0"/>
              <a:t>12</a:t>
            </a:r>
            <a:r>
              <a:rPr lang="zh-CN" altLang="en-US" dirty="0"/>
              <a:t>所示。</a:t>
            </a:r>
            <a:endParaRPr lang="en-US" altLang="zh-CN" dirty="0"/>
          </a:p>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我们在相同的设置下增加了一个新的均方误差损失，结果如下。均方误差代表均方误差损失，熵代表交叉熵损失。我们使用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度量，我们可以看到它证明采用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损失是合理的。结果如表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indent="0">
              <a:buNone/>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均方误差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交叉熵</a:t>
            </a:r>
            <a:endParaRPr lang="zh-CN" altLang="en-US" dirty="0"/>
          </a:p>
        </p:txBody>
      </p:sp>
    </p:spTree>
    <p:extLst>
      <p:ext uri="{BB962C8B-B14F-4D97-AF65-F5344CB8AC3E}">
        <p14:creationId xmlns:p14="http://schemas.microsoft.com/office/powerpoint/2010/main" val="231432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DualE</a:t>
            </a:r>
            <a:r>
              <a:rPr lang="en-US" altLang="zh-CN" sz="2800" b="1" dirty="0"/>
              <a:t>: Dual Quaternion 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6</a:t>
            </a:r>
            <a:r>
              <a:rPr lang="zh-CN" altLang="en-US" sz="1800" dirty="0"/>
              <a:t>-</a:t>
            </a:r>
            <a:r>
              <a:rPr lang="en-US" altLang="zh-CN" sz="1800" dirty="0"/>
              <a:t>18</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pic>
        <p:nvPicPr>
          <p:cNvPr id="3" name="图片 2">
            <a:extLst>
              <a:ext uri="{FF2B5EF4-FFF2-40B4-BE49-F238E27FC236}">
                <a16:creationId xmlns:a16="http://schemas.microsoft.com/office/drawing/2014/main" id="{C133EA2F-B9B7-45D5-91EA-812FC5EC920D}"/>
              </a:ext>
            </a:extLst>
          </p:cNvPr>
          <p:cNvPicPr>
            <a:picLocks noChangeAspect="1"/>
          </p:cNvPicPr>
          <p:nvPr/>
        </p:nvPicPr>
        <p:blipFill>
          <a:blip r:embed="rId9"/>
          <a:stretch>
            <a:fillRect/>
          </a:stretch>
        </p:blipFill>
        <p:spPr>
          <a:xfrm>
            <a:off x="5943564" y="2419430"/>
            <a:ext cx="2580952" cy="771429"/>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a:t>
            </a:r>
            <a:r>
              <a:rPr lang="zh-CN" altLang="en-US" b="1" dirty="0"/>
              <a:t>四元数</a:t>
            </a:r>
            <a:r>
              <a:rPr lang="zh-CN" altLang="en-US" dirty="0"/>
              <a:t>，表示围绕单位向量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如右图所示，如果三元组存在于知识图谱中，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此外，使得头部与尾部实体正交（应该是指</a:t>
            </a:r>
            <a:r>
              <a:rPr lang="en-US" altLang="zh-CN" sz="1800" dirty="0"/>
              <a:t>h_</a:t>
            </a:r>
            <a:r>
              <a:rPr lang="zh-CN" altLang="en-US" sz="1800" dirty="0"/>
              <a:t>），使得它们的乘积为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pic>
        <p:nvPicPr>
          <p:cNvPr id="5" name="图片 4">
            <a:extLst>
              <a:ext uri="{FF2B5EF4-FFF2-40B4-BE49-F238E27FC236}">
                <a16:creationId xmlns:a16="http://schemas.microsoft.com/office/drawing/2014/main" id="{4C4B806C-F88A-4B96-9339-0A57DBB38478}"/>
              </a:ext>
            </a:extLst>
          </p:cNvPr>
          <p:cNvPicPr>
            <a:picLocks noChangeAspect="1"/>
          </p:cNvPicPr>
          <p:nvPr/>
        </p:nvPicPr>
        <p:blipFill>
          <a:blip r:embed="rId9"/>
          <a:stretch>
            <a:fillRect/>
          </a:stretch>
        </p:blipFill>
        <p:spPr>
          <a:xfrm>
            <a:off x="5312695" y="3749733"/>
            <a:ext cx="5123809" cy="2752381"/>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4138854"/>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5286361"/>
            <a:ext cx="371429" cy="352381"/>
          </a:xfrm>
          <a:prstGeom prst="rect">
            <a:avLst/>
          </a:prstGeom>
        </p:spPr>
      </p:pic>
      <p:pic>
        <p:nvPicPr>
          <p:cNvPr id="8" name="图片 7">
            <a:extLst>
              <a:ext uri="{FF2B5EF4-FFF2-40B4-BE49-F238E27FC236}">
                <a16:creationId xmlns:a16="http://schemas.microsoft.com/office/drawing/2014/main" id="{98E1D14A-BD86-4276-B211-644D2C1025E5}"/>
              </a:ext>
            </a:extLst>
          </p:cNvPr>
          <p:cNvPicPr>
            <a:picLocks noChangeAspect="1"/>
          </p:cNvPicPr>
          <p:nvPr/>
        </p:nvPicPr>
        <p:blipFill>
          <a:blip r:embed="rId6"/>
          <a:stretch>
            <a:fillRect/>
          </a:stretch>
        </p:blipFill>
        <p:spPr>
          <a:xfrm>
            <a:off x="2310878" y="1579975"/>
            <a:ext cx="4371429" cy="1676190"/>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对偶四元数的行为类似于“复数四元数”，其实部和虚部都是四元的。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回想一下之前的规范化步骤，有</a:t>
            </a:r>
            <a:endParaRPr lang="en-US" altLang="zh-CN" dirty="0"/>
          </a:p>
          <a:p>
            <a:pPr marL="0" indent="457200">
              <a:buNone/>
            </a:pPr>
            <a:r>
              <a:rPr lang="zh-CN" altLang="en-US" dirty="0"/>
              <a:t>现在定义</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4768669" y="3108334"/>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pic>
        <p:nvPicPr>
          <p:cNvPr id="2" name="图片 1">
            <a:extLst>
              <a:ext uri="{FF2B5EF4-FFF2-40B4-BE49-F238E27FC236}">
                <a16:creationId xmlns:a16="http://schemas.microsoft.com/office/drawing/2014/main" id="{FC465DCD-561D-4FC3-9E7F-A3D8001CD19D}"/>
              </a:ext>
            </a:extLst>
          </p:cNvPr>
          <p:cNvPicPr>
            <a:picLocks noChangeAspect="1"/>
          </p:cNvPicPr>
          <p:nvPr/>
        </p:nvPicPr>
        <p:blipFill>
          <a:blip r:embed="rId7"/>
          <a:stretch>
            <a:fillRect/>
          </a:stretch>
        </p:blipFill>
        <p:spPr>
          <a:xfrm>
            <a:off x="611188" y="5089831"/>
            <a:ext cx="7990476" cy="1104762"/>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无类型约束的</a:t>
            </a:r>
            <a:r>
              <a:rPr lang="en-US" altLang="zh-CN" dirty="0" err="1"/>
              <a:t>QuatE</a:t>
            </a:r>
            <a:r>
              <a:rPr lang="zh-CN" altLang="en-US" dirty="0"/>
              <a:t>和</a:t>
            </a:r>
            <a:r>
              <a:rPr lang="en-US" altLang="zh-CN" dirty="0" err="1"/>
              <a:t>DualE</a:t>
            </a:r>
            <a:r>
              <a:rPr lang="zh-CN" altLang="en-US" dirty="0"/>
              <a:t>链路预测结果</a:t>
            </a:r>
            <a:endParaRPr lang="en-US" altLang="zh-CN" dirty="0"/>
          </a:p>
          <a:p>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1A2139B1-871C-4520-BF10-C304E9A703D8}"/>
              </a:ext>
            </a:extLst>
          </p:cNvPr>
          <p:cNvPicPr>
            <a:picLocks noChangeAspect="1"/>
          </p:cNvPicPr>
          <p:nvPr/>
        </p:nvPicPr>
        <p:blipFill>
          <a:blip r:embed="rId4"/>
          <a:stretch>
            <a:fillRect/>
          </a:stretch>
        </p:blipFill>
        <p:spPr>
          <a:xfrm>
            <a:off x="838666" y="2119476"/>
            <a:ext cx="7466667" cy="2619048"/>
          </a:xfrm>
          <a:prstGeom prst="rect">
            <a:avLst/>
          </a:prstGeom>
        </p:spPr>
      </p:pic>
    </p:spTree>
    <p:extLst>
      <p:ext uri="{BB962C8B-B14F-4D97-AF65-F5344CB8AC3E}">
        <p14:creationId xmlns:p14="http://schemas.microsoft.com/office/powerpoint/2010/main" val="1647361194"/>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没有类型约束的</a:t>
            </a:r>
            <a:r>
              <a:rPr lang="en-US" altLang="zh-CN" dirty="0" err="1"/>
              <a:t>DualE</a:t>
            </a:r>
            <a:r>
              <a:rPr lang="zh-CN" altLang="en-US" dirty="0"/>
              <a:t>的超参数</a:t>
            </a:r>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A02F3969-0566-47B4-BA11-495B383A23E7}"/>
              </a:ext>
            </a:extLst>
          </p:cNvPr>
          <p:cNvPicPr>
            <a:picLocks noChangeAspect="1"/>
          </p:cNvPicPr>
          <p:nvPr/>
        </p:nvPicPr>
        <p:blipFill>
          <a:blip r:embed="rId4"/>
          <a:stretch>
            <a:fillRect/>
          </a:stretch>
        </p:blipFill>
        <p:spPr>
          <a:xfrm>
            <a:off x="2138666" y="1524050"/>
            <a:ext cx="4866667" cy="1780952"/>
          </a:xfrm>
          <a:prstGeom prst="rect">
            <a:avLst/>
          </a:prstGeom>
        </p:spPr>
      </p:pic>
      <p:pic>
        <p:nvPicPr>
          <p:cNvPr id="3" name="图片 2">
            <a:extLst>
              <a:ext uri="{FF2B5EF4-FFF2-40B4-BE49-F238E27FC236}">
                <a16:creationId xmlns:a16="http://schemas.microsoft.com/office/drawing/2014/main" id="{953908E7-52C7-4692-9C62-525CBEE37BD5}"/>
              </a:ext>
            </a:extLst>
          </p:cNvPr>
          <p:cNvPicPr>
            <a:picLocks noChangeAspect="1"/>
          </p:cNvPicPr>
          <p:nvPr/>
        </p:nvPicPr>
        <p:blipFill>
          <a:blip r:embed="rId5"/>
          <a:stretch>
            <a:fillRect/>
          </a:stretch>
        </p:blipFill>
        <p:spPr>
          <a:xfrm>
            <a:off x="2143430" y="3552999"/>
            <a:ext cx="4876190" cy="1952381"/>
          </a:xfrm>
          <a:prstGeom prst="rect">
            <a:avLst/>
          </a:prstGeom>
        </p:spPr>
      </p:pic>
    </p:spTree>
    <p:extLst>
      <p:ext uri="{BB962C8B-B14F-4D97-AF65-F5344CB8AC3E}">
        <p14:creationId xmlns:p14="http://schemas.microsoft.com/office/powerpoint/2010/main" val="1231007224"/>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endParaRPr lang="en-US" altLang="zh-CN" dirty="0"/>
          </a:p>
          <a:p>
            <a:endParaRPr lang="en-US" altLang="zh-CN" dirty="0"/>
          </a:p>
          <a:p>
            <a:endParaRPr lang="en-US" altLang="zh-CN" dirty="0"/>
          </a:p>
          <a:p>
            <a:endParaRPr lang="en-US" altLang="zh-CN" dirty="0"/>
          </a:p>
          <a:p>
            <a:r>
              <a:rPr lang="zh-CN" altLang="en-US" dirty="0"/>
              <a:t>不同型号版本的影响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4A8707BA-176B-4312-8B68-B5AEA8689755}"/>
              </a:ext>
            </a:extLst>
          </p:cNvPr>
          <p:cNvPicPr>
            <a:picLocks noChangeAspect="1"/>
          </p:cNvPicPr>
          <p:nvPr/>
        </p:nvPicPr>
        <p:blipFill>
          <a:blip r:embed="rId4"/>
          <a:stretch>
            <a:fillRect/>
          </a:stretch>
        </p:blipFill>
        <p:spPr>
          <a:xfrm>
            <a:off x="2410096" y="1476619"/>
            <a:ext cx="4342857" cy="1952381"/>
          </a:xfrm>
          <a:prstGeom prst="rect">
            <a:avLst/>
          </a:prstGeom>
        </p:spPr>
      </p:pic>
      <p:pic>
        <p:nvPicPr>
          <p:cNvPr id="7" name="图片 6">
            <a:extLst>
              <a:ext uri="{FF2B5EF4-FFF2-40B4-BE49-F238E27FC236}">
                <a16:creationId xmlns:a16="http://schemas.microsoft.com/office/drawing/2014/main" id="{AAB0A2F3-2B11-48E3-AF6B-3A784F46FE56}"/>
              </a:ext>
            </a:extLst>
          </p:cNvPr>
          <p:cNvPicPr>
            <a:picLocks noChangeAspect="1"/>
          </p:cNvPicPr>
          <p:nvPr/>
        </p:nvPicPr>
        <p:blipFill>
          <a:blip r:embed="rId5"/>
          <a:stretch>
            <a:fillRect/>
          </a:stretch>
        </p:blipFill>
        <p:spPr>
          <a:xfrm>
            <a:off x="1295486" y="3950739"/>
            <a:ext cx="6132888" cy="1444339"/>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正则化策略的影响</a:t>
            </a:r>
            <a:endParaRPr lang="en-US" altLang="zh-CN" dirty="0"/>
          </a:p>
          <a:p>
            <a:endParaRPr lang="en-US" altLang="zh-CN" dirty="0"/>
          </a:p>
          <a:p>
            <a:endParaRPr lang="en-US" altLang="zh-CN" dirty="0"/>
          </a:p>
          <a:p>
            <a:endParaRPr lang="en-US" altLang="zh-CN" dirty="0"/>
          </a:p>
          <a:p>
            <a:endParaRPr lang="en-US" altLang="zh-CN" dirty="0"/>
          </a:p>
          <a:p>
            <a:r>
              <a:rPr lang="zh-CN" altLang="en-US" dirty="0"/>
              <a:t>损失函数的影响</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45C3C1A-F17F-472E-B83E-1B6FCF66E8BE}"/>
              </a:ext>
            </a:extLst>
          </p:cNvPr>
          <p:cNvPicPr>
            <a:picLocks noChangeAspect="1"/>
          </p:cNvPicPr>
          <p:nvPr/>
        </p:nvPicPr>
        <p:blipFill>
          <a:blip r:embed="rId4"/>
          <a:stretch>
            <a:fillRect/>
          </a:stretch>
        </p:blipFill>
        <p:spPr>
          <a:xfrm>
            <a:off x="1981268" y="1524050"/>
            <a:ext cx="4952870" cy="1802128"/>
          </a:xfrm>
          <a:prstGeom prst="rect">
            <a:avLst/>
          </a:prstGeom>
        </p:spPr>
      </p:pic>
      <p:pic>
        <p:nvPicPr>
          <p:cNvPr id="4" name="图片 3">
            <a:extLst>
              <a:ext uri="{FF2B5EF4-FFF2-40B4-BE49-F238E27FC236}">
                <a16:creationId xmlns:a16="http://schemas.microsoft.com/office/drawing/2014/main" id="{01F8E4FF-616A-4544-9366-B5FAC07F9FD0}"/>
              </a:ext>
            </a:extLst>
          </p:cNvPr>
          <p:cNvPicPr>
            <a:picLocks noChangeAspect="1"/>
          </p:cNvPicPr>
          <p:nvPr/>
        </p:nvPicPr>
        <p:blipFill>
          <a:blip r:embed="rId5"/>
          <a:stretch>
            <a:fillRect/>
          </a:stretch>
        </p:blipFill>
        <p:spPr>
          <a:xfrm>
            <a:off x="2438456" y="4081807"/>
            <a:ext cx="4267088" cy="1709331"/>
          </a:xfrm>
          <a:prstGeom prst="rect">
            <a:avLst/>
          </a:prstGeom>
        </p:spPr>
      </p:pic>
    </p:spTree>
    <p:extLst>
      <p:ext uri="{BB962C8B-B14F-4D97-AF65-F5344CB8AC3E}">
        <p14:creationId xmlns:p14="http://schemas.microsoft.com/office/powerpoint/2010/main" val="3490643796"/>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反对称、逆和合成。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lang="en-US" altLang="zh-CN" sz="1800" dirty="0">
              <a:solidFill>
                <a:srgbClr val="000000"/>
              </a:solidFill>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多重关系：</a:t>
            </a: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1524080" y="4991085"/>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3007804" y="4972038"/>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14680</TotalTime>
  <Words>3088</Words>
  <Application>Microsoft Office PowerPoint</Application>
  <PresentationFormat>全屏显示(4:3)</PresentationFormat>
  <Paragraphs>258</Paragraphs>
  <Slides>29</Slides>
  <Notes>28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29</vt:i4>
      </vt:variant>
    </vt:vector>
  </HeadingPairs>
  <TitlesOfParts>
    <vt:vector size="41"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DualE: Dual Quaternion Knowledge Graph   Embeddings</vt:lpstr>
      <vt:lpstr>摘要</vt:lpstr>
      <vt:lpstr>摘要</vt:lpstr>
      <vt:lpstr>大纲</vt:lpstr>
      <vt:lpstr>1、动机</vt:lpstr>
      <vt:lpstr>1、动机</vt:lpstr>
      <vt:lpstr>1、动机</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2824</cp:revision>
  <dcterms:created xsi:type="dcterms:W3CDTF">2014-06-19T14:09:00Z</dcterms:created>
  <dcterms:modified xsi:type="dcterms:W3CDTF">2021-09-02T09:24:16Z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