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5"/>
  </p:notesMasterIdLst>
  <p:sldIdLst>
    <p:sldId id="256" r:id="rId5"/>
    <p:sldId id="1043" r:id="rId6"/>
    <p:sldId id="988" r:id="rId7"/>
    <p:sldId id="808" r:id="rId8"/>
    <p:sldId id="899" r:id="rId9"/>
    <p:sldId id="989" r:id="rId10"/>
    <p:sldId id="1026" r:id="rId11"/>
    <p:sldId id="1038" r:id="rId12"/>
    <p:sldId id="1039" r:id="rId13"/>
    <p:sldId id="1020" r:id="rId14"/>
    <p:sldId id="1028" r:id="rId15"/>
    <p:sldId id="1029" r:id="rId16"/>
    <p:sldId id="1019" r:id="rId17"/>
    <p:sldId id="993" r:id="rId18"/>
    <p:sldId id="1030" r:id="rId19"/>
    <p:sldId id="999" r:id="rId20"/>
    <p:sldId id="1011" r:id="rId21"/>
    <p:sldId id="1032" r:id="rId22"/>
    <p:sldId id="1031" r:id="rId23"/>
    <p:sldId id="1000" r:id="rId24"/>
    <p:sldId id="1040" r:id="rId25"/>
    <p:sldId id="1044" r:id="rId26"/>
    <p:sldId id="1021" r:id="rId27"/>
    <p:sldId id="1041" r:id="rId28"/>
    <p:sldId id="1034" r:id="rId29"/>
    <p:sldId id="1023" r:id="rId30"/>
    <p:sldId id="1024" r:id="rId31"/>
    <p:sldId id="1018" r:id="rId32"/>
    <p:sldId id="1042" r:id="rId33"/>
    <p:sldId id="507" r:id="rId34"/>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文本和知识库之间的双重学习桥梁</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先介绍一下本文中的符号</a:t>
            </a:r>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介绍一下几个任务</a:t>
            </a:r>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sz="1200" u="none" kern="1200" baseline="0" dirty="0">
              <a:solidFill>
                <a:schemeClr val="tx1"/>
              </a:solidFill>
              <a:effectLst/>
              <a:latin typeface="Malgun Gothic" panose="020B0503020000020004" pitchFamily="2" charset="-127"/>
            </a:endParaRPr>
          </a:p>
        </p:txBody>
      </p:sp>
    </p:spTree>
    <p:extLst>
      <p:ext uri="{BB962C8B-B14F-4D97-AF65-F5344CB8AC3E}">
        <p14:creationId xmlns:p14="http://schemas.microsoft.com/office/powerpoint/2010/main" val="1924360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所示，我们的模型使用了一个编码器解码器架构，该架构有一个公共编码器和两个专用解码器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，生成句子</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，生成路径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xB</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。单个编码器的原因是强制路径和文本的嵌入位于同一空间，编码一个事实而不考虑模态。然后，每个特定解码器的工作就是恢复这两种模式中的任何一种。请注意，解码器共享相同的架构，但它们的参数不同。</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翻译和反向翻译共用编码器和解码器。编码器在公共嵌入空间中提供</a:t>
            </a:r>
            <a:r>
              <a:rPr lang="en-US" altLang="zh-CN" sz="1200" u="none" kern="1200" baseline="0" dirty="0" err="1">
                <a:solidFill>
                  <a:schemeClr val="tx1"/>
                </a:solidFill>
                <a:effectLst/>
                <a:latin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rPr>
              <a:t>（文本）和</a:t>
            </a:r>
            <a:r>
              <a:rPr lang="en-US" altLang="zh-CN" sz="1200" u="none" kern="1200" baseline="0" dirty="0" err="1">
                <a:solidFill>
                  <a:schemeClr val="tx1"/>
                </a:solidFill>
                <a:effectLst/>
                <a:latin typeface="Malgun Gothic" panose="020B0503020000020004" pitchFamily="2" charset="-127"/>
              </a:rPr>
              <a:t>xB</a:t>
            </a:r>
            <a:r>
              <a:rPr lang="zh-CN" altLang="en-US" sz="1200" u="none" kern="1200" baseline="0" dirty="0">
                <a:solidFill>
                  <a:schemeClr val="tx1"/>
                </a:solidFill>
                <a:effectLst/>
                <a:latin typeface="Malgun Gothic" panose="020B0503020000020004" pitchFamily="2" charset="-127"/>
              </a:rPr>
              <a:t>（路径）的嵌入表示。解码器</a:t>
            </a:r>
            <a:r>
              <a:rPr lang="en-US" altLang="zh-CN" sz="1200" u="none" kern="1200" baseline="0" dirty="0">
                <a:solidFill>
                  <a:schemeClr val="tx1"/>
                </a:solidFill>
                <a:effectLst/>
                <a:latin typeface="Malgun Gothic" panose="020B0503020000020004" pitchFamily="2" charset="-127"/>
              </a:rPr>
              <a:t>A</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B</a:t>
            </a:r>
            <a:r>
              <a:rPr lang="zh-CN" altLang="en-US" sz="1200" u="none" kern="1200" baseline="0" dirty="0">
                <a:solidFill>
                  <a:schemeClr val="tx1"/>
                </a:solidFill>
                <a:effectLst/>
                <a:latin typeface="Malgun Gothic" panose="020B0503020000020004" pitchFamily="2" charset="-127"/>
              </a:rPr>
              <a:t>专门从这些嵌入中生成句子和路径。重构损失</a:t>
            </a:r>
            <a:r>
              <a:rPr lang="en-US" altLang="zh-CN" sz="1200" u="none" kern="1200" baseline="0" dirty="0">
                <a:solidFill>
                  <a:schemeClr val="tx1"/>
                </a:solidFill>
                <a:effectLst/>
                <a:latin typeface="Malgun Gothic" panose="020B0503020000020004" pitchFamily="2" charset="-127"/>
              </a:rPr>
              <a:t>LREC</a:t>
            </a:r>
            <a:r>
              <a:rPr lang="zh-CN" altLang="en-US" sz="1200" u="none" kern="1200" baseline="0" dirty="0">
                <a:solidFill>
                  <a:schemeClr val="tx1"/>
                </a:solidFill>
                <a:effectLst/>
                <a:latin typeface="Malgun Gothic" panose="020B0503020000020004" pitchFamily="2" charset="-127"/>
              </a:rPr>
              <a:t>，反向翻译损失</a:t>
            </a:r>
            <a:r>
              <a:rPr lang="en-US" altLang="zh-CN" sz="1200" u="none" kern="1200" baseline="0" dirty="0">
                <a:solidFill>
                  <a:schemeClr val="tx1"/>
                </a:solidFill>
                <a:effectLst/>
                <a:latin typeface="Malgun Gothic" panose="020B0503020000020004" pitchFamily="2" charset="-127"/>
              </a:rPr>
              <a:t>LBT</a:t>
            </a:r>
            <a:r>
              <a:rPr lang="zh-CN" altLang="en-US" sz="1200" u="none" kern="1200" baseline="0" dirty="0">
                <a:solidFill>
                  <a:schemeClr val="tx1"/>
                </a:solidFill>
                <a:effectLst/>
                <a:latin typeface="Malgun Gothic" panose="020B0503020000020004" pitchFamily="2" charset="-127"/>
              </a:rPr>
              <a:t>，在无监督学习下很有用；损失</a:t>
            </a:r>
            <a:r>
              <a:rPr lang="en-US" altLang="zh-CN" sz="1200" u="none" kern="1200" baseline="0" dirty="0">
                <a:solidFill>
                  <a:schemeClr val="tx1"/>
                </a:solidFill>
                <a:effectLst/>
                <a:latin typeface="Malgun Gothic" panose="020B0503020000020004" pitchFamily="2" charset="-127"/>
              </a:rPr>
              <a:t>LSUP</a:t>
            </a:r>
            <a:r>
              <a:rPr lang="zh-CN" altLang="en-US" sz="1200" u="none" kern="1200" baseline="0" dirty="0">
                <a:solidFill>
                  <a:schemeClr val="tx1"/>
                </a:solidFill>
                <a:effectLst/>
                <a:latin typeface="Malgun Gothic" panose="020B0503020000020004" pitchFamily="2" charset="-127"/>
              </a:rPr>
              <a:t>只在监督学习下有用。</a:t>
            </a:r>
            <a:endParaRPr lang="en-US" altLang="zh-CN" sz="1200" u="none" kern="1200" baseline="0" dirty="0">
              <a:solidFill>
                <a:schemeClr val="tx1"/>
              </a:solidFill>
              <a:effectLst/>
              <a:latin typeface="Malgun Gothic" panose="020B0503020000020004" pitchFamily="2" charset="-127"/>
            </a:endParaRPr>
          </a:p>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当</a:t>
            </a:r>
            <a:r>
              <a:rPr lang="en-US" altLang="zh-CN" dirty="0"/>
              <a:t>Encoder</a:t>
            </a:r>
            <a:r>
              <a:rPr lang="zh-CN" altLang="en-US" dirty="0"/>
              <a:t>的输入和</a:t>
            </a:r>
            <a:r>
              <a:rPr lang="en-US" altLang="zh-CN" dirty="0" err="1"/>
              <a:t>DecoderA</a:t>
            </a:r>
            <a:r>
              <a:rPr lang="zh-CN" altLang="en-US" dirty="0"/>
              <a:t>的是输出都是文本时（或</a:t>
            </a:r>
            <a:r>
              <a:rPr lang="en-US" altLang="zh-CN" dirty="0"/>
              <a:t>Encoder</a:t>
            </a:r>
            <a:r>
              <a:rPr lang="zh-CN" altLang="en-US" dirty="0"/>
              <a:t>的输入和</a:t>
            </a:r>
            <a:r>
              <a:rPr lang="en-US" altLang="zh-CN" dirty="0" err="1"/>
              <a:t>DecoderB</a:t>
            </a:r>
            <a:r>
              <a:rPr lang="zh-CN" altLang="en-US" dirty="0"/>
              <a:t>的输出都是路径时），模型就是一个</a:t>
            </a:r>
            <a:r>
              <a:rPr lang="en-US" altLang="zh-CN" dirty="0"/>
              <a:t>auto-encoder</a:t>
            </a:r>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接下来重点介绍一下三种类型的损失函数</a:t>
            </a:r>
            <a:endParaRPr lang="en-US" altLang="zh-CN" dirty="0"/>
          </a:p>
          <a:p>
            <a:r>
              <a:rPr lang="en-US" altLang="zh-CN" dirty="0"/>
              <a:t>LREC</a:t>
            </a:r>
            <a:r>
              <a:rPr lang="zh-CN" altLang="en-US" dirty="0"/>
              <a:t>：</a:t>
            </a:r>
            <a:r>
              <a:rPr lang="en-US" altLang="zh-CN" dirty="0" err="1"/>
              <a:t>xAA</a:t>
            </a:r>
            <a:r>
              <a:rPr lang="zh-CN" altLang="en-US" dirty="0"/>
              <a:t>和</a:t>
            </a:r>
            <a:r>
              <a:rPr lang="en-US" altLang="zh-CN" dirty="0" err="1"/>
              <a:t>xA</a:t>
            </a:r>
            <a:r>
              <a:rPr lang="zh-CN" altLang="en-US" dirty="0"/>
              <a:t>的相似度；</a:t>
            </a:r>
            <a:r>
              <a:rPr lang="en-US" altLang="zh-CN" dirty="0" err="1"/>
              <a:t>LBTxABA</a:t>
            </a:r>
            <a:r>
              <a:rPr lang="zh-CN" altLang="en-US" dirty="0"/>
              <a:t>和</a:t>
            </a:r>
            <a:r>
              <a:rPr lang="en-US" altLang="zh-CN" dirty="0" err="1"/>
              <a:t>xA</a:t>
            </a:r>
            <a:r>
              <a:rPr lang="zh-CN" altLang="en-US" dirty="0"/>
              <a:t>的相似度</a:t>
            </a:r>
          </a:p>
        </p:txBody>
      </p:sp>
    </p:spTree>
    <p:extLst>
      <p:ext uri="{BB962C8B-B14F-4D97-AF65-F5344CB8AC3E}">
        <p14:creationId xmlns:p14="http://schemas.microsoft.com/office/powerpoint/2010/main" val="340527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LSUP</a:t>
            </a:r>
            <a:r>
              <a:rPr lang="zh-CN" altLang="en-US" dirty="0"/>
              <a:t>：</a:t>
            </a:r>
            <a:r>
              <a:rPr lang="en-US" altLang="zh-CN" dirty="0" err="1"/>
              <a:t>xBA</a:t>
            </a:r>
            <a:r>
              <a:rPr lang="zh-CN" altLang="en-US" dirty="0"/>
              <a:t>和</a:t>
            </a:r>
            <a:r>
              <a:rPr lang="en-US" altLang="zh-CN" dirty="0" err="1"/>
              <a:t>xA</a:t>
            </a:r>
            <a:r>
              <a:rPr lang="zh-CN" altLang="en-US" dirty="0"/>
              <a:t>的相似度</a:t>
            </a:r>
            <a:endParaRPr lang="en-US" altLang="zh-CN" dirty="0"/>
          </a:p>
          <a:p>
            <a:r>
              <a:rPr lang="zh-CN" altLang="en-US" dirty="0"/>
              <a:t>文中模型的整体框架图</a:t>
            </a:r>
            <a:endParaRPr lang="en-US" altLang="zh-CN" dirty="0"/>
          </a:p>
          <a:p>
            <a:r>
              <a:rPr lang="zh-CN" altLang="en-US" dirty="0"/>
              <a:t>现在</a:t>
            </a:r>
            <a:r>
              <a:rPr lang="zh-CN" altLang="en-US" b="1" dirty="0"/>
              <a:t>假设将文本看做中文，路径看作英语，那么文本和路径之间的转换，不就类似于中文和英语之间的翻译嘛</a:t>
            </a:r>
            <a:r>
              <a:rPr lang="zh-CN" altLang="en-US" dirty="0"/>
              <a:t>。比如我们想将中文翻译成英语，但是没有对齐语料，咋办呢？一个方法是可以先将中文翻译为英文，再将翻译后的英语重新翻译回中文，通过</a:t>
            </a:r>
            <a:r>
              <a:rPr lang="zh-CN" altLang="en-US" b="1" dirty="0"/>
              <a:t>对比原始中文和回译的中文，来间接指导模型训练</a:t>
            </a:r>
            <a:r>
              <a:rPr lang="zh-CN" altLang="en-US" dirty="0"/>
              <a:t>。本文文本和路径之间的翻译采用了类似的方法。</a:t>
            </a:r>
          </a:p>
        </p:txBody>
      </p:sp>
    </p:spTree>
    <p:extLst>
      <p:ext uri="{BB962C8B-B14F-4D97-AF65-F5344CB8AC3E}">
        <p14:creationId xmlns:p14="http://schemas.microsoft.com/office/powerpoint/2010/main" val="3840304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GRU</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是一个简单的，众所周知的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RNN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建筑，相对容易和快速的训练</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被选择来利用来自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BERT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的潜在更好的编码表示，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BERT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是一个众所周知的编码器</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GRU(https://www.cnblogs.com/jiangxinyang/p/9376021.html)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Transformer(https://zhuanlan.zhihu.com/p/44121378)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BERT(https://zhuanlan.zhihu.com/p/48612853)</a:t>
            </a: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Teacher Forcing(https://blog.csdn.net/qq_30219017/article/details/89090690)</a:t>
            </a:r>
          </a:p>
        </p:txBody>
      </p:sp>
    </p:spTree>
    <p:extLst>
      <p:ext uri="{BB962C8B-B14F-4D97-AF65-F5344CB8AC3E}">
        <p14:creationId xmlns:p14="http://schemas.microsoft.com/office/powerpoint/2010/main" val="363069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b="1" dirty="0"/>
              <a:t>分割</a:t>
            </a:r>
            <a:r>
              <a:rPr lang="en-US" altLang="zh-CN" b="1" dirty="0"/>
              <a:t>token</a:t>
            </a:r>
            <a:r>
              <a:rPr lang="zh-CN" altLang="en-US" b="1" dirty="0"/>
              <a:t>（</a:t>
            </a:r>
            <a:r>
              <a:rPr lang="en-US" altLang="zh-CN" b="1" dirty="0"/>
              <a:t>[SEP]</a:t>
            </a:r>
            <a:r>
              <a:rPr lang="zh-CN" altLang="en-US" b="1" dirty="0"/>
              <a:t>）</a:t>
            </a:r>
            <a:endParaRPr lang="en-US" altLang="zh-CN" b="1"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b="1" dirty="0"/>
              <a:t>掩码</a:t>
            </a:r>
            <a:r>
              <a:rPr lang="en-US" altLang="zh-CN" b="1" dirty="0"/>
              <a:t>token</a:t>
            </a:r>
            <a:r>
              <a:rPr lang="zh-CN" altLang="en-US" b="1" dirty="0"/>
              <a:t>（</a:t>
            </a:r>
            <a:r>
              <a:rPr lang="en-US" altLang="zh-CN" b="1" dirty="0"/>
              <a:t>[MASK]</a:t>
            </a:r>
            <a:r>
              <a:rPr lang="zh-CN" altLang="en-US" b="1" dirty="0"/>
              <a:t>）</a:t>
            </a:r>
            <a:endParaRPr lang="en-US" altLang="zh-CN" b="1" dirty="0"/>
          </a:p>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b="0" dirty="0"/>
              <a:t>https://blog.csdn.net/weixin_36282234/article/details/112230540</a:t>
            </a:r>
          </a:p>
          <a:p>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271241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Fuzzy Matching(https://zhuanlan.zhihu.com/p/32929522)</a:t>
            </a:r>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BLEU(https://zhuanlan.zhihu.com/p/223048748)</a:t>
            </a:r>
          </a:p>
          <a:p>
            <a:r>
              <a:rPr lang="en-US" altLang="zh-CN" dirty="0"/>
              <a:t>Rouge-L(https://blog.csdn.net/qq_25222361/article/details/78694617)</a:t>
            </a:r>
          </a:p>
          <a:p>
            <a:r>
              <a:rPr lang="en-US" altLang="zh-CN" dirty="0"/>
              <a:t>F1-score(https://blog.csdn.net/qq_14997473/article/details/82684300)</a:t>
            </a:r>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基于局部子图的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计算。</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是作为相应局部图的平均值计算的。随着局部图尺寸的增加，计算值更接近全局</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。在我们的实验中，由于计算成本，我们使用了由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条路径组成的子图。路径数量越多，</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的计算成本就越高。</a:t>
            </a:r>
            <a:endParaRPr lang="zh-CN" altLang="en-US" dirty="0"/>
          </a:p>
        </p:txBody>
      </p:sp>
    </p:spTree>
    <p:extLst>
      <p:ext uri="{BB962C8B-B14F-4D97-AF65-F5344CB8AC3E}">
        <p14:creationId xmlns:p14="http://schemas.microsoft.com/office/powerpoint/2010/main" val="3392272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文本到文本</a:t>
            </a:r>
            <a:r>
              <a:rPr lang="en-US" altLang="zh-CN" dirty="0"/>
              <a:t>(AA)</a:t>
            </a:r>
            <a:r>
              <a:rPr lang="zh-CN" altLang="en-US" dirty="0"/>
              <a:t>任务在各项指标上都表现良好，同时也看出不同模型的性能的差距也是很大的。但文本到路径到文本</a:t>
            </a:r>
            <a:r>
              <a:rPr lang="en-US" altLang="zh-CN" dirty="0"/>
              <a:t>(ABA)</a:t>
            </a:r>
            <a:r>
              <a:rPr lang="zh-CN" altLang="en-US" dirty="0"/>
              <a:t>任务的表现则相对差许多，说明间接路径</a:t>
            </a:r>
            <a:r>
              <a:rPr lang="en-US" altLang="zh-CN" dirty="0"/>
              <a:t>(BA)</a:t>
            </a:r>
            <a:r>
              <a:rPr lang="zh-CN" altLang="en-US" dirty="0"/>
              <a:t>到文本的跨模态的知识迁移能力仍然需要提升。</a:t>
            </a:r>
            <a:endParaRPr lang="en-US" altLang="zh-CN" dirty="0"/>
          </a:p>
        </p:txBody>
      </p:sp>
    </p:spTree>
    <p:extLst>
      <p:ext uri="{BB962C8B-B14F-4D97-AF65-F5344CB8AC3E}">
        <p14:creationId xmlns:p14="http://schemas.microsoft.com/office/powerpoint/2010/main" val="3281377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从路径生成句子是另一个重要的任务。</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对比</a:t>
            </a:r>
            <a:r>
              <a:rPr lang="en-US" altLang="zh-CN" dirty="0"/>
              <a:t>ABA</a:t>
            </a:r>
            <a:r>
              <a:rPr lang="zh-CN" altLang="en-US" dirty="0"/>
              <a:t>和</a:t>
            </a:r>
            <a:r>
              <a:rPr lang="en-US" altLang="zh-CN" dirty="0"/>
              <a:t>BA</a:t>
            </a:r>
            <a:r>
              <a:rPr lang="zh-CN" altLang="en-US" dirty="0"/>
              <a:t>的结果，可以看出</a:t>
            </a:r>
            <a:r>
              <a:rPr lang="en-US" altLang="zh-CN" dirty="0"/>
              <a:t>ABA</a:t>
            </a:r>
            <a:r>
              <a:rPr lang="zh-CN" altLang="en-US" dirty="0"/>
              <a:t>的整体效果是要优于</a:t>
            </a:r>
            <a:r>
              <a:rPr lang="en-US" altLang="zh-CN" dirty="0"/>
              <a:t>BA</a:t>
            </a:r>
            <a:r>
              <a:rPr lang="zh-CN" altLang="en-US" dirty="0"/>
              <a:t>，说明直接将路径转换为文本的效果其实还有待提升的。</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dirty="0"/>
              <a:t>上表中报告了两种模型选择的方式，原来的模型是基于</a:t>
            </a:r>
            <a:r>
              <a:rPr lang="en-US" altLang="zh-CN" dirty="0"/>
              <a:t>Best MRR</a:t>
            </a:r>
            <a:r>
              <a:rPr lang="zh-CN" altLang="en-US" dirty="0"/>
              <a:t>选择的，星号的模型是基于</a:t>
            </a:r>
            <a:r>
              <a:rPr lang="en-US" altLang="zh-CN" dirty="0"/>
              <a:t>Best BLEU2</a:t>
            </a:r>
            <a:r>
              <a:rPr lang="zh-CN" altLang="en-US" dirty="0"/>
              <a:t>选择的</a:t>
            </a:r>
          </a:p>
        </p:txBody>
      </p:sp>
    </p:spTree>
    <p:extLst>
      <p:ext uri="{BB962C8B-B14F-4D97-AF65-F5344CB8AC3E}">
        <p14:creationId xmlns:p14="http://schemas.microsoft.com/office/powerpoint/2010/main" val="201715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针对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指标的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测试集的常规和生成性知识库完成结果。</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上表中报告了两种模型选择的方式，蓝框的模型是基于</a:t>
            </a:r>
            <a:r>
              <a:rPr lang="en-US" altLang="zh-CN" dirty="0"/>
              <a:t>Best MRR</a:t>
            </a:r>
            <a:r>
              <a:rPr lang="zh-CN" altLang="en-US" dirty="0"/>
              <a:t>选择的，红框模型是基于</a:t>
            </a:r>
            <a:r>
              <a:rPr lang="en-US" altLang="zh-CN" dirty="0"/>
              <a:t>Best BLEU2</a:t>
            </a:r>
            <a:r>
              <a:rPr lang="zh-CN" altLang="en-US" dirty="0"/>
              <a:t>选择的，明显蓝框中的模型效果更好。</a:t>
            </a:r>
            <a:endParaRPr lang="en-US" altLang="zh-CN" dirty="0"/>
          </a:p>
          <a:p>
            <a:r>
              <a:rPr lang="zh-CN" altLang="en-US" dirty="0"/>
              <a:t>此处无法得出结论哪个模型是最好的，不同的框架选择、不同的选择指标、不同的监督比例（</a:t>
            </a:r>
            <a:r>
              <a:rPr lang="en-US" altLang="zh-CN" dirty="0"/>
              <a:t>ρ) </a:t>
            </a:r>
            <a:r>
              <a:rPr lang="zh-CN" altLang="en-US" dirty="0"/>
              <a:t>导致的结论都不相同。但可以得出结论的是</a:t>
            </a:r>
            <a:r>
              <a:rPr lang="en-US" altLang="zh-CN" dirty="0" err="1"/>
              <a:t>DualTKB</a:t>
            </a:r>
            <a:r>
              <a:rPr lang="zh-CN" altLang="en-US" dirty="0"/>
              <a:t>训练的模型的整体性能是相对稳定的，并且可以找到若干模型的性能比之前模型更好。</a:t>
            </a:r>
          </a:p>
        </p:txBody>
      </p:sp>
    </p:spTree>
    <p:extLst>
      <p:ext uri="{BB962C8B-B14F-4D97-AF65-F5344CB8AC3E}">
        <p14:creationId xmlns:p14="http://schemas.microsoft.com/office/powerpoint/2010/main" val="1373624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LBT</a:t>
            </a:r>
            <a:r>
              <a:rPr lang="zh-CN" altLang="en-US" dirty="0"/>
              <a:t>对</a:t>
            </a:r>
            <a:r>
              <a:rPr lang="en-US" altLang="zh-CN" dirty="0"/>
              <a:t>GRU-GRU</a:t>
            </a:r>
            <a:r>
              <a:rPr lang="zh-CN" altLang="en-US" dirty="0"/>
              <a:t>模型较有价值，弱监督</a:t>
            </a:r>
            <a:r>
              <a:rPr lang="en-US" altLang="zh-CN" dirty="0"/>
              <a:t>LSUP</a:t>
            </a:r>
            <a:r>
              <a:rPr lang="zh-CN" altLang="en-US" dirty="0"/>
              <a:t>对</a:t>
            </a:r>
            <a:r>
              <a:rPr lang="en-US" altLang="zh-CN" dirty="0"/>
              <a:t>Trans-Trans</a:t>
            </a:r>
            <a:r>
              <a:rPr lang="zh-CN" altLang="en-US" dirty="0"/>
              <a:t>模型更重要</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另一个有趣的结论是，虽然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LSUP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显性地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LBT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隐性地都控制传输质量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TBA)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，但它们仍然是相互补充的，即在相同的损失下使用两者仍然有好处。</a:t>
            </a:r>
          </a:p>
          <a:p>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弱监管对模型性能的影响如图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文中多处强调说加一点点点</a:t>
            </a:r>
            <a:r>
              <a:rPr lang="en-US" altLang="zh-CN" dirty="0"/>
              <a:t>weak </a:t>
            </a:r>
            <a:r>
              <a:rPr lang="en-US" altLang="zh-CN" dirty="0" err="1"/>
              <a:t>supervison</a:t>
            </a:r>
            <a:r>
              <a:rPr lang="zh-CN" altLang="en-US" dirty="0"/>
              <a:t>就可以使得模型性能提升很多。那么一点点是多少呢？</a:t>
            </a:r>
            <a:endParaRPr lang="en-US" altLang="zh-CN" dirty="0"/>
          </a:p>
          <a:p>
            <a:r>
              <a:rPr lang="zh-CN" altLang="en-US" dirty="0"/>
              <a:t>图中对比了监督比例从</a:t>
            </a:r>
            <a:r>
              <a:rPr lang="en-US" altLang="zh-CN" dirty="0"/>
              <a:t>0</a:t>
            </a:r>
            <a:r>
              <a:rPr lang="zh-CN" altLang="en-US" dirty="0"/>
              <a:t>增加到</a:t>
            </a:r>
            <a:r>
              <a:rPr lang="en-US" altLang="zh-CN" dirty="0"/>
              <a:t>1 (x</a:t>
            </a:r>
            <a:r>
              <a:rPr lang="zh-CN" altLang="en-US" dirty="0"/>
              <a:t>轴）的过程中 </a:t>
            </a:r>
            <a:r>
              <a:rPr lang="en-US" altLang="zh-CN" dirty="0"/>
              <a:t>MRR</a:t>
            </a:r>
            <a:r>
              <a:rPr lang="zh-CN" altLang="en-US" dirty="0"/>
              <a:t>和</a:t>
            </a:r>
            <a:r>
              <a:rPr lang="en-US" altLang="zh-CN" dirty="0"/>
              <a:t>BLEU2</a:t>
            </a:r>
            <a:r>
              <a:rPr lang="zh-CN" altLang="en-US" dirty="0"/>
              <a:t>（</a:t>
            </a:r>
            <a:r>
              <a:rPr lang="en-US" altLang="zh-CN" dirty="0"/>
              <a:t>y</a:t>
            </a:r>
            <a:r>
              <a:rPr lang="zh-CN" altLang="en-US" dirty="0"/>
              <a:t>轴）的变化。</a:t>
            </a:r>
            <a:endParaRPr lang="en-US" altLang="zh-CN" dirty="0"/>
          </a:p>
          <a:p>
            <a:r>
              <a:rPr lang="zh-CN" altLang="en-US" dirty="0"/>
              <a:t>针对这一现象，文中的解释是，因为弱监督数据中路径和文本的对齐不是</a:t>
            </a:r>
            <a:r>
              <a:rPr lang="en-US" altLang="zh-CN" dirty="0"/>
              <a:t>exact match</a:t>
            </a:r>
            <a:r>
              <a:rPr lang="zh-CN" altLang="en-US" dirty="0"/>
              <a:t>，所以加多了监督反倒将噪声引入了。噪声可以理解为，不是所有对齐的句子和路径都表达的相同的知识，所以监督数据过多时其实是引入了更多的错误信息</a:t>
            </a:r>
          </a:p>
        </p:txBody>
      </p:sp>
    </p:spTree>
    <p:extLst>
      <p:ext uri="{BB962C8B-B14F-4D97-AF65-F5344CB8AC3E}">
        <p14:creationId xmlns:p14="http://schemas.microsoft.com/office/powerpoint/2010/main" val="1491866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1916409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982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图</a:t>
            </a:r>
            <a:r>
              <a:rPr lang="en-US" altLang="zh-CN" dirty="0"/>
              <a:t>1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文本到路径。从数据集的测试句子生成的大图的一部分。图表下面的句子是提供给模型的输入的子集。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 路径到文本。我们的系统从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数据集中的一个子集生成的句子。图中显示的路径是模型的输入。</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图</a:t>
            </a:r>
            <a:r>
              <a:rPr lang="en-US" altLang="zh-CN" dirty="0"/>
              <a:t>1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文本到路径。从数据集的测试句子生成的大图的一部分。图表下面的句子是提供给模型的输入的子集。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 路径到文本。我们的系统从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数据集中的一个子集生成的句子。图中显示的路径是模型的输入。</a:t>
            </a:r>
            <a:endParaRPr lang="zh-CN" altLang="en-US" dirty="0"/>
          </a:p>
        </p:txBody>
      </p:sp>
    </p:spTree>
    <p:extLst>
      <p:ext uri="{BB962C8B-B14F-4D97-AF65-F5344CB8AC3E}">
        <p14:creationId xmlns:p14="http://schemas.microsoft.com/office/powerpoint/2010/main" val="1809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30.xml"/><Relationship Id="rId5" Type="http://schemas.openxmlformats.org/officeDocument/2006/relationships/image" Target="../media/image20.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DualTKB</a:t>
            </a:r>
            <a:r>
              <a:rPr lang="en-US" altLang="zh-CN" sz="2800" b="1" dirty="0"/>
              <a:t>: A Dual Learning Bridge between Text and Knowledge Base</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7</a:t>
            </a:r>
            <a:r>
              <a:rPr lang="zh-CN" altLang="en-US" sz="1800" dirty="0"/>
              <a:t>-</a:t>
            </a:r>
            <a:r>
              <a:rPr lang="en-US" altLang="zh-CN" sz="1800" dirty="0"/>
              <a:t>9</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10</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先介绍一下符号：</a:t>
            </a:r>
          </a:p>
        </p:txBody>
      </p:sp>
      <p:pic>
        <p:nvPicPr>
          <p:cNvPr id="2" name="图片 1">
            <a:extLst>
              <a:ext uri="{FF2B5EF4-FFF2-40B4-BE49-F238E27FC236}">
                <a16:creationId xmlns:a16="http://schemas.microsoft.com/office/drawing/2014/main" id="{9245022B-79B3-4C1F-9F4B-56361A24B9E2}"/>
              </a:ext>
            </a:extLst>
          </p:cNvPr>
          <p:cNvPicPr>
            <a:picLocks noChangeAspect="1"/>
          </p:cNvPicPr>
          <p:nvPr/>
        </p:nvPicPr>
        <p:blipFill>
          <a:blip r:embed="rId4"/>
          <a:stretch>
            <a:fillRect/>
          </a:stretch>
        </p:blipFill>
        <p:spPr>
          <a:xfrm>
            <a:off x="2438456" y="534116"/>
            <a:ext cx="4638095" cy="5714286"/>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a:buClr>
                    <a:srgbClr val="C0504D"/>
                  </a:buClr>
                </a:pPr>
                <a:r>
                  <a:rPr lang="zh-CN" altLang="en-US" sz="1800" dirty="0">
                    <a:solidFill>
                      <a:srgbClr val="000000"/>
                    </a:solidFill>
                    <a:latin typeface="微软雅黑"/>
                    <a:ea typeface="微软雅黑"/>
                  </a:rPr>
                  <a:t>任务 </a:t>
                </a:r>
                <a:r>
                  <a:rPr lang="en-US" altLang="zh-CN" sz="1800" dirty="0">
                    <a:solidFill>
                      <a:srgbClr val="000000"/>
                    </a:solidFill>
                    <a:latin typeface="微软雅黑"/>
                    <a:ea typeface="微软雅黑"/>
                  </a:rPr>
                  <a:t>1</a:t>
                </a:r>
                <a:r>
                  <a:rPr lang="zh-CN" altLang="en-US" sz="1800" dirty="0">
                    <a:solidFill>
                      <a:srgbClr val="000000"/>
                    </a:solidFill>
                    <a:latin typeface="微软雅黑"/>
                    <a:ea typeface="微软雅黑"/>
                  </a:rPr>
                  <a:t>（文本</a:t>
                </a:r>
                <a:r>
                  <a:rPr lang="en-US" altLang="zh-CN" sz="1800" dirty="0">
                    <a:solidFill>
                      <a:srgbClr val="000000"/>
                    </a:solidFill>
                    <a:latin typeface="微软雅黑"/>
                    <a:ea typeface="微软雅黑"/>
                  </a:rPr>
                  <a:t>-&gt;</a:t>
                </a:r>
                <a:r>
                  <a:rPr lang="zh-CN" altLang="en-US" sz="1800" dirty="0">
                    <a:solidFill>
                      <a:srgbClr val="000000"/>
                    </a:solidFill>
                    <a:latin typeface="微软雅黑"/>
                    <a:ea typeface="微软雅黑"/>
                  </a:rPr>
                  <a:t>路径）</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给定一个句子</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𝑥</m:t>
                        </m:r>
                      </m:e>
                      <m:sub>
                        <m:r>
                          <a:rPr lang="en-US" altLang="zh-CN" sz="1800" b="0" i="1" smtClean="0">
                            <a:solidFill>
                              <a:srgbClr val="000000"/>
                            </a:solidFill>
                            <a:latin typeface="Cambria Math" panose="02040503050406030204" pitchFamily="18" charset="0"/>
                            <a:ea typeface="微软雅黑"/>
                          </a:rPr>
                          <m:t>𝐴</m:t>
                        </m:r>
                      </m:sub>
                    </m:sSub>
                  </m:oMath>
                </a14:m>
                <a:r>
                  <a:rPr lang="zh-CN" altLang="en-US" sz="1800" dirty="0">
                    <a:solidFill>
                      <a:srgbClr val="000000"/>
                    </a:solidFill>
                    <a:latin typeface="微软雅黑"/>
                    <a:ea typeface="微软雅黑"/>
                  </a:rPr>
                  <a:t>，生成一条路径</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𝑥</m:t>
                        </m:r>
                      </m:e>
                      <m:sub>
                        <m:r>
                          <a:rPr lang="en-US" altLang="zh-CN" sz="1800" b="0" i="1" smtClean="0">
                            <a:solidFill>
                              <a:srgbClr val="000000"/>
                            </a:solidFill>
                            <a:latin typeface="Cambria Math" panose="02040503050406030204" pitchFamily="18" charset="0"/>
                            <a:ea typeface="微软雅黑"/>
                          </a:rPr>
                          <m:t>𝐴𝐵</m:t>
                        </m:r>
                      </m:sub>
                    </m:sSub>
                  </m:oMath>
                </a14:m>
                <a:r>
                  <a:rPr lang="zh-CN" altLang="en-US" sz="1800" dirty="0">
                    <a:solidFill>
                      <a:srgbClr val="000000"/>
                    </a:solidFill>
                    <a:latin typeface="微软雅黑"/>
                    <a:ea typeface="微软雅黑"/>
                  </a:rPr>
                  <a:t>，该路径带有良好格式的实体和关系，可以属于一个已经构建的知识库。</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这个任务可以写作</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𝑇</m:t>
                        </m:r>
                      </m:e>
                      <m:sub>
                        <m:r>
                          <a:rPr lang="en-US" altLang="zh-CN" sz="1800" b="0" i="1" smtClean="0">
                            <a:solidFill>
                              <a:srgbClr val="000000"/>
                            </a:solidFill>
                            <a:latin typeface="Cambria Math" panose="02040503050406030204" pitchFamily="18" charset="0"/>
                            <a:ea typeface="微软雅黑"/>
                          </a:rPr>
                          <m:t>𝐴𝐵</m:t>
                        </m:r>
                      </m:sub>
                    </m:sSub>
                  </m:oMath>
                </a14:m>
                <a:r>
                  <a:rPr lang="zh-CN" altLang="en-US" sz="1800" dirty="0">
                    <a:solidFill>
                      <a:srgbClr val="000000"/>
                    </a:solidFill>
                    <a:latin typeface="微软雅黑"/>
                    <a:ea typeface="微软雅黑"/>
                  </a:rPr>
                  <a:t>，</a:t>
                </a:r>
                <a14:m>
                  <m:oMath xmlns:m="http://schemas.openxmlformats.org/officeDocument/2006/math">
                    <m:sSub>
                      <m:sSubPr>
                        <m:ctrlPr>
                          <a:rPr lang="en-US" altLang="zh-CN" sz="180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𝑥</m:t>
                        </m:r>
                      </m:e>
                      <m:sub>
                        <m:r>
                          <a:rPr lang="en-US" altLang="zh-CN" sz="1800" b="0" i="1" dirty="0" smtClean="0">
                            <a:solidFill>
                              <a:srgbClr val="000000"/>
                            </a:solidFill>
                            <a:latin typeface="Cambria Math" panose="02040503050406030204" pitchFamily="18" charset="0"/>
                            <a:ea typeface="微软雅黑"/>
                          </a:rPr>
                          <m:t>𝐴𝐵</m:t>
                        </m:r>
                      </m:sub>
                    </m:sSub>
                    <m:r>
                      <a:rPr lang="en-US" altLang="zh-CN" sz="1800" b="0" i="1" dirty="0" smtClean="0">
                        <a:solidFill>
                          <a:srgbClr val="000000"/>
                        </a:solidFill>
                        <a:latin typeface="Cambria Math" panose="02040503050406030204" pitchFamily="18" charset="0"/>
                        <a:ea typeface="微软雅黑"/>
                      </a:rPr>
                      <m:t>=</m:t>
                    </m:r>
                    <m:sSub>
                      <m:sSubPr>
                        <m:ctrlPr>
                          <a:rPr lang="en-US" altLang="zh-CN" sz="1800" b="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𝑇</m:t>
                        </m:r>
                      </m:e>
                      <m:sub>
                        <m:r>
                          <a:rPr lang="en-US" altLang="zh-CN" sz="1800" b="0" i="1" dirty="0" smtClean="0">
                            <a:solidFill>
                              <a:srgbClr val="000000"/>
                            </a:solidFill>
                            <a:latin typeface="Cambria Math" panose="02040503050406030204" pitchFamily="18" charset="0"/>
                            <a:ea typeface="微软雅黑"/>
                          </a:rPr>
                          <m:t>𝐴𝐵</m:t>
                        </m:r>
                      </m:sub>
                    </m:sSub>
                    <m:d>
                      <m:dPr>
                        <m:ctrlPr>
                          <a:rPr lang="en-US" altLang="zh-CN" sz="1800" b="0" i="1" dirty="0" smtClean="0">
                            <a:solidFill>
                              <a:srgbClr val="000000"/>
                            </a:solidFill>
                            <a:latin typeface="Cambria Math" panose="02040503050406030204" pitchFamily="18" charset="0"/>
                            <a:ea typeface="微软雅黑"/>
                          </a:rPr>
                        </m:ctrlPr>
                      </m:dPr>
                      <m:e>
                        <m:sSub>
                          <m:sSubPr>
                            <m:ctrlPr>
                              <a:rPr lang="en-US" altLang="zh-CN" sz="1800" b="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𝑥</m:t>
                            </m:r>
                          </m:e>
                          <m:sub>
                            <m:r>
                              <a:rPr lang="en-US" altLang="zh-CN" sz="1800" b="0" i="1" dirty="0" smtClean="0">
                                <a:solidFill>
                                  <a:srgbClr val="000000"/>
                                </a:solidFill>
                                <a:latin typeface="Cambria Math" panose="02040503050406030204" pitchFamily="18" charset="0"/>
                                <a:ea typeface="微软雅黑"/>
                              </a:rPr>
                              <m:t>𝐴</m:t>
                            </m:r>
                          </m:sub>
                        </m:sSub>
                      </m:e>
                    </m:d>
                  </m:oMath>
                </a14:m>
                <a:r>
                  <a:rPr lang="zh-CN" altLang="en-US" sz="1800" dirty="0">
                    <a:solidFill>
                      <a:srgbClr val="000000"/>
                    </a:solidFill>
                    <a:latin typeface="微软雅黑"/>
                    <a:ea typeface="微软雅黑"/>
                  </a:rPr>
                  <a:t>。</a:t>
                </a:r>
                <a:endParaRPr lang="en-US" altLang="zh-CN" sz="1800" dirty="0">
                  <a:solidFill>
                    <a:srgbClr val="000000"/>
                  </a:solidFill>
                  <a:latin typeface="微软雅黑"/>
                  <a:ea typeface="微软雅黑"/>
                </a:endParaRPr>
              </a:p>
              <a:p>
                <a:pPr>
                  <a:buClr>
                    <a:srgbClr val="C0504D"/>
                  </a:buClr>
                </a:pPr>
                <a:r>
                  <a:rPr lang="zh-CN" altLang="en-US" sz="1800" dirty="0">
                    <a:solidFill>
                      <a:srgbClr val="000000"/>
                    </a:solidFill>
                    <a:latin typeface="微软雅黑"/>
                    <a:ea typeface="微软雅黑"/>
                  </a:rPr>
                  <a:t>任务 </a:t>
                </a:r>
                <a:r>
                  <a:rPr lang="en-US" altLang="zh-CN" sz="1800" dirty="0">
                    <a:solidFill>
                      <a:srgbClr val="000000"/>
                    </a:solidFill>
                    <a:latin typeface="微软雅黑"/>
                    <a:ea typeface="微软雅黑"/>
                  </a:rPr>
                  <a:t>2</a:t>
                </a:r>
                <a:r>
                  <a:rPr lang="zh-CN" altLang="en-US" sz="1800" dirty="0">
                    <a:solidFill>
                      <a:srgbClr val="000000"/>
                    </a:solidFill>
                    <a:latin typeface="微软雅黑"/>
                    <a:ea typeface="微软雅黑"/>
                  </a:rPr>
                  <a:t>（路径</a:t>
                </a:r>
                <a:r>
                  <a:rPr lang="en-US" altLang="zh-CN" sz="1800" dirty="0">
                    <a:solidFill>
                      <a:srgbClr val="000000"/>
                    </a:solidFill>
                    <a:latin typeface="微软雅黑"/>
                    <a:ea typeface="微软雅黑"/>
                  </a:rPr>
                  <a:t>-&gt;</a:t>
                </a:r>
                <a:r>
                  <a:rPr lang="zh-CN" altLang="en-US" sz="1800" dirty="0">
                    <a:solidFill>
                      <a:srgbClr val="000000"/>
                    </a:solidFill>
                    <a:latin typeface="微软雅黑"/>
                    <a:ea typeface="微软雅黑"/>
                  </a:rPr>
                  <a:t>文本）</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给定一个知识库路径</a:t>
                </a:r>
                <a14:m>
                  <m:oMath xmlns:m="http://schemas.openxmlformats.org/officeDocument/2006/math">
                    <m:sSub>
                      <m:sSubPr>
                        <m:ctrlPr>
                          <a:rPr lang="en-US" altLang="zh-CN" sz="1800" i="1">
                            <a:solidFill>
                              <a:srgbClr val="000000"/>
                            </a:solidFill>
                            <a:latin typeface="Cambria Math" panose="02040503050406030204" pitchFamily="18" charset="0"/>
                            <a:ea typeface="微软雅黑"/>
                          </a:rPr>
                        </m:ctrlPr>
                      </m:sSubPr>
                      <m:e>
                        <m:r>
                          <a:rPr lang="en-US" altLang="zh-CN" sz="1800">
                            <a:solidFill>
                              <a:srgbClr val="000000"/>
                            </a:solidFill>
                            <a:latin typeface="Cambria Math" panose="02040503050406030204" pitchFamily="18" charset="0"/>
                            <a:ea typeface="微软雅黑"/>
                          </a:rPr>
                          <m:t>𝑥</m:t>
                        </m:r>
                      </m:e>
                      <m:sub>
                        <m:r>
                          <a:rPr lang="en-US" altLang="zh-CN" sz="1800">
                            <a:solidFill>
                              <a:srgbClr val="000000"/>
                            </a:solidFill>
                            <a:latin typeface="Cambria Math" panose="02040503050406030204" pitchFamily="18" charset="0"/>
                            <a:ea typeface="微软雅黑"/>
                          </a:rPr>
                          <m:t>𝐵</m:t>
                        </m:r>
                      </m:sub>
                    </m:sSub>
                    <m:r>
                      <a:rPr lang="zh-CN" altLang="en-US" sz="1800">
                        <a:solidFill>
                          <a:srgbClr val="000000"/>
                        </a:solidFill>
                        <a:latin typeface="Cambria Math" panose="02040503050406030204" pitchFamily="18" charset="0"/>
                        <a:ea typeface="微软雅黑"/>
                      </a:rPr>
                      <m:t>，生成一个描述性句子</m:t>
                    </m:r>
                    <m:sSub>
                      <m:sSubPr>
                        <m:ctrlPr>
                          <a:rPr lang="en-US" altLang="zh-CN" sz="1800" i="1">
                            <a:solidFill>
                              <a:srgbClr val="000000"/>
                            </a:solidFill>
                            <a:latin typeface="Cambria Math" panose="02040503050406030204" pitchFamily="18" charset="0"/>
                            <a:ea typeface="微软雅黑"/>
                          </a:rPr>
                        </m:ctrlPr>
                      </m:sSubPr>
                      <m:e>
                        <m:r>
                          <a:rPr lang="en-US" altLang="zh-CN" sz="1800">
                            <a:solidFill>
                              <a:srgbClr val="000000"/>
                            </a:solidFill>
                            <a:latin typeface="Cambria Math" panose="02040503050406030204" pitchFamily="18" charset="0"/>
                            <a:ea typeface="微软雅黑"/>
                          </a:rPr>
                          <m:t>𝑥</m:t>
                        </m:r>
                      </m:e>
                      <m:sub>
                        <m:r>
                          <m:rPr>
                            <m:sty m:val="p"/>
                          </m:rPr>
                          <a:rPr lang="en-US" altLang="zh-CN" sz="1800" b="0" i="0" smtClean="0">
                            <a:solidFill>
                              <a:srgbClr val="000000"/>
                            </a:solidFill>
                            <a:latin typeface="Cambria Math" panose="02040503050406030204" pitchFamily="18" charset="0"/>
                            <a:ea typeface="微软雅黑"/>
                          </a:rPr>
                          <m:t>B</m:t>
                        </m:r>
                        <m:r>
                          <a:rPr lang="en-US" altLang="zh-CN" sz="1800">
                            <a:solidFill>
                              <a:srgbClr val="000000"/>
                            </a:solidFill>
                            <a:latin typeface="Cambria Math" panose="02040503050406030204" pitchFamily="18" charset="0"/>
                            <a:ea typeface="微软雅黑"/>
                          </a:rPr>
                          <m:t>𝐴</m:t>
                        </m:r>
                      </m:sub>
                    </m:sSub>
                  </m:oMath>
                </a14:m>
                <a:r>
                  <a:rPr lang="zh-CN" altLang="en-US" sz="1800" dirty="0">
                    <a:solidFill>
                      <a:srgbClr val="000000"/>
                    </a:solidFill>
                    <a:latin typeface="微软雅黑"/>
                    <a:ea typeface="微软雅黑"/>
                  </a:rPr>
                  <a:t>，该句子连贯地合并路径中的实体和关系。</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这个任务可以写作</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b="0" i="1" smtClean="0">
                            <a:solidFill>
                              <a:srgbClr val="000000"/>
                            </a:solidFill>
                            <a:latin typeface="Cambria Math" panose="02040503050406030204" pitchFamily="18" charset="0"/>
                          </a:rPr>
                          <m:t>𝐴</m:t>
                        </m:r>
                      </m:sub>
                    </m:sSub>
                  </m:oMath>
                </a14:m>
                <a:r>
                  <a:rPr lang="zh-CN" altLang="en-US" sz="1800" dirty="0">
                    <a:solidFill>
                      <a:srgbClr val="000000"/>
                    </a:solidFill>
                  </a:rPr>
                  <a:t>，</a:t>
                </a:r>
                <a14:m>
                  <m:oMath xmlns:m="http://schemas.openxmlformats.org/officeDocument/2006/math">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𝑥</m:t>
                        </m:r>
                      </m:e>
                      <m:sub>
                        <m:r>
                          <a:rPr lang="en-US" altLang="zh-CN" sz="1800" i="1" dirty="0">
                            <a:solidFill>
                              <a:srgbClr val="000000"/>
                            </a:solidFill>
                            <a:latin typeface="Cambria Math" panose="02040503050406030204" pitchFamily="18" charset="0"/>
                          </a:rPr>
                          <m:t>𝐵</m:t>
                        </m:r>
                        <m:r>
                          <a:rPr lang="en-US" altLang="zh-CN" sz="1800" b="0" i="1" dirty="0" smtClean="0">
                            <a:solidFill>
                              <a:srgbClr val="000000"/>
                            </a:solidFill>
                            <a:latin typeface="Cambria Math" panose="02040503050406030204" pitchFamily="18" charset="0"/>
                          </a:rPr>
                          <m:t>𝐴</m:t>
                        </m:r>
                      </m:sub>
                    </m:sSub>
                    <m:r>
                      <a:rPr lang="en-US" altLang="zh-CN" sz="1800" i="1" dirty="0">
                        <a:solidFill>
                          <a:srgbClr val="000000"/>
                        </a:solidFill>
                        <a:latin typeface="Cambria Math" panose="02040503050406030204" pitchFamily="18" charset="0"/>
                      </a:rPr>
                      <m:t>=</m:t>
                    </m:r>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𝑇</m:t>
                        </m:r>
                      </m:e>
                      <m:sub>
                        <m:r>
                          <a:rPr lang="en-US" altLang="zh-CN" sz="1800" i="1" dirty="0">
                            <a:solidFill>
                              <a:srgbClr val="000000"/>
                            </a:solidFill>
                            <a:latin typeface="Cambria Math" panose="02040503050406030204" pitchFamily="18" charset="0"/>
                          </a:rPr>
                          <m:t>𝐵</m:t>
                        </m:r>
                        <m:r>
                          <a:rPr lang="en-US" altLang="zh-CN" sz="1800" b="0" i="1" dirty="0" smtClean="0">
                            <a:solidFill>
                              <a:srgbClr val="000000"/>
                            </a:solidFill>
                            <a:latin typeface="Cambria Math" panose="02040503050406030204" pitchFamily="18" charset="0"/>
                          </a:rPr>
                          <m:t>𝐴</m:t>
                        </m:r>
                      </m:sub>
                    </m:sSub>
                    <m:d>
                      <m:dPr>
                        <m:ctrlPr>
                          <a:rPr lang="en-US" altLang="zh-CN" sz="1800" i="1" dirty="0">
                            <a:solidFill>
                              <a:srgbClr val="000000"/>
                            </a:solidFill>
                            <a:latin typeface="Cambria Math" panose="02040503050406030204" pitchFamily="18" charset="0"/>
                          </a:rPr>
                        </m:ctrlPr>
                      </m:dPr>
                      <m:e>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𝑥</m:t>
                            </m:r>
                          </m:e>
                          <m:sub>
                            <m:r>
                              <a:rPr lang="en-US" altLang="zh-CN" sz="1800" b="0" i="1" dirty="0" smtClean="0">
                                <a:solidFill>
                                  <a:srgbClr val="000000"/>
                                </a:solidFill>
                                <a:latin typeface="Cambria Math" panose="02040503050406030204" pitchFamily="18" charset="0"/>
                              </a:rPr>
                              <m:t>𝐵</m:t>
                            </m:r>
                          </m:sub>
                        </m:sSub>
                      </m:e>
                    </m:d>
                  </m:oMath>
                </a14:m>
                <a:r>
                  <a:rPr lang="zh-CN" altLang="en-US" sz="1800" dirty="0">
                    <a:solidFill>
                      <a:srgbClr val="000000"/>
                    </a:solidFill>
                  </a:rPr>
                  <a:t>。</a:t>
                </a:r>
                <a:endParaRPr lang="en-US" altLang="zh-CN" sz="1800" dirty="0">
                  <a:solidFill>
                    <a:srgbClr val="000000"/>
                  </a:solidFill>
                </a:endParaRPr>
              </a:p>
              <a:p>
                <a:pPr>
                  <a:buClr>
                    <a:srgbClr val="C0504D"/>
                  </a:buClr>
                </a:pPr>
                <a:r>
                  <a:rPr lang="zh-CN" altLang="en-US" sz="1800" dirty="0">
                    <a:solidFill>
                      <a:srgbClr val="000000"/>
                    </a:solidFill>
                  </a:rPr>
                  <a:t>根据上面两个任务的定义，可以定义反向翻译任务</a:t>
                </a:r>
                <a:endParaRPr lang="en-US" altLang="zh-CN" sz="1800" i="1" dirty="0">
                  <a:solidFill>
                    <a:srgbClr val="000000"/>
                  </a:solidFill>
                  <a:latin typeface="Cambria Math" panose="02040503050406030204" pitchFamily="18" charset="0"/>
                </a:endParaRPr>
              </a:p>
              <a:p>
                <a:pPr marL="0" lvl="0" indent="457200" algn="ctr">
                  <a:buClr>
                    <a:srgbClr val="C0504D"/>
                  </a:buClr>
                  <a:buNone/>
                </a:pP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𝐵𝐴𝐵</m:t>
                        </m:r>
                      </m:sub>
                    </m:sSub>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路径</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文本</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路径</m:t>
                        </m:r>
                      </m:e>
                    </m:d>
                  </m:oMath>
                </a14:m>
                <a:r>
                  <a:rPr lang="zh-CN" altLang="en-US" sz="1800" dirty="0">
                    <a:solidFill>
                      <a:srgbClr val="000000"/>
                    </a:solidFill>
                  </a:rPr>
                  <a:t>  和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𝐴𝐵𝐴</m:t>
                        </m:r>
                      </m:sub>
                    </m:sSub>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文本</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路径</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文本</m:t>
                        </m:r>
                      </m:e>
                    </m:d>
                  </m:oMath>
                </a14:m>
                <a:endParaRPr lang="en-US" altLang="zh-CN" sz="1800" dirty="0">
                  <a:solidFill>
                    <a:srgbClr val="000000"/>
                  </a:solidFill>
                </a:endParaRPr>
              </a:p>
              <a:p>
                <a:pPr>
                  <a:buClr>
                    <a:srgbClr val="C0504D"/>
                  </a:buClr>
                </a:pPr>
                <a:r>
                  <a:rPr lang="zh-CN" altLang="en-US" sz="1800" dirty="0">
                    <a:solidFill>
                      <a:srgbClr val="000000"/>
                    </a:solidFill>
                  </a:rPr>
                  <a:t>还可以定义重构任务（简单地定义为从自身生成相同的文本</a:t>
                </a:r>
                <a:r>
                  <a:rPr lang="en-US" altLang="zh-CN" sz="1800" dirty="0">
                    <a:solidFill>
                      <a:srgbClr val="000000"/>
                    </a:solidFill>
                  </a:rPr>
                  <a:t>/</a:t>
                </a:r>
                <a:r>
                  <a:rPr lang="zh-CN" altLang="en-US" sz="1800" dirty="0">
                    <a:solidFill>
                      <a:srgbClr val="000000"/>
                    </a:solidFill>
                  </a:rPr>
                  <a:t>路径）</a:t>
                </a:r>
                <a:endParaRPr lang="en-US" altLang="zh-CN" sz="1800" dirty="0">
                  <a:solidFill>
                    <a:srgbClr val="000000"/>
                  </a:solidFill>
                </a:endParaRPr>
              </a:p>
              <a:p>
                <a:pPr marL="0" indent="0" algn="ctr">
                  <a:buClr>
                    <a:srgbClr val="C0504D"/>
                  </a:buClr>
                  <a:buNone/>
                </a:pPr>
                <a14:m>
                  <m:oMathPara xmlns:m="http://schemas.openxmlformats.org/officeDocument/2006/math">
                    <m:oMathParaPr>
                      <m:jc m:val="centerGroup"/>
                    </m:oMathParaPr>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𝐴𝐴</m:t>
                          </m:r>
                        </m:sub>
                      </m:sSub>
                      <m:r>
                        <a:rPr lang="zh-CN" altLang="en-US" sz="1800" i="1">
                          <a:solidFill>
                            <a:srgbClr val="000000"/>
                          </a:solidFill>
                          <a:latin typeface="Cambria Math" panose="02040503050406030204" pitchFamily="18" charset="0"/>
                        </a:rPr>
                        <m:t>和</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𝐵𝐵</m:t>
                          </m:r>
                        </m:sub>
                      </m:sSub>
                    </m:oMath>
                  </m:oMathPara>
                </a14:m>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mc:Choice>
        <mc:Fallback xmlns="">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201602" y="1066862"/>
                <a:ext cx="8561398" cy="4952944"/>
              </a:xfrm>
              <a:prstGeom prst="rect">
                <a:avLst/>
              </a:prstGeom>
              <a:blipFill>
                <a:blip r:embed="rId4"/>
                <a:stretch>
                  <a:fillRect l="-569" t="-246" r="-569"/>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4083274127"/>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9130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lnSpc>
                    <a:spcPct val="150000"/>
                  </a:lnSpc>
                  <a:buClr>
                    <a:srgbClr val="C0504D"/>
                  </a:buClr>
                  <a:buNone/>
                </a:pPr>
                <a:r>
                  <a:rPr lang="zh-CN" altLang="en-US" sz="1800" dirty="0">
                    <a:solidFill>
                      <a:srgbClr val="000000"/>
                    </a:solidFill>
                    <a:latin typeface="微软雅黑"/>
                    <a:ea typeface="微软雅黑"/>
                  </a:rPr>
                  <a:t>在无监督的环境中，句子</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𝑥</m:t>
                        </m:r>
                      </m:e>
                      <m:sub>
                        <m:r>
                          <a:rPr lang="en-US" altLang="zh-CN" sz="1800" i="1">
                            <a:solidFill>
                              <a:srgbClr val="000000"/>
                            </a:solidFill>
                            <a:latin typeface="Cambria Math" panose="02040503050406030204" pitchFamily="18" charset="0"/>
                          </a:rPr>
                          <m:t>𝐴</m:t>
                        </m:r>
                      </m:sub>
                    </m:sSub>
                  </m:oMath>
                </a14:m>
                <a:r>
                  <a:rPr lang="zh-CN" altLang="en-US" sz="1800" dirty="0">
                    <a:solidFill>
                      <a:srgbClr val="000000"/>
                    </a:solidFill>
                    <a:latin typeface="微软雅黑"/>
                    <a:ea typeface="微软雅黑"/>
                  </a:rPr>
                  <a:t>和路径</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𝐵</m:t>
                        </m:r>
                      </m:sub>
                    </m:sSub>
                  </m:oMath>
                </a14:m>
                <a:r>
                  <a:rPr lang="zh-CN" altLang="en-US" sz="1800" dirty="0">
                    <a:solidFill>
                      <a:srgbClr val="000000"/>
                    </a:solidFill>
                    <a:latin typeface="微软雅黑"/>
                    <a:ea typeface="微软雅黑"/>
                  </a:rPr>
                  <a:t>不匹配，因此重构任务</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𝐴𝐴</m:t>
                        </m:r>
                      </m:sub>
                    </m:sSub>
                    <m:r>
                      <a:rPr lang="zh-CN" altLang="en-US" sz="1800" b="0" i="1" smtClean="0">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𝐵𝐵</m:t>
                        </m:r>
                      </m:sub>
                    </m:sSub>
                  </m:oMath>
                </a14:m>
                <a:r>
                  <a:rPr lang="zh-CN" altLang="en-US" sz="1800" dirty="0">
                    <a:solidFill>
                      <a:srgbClr val="000000"/>
                    </a:solidFill>
                    <a:latin typeface="微软雅黑"/>
                    <a:ea typeface="微软雅黑"/>
                  </a:rPr>
                  <a:t>和反向翻译任务</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m:t>
                        </m:r>
                        <m:r>
                          <a:rPr lang="en-US" altLang="zh-CN" sz="1800" b="0" i="1" smtClean="0">
                            <a:solidFill>
                              <a:srgbClr val="000000"/>
                            </a:solidFill>
                            <a:latin typeface="Cambria Math" panose="02040503050406030204" pitchFamily="18" charset="0"/>
                          </a:rPr>
                          <m:t>𝐵</m:t>
                        </m:r>
                        <m:r>
                          <a:rPr lang="en-US" altLang="zh-CN" sz="1800" i="1">
                            <a:solidFill>
                              <a:srgbClr val="000000"/>
                            </a:solidFill>
                            <a:latin typeface="Cambria Math" panose="02040503050406030204" pitchFamily="18" charset="0"/>
                          </a:rPr>
                          <m:t>𝐴</m:t>
                        </m:r>
                      </m:sub>
                    </m:sSub>
                    <m:r>
                      <a:rPr lang="zh-CN" altLang="en-US" sz="1800" b="0" i="1" smtClean="0">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b="0" i="1" smtClean="0">
                            <a:solidFill>
                              <a:srgbClr val="000000"/>
                            </a:solidFill>
                            <a:latin typeface="Cambria Math" panose="02040503050406030204" pitchFamily="18" charset="0"/>
                          </a:rPr>
                          <m:t>𝐴</m:t>
                        </m:r>
                        <m:r>
                          <a:rPr lang="en-US" altLang="zh-CN" sz="1800" i="1">
                            <a:solidFill>
                              <a:srgbClr val="000000"/>
                            </a:solidFill>
                            <a:latin typeface="Cambria Math" panose="02040503050406030204" pitchFamily="18" charset="0"/>
                          </a:rPr>
                          <m:t>𝐵</m:t>
                        </m:r>
                      </m:sub>
                    </m:sSub>
                  </m:oMath>
                </a14:m>
                <a:r>
                  <a:rPr lang="zh-CN" altLang="en-US" sz="1800" dirty="0">
                    <a:solidFill>
                      <a:srgbClr val="000000"/>
                    </a:solidFill>
                    <a:latin typeface="微软雅黑"/>
                    <a:ea typeface="微软雅黑"/>
                  </a:rPr>
                  <a:t>是唯一可以训练损失的方法。</a:t>
                </a:r>
                <a:endParaRPr lang="en-US" altLang="zh-CN" sz="1800" dirty="0">
                  <a:solidFill>
                    <a:srgbClr val="000000"/>
                  </a:solidFill>
                  <a:latin typeface="微软雅黑"/>
                  <a:ea typeface="微软雅黑"/>
                </a:endParaRPr>
              </a:p>
              <a:p>
                <a:pPr marL="0" indent="457200">
                  <a:lnSpc>
                    <a:spcPct val="150000"/>
                  </a:lnSpc>
                  <a:buClr>
                    <a:srgbClr val="C0504D"/>
                  </a:buClr>
                  <a:buNone/>
                </a:pPr>
                <a:r>
                  <a:rPr lang="zh-CN" altLang="en-US" sz="1800" dirty="0">
                    <a:solidFill>
                      <a:srgbClr val="000000"/>
                    </a:solidFill>
                    <a:latin typeface="微软雅黑"/>
                    <a:ea typeface="微软雅黑"/>
                  </a:rPr>
                  <a:t>反向翻译任务定义了所谓的循环</a:t>
                </a:r>
                <a:r>
                  <a:rPr lang="en-US" altLang="zh-CN" sz="1800" dirty="0">
                    <a:solidFill>
                      <a:srgbClr val="000000"/>
                    </a:solidFill>
                    <a:latin typeface="微软雅黑"/>
                    <a:ea typeface="微软雅黑"/>
                  </a:rPr>
                  <a:t>/</a:t>
                </a:r>
                <a:r>
                  <a:rPr lang="zh-CN" altLang="en-US" sz="1800" dirty="0">
                    <a:solidFill>
                      <a:srgbClr val="000000"/>
                    </a:solidFill>
                    <a:latin typeface="微软雅黑"/>
                    <a:ea typeface="微软雅黑"/>
                  </a:rPr>
                  <a:t>一致性损失，它通过检查第二次翻译后的重构任务（</a:t>
                </a:r>
                <a:r>
                  <a:rPr lang="en-US" altLang="zh-CN" sz="1800" dirty="0">
                    <a:solidFill>
                      <a:srgbClr val="000000"/>
                    </a:solidFill>
                  </a:rPr>
                  <a:t>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𝐴𝐵𝐴</m:t>
                        </m:r>
                      </m:sub>
                    </m:sSub>
                    <m:r>
                      <a:rPr lang="zh-CN" altLang="en-US" sz="1800" i="1">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𝐵𝐴𝐵</m:t>
                        </m:r>
                      </m:sub>
                    </m:sSub>
                    <m:r>
                      <a:rPr lang="en-US" altLang="zh-CN" sz="1800" i="1">
                        <a:solidFill>
                          <a:srgbClr val="000000"/>
                        </a:solidFill>
                        <a:latin typeface="Cambria Math" panose="02040503050406030204" pitchFamily="18" charset="0"/>
                      </a:rPr>
                      <m:t> </m:t>
                    </m:r>
                  </m:oMath>
                </a14:m>
                <a:r>
                  <a:rPr lang="zh-CN" altLang="en-US" sz="1800" dirty="0">
                    <a:solidFill>
                      <a:srgbClr val="000000"/>
                    </a:solidFill>
                    <a:latin typeface="微软雅黑"/>
                    <a:ea typeface="微软雅黑"/>
                  </a:rPr>
                  <a:t>）来隐含地控制第一次翻译的质量（</a:t>
                </a:r>
                <a:r>
                  <a:rPr lang="en-US" altLang="zh-CN" sz="1800" dirty="0">
                    <a:solidFill>
                      <a:srgbClr val="000000"/>
                    </a:solidFill>
                  </a:rPr>
                  <a:t>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𝐵𝐴</m:t>
                        </m:r>
                      </m:sub>
                    </m:sSub>
                  </m:oMath>
                </a14:m>
                <a:r>
                  <a:rPr lang="en-US" altLang="zh-CN" sz="1800" dirty="0">
                    <a:solidFill>
                      <a:srgbClr val="000000"/>
                    </a:solidFill>
                  </a:rPr>
                  <a:t> </a:t>
                </a:r>
                <a14:m>
                  <m:oMath xmlns:m="http://schemas.openxmlformats.org/officeDocument/2006/math">
                    <m:r>
                      <a:rPr lang="zh-CN" altLang="en-US" sz="1800" i="1">
                        <a:solidFill>
                          <a:srgbClr val="000000"/>
                        </a:solidFill>
                        <a:latin typeface="Cambria Math" panose="02040503050406030204" pitchFamily="18" charset="0"/>
                      </a:rPr>
                      <m:t>、</m:t>
                    </m:r>
                    <m:r>
                      <a:rPr lang="en-US" altLang="zh-CN" sz="1800" i="1">
                        <a:solidFill>
                          <a:srgbClr val="000000"/>
                        </a:solidFill>
                        <a:latin typeface="Cambria Math" panose="02040503050406030204" pitchFamily="18" charset="0"/>
                      </a:rPr>
                      <m:t> </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𝐴𝐵</m:t>
                        </m:r>
                      </m:sub>
                    </m:sSub>
                    <m:r>
                      <a:rPr lang="en-US" altLang="zh-CN" sz="1800" i="1">
                        <a:solidFill>
                          <a:srgbClr val="000000"/>
                        </a:solidFill>
                        <a:latin typeface="Cambria Math" panose="02040503050406030204" pitchFamily="18" charset="0"/>
                      </a:rPr>
                      <m:t> </m:t>
                    </m:r>
                  </m:oMath>
                </a14:m>
                <a:r>
                  <a:rPr lang="zh-CN" altLang="en-US" sz="1800" dirty="0">
                    <a:solidFill>
                      <a:srgbClr val="000000"/>
                    </a:solidFill>
                    <a:latin typeface="微软雅黑"/>
                    <a:ea typeface="微软雅黑"/>
                  </a:rPr>
                  <a:t>）。</a:t>
                </a:r>
                <a:endParaRPr lang="en-US" altLang="zh-CN" sz="1800" dirty="0">
                  <a:solidFill>
                    <a:srgbClr val="000000"/>
                  </a:solidFill>
                  <a:latin typeface="微软雅黑"/>
                  <a:ea typeface="微软雅黑"/>
                </a:endParaRPr>
              </a:p>
              <a:p>
                <a:pPr marL="0" indent="457200">
                  <a:lnSpc>
                    <a:spcPct val="150000"/>
                  </a:lnSpc>
                  <a:buClr>
                    <a:srgbClr val="C0504D"/>
                  </a:buClr>
                  <a:buNone/>
                </a:pPr>
                <a:endParaRPr lang="en-US" altLang="zh-CN" sz="1800" dirty="0">
                  <a:solidFill>
                    <a:srgbClr val="000000"/>
                  </a:solidFill>
                  <a:latin typeface="微软雅黑"/>
                  <a:ea typeface="微软雅黑"/>
                </a:endParaRPr>
              </a:p>
              <a:p>
                <a:pPr marL="0" indent="457200">
                  <a:lnSpc>
                    <a:spcPct val="150000"/>
                  </a:lnSpc>
                  <a:buClr>
                    <a:srgbClr val="C0504D"/>
                  </a:buClr>
                  <a:buNone/>
                </a:pPr>
                <a:r>
                  <a:rPr lang="zh-CN" altLang="en-US" sz="1800" dirty="0"/>
                  <a:t>本文提出的</a:t>
                </a:r>
                <a:r>
                  <a:rPr lang="en-US" altLang="zh-CN" sz="1800" dirty="0" err="1"/>
                  <a:t>DualTKB</a:t>
                </a:r>
                <a:r>
                  <a:rPr lang="zh-CN" altLang="en-US" sz="1800" dirty="0"/>
                  <a:t>模型，其框架是</a:t>
                </a:r>
                <a:r>
                  <a:rPr lang="en-US" altLang="zh-CN" sz="1800" dirty="0"/>
                  <a:t>1</a:t>
                </a:r>
                <a:r>
                  <a:rPr lang="zh-CN" altLang="en-US" sz="1800" dirty="0"/>
                  <a:t>个 </a:t>
                </a:r>
                <a:r>
                  <a:rPr lang="en-US" altLang="zh-CN" sz="1800" dirty="0"/>
                  <a:t>Encoder+2</a:t>
                </a:r>
                <a:r>
                  <a:rPr lang="zh-CN" altLang="en-US" sz="1800" dirty="0"/>
                  <a:t>个</a:t>
                </a:r>
                <a:r>
                  <a:rPr lang="en-US" altLang="zh-CN" sz="1800" dirty="0"/>
                  <a:t>Decoders</a:t>
                </a:r>
                <a:r>
                  <a:rPr lang="zh-CN" altLang="en-US" sz="1800" dirty="0"/>
                  <a:t>。</a:t>
                </a:r>
                <a:r>
                  <a:rPr lang="en-US" altLang="zh-CN" sz="1800" dirty="0"/>
                  <a:t>Encoder</a:t>
                </a:r>
                <a:r>
                  <a:rPr lang="zh-CN" altLang="en-US" sz="1800" dirty="0"/>
                  <a:t>将文本和路径编码到相同的空间，以实现格式化过程。因为假设文本和路径表达同一条知识，所以编码到相同的空间能更好地训练</a:t>
                </a:r>
                <a:r>
                  <a:rPr lang="en-US" altLang="zh-CN" sz="1800" dirty="0"/>
                  <a:t>Encoder</a:t>
                </a:r>
                <a:r>
                  <a:rPr lang="zh-CN" altLang="en-US" sz="1800" dirty="0"/>
                  <a:t>。</a:t>
                </a:r>
                <a:r>
                  <a:rPr lang="en-US" altLang="zh-CN" sz="1800" dirty="0" err="1"/>
                  <a:t>DecoderA</a:t>
                </a:r>
                <a:r>
                  <a:rPr lang="zh-CN" altLang="en-US" sz="1800" dirty="0"/>
                  <a:t>和</a:t>
                </a:r>
                <a:r>
                  <a:rPr lang="en-US" altLang="zh-CN" sz="1800" dirty="0" err="1"/>
                  <a:t>DecoderB</a:t>
                </a:r>
                <a:r>
                  <a:rPr lang="zh-CN" altLang="en-US" sz="1800" dirty="0"/>
                  <a:t>分别负责文本</a:t>
                </a:r>
                <a:r>
                  <a:rPr lang="en-US" altLang="zh-CN" sz="1800" dirty="0"/>
                  <a:t>(A)</a:t>
                </a:r>
                <a:r>
                  <a:rPr lang="zh-CN" altLang="en-US" sz="1800" dirty="0"/>
                  <a:t>和路径</a:t>
                </a:r>
                <a:r>
                  <a:rPr lang="en-US" altLang="zh-CN" sz="1800" dirty="0"/>
                  <a:t>(B)</a:t>
                </a:r>
                <a:r>
                  <a:rPr lang="zh-CN" altLang="en-US" sz="1800" dirty="0"/>
                  <a:t>的生成，即负责不同格式知识的生成。</a:t>
                </a:r>
              </a:p>
              <a:p>
                <a:pPr marL="0" indent="457200">
                  <a:buClr>
                    <a:srgbClr val="C0504D"/>
                  </a:buClr>
                  <a:buNone/>
                </a:pPr>
                <a:endParaRPr lang="en-US" altLang="zh-CN" sz="1800" dirty="0">
                  <a:solidFill>
                    <a:srgbClr val="000000"/>
                  </a:solidFill>
                  <a:latin typeface="微软雅黑"/>
                  <a:ea typeface="微软雅黑"/>
                </a:endParaRPr>
              </a:p>
            </p:txBody>
          </p:sp>
        </mc:Choice>
        <mc:Fallback xmlns="">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291301" y="1143060"/>
                <a:ext cx="8561398" cy="4952944"/>
              </a:xfrm>
              <a:prstGeom prst="rect">
                <a:avLst/>
              </a:prstGeom>
              <a:blipFill>
                <a:blip r:embed="rId4"/>
                <a:stretch>
                  <a:fillRect l="-641" r="-570"/>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980186341"/>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知识格式转换的核心</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endParaRPr lang="en-US" altLang="zh-CN" dirty="0"/>
          </a:p>
        </p:txBody>
      </p:sp>
      <p:pic>
        <p:nvPicPr>
          <p:cNvPr id="7" name="图片 6">
            <a:extLst>
              <a:ext uri="{FF2B5EF4-FFF2-40B4-BE49-F238E27FC236}">
                <a16:creationId xmlns:a16="http://schemas.microsoft.com/office/drawing/2014/main" id="{4B10C5EA-0CAD-4160-98A0-32F1628AAC83}"/>
              </a:ext>
            </a:extLst>
          </p:cNvPr>
          <p:cNvPicPr>
            <a:picLocks noChangeAspect="1"/>
          </p:cNvPicPr>
          <p:nvPr/>
        </p:nvPicPr>
        <p:blipFill>
          <a:blip r:embed="rId4"/>
          <a:stretch>
            <a:fillRect/>
          </a:stretch>
        </p:blipFill>
        <p:spPr>
          <a:xfrm>
            <a:off x="71096" y="2514624"/>
            <a:ext cx="9072904" cy="2653303"/>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dirty="0"/>
              <a:t>直观的图表达如下：</a:t>
            </a:r>
          </a:p>
        </p:txBody>
      </p:sp>
      <p:pic>
        <p:nvPicPr>
          <p:cNvPr id="4" name="图片 3">
            <a:extLst>
              <a:ext uri="{FF2B5EF4-FFF2-40B4-BE49-F238E27FC236}">
                <a16:creationId xmlns:a16="http://schemas.microsoft.com/office/drawing/2014/main" id="{580FFB41-74DF-48BB-BBE4-4FA33BC277DC}"/>
              </a:ext>
            </a:extLst>
          </p:cNvPr>
          <p:cNvPicPr>
            <a:picLocks noChangeAspect="1"/>
          </p:cNvPicPr>
          <p:nvPr/>
        </p:nvPicPr>
        <p:blipFill>
          <a:blip r:embed="rId4"/>
          <a:stretch>
            <a:fillRect/>
          </a:stretch>
        </p:blipFill>
        <p:spPr>
          <a:xfrm>
            <a:off x="457096" y="1708669"/>
            <a:ext cx="8077200" cy="43812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t>重构损失</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m:rPr>
                            <m:sty m:val="p"/>
                          </m:rPr>
                          <a:rPr lang="en-US" altLang="zh-CN" i="1">
                            <a:latin typeface="Cambria Math" panose="02040503050406030204" pitchFamily="18" charset="0"/>
                          </a:rPr>
                          <m:t>REC</m:t>
                        </m:r>
                      </m:sub>
                    </m:sSub>
                  </m:oMath>
                </a14:m>
                <a:endParaRPr lang="en-US" altLang="zh-CN" i="1" dirty="0">
                  <a:latin typeface="Cambria Math" panose="02040503050406030204" pitchFamily="18" charset="0"/>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endParaRPr lang="en-US" altLang="zh-CN" dirty="0"/>
              </a:p>
              <a:p>
                <a:pPr marL="0" indent="45720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𝐴𝐴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oMath>
                </a14:m>
                <a:r>
                  <a:rPr lang="zh-CN" altLang="en-US" dirty="0"/>
                  <a:t>是重构句子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𝐴𝐴</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m:t>
                            </m:r>
                          </m:sub>
                        </m:sSub>
                      </m:e>
                    </m:d>
                    <m:r>
                      <a:rPr lang="zh-CN" altLang="en-US" b="0" i="1" smtClean="0">
                        <a:latin typeface="Cambria Math" panose="02040503050406030204" pitchFamily="18" charset="0"/>
                      </a:rPr>
                      <m:t>的</m:t>
                    </m:r>
                    <m:r>
                      <a:rPr lang="zh-CN" altLang="en-US" i="1">
                        <a:latin typeface="Cambria Math" panose="02040503050406030204" pitchFamily="18" charset="0"/>
                      </a:rPr>
                      <m:t>概率分布</m:t>
                    </m:r>
                    <m:r>
                      <a:rPr lang="zh-CN" altLang="en-US" b="0" i="1" smtClean="0">
                        <a:latin typeface="Cambria Math" panose="02040503050406030204" pitchFamily="18" charset="0"/>
                      </a:rPr>
                      <m:t>，</m:t>
                    </m:r>
                  </m:oMath>
                </a14:m>
                <a:endParaRPr lang="en-US" altLang="zh-CN" dirty="0"/>
              </a:p>
              <a:p>
                <a:pPr marL="0" indent="45720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m:rPr>
                            <m:sty m:val="p"/>
                          </m:rPr>
                          <a:rPr lang="en-US" altLang="zh-CN" i="1" smtClean="0">
                            <a:latin typeface="Cambria Math" panose="02040503050406030204" pitchFamily="18" charset="0"/>
                          </a:rPr>
                          <m:t>BB</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m:t>
                        </m:r>
                      </m:sub>
                    </m:sSub>
                    <m:r>
                      <a:rPr lang="en-US" altLang="zh-CN" i="1">
                        <a:latin typeface="Cambria Math" panose="02040503050406030204" pitchFamily="18" charset="0"/>
                      </a:rPr>
                      <m:t>)</m:t>
                    </m:r>
                  </m:oMath>
                </a14:m>
                <a:r>
                  <a:rPr lang="zh-CN" altLang="en-US" dirty="0"/>
                  <a:t>是重构句子</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𝐵𝐵</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𝐵𝐵</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m:t>
                            </m:r>
                          </m:sub>
                        </m:sSub>
                      </m:e>
                    </m:d>
                    <m:r>
                      <a:rPr lang="zh-CN" altLang="en-US" i="1">
                        <a:latin typeface="Cambria Math" panose="02040503050406030204" pitchFamily="18" charset="0"/>
                      </a:rPr>
                      <m:t>的概率分布</m:t>
                    </m:r>
                  </m:oMath>
                </a14:m>
                <a:endParaRPr lang="en-US" altLang="zh-CN" dirty="0"/>
              </a:p>
              <a:p>
                <a:endParaRPr lang="en-US" altLang="zh-CN" dirty="0"/>
              </a:p>
              <a:p>
                <a:r>
                  <a:rPr lang="zh-CN" altLang="en-US" dirty="0"/>
                  <a:t>反向翻译损失（也称循环损失）</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endParaRPr lang="en-US" altLang="zh-CN" dirty="0"/>
              </a:p>
              <a:p>
                <a:pPr marL="0" indent="0">
                  <a:buNone/>
                </a:pPr>
                <a:endParaRPr lang="en-US" altLang="zh-CN" dirty="0"/>
              </a:p>
              <a:p>
                <a:pPr marL="0" indent="0">
                  <a:buNone/>
                </a:pPr>
                <a:r>
                  <a:rPr lang="zh-CN" altLang="en-US" dirty="0"/>
                  <a:t>无监督学习采用结合损失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r>
                  <a:rPr lang="zh-CN" altLang="en-US" dirty="0"/>
                  <a:t>作为最小化损失函数</a:t>
                </a:r>
              </a:p>
              <a:p>
                <a:pPr marL="0" indent="457200">
                  <a:buNone/>
                </a:pPr>
                <a:endParaRPr lang="zh-CN" altLang="en-US"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523875" y="1216086"/>
                <a:ext cx="8096250" cy="4903728"/>
              </a:xfrm>
              <a:prstGeom prst="rect">
                <a:avLst/>
              </a:prstGeom>
              <a:blipFill>
                <a:blip r:embed="rId4"/>
                <a:stretch>
                  <a:fillRect l="-828" t="-24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47C6133-6A16-4F16-A220-7508C1C8A284}"/>
              </a:ext>
            </a:extLst>
          </p:cNvPr>
          <p:cNvPicPr>
            <a:picLocks noChangeAspect="1"/>
          </p:cNvPicPr>
          <p:nvPr/>
        </p:nvPicPr>
        <p:blipFill>
          <a:blip r:embed="rId5"/>
          <a:stretch>
            <a:fillRect/>
          </a:stretch>
        </p:blipFill>
        <p:spPr>
          <a:xfrm>
            <a:off x="3048040" y="1676446"/>
            <a:ext cx="3980952" cy="542857"/>
          </a:xfrm>
          <a:prstGeom prst="rect">
            <a:avLst/>
          </a:prstGeom>
        </p:spPr>
      </p:pic>
      <p:pic>
        <p:nvPicPr>
          <p:cNvPr id="3" name="图片 2">
            <a:extLst>
              <a:ext uri="{FF2B5EF4-FFF2-40B4-BE49-F238E27FC236}">
                <a16:creationId xmlns:a16="http://schemas.microsoft.com/office/drawing/2014/main" id="{761E85D6-85EE-4A1B-A5E8-083AFF0FCA95}"/>
              </a:ext>
            </a:extLst>
          </p:cNvPr>
          <p:cNvPicPr>
            <a:picLocks noChangeAspect="1"/>
          </p:cNvPicPr>
          <p:nvPr/>
        </p:nvPicPr>
        <p:blipFill>
          <a:blip r:embed="rId6"/>
          <a:stretch>
            <a:fillRect/>
          </a:stretch>
        </p:blipFill>
        <p:spPr>
          <a:xfrm>
            <a:off x="3071311" y="4038584"/>
            <a:ext cx="3438095" cy="102857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457308" y="1066862"/>
                <a:ext cx="8172342" cy="4952870"/>
              </a:xfrm>
            </p:spPr>
            <p:txBody>
              <a:bodyPr vert="horz" wrap="square" anchor="t"/>
              <a:lstStyle/>
              <a:p>
                <a:pPr marL="0" indent="0">
                  <a:buNone/>
                </a:pPr>
                <a:r>
                  <a:rPr lang="zh-CN" altLang="en-US" dirty="0"/>
                  <a:t>当监督数据可用时（监督学习），可以对成对数据附加监督损失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SUP</m:t>
                        </m:r>
                      </m:sub>
                    </m:sSub>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𝑆𝑈𝑃</m:t>
                        </m:r>
                      </m:sub>
                    </m:sSub>
                  </m:oMath>
                </a14:m>
                <a:endParaRPr lang="en-US" altLang="zh-CN" dirty="0"/>
              </a:p>
              <a:p>
                <a:pPr marL="0" indent="0">
                  <a:buNone/>
                </a:pPr>
                <a:endParaRPr lang="en-US" altLang="zh-CN" dirty="0"/>
              </a:p>
              <a:p>
                <a:pPr marL="0" indent="0">
                  <a:buNone/>
                </a:pPr>
                <a:r>
                  <a:rPr lang="zh-CN" altLang="en-US" dirty="0"/>
                  <a:t>监督学习采用结合损失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𝑆𝑈𝑃</m:t>
                        </m:r>
                      </m:sub>
                    </m:sSub>
                  </m:oMath>
                </a14:m>
                <a:r>
                  <a:rPr lang="zh-CN" altLang="en-US" dirty="0"/>
                  <a:t>作为最小化损失函数</a:t>
                </a:r>
              </a:p>
              <a:p>
                <a:pPr marL="0" indent="0">
                  <a:buNone/>
                </a:pP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457308" y="1066862"/>
                <a:ext cx="8172342" cy="4952870"/>
              </a:xfrm>
              <a:blipFill>
                <a:blip r:embed="rId3"/>
                <a:stretch>
                  <a:fillRect l="-746"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40D5C743-B19B-4977-92B7-D9A63F530890}"/>
              </a:ext>
            </a:extLst>
          </p:cNvPr>
          <p:cNvPicPr>
            <a:picLocks noChangeAspect="1"/>
          </p:cNvPicPr>
          <p:nvPr/>
        </p:nvPicPr>
        <p:blipFill>
          <a:blip r:embed="rId5"/>
          <a:stretch>
            <a:fillRect/>
          </a:stretch>
        </p:blipFill>
        <p:spPr>
          <a:xfrm>
            <a:off x="2971842" y="1524050"/>
            <a:ext cx="3361905" cy="1019048"/>
          </a:xfrm>
          <a:prstGeom prst="rect">
            <a:avLst/>
          </a:prstGeom>
        </p:spPr>
      </p:pic>
      <p:pic>
        <p:nvPicPr>
          <p:cNvPr id="8" name="图片 7">
            <a:extLst>
              <a:ext uri="{FF2B5EF4-FFF2-40B4-BE49-F238E27FC236}">
                <a16:creationId xmlns:a16="http://schemas.microsoft.com/office/drawing/2014/main" id="{85AA6FBB-5426-4614-838D-86BA4F2FEACC}"/>
              </a:ext>
            </a:extLst>
          </p:cNvPr>
          <p:cNvPicPr>
            <a:picLocks noChangeAspect="1"/>
          </p:cNvPicPr>
          <p:nvPr/>
        </p:nvPicPr>
        <p:blipFill>
          <a:blip r:embed="rId6"/>
          <a:stretch>
            <a:fillRect/>
          </a:stretch>
        </p:blipFill>
        <p:spPr>
          <a:xfrm>
            <a:off x="71096" y="3048009"/>
            <a:ext cx="9072904" cy="2653303"/>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编码器和解码器（</a:t>
            </a:r>
            <a:r>
              <a:rPr lang="en-US" altLang="zh-CN" sz="1800" dirty="0"/>
              <a:t>Encoder </a:t>
            </a:r>
            <a:r>
              <a:rPr lang="zh-CN" altLang="en-US" sz="1800" dirty="0"/>
              <a:t>和 </a:t>
            </a:r>
            <a:r>
              <a:rPr lang="en-US" altLang="zh-CN" sz="1800" dirty="0"/>
              <a:t>Decoder</a:t>
            </a:r>
            <a:r>
              <a:rPr lang="zh-CN" altLang="en-US" sz="1800" dirty="0"/>
              <a:t>）</a:t>
            </a:r>
            <a:endParaRPr lang="en-US" altLang="zh-CN" sz="1800" dirty="0"/>
          </a:p>
          <a:p>
            <a:pPr marL="0" indent="457200">
              <a:lnSpc>
                <a:spcPct val="150000"/>
              </a:lnSpc>
              <a:buNone/>
            </a:pPr>
            <a:r>
              <a:rPr lang="zh-CN" altLang="en-US" sz="1800" dirty="0"/>
              <a:t>主要考虑三种，</a:t>
            </a:r>
            <a:r>
              <a:rPr lang="en-US" altLang="zh-CN" sz="1800" dirty="0"/>
              <a:t>GRU</a:t>
            </a:r>
            <a:r>
              <a:rPr lang="zh-CN" altLang="en-US" sz="1800" dirty="0"/>
              <a:t>、</a:t>
            </a:r>
            <a:r>
              <a:rPr lang="en-US" altLang="zh-CN" sz="1800" dirty="0"/>
              <a:t>Transformer</a:t>
            </a:r>
            <a:r>
              <a:rPr lang="zh-CN" altLang="en-US" sz="1800" dirty="0"/>
              <a:t>和</a:t>
            </a:r>
            <a:r>
              <a:rPr lang="en-US" altLang="zh-CN" sz="1800" dirty="0"/>
              <a:t>BERT</a:t>
            </a:r>
            <a:r>
              <a:rPr lang="zh-CN" altLang="en-US" sz="1800" dirty="0"/>
              <a:t>。总共有九种不同的组合，剔除掉无效组合（比如</a:t>
            </a:r>
            <a:r>
              <a:rPr lang="en-US" altLang="zh-CN" sz="1800" dirty="0"/>
              <a:t>BERT</a:t>
            </a:r>
            <a:r>
              <a:rPr lang="zh-CN" altLang="en-US" sz="1800" dirty="0"/>
              <a:t>只能作为</a:t>
            </a:r>
            <a:r>
              <a:rPr lang="en-US" altLang="zh-CN" sz="1800" dirty="0"/>
              <a:t>Encoder</a:t>
            </a:r>
            <a:r>
              <a:rPr lang="zh-CN" altLang="en-US" sz="1800" dirty="0"/>
              <a:t>）以及性能不好的组合，最后选择了</a:t>
            </a:r>
            <a:r>
              <a:rPr lang="en-US" altLang="zh-CN" sz="1800" dirty="0"/>
              <a:t>3</a:t>
            </a:r>
            <a:r>
              <a:rPr lang="zh-CN" altLang="en-US" sz="1800" dirty="0"/>
              <a:t>种模型</a:t>
            </a:r>
            <a:endParaRPr lang="en-US" altLang="zh-CN" sz="1800" dirty="0"/>
          </a:p>
          <a:p>
            <a:pPr marL="342900" indent="-342900">
              <a:lnSpc>
                <a:spcPct val="150000"/>
              </a:lnSpc>
              <a:buFont typeface="+mj-lt"/>
              <a:buAutoNum type="arabicPeriod"/>
            </a:pPr>
            <a:r>
              <a:rPr lang="en-US" altLang="zh-CN" sz="1800" dirty="0"/>
              <a:t>GRU----GRU</a:t>
            </a:r>
          </a:p>
          <a:p>
            <a:pPr marL="342900" indent="-342900">
              <a:buFont typeface="+mj-lt"/>
              <a:buAutoNum type="arabicPeriod"/>
            </a:pPr>
            <a:r>
              <a:rPr lang="en-US" altLang="zh-CN" sz="1800" dirty="0"/>
              <a:t>BERT----GRU</a:t>
            </a:r>
          </a:p>
          <a:p>
            <a:pPr marL="342900" indent="-342900">
              <a:buFont typeface="+mj-lt"/>
              <a:buAutoNum type="arabicPeriod"/>
            </a:pPr>
            <a:r>
              <a:rPr lang="en-US" altLang="zh-CN" sz="1800" dirty="0"/>
              <a:t>Transformer---- Transformer</a:t>
            </a:r>
          </a:p>
          <a:p>
            <a:pPr marL="342900" indent="-342900">
              <a:buFont typeface="+mj-lt"/>
              <a:buAutoNum type="arabicPeriod"/>
            </a:pPr>
            <a:endParaRPr lang="en-US" altLang="zh-CN" sz="1800" dirty="0"/>
          </a:p>
          <a:p>
            <a:r>
              <a:rPr lang="zh-CN" altLang="en-US" sz="1800" dirty="0"/>
              <a:t>强制教学（</a:t>
            </a:r>
            <a:r>
              <a:rPr lang="en-US" altLang="zh-CN" sz="1800" dirty="0"/>
              <a:t>Teacher Forcing</a:t>
            </a:r>
            <a:r>
              <a:rPr lang="zh-CN" altLang="en-US" sz="1800" dirty="0"/>
              <a:t>）</a:t>
            </a:r>
            <a:endParaRPr lang="en-US" altLang="zh-CN" sz="1800" dirty="0"/>
          </a:p>
          <a:p>
            <a:pPr marL="0" indent="0">
              <a:lnSpc>
                <a:spcPct val="150000"/>
              </a:lnSpc>
              <a:buNone/>
            </a:pPr>
            <a:r>
              <a:rPr lang="zh-CN" altLang="en-US" sz="1800" dirty="0"/>
              <a:t>在训练过程的重复生成步骤中，作者应用了强制教学策略，作者发现这种策略在防止过度拟合和提高整体质量方面非常有效。</a:t>
            </a:r>
            <a:endParaRPr lang="en-US" altLang="zh-CN" sz="1800" dirty="0"/>
          </a:p>
          <a:p>
            <a:pPr marL="0" indent="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17</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863719488"/>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反向翻译（</a:t>
                </a:r>
                <a:r>
                  <a:rPr lang="en-US" altLang="zh-CN" sz="1800" dirty="0"/>
                  <a:t>Back-Translation</a:t>
                </a:r>
                <a:r>
                  <a:rPr lang="zh-CN" altLang="en-US" sz="1800" dirty="0"/>
                  <a:t>）</a:t>
                </a:r>
                <a:endParaRPr lang="en-US" altLang="zh-CN" sz="1800" dirty="0"/>
              </a:p>
              <a:p>
                <a:pPr marL="0" indent="457200">
                  <a:lnSpc>
                    <a:spcPct val="150000"/>
                  </a:lnSpc>
                  <a:buNone/>
                </a:pPr>
                <a:r>
                  <a:rPr lang="zh-CN" altLang="en-US" sz="1800" dirty="0"/>
                  <a:t>传统上，当使用（</a:t>
                </a:r>
                <a:r>
                  <a:rPr lang="en-US" altLang="zh-CN" sz="1800" dirty="0"/>
                  <a:t>1</a:t>
                </a:r>
                <a:r>
                  <a:rPr lang="zh-CN" altLang="en-US" sz="1800" dirty="0"/>
                  <a:t>）中的反向翻译损失时，梯度通过编码器</a:t>
                </a:r>
                <a:r>
                  <a:rPr lang="en-US" altLang="zh-CN" sz="1800" dirty="0"/>
                  <a:t>-</a:t>
                </a:r>
                <a:r>
                  <a:rPr lang="zh-CN" altLang="en-US" sz="1800" dirty="0"/>
                  <a:t>解码器结构反向传播两次（</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𝐴𝐵</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𝐴𝐵𝐴</m:t>
                        </m:r>
                      </m:sub>
                    </m:sSub>
                  </m:oMath>
                </a14:m>
                <a:r>
                  <a:rPr lang="zh-CN" altLang="en-US" sz="1800" dirty="0"/>
                  <a:t>）。然而通过在第一次通过系统后分离梯度，作者观察到了更好的效果。模型仍然可以看到两个反向传播，但是训练变得更加稳定。</a:t>
                </a:r>
                <a:endParaRPr lang="en-US" altLang="zh-CN" sz="1800" dirty="0"/>
              </a:p>
              <a:p>
                <a:pPr marL="0" indent="457200">
                  <a:lnSpc>
                    <a:spcPct val="150000"/>
                  </a:lnSpc>
                  <a:buNone/>
                </a:pPr>
                <a:endParaRPr lang="en-US" altLang="zh-CN" sz="1800" dirty="0"/>
              </a:p>
              <a:p>
                <a:pPr>
                  <a:lnSpc>
                    <a:spcPct val="150000"/>
                  </a:lnSpc>
                </a:pPr>
                <a:r>
                  <a:rPr lang="zh-CN" altLang="en-US" sz="1800" dirty="0"/>
                  <a:t>数据处理（</a:t>
                </a:r>
                <a:r>
                  <a:rPr lang="en-US" altLang="zh-CN" sz="1800" dirty="0"/>
                  <a:t>Data Processing</a:t>
                </a:r>
                <a:r>
                  <a:rPr lang="zh-CN" altLang="en-US" sz="1800" dirty="0"/>
                  <a:t>）</a:t>
                </a:r>
                <a:endParaRPr lang="en-US" altLang="zh-CN" sz="1800" dirty="0"/>
              </a:p>
              <a:p>
                <a:pPr marL="0" indent="0">
                  <a:lnSpc>
                    <a:spcPct val="150000"/>
                  </a:lnSpc>
                  <a:buNone/>
                </a:pPr>
                <a:r>
                  <a:rPr lang="zh-CN" altLang="en-US" sz="1800" dirty="0"/>
                  <a:t>在数据集中，像</a:t>
                </a:r>
                <a:r>
                  <a:rPr lang="en-US" altLang="zh-CN" sz="1800" dirty="0"/>
                  <a:t>(</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h</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b="0" i="1" smtClean="0">
                            <a:latin typeface="Cambria Math" panose="02040503050406030204" pitchFamily="18" charset="0"/>
                          </a:rPr>
                          <m:t>𝑡</m:t>
                        </m:r>
                      </m:sub>
                    </m:sSub>
                  </m:oMath>
                </a14:m>
                <a:r>
                  <a:rPr lang="en-US" altLang="zh-CN" sz="1800" dirty="0"/>
                  <a:t>)=(“</a:t>
                </a:r>
                <a:r>
                  <a:rPr lang="zh-CN" altLang="en-US" sz="1800" dirty="0"/>
                  <a:t>酵母</a:t>
                </a:r>
                <a:r>
                  <a:rPr lang="en-US" altLang="zh-CN" sz="1800" dirty="0"/>
                  <a:t>”</a:t>
                </a:r>
                <a:r>
                  <a:rPr lang="zh-CN" altLang="en-US" sz="1800" dirty="0"/>
                  <a:t>，</a:t>
                </a:r>
                <a:r>
                  <a:rPr lang="en-US" altLang="zh-CN" sz="1800" dirty="0"/>
                  <a:t>“</a:t>
                </a:r>
                <a:r>
                  <a:rPr lang="zh-CN" altLang="en-US" sz="1800" dirty="0"/>
                  <a:t>是一种</a:t>
                </a:r>
                <a:r>
                  <a:rPr lang="en-US" altLang="zh-CN" sz="1800" dirty="0"/>
                  <a:t>”</a:t>
                </a:r>
                <a:r>
                  <a:rPr lang="zh-CN" altLang="en-US" sz="1800" dirty="0"/>
                  <a:t>，</a:t>
                </a:r>
                <a:r>
                  <a:rPr lang="en-US" altLang="zh-CN" sz="1800" dirty="0"/>
                  <a:t>“</a:t>
                </a:r>
                <a:r>
                  <a:rPr lang="zh-CN" altLang="en-US" sz="1800" dirty="0"/>
                  <a:t>面包中的成分</a:t>
                </a:r>
                <a:r>
                  <a:rPr lang="en-US" altLang="zh-CN" sz="1800" dirty="0"/>
                  <a:t>”)</a:t>
                </a:r>
                <a:r>
                  <a:rPr lang="zh-CN" altLang="en-US" sz="1800" dirty="0"/>
                  <a:t>一样的路径，会被编码成</a:t>
                </a:r>
                <a:r>
                  <a:rPr lang="en-US" altLang="zh-CN" sz="1800" dirty="0"/>
                  <a:t>“[SEP]</a:t>
                </a:r>
                <a:r>
                  <a:rPr lang="zh-CN" altLang="en-US" sz="1800" dirty="0"/>
                  <a:t>酵母</a:t>
                </a:r>
                <a:r>
                  <a:rPr lang="en-US" altLang="zh-CN" sz="1800" dirty="0"/>
                  <a:t>[SEP]</a:t>
                </a:r>
                <a:r>
                  <a:rPr lang="zh-CN" altLang="en-US" sz="1800" dirty="0"/>
                  <a:t>是一种</a:t>
                </a:r>
                <a:r>
                  <a:rPr lang="en-US" altLang="zh-CN" sz="1800" dirty="0"/>
                  <a:t>[SEP]</a:t>
                </a:r>
                <a:r>
                  <a:rPr lang="zh-CN" altLang="en-US" sz="1800" dirty="0"/>
                  <a:t>面包中的成分</a:t>
                </a:r>
                <a:r>
                  <a:rPr lang="en-US" altLang="zh-CN" sz="1800" dirty="0"/>
                  <a:t>[SEP]”</a:t>
                </a:r>
                <a:r>
                  <a:rPr lang="zh-CN" altLang="en-US" sz="1800" dirty="0"/>
                  <a:t>，包含特殊标志  </a:t>
                </a:r>
                <a:r>
                  <a:rPr lang="en-US" altLang="zh-CN" sz="1800" dirty="0"/>
                  <a:t>[SEP]</a:t>
                </a:r>
                <a:endParaRPr lang="zh-CN" altLang="en-US" sz="1800"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457308" y="1066862"/>
                <a:ext cx="8534176" cy="4952870"/>
              </a:xfrm>
              <a:blipFill>
                <a:blip r:embed="rId3"/>
                <a:stretch>
                  <a:fillRect l="-571" t="-246" r="-28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857025224"/>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457200">
              <a:lnSpc>
                <a:spcPct val="150000"/>
              </a:lnSpc>
              <a:buNone/>
            </a:pPr>
            <a:r>
              <a:rPr lang="zh-CN" altLang="en-US" sz="1800" dirty="0"/>
              <a:t>在实际操作过程中，文本到文本和路径到路径的生成任务中，</a:t>
            </a:r>
            <a:r>
              <a:rPr lang="en-US" altLang="zh-CN" sz="1800" dirty="0"/>
              <a:t>Encoder</a:t>
            </a:r>
            <a:r>
              <a:rPr lang="zh-CN" altLang="en-US" sz="1800" dirty="0"/>
              <a:t>的输入都被</a:t>
            </a:r>
            <a:r>
              <a:rPr lang="en-US" altLang="zh-CN" sz="1800" dirty="0"/>
              <a:t>MASK</a:t>
            </a:r>
            <a:r>
              <a:rPr lang="zh-CN" altLang="en-US" sz="1800" dirty="0"/>
              <a:t>掉一部分。</a:t>
            </a:r>
            <a:r>
              <a:rPr lang="en-US" altLang="zh-CN" sz="1800" dirty="0"/>
              <a:t>MASK</a:t>
            </a:r>
            <a:r>
              <a:rPr lang="zh-CN" altLang="en-US" sz="1800" dirty="0"/>
              <a:t>路径的一部分（头实体</a:t>
            </a:r>
            <a:r>
              <a:rPr lang="en-US" altLang="zh-CN" sz="1800" dirty="0"/>
              <a:t>/</a:t>
            </a:r>
            <a:r>
              <a:rPr lang="zh-CN" altLang="en-US" sz="1800" dirty="0"/>
              <a:t>尾实体）作为模型输入，模型输出是一条完整的路径（头实体，关系，尾实体</a:t>
            </a:r>
            <a:r>
              <a:rPr lang="en-US" altLang="zh-CN" sz="1800" dirty="0"/>
              <a:t>)</a:t>
            </a:r>
            <a:r>
              <a:rPr lang="zh-CN" altLang="en-US" sz="1800" dirty="0"/>
              <a:t>。举个例子：</a:t>
            </a:r>
            <a:endParaRPr lang="en-US" altLang="zh-CN" sz="1800" dirty="0"/>
          </a:p>
          <a:p>
            <a:pPr marL="0" indent="457200">
              <a:lnSpc>
                <a:spcPct val="150000"/>
              </a:lnSpc>
              <a:buNone/>
            </a:pPr>
            <a:endParaRPr lang="en-US" altLang="zh-CN" sz="1800" dirty="0"/>
          </a:p>
          <a:p>
            <a:pPr marL="0" indent="457200">
              <a:lnSpc>
                <a:spcPct val="150000"/>
              </a:lnSpc>
              <a:buNone/>
            </a:pPr>
            <a:r>
              <a:rPr lang="en-US" altLang="zh-CN" sz="1800" dirty="0"/>
              <a:t>	</a:t>
            </a:r>
            <a:r>
              <a:rPr lang="zh-CN" altLang="en-US" sz="1800" dirty="0"/>
              <a:t>输入</a:t>
            </a:r>
            <a:r>
              <a:rPr lang="en-US" altLang="zh-CN" sz="1800" dirty="0"/>
              <a:t>mask</a:t>
            </a:r>
            <a:r>
              <a:rPr lang="zh-CN" altLang="en-US" sz="1800" dirty="0"/>
              <a:t>路径：</a:t>
            </a:r>
            <a:r>
              <a:rPr lang="en-US" altLang="zh-CN" sz="1800" dirty="0"/>
              <a:t>[SEP] yeast [SEP] is a [MASK] [SEP]</a:t>
            </a:r>
          </a:p>
          <a:p>
            <a:pPr marL="0" indent="457200">
              <a:lnSpc>
                <a:spcPct val="150000"/>
              </a:lnSpc>
              <a:buNone/>
            </a:pPr>
            <a:br>
              <a:rPr lang="en-US" altLang="zh-CN" sz="1800" dirty="0"/>
            </a:br>
            <a:r>
              <a:rPr lang="en-US" altLang="zh-CN" sz="1800" dirty="0"/>
              <a:t>	</a:t>
            </a:r>
            <a:r>
              <a:rPr lang="zh-CN" altLang="en-US" sz="1800" dirty="0"/>
              <a:t>输出：</a:t>
            </a:r>
            <a:r>
              <a:rPr lang="en-US" altLang="zh-CN" sz="1800" dirty="0"/>
              <a:t>(yeast, is a, ingredient in bread)</a:t>
            </a:r>
          </a:p>
          <a:p>
            <a:pPr marL="0" indent="457200">
              <a:lnSpc>
                <a:spcPct val="150000"/>
              </a:lnSpc>
              <a:buNone/>
            </a:pPr>
            <a:endParaRPr lang="en-US" altLang="zh-CN" sz="1800" dirty="0"/>
          </a:p>
          <a:p>
            <a:pPr marL="0" indent="457200">
              <a:lnSpc>
                <a:spcPct val="150000"/>
              </a:lnSpc>
              <a:buNone/>
            </a:pPr>
            <a:r>
              <a:rPr lang="zh-CN" altLang="en-US" sz="1800" dirty="0"/>
              <a:t>这个其实就是知识图谱补全的链路预测。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03039553"/>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50000"/>
              </a:lnSpc>
              <a:buNone/>
            </a:pPr>
            <a:r>
              <a:rPr lang="zh-CN" altLang="en-US" sz="2400" dirty="0"/>
              <a:t>本文研究了提出了一种对偶学习方法</a:t>
            </a:r>
            <a:r>
              <a:rPr lang="en-US" altLang="zh-CN" sz="2400" dirty="0"/>
              <a:t>(</a:t>
            </a:r>
            <a:r>
              <a:rPr lang="en-US" altLang="zh-CN" sz="2400" dirty="0" err="1"/>
              <a:t>DualTKB</a:t>
            </a:r>
            <a:r>
              <a:rPr lang="en-US" altLang="zh-CN" sz="2400" dirty="0"/>
              <a:t>)</a:t>
            </a:r>
            <a:r>
              <a:rPr lang="zh-CN" altLang="en-US" sz="2400" dirty="0"/>
              <a:t>，用于常识知识库中</a:t>
            </a:r>
            <a:r>
              <a:rPr lang="zh-CN" altLang="en-US" sz="2400" i="1" dirty="0"/>
              <a:t>无监督 </a:t>
            </a:r>
            <a:r>
              <a:rPr lang="zh-CN" altLang="en-US" sz="2400" dirty="0"/>
              <a:t>的</a:t>
            </a:r>
            <a:r>
              <a:rPr lang="zh-CN" altLang="en-US" sz="2400" b="1" dirty="0"/>
              <a:t>文本到路径</a:t>
            </a:r>
            <a:r>
              <a:rPr lang="zh-CN" altLang="en-US" sz="2400" dirty="0"/>
              <a:t>和</a:t>
            </a:r>
            <a:r>
              <a:rPr lang="zh-CN" altLang="en-US" sz="2400" b="1" dirty="0"/>
              <a:t>路径到文本</a:t>
            </a:r>
            <a:r>
              <a:rPr lang="zh-CN" altLang="en-US" sz="2400" dirty="0"/>
              <a:t>的转换。</a:t>
            </a:r>
            <a:endParaRPr lang="en-US" altLang="zh-CN" sz="2400" dirty="0"/>
          </a:p>
          <a:p>
            <a:pPr marL="0" lvl="1" indent="469900">
              <a:lnSpc>
                <a:spcPct val="150000"/>
              </a:lnSpc>
              <a:buNone/>
            </a:pPr>
            <a:r>
              <a:rPr lang="zh-CN" altLang="en-US" sz="2400" dirty="0"/>
              <a:t>本文通过创建一个弱监督数据集来研究弱监督的影响，并表明即使是少量的监督也可以显著提高模型性能并实现更高质量的转换。</a:t>
            </a:r>
            <a:endParaRPr lang="en-US" altLang="zh-CN" sz="2400" dirty="0"/>
          </a:p>
          <a:p>
            <a:pPr marL="0" lvl="1" indent="469900">
              <a:lnSpc>
                <a:spcPct val="150000"/>
              </a:lnSpc>
              <a:buNone/>
            </a:pPr>
            <a:endParaRPr lang="en-US" altLang="zh-CN"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603705462"/>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endParaRPr lang="en-US" altLang="zh-CN" dirty="0"/>
          </a:p>
          <a:p>
            <a:pPr marL="0" indent="457200">
              <a:lnSpc>
                <a:spcPct val="150000"/>
              </a:lnSpc>
              <a:buNone/>
            </a:pPr>
            <a:r>
              <a:rPr lang="zh-CN" altLang="en-US" dirty="0"/>
              <a:t>本文的实验选取了常识领域的文本数据</a:t>
            </a:r>
            <a:r>
              <a:rPr lang="en-US" altLang="zh-CN" dirty="0"/>
              <a:t>OMCS</a:t>
            </a:r>
            <a:r>
              <a:rPr lang="zh-CN" altLang="en-US" dirty="0"/>
              <a:t>，和常识知识图谱   </a:t>
            </a:r>
            <a:r>
              <a:rPr lang="en-US" altLang="zh-CN" dirty="0" err="1"/>
              <a:t>ConceptNet</a:t>
            </a:r>
            <a:r>
              <a:rPr lang="en-US" altLang="zh-CN" dirty="0"/>
              <a:t>(CN600K)</a:t>
            </a:r>
            <a:r>
              <a:rPr lang="zh-CN" altLang="en-US" dirty="0"/>
              <a:t>。因为</a:t>
            </a:r>
            <a:r>
              <a:rPr lang="en-US" altLang="zh-CN" dirty="0"/>
              <a:t>CN600K</a:t>
            </a:r>
            <a:r>
              <a:rPr lang="zh-CN" altLang="en-US" dirty="0"/>
              <a:t>中的部分三元组是从</a:t>
            </a:r>
            <a:r>
              <a:rPr lang="en-US" altLang="zh-CN" dirty="0"/>
              <a:t>OMCS</a:t>
            </a:r>
            <a:r>
              <a:rPr lang="zh-CN" altLang="en-US" dirty="0"/>
              <a:t>中抽取得来，所以部分文本和路径所表达的知识是相同的。</a:t>
            </a:r>
            <a:endParaRPr lang="en-US" altLang="zh-CN" dirty="0"/>
          </a:p>
          <a:p>
            <a:pPr marL="0" indent="457200">
              <a:lnSpc>
                <a:spcPct val="150000"/>
              </a:lnSpc>
              <a:buNone/>
            </a:pPr>
            <a:r>
              <a:rPr lang="zh-CN" altLang="en-US" dirty="0"/>
              <a:t>对于弱监督数据，文中使用模糊匹配</a:t>
            </a:r>
            <a:r>
              <a:rPr lang="en-US" altLang="zh-CN" dirty="0"/>
              <a:t>(Fuzzy Matching)</a:t>
            </a:r>
            <a:r>
              <a:rPr lang="zh-CN" altLang="en-US" dirty="0"/>
              <a:t>的方式对齐文本和路径。需要注意的是，因为对齐的数据是基于路径和文本之间的相似度进行选择的，所以对齐的数据是有噪声的。</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19888798"/>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评价指标</a:t>
            </a:r>
            <a:endParaRPr lang="en-US" altLang="zh-CN" dirty="0"/>
          </a:p>
          <a:p>
            <a:pPr marL="0" indent="457200">
              <a:lnSpc>
                <a:spcPct val="150000"/>
              </a:lnSpc>
              <a:buNone/>
            </a:pPr>
            <a:r>
              <a:rPr lang="zh-CN" altLang="en-US" dirty="0"/>
              <a:t>文中同时涉及文本生成任务和知识图谱补全任务，因此在评价指标方面作者也兼顾了两方面。生成任务采用的指标有</a:t>
            </a:r>
            <a:r>
              <a:rPr lang="en-US" altLang="zh-CN" dirty="0"/>
              <a:t>BLEU2</a:t>
            </a:r>
            <a:r>
              <a:rPr lang="zh-CN" altLang="en-US" dirty="0"/>
              <a:t>，</a:t>
            </a:r>
            <a:r>
              <a:rPr lang="en-US" altLang="zh-CN" dirty="0"/>
              <a:t>BLEU3</a:t>
            </a:r>
            <a:r>
              <a:rPr lang="zh-CN" altLang="en-US" dirty="0"/>
              <a:t>，</a:t>
            </a:r>
            <a:r>
              <a:rPr lang="en-US" altLang="zh-CN" dirty="0" err="1"/>
              <a:t>RougeL</a:t>
            </a:r>
            <a:r>
              <a:rPr lang="zh-CN" altLang="en-US" dirty="0"/>
              <a:t>，</a:t>
            </a:r>
            <a:r>
              <a:rPr lang="en-US" altLang="zh-CN" dirty="0"/>
              <a:t>F1 BERT-score</a:t>
            </a:r>
            <a:r>
              <a:rPr lang="zh-CN" altLang="en-US" dirty="0"/>
              <a:t>。知识图谱补全的指标有常见的</a:t>
            </a:r>
            <a:r>
              <a:rPr lang="en-US" altLang="zh-CN" dirty="0"/>
              <a:t>MRR</a:t>
            </a:r>
            <a:r>
              <a:rPr lang="zh-CN" altLang="en-US" dirty="0"/>
              <a:t>和</a:t>
            </a:r>
            <a:r>
              <a:rPr lang="en-US" altLang="zh-CN" dirty="0"/>
              <a:t>HITS@N</a:t>
            </a:r>
            <a:r>
              <a:rPr lang="zh-CN" altLang="en-US" dirty="0"/>
              <a:t>。常用指标的对比对象都是预测或生成的单个路径和原始的单个路径对比，文中为了将一打句子生成的图（路径拼成的图）与原始图作为整体对比，提出使用一个新的指标：</a:t>
            </a:r>
            <a:r>
              <a:rPr lang="en-US" altLang="zh-CN" dirty="0"/>
              <a:t>GED</a:t>
            </a:r>
            <a:r>
              <a:rPr lang="zh-CN" altLang="en-US" dirty="0"/>
              <a:t>（图编辑距离）来计算从新图到原始图所需要的距离，距离越小说明两个图越相似。因为同时设计生成和知识图谱补全，用不同的指标来选择最后的测试模型得出的结论也会不同，因此作者提供了两种选择：基于于</a:t>
            </a:r>
            <a:r>
              <a:rPr lang="en-US" altLang="zh-CN" dirty="0"/>
              <a:t>Best MRR</a:t>
            </a:r>
            <a:r>
              <a:rPr lang="zh-CN" altLang="en-US" dirty="0"/>
              <a:t>选择模型和基于</a:t>
            </a:r>
            <a:r>
              <a:rPr lang="en-US" altLang="zh-CN" dirty="0"/>
              <a:t>Best BLEU2</a:t>
            </a:r>
            <a:r>
              <a:rPr lang="zh-CN" altLang="en-US" dirty="0"/>
              <a:t>选择模型。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718184667"/>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4AB6218-4DFE-4AC6-9972-937B3629D0EE}"/>
              </a:ext>
            </a:extLst>
          </p:cNvPr>
          <p:cNvPicPr>
            <a:picLocks noChangeAspect="1"/>
          </p:cNvPicPr>
          <p:nvPr/>
        </p:nvPicPr>
        <p:blipFill>
          <a:blip r:embed="rId3"/>
          <a:stretch>
            <a:fillRect/>
          </a:stretch>
        </p:blipFill>
        <p:spPr>
          <a:xfrm>
            <a:off x="6172158" y="14887"/>
            <a:ext cx="2873500" cy="1846774"/>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en-US" altLang="zh-CN" dirty="0"/>
              <a:t>GED</a:t>
            </a:r>
          </a:p>
          <a:p>
            <a:pPr marL="0" indent="457200">
              <a:lnSpc>
                <a:spcPct val="150000"/>
              </a:lnSpc>
              <a:buNone/>
            </a:pPr>
            <a:r>
              <a:rPr lang="zh-CN" altLang="en-US" dirty="0"/>
              <a:t>找到将一个图转换成另一个图的最小成本路径</a:t>
            </a:r>
            <a:r>
              <a:rPr lang="en-US" altLang="zh-CN" dirty="0"/>
              <a:t>(</a:t>
            </a:r>
            <a:r>
              <a:rPr lang="zh-CN" altLang="en-US" dirty="0"/>
              <a:t>包括节点</a:t>
            </a:r>
            <a:r>
              <a:rPr lang="en-US" altLang="zh-CN" dirty="0"/>
              <a:t>/</a:t>
            </a:r>
            <a:r>
              <a:rPr lang="zh-CN" altLang="en-US" dirty="0"/>
              <a:t>边替换、删除和插入</a:t>
            </a:r>
            <a:r>
              <a:rPr lang="en-US" altLang="zh-CN" dirty="0"/>
              <a:t>)</a:t>
            </a:r>
            <a:r>
              <a:rPr lang="zh-CN" altLang="en-US" dirty="0"/>
              <a:t>。</a:t>
            </a:r>
            <a:endParaRPr lang="en-US" altLang="zh-CN" dirty="0"/>
          </a:p>
          <a:p>
            <a:pPr marL="0" indent="457200">
              <a:lnSpc>
                <a:spcPct val="150000"/>
              </a:lnSpc>
              <a:buNone/>
            </a:pPr>
            <a:r>
              <a:rPr lang="zh-CN" altLang="en-US" dirty="0"/>
              <a:t>因为一般来说，精确的</a:t>
            </a:r>
            <a:r>
              <a:rPr lang="en-US" altLang="zh-CN" dirty="0"/>
              <a:t>GED</a:t>
            </a:r>
            <a:r>
              <a:rPr lang="zh-CN" altLang="en-US" dirty="0"/>
              <a:t>计算是</a:t>
            </a:r>
            <a:r>
              <a:rPr lang="en-US" altLang="zh-CN" dirty="0"/>
              <a:t>NP</a:t>
            </a:r>
            <a:r>
              <a:rPr lang="zh-CN" altLang="en-US" dirty="0"/>
              <a:t>难问题，并且对于大型图实际上是不可行的，所以我们提出了一种基于局部子图的近似，如右上图所示。</a:t>
            </a:r>
            <a:endParaRPr lang="en-US" altLang="zh-CN" dirty="0"/>
          </a:p>
          <a:p>
            <a:pPr marL="0" indent="457200">
              <a:lnSpc>
                <a:spcPct val="150000"/>
              </a:lnSpc>
              <a:buNone/>
            </a:pPr>
            <a:r>
              <a:rPr lang="zh-CN" altLang="en-US" dirty="0"/>
              <a:t>为了定义匹配节点</a:t>
            </a:r>
            <a:r>
              <a:rPr lang="en-US" altLang="zh-CN" dirty="0"/>
              <a:t>(</a:t>
            </a:r>
            <a:r>
              <a:rPr lang="zh-CN" altLang="en-US" dirty="0"/>
              <a:t>对应于头部和尾部</a:t>
            </a:r>
            <a:r>
              <a:rPr lang="en-US" altLang="zh-CN" dirty="0"/>
              <a:t>)</a:t>
            </a:r>
            <a:r>
              <a:rPr lang="zh-CN" altLang="en-US" dirty="0"/>
              <a:t>和弧</a:t>
            </a:r>
            <a:r>
              <a:rPr lang="en-US" altLang="zh-CN" dirty="0"/>
              <a:t>(</a:t>
            </a:r>
            <a:r>
              <a:rPr lang="zh-CN" altLang="en-US" dirty="0"/>
              <a:t>对应于关系运算符</a:t>
            </a:r>
            <a:r>
              <a:rPr lang="en-US" altLang="zh-CN" dirty="0"/>
              <a:t>)</a:t>
            </a:r>
            <a:r>
              <a:rPr lang="zh-CN" altLang="en-US" dirty="0"/>
              <a:t>的成本，我们使用</a:t>
            </a:r>
            <a:r>
              <a:rPr lang="en-US" altLang="zh-CN" dirty="0"/>
              <a:t>BERT</a:t>
            </a:r>
            <a:r>
              <a:rPr lang="zh-CN" altLang="en-US" dirty="0"/>
              <a:t>将它们编码成特征向量，并将它们的欧几里德距离值与预定义的阈值进行比较，以识别匹配的节点</a:t>
            </a:r>
            <a:r>
              <a:rPr lang="en-US" altLang="zh-CN" dirty="0"/>
              <a:t>/</a:t>
            </a:r>
            <a:r>
              <a:rPr lang="zh-CN" altLang="en-US" dirty="0"/>
              <a:t>边。</a:t>
            </a:r>
          </a:p>
          <a:p>
            <a:pPr marL="0" indent="0">
              <a:buNone/>
            </a:pPr>
            <a:endParaRPr lang="en-US" altLang="zh-CN"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437894573"/>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—AA(</a:t>
                </a:r>
                <a:r>
                  <a:rPr lang="zh-CN" altLang="en-US" dirty="0"/>
                  <a:t>文本</a:t>
                </a:r>
                <a:r>
                  <a:rPr lang="en-US" altLang="zh-CN" dirty="0"/>
                  <a:t>-</a:t>
                </a:r>
                <a:r>
                  <a:rPr lang="zh-CN" altLang="en-US" dirty="0"/>
                  <a:t>文本</a:t>
                </a:r>
                <a:r>
                  <a:rPr lang="en-US" altLang="zh-CN" dirty="0"/>
                  <a:t>)</a:t>
                </a:r>
                <a:r>
                  <a:rPr lang="zh-CN" altLang="en-US" dirty="0"/>
                  <a:t>、</a:t>
                </a:r>
                <a:r>
                  <a:rPr lang="en-US" altLang="zh-CN" dirty="0"/>
                  <a:t>ABA(</a:t>
                </a:r>
                <a:r>
                  <a:rPr lang="zh-CN" altLang="en-US" dirty="0"/>
                  <a:t>文本</a:t>
                </a:r>
                <a:r>
                  <a:rPr lang="en-US" altLang="zh-CN" dirty="0"/>
                  <a:t>-</a:t>
                </a:r>
                <a:r>
                  <a:rPr lang="zh-CN" altLang="en-US" dirty="0"/>
                  <a:t>路径</a:t>
                </a:r>
                <a:r>
                  <a:rPr lang="en-US" altLang="zh-CN" dirty="0"/>
                  <a:t>-</a:t>
                </a:r>
                <a:r>
                  <a:rPr lang="zh-CN" altLang="en-US" dirty="0"/>
                  <a:t>文本</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Font typeface="Wingdings" panose="05000000000000000000" pitchFamily="2" charset="2"/>
                  <a:buChar char="l"/>
                </a:pPr>
                <a:r>
                  <a:rPr lang="en-US" altLang="zh-CN" dirty="0"/>
                  <a:t>BLEU</a:t>
                </a:r>
                <a:r>
                  <a:rPr lang="zh-CN" altLang="en-US" dirty="0"/>
                  <a:t>越接近</a:t>
                </a:r>
                <a:r>
                  <a:rPr lang="en-US" altLang="zh-CN" dirty="0"/>
                  <a:t>1</a:t>
                </a:r>
                <a:r>
                  <a:rPr lang="zh-CN" altLang="en-US" dirty="0"/>
                  <a:t>越好</a:t>
                </a:r>
              </a:p>
              <a:p>
                <a:pPr>
                  <a:buFont typeface="Wingdings" panose="05000000000000000000" pitchFamily="2" charset="2"/>
                  <a:buChar char="l"/>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r>
                      <a:rPr lang="zh-CN" altLang="en-US" i="1">
                        <a:latin typeface="Cambria Math" panose="02040503050406030204" pitchFamily="18" charset="0"/>
                      </a:rPr>
                      <m:t>越</m:t>
                    </m:r>
                    <m:r>
                      <a:rPr lang="zh-CN" altLang="en-US" b="0" i="1" smtClean="0">
                        <a:latin typeface="Cambria Math" panose="02040503050406030204" pitchFamily="18" charset="0"/>
                      </a:rPr>
                      <m:t>大</m:t>
                    </m:r>
                    <m:r>
                      <a:rPr lang="zh-CN" altLang="en-US" i="1">
                        <a:latin typeface="Cambria Math" panose="02040503050406030204" pitchFamily="18" charset="0"/>
                      </a:rPr>
                      <m:t>越好</m:t>
                    </m:r>
                  </m:oMath>
                </a14:m>
                <a:endParaRPr lang="en-US" altLang="zh-CN" dirty="0"/>
              </a:p>
              <a:p>
                <a:pPr>
                  <a:buFont typeface="Wingdings" panose="05000000000000000000" pitchFamily="2" charset="2"/>
                  <a:buChar char="l"/>
                </a:pPr>
                <a:r>
                  <a:rPr lang="en-US" altLang="zh-CN" dirty="0"/>
                  <a:t>BERT F1</a:t>
                </a:r>
                <a:r>
                  <a:rPr lang="zh-CN" altLang="en-US" dirty="0"/>
                  <a:t>越接近</a:t>
                </a:r>
                <a:r>
                  <a:rPr lang="en-US" altLang="zh-CN" dirty="0"/>
                  <a:t>1</a:t>
                </a:r>
                <a:r>
                  <a:rPr lang="zh-CN" altLang="en-US" dirty="0"/>
                  <a:t>越好</a:t>
                </a:r>
              </a:p>
              <a:p>
                <a:endParaRPr lang="zh-CN" altLang="en-US"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a:blip r:embed="rId3"/>
                <a:stretch>
                  <a:fillRect l="-67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6D7BE70-7AF0-4EAB-9B9E-DDBCC8014158}"/>
              </a:ext>
            </a:extLst>
          </p:cNvPr>
          <p:cNvPicPr>
            <a:picLocks noChangeAspect="1"/>
          </p:cNvPicPr>
          <p:nvPr/>
        </p:nvPicPr>
        <p:blipFill>
          <a:blip r:embed="rId5"/>
          <a:stretch>
            <a:fillRect/>
          </a:stretch>
        </p:blipFill>
        <p:spPr>
          <a:xfrm>
            <a:off x="0" y="1676446"/>
            <a:ext cx="9144000" cy="2332089"/>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—BA(</a:t>
            </a:r>
            <a:r>
              <a:rPr lang="zh-CN" altLang="en-US" dirty="0"/>
              <a:t>路径</a:t>
            </a:r>
            <a:r>
              <a:rPr lang="en-US" altLang="zh-CN" dirty="0"/>
              <a:t>-</a:t>
            </a:r>
            <a:r>
              <a:rPr lang="zh-CN" altLang="en-US" dirty="0"/>
              <a:t>文本</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FA1E5A5F-C260-4E87-A248-7313788E9E43}"/>
              </a:ext>
            </a:extLst>
          </p:cNvPr>
          <p:cNvPicPr>
            <a:picLocks noChangeAspect="1"/>
          </p:cNvPicPr>
          <p:nvPr/>
        </p:nvPicPr>
        <p:blipFill>
          <a:blip r:embed="rId4"/>
          <a:stretch>
            <a:fillRect/>
          </a:stretch>
        </p:blipFill>
        <p:spPr>
          <a:xfrm>
            <a:off x="1295486" y="1952726"/>
            <a:ext cx="5783907" cy="2952547"/>
          </a:xfrm>
          <a:prstGeom prst="rect">
            <a:avLst/>
          </a:prstGeom>
        </p:spPr>
      </p:pic>
    </p:spTree>
    <p:extLst>
      <p:ext uri="{BB962C8B-B14F-4D97-AF65-F5344CB8AC3E}">
        <p14:creationId xmlns:p14="http://schemas.microsoft.com/office/powerpoint/2010/main" val="3798182708"/>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—AB(</a:t>
            </a:r>
            <a:r>
              <a:rPr lang="zh-CN" altLang="en-US" dirty="0"/>
              <a:t>文本</a:t>
            </a:r>
            <a:r>
              <a:rPr lang="en-US" altLang="zh-CN" dirty="0"/>
              <a:t>-</a:t>
            </a:r>
            <a:r>
              <a:rPr lang="zh-CN" altLang="en-US" dirty="0"/>
              <a:t>路径</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2E34205-4517-4F94-AE95-FA48934C5F0A}"/>
              </a:ext>
            </a:extLst>
          </p:cNvPr>
          <p:cNvPicPr>
            <a:picLocks noChangeAspect="1"/>
          </p:cNvPicPr>
          <p:nvPr/>
        </p:nvPicPr>
        <p:blipFill>
          <a:blip r:embed="rId4"/>
          <a:stretch>
            <a:fillRect/>
          </a:stretch>
        </p:blipFill>
        <p:spPr>
          <a:xfrm>
            <a:off x="362476" y="1562559"/>
            <a:ext cx="8419048" cy="4152381"/>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损失函数的消融实验</a:t>
                </a:r>
                <a:endParaRPr lang="en-US" altLang="zh-CN" dirty="0"/>
              </a:p>
              <a:p>
                <a:pPr marL="0" indent="457200">
                  <a:buNone/>
                </a:pPr>
                <a:r>
                  <a:rPr lang="zh-CN" altLang="en-US" dirty="0"/>
                  <a:t>作者评估了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𝑆𝑈𝑃</m:t>
                        </m:r>
                      </m:sub>
                    </m:sSub>
                  </m:oMath>
                </a14:m>
                <a:r>
                  <a:rPr lang="zh-CN" altLang="en-US" dirty="0"/>
                  <a:t>对模型整体性能的影响。</a:t>
                </a:r>
                <a:endParaRPr lang="en-US" altLang="zh-CN" dirty="0"/>
              </a:p>
              <a:p>
                <a:pPr marL="0" indent="457200">
                  <a:buNone/>
                </a:pPr>
                <a:r>
                  <a:rPr lang="zh-CN" altLang="en-US" dirty="0"/>
                  <a:t>如表</a:t>
                </a:r>
                <a:r>
                  <a:rPr lang="en-US" altLang="zh-CN" dirty="0"/>
                  <a:t>4</a:t>
                </a:r>
                <a:r>
                  <a:rPr lang="zh-CN" altLang="en-US" dirty="0"/>
                  <a:t>，消除了任意一个损失后，模型的性能都会下降。</a:t>
                </a:r>
                <a:endParaRPr lang="en-US" altLang="zh-CN" dirty="0"/>
              </a:p>
              <a:p>
                <a:pPr marL="0" indent="457200">
                  <a:buNone/>
                </a:pPr>
                <a:r>
                  <a:rPr lang="zh-CN" altLang="en-US" dirty="0"/>
                  <a:t>同时，对于不同的模型，每个损失都有它自己的影响。</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a:blip r:embed="rId3"/>
                <a:stretch>
                  <a:fillRect l="-67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894BFDAA-7024-47FA-83A8-7DAABF73D4D3}"/>
              </a:ext>
            </a:extLst>
          </p:cNvPr>
          <p:cNvPicPr>
            <a:picLocks noChangeAspect="1"/>
          </p:cNvPicPr>
          <p:nvPr/>
        </p:nvPicPr>
        <p:blipFill>
          <a:blip r:embed="rId5"/>
          <a:stretch>
            <a:fillRect/>
          </a:stretch>
        </p:blipFill>
        <p:spPr>
          <a:xfrm>
            <a:off x="609704" y="3657842"/>
            <a:ext cx="7866667" cy="2514286"/>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0C1BF9-38B5-4703-8EBE-7A4F32749CBD}"/>
              </a:ext>
            </a:extLst>
          </p:cNvPr>
          <p:cNvPicPr>
            <a:picLocks noChangeAspect="1"/>
          </p:cNvPicPr>
          <p:nvPr/>
        </p:nvPicPr>
        <p:blipFill>
          <a:blip r:embed="rId3"/>
          <a:stretch>
            <a:fillRect/>
          </a:stretch>
        </p:blipFill>
        <p:spPr>
          <a:xfrm>
            <a:off x="1447882" y="2775882"/>
            <a:ext cx="5824163" cy="3796216"/>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监督比</a:t>
            </a:r>
            <a:r>
              <a:rPr lang="en-US" altLang="zh-CN" dirty="0"/>
              <a:t>ρ</a:t>
            </a:r>
            <a:r>
              <a:rPr lang="zh-CN" altLang="en-US" dirty="0"/>
              <a:t>的影响</a:t>
            </a:r>
            <a:endParaRPr lang="en-US" altLang="zh-CN" dirty="0"/>
          </a:p>
          <a:p>
            <a:pPr>
              <a:buFont typeface="Wingdings" panose="05000000000000000000" pitchFamily="2" charset="2"/>
              <a:buChar char="l"/>
            </a:pPr>
            <a:r>
              <a:rPr lang="zh-CN" altLang="en-US" dirty="0"/>
              <a:t>从</a:t>
            </a:r>
            <a:r>
              <a:rPr lang="en-US" altLang="zh-CN" dirty="0"/>
              <a:t>0</a:t>
            </a:r>
            <a:r>
              <a:rPr lang="zh-CN" altLang="en-US" dirty="0"/>
              <a:t>增加到</a:t>
            </a:r>
            <a:r>
              <a:rPr lang="en-US" altLang="zh-CN" dirty="0"/>
              <a:t>0.2</a:t>
            </a:r>
            <a:r>
              <a:rPr lang="zh-CN" altLang="en-US" dirty="0"/>
              <a:t>的过程中，三个模型的</a:t>
            </a:r>
            <a:r>
              <a:rPr lang="en-US" altLang="zh-CN" dirty="0"/>
              <a:t>MRR</a:t>
            </a:r>
            <a:r>
              <a:rPr lang="zh-CN" altLang="en-US" dirty="0"/>
              <a:t>都获得了明显的提升。</a:t>
            </a:r>
          </a:p>
          <a:p>
            <a:pPr>
              <a:buFont typeface="Wingdings" panose="05000000000000000000" pitchFamily="2" charset="2"/>
              <a:buChar char="l"/>
            </a:pPr>
            <a:r>
              <a:rPr lang="zh-CN" altLang="en-US" dirty="0"/>
              <a:t>当比例从</a:t>
            </a:r>
            <a:r>
              <a:rPr lang="en-US" altLang="zh-CN" dirty="0"/>
              <a:t>0.2</a:t>
            </a:r>
            <a:r>
              <a:rPr lang="zh-CN" altLang="en-US" dirty="0"/>
              <a:t>继续增加时，不同模型的变化趋势却不相同。</a:t>
            </a:r>
          </a:p>
          <a:p>
            <a:pPr>
              <a:buFont typeface="Wingdings" panose="05000000000000000000" pitchFamily="2" charset="2"/>
              <a:buChar char="l"/>
            </a:pPr>
            <a:r>
              <a:rPr lang="zh-CN" altLang="en-US" dirty="0"/>
              <a:t>当比例增加到</a:t>
            </a:r>
            <a:r>
              <a:rPr lang="en-US" altLang="zh-CN" dirty="0"/>
              <a:t>1</a:t>
            </a:r>
            <a:r>
              <a:rPr lang="zh-CN" altLang="en-US" dirty="0"/>
              <a:t>时，模型性能却低于比例等于</a:t>
            </a:r>
            <a:r>
              <a:rPr lang="en-US" altLang="zh-CN" dirty="0"/>
              <a:t>0.5</a:t>
            </a:r>
            <a:r>
              <a:rPr lang="zh-CN" altLang="en-US" dirty="0"/>
              <a:t>时</a:t>
            </a:r>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50661019"/>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b="1" dirty="0"/>
              <a:t>本文将从文本中构建知识图谱和从知识图谱生成文本看成对偶问题，提出了</a:t>
            </a:r>
            <a:r>
              <a:rPr lang="en-US" altLang="zh-CN" b="1" dirty="0" err="1"/>
              <a:t>DualTKB</a:t>
            </a:r>
            <a:r>
              <a:rPr lang="zh-CN" altLang="en-US" b="1" dirty="0"/>
              <a:t>模型，旨在学习文本和路径之间知识的迁移</a:t>
            </a:r>
            <a:r>
              <a:rPr lang="zh-CN" altLang="en-US" dirty="0"/>
              <a:t>。换句话说，</a:t>
            </a:r>
            <a:r>
              <a:rPr lang="zh-CN" altLang="en-US" b="1" dirty="0"/>
              <a:t>提出了一个文本和</a:t>
            </a:r>
            <a:r>
              <a:rPr lang="en-US" altLang="zh-CN" b="1" dirty="0"/>
              <a:t>KG</a:t>
            </a:r>
            <a:r>
              <a:rPr lang="zh-CN" altLang="en-US" b="1" dirty="0"/>
              <a:t>格式转换器</a:t>
            </a:r>
            <a:r>
              <a:rPr lang="zh-CN" altLang="en-US" dirty="0"/>
              <a:t>。</a:t>
            </a:r>
            <a:endParaRPr lang="en-US" altLang="zh-CN" dirty="0"/>
          </a:p>
          <a:p>
            <a:pPr marL="0" indent="457200">
              <a:lnSpc>
                <a:spcPct val="150000"/>
              </a:lnSpc>
              <a:buNone/>
            </a:pPr>
            <a:r>
              <a:rPr lang="zh-CN" altLang="en-US" dirty="0"/>
              <a:t>本文工作涉及了一系列的任务，包括自然语言生成，三元组抽取，知识图谱补全，跨模态的知识迁。本文提出的框架理论上是有通用性的，虽然理想和现实还是有一些差距，但本文的工作算是往前迈出了一步。</a:t>
            </a:r>
            <a:endParaRPr lang="en-US" altLang="zh-CN" dirty="0"/>
          </a:p>
          <a:p>
            <a:pPr marL="0" indent="457200">
              <a:lnSpc>
                <a:spcPct val="150000"/>
              </a:lnSpc>
              <a:buNone/>
            </a:pPr>
            <a:r>
              <a:rPr lang="zh-CN" altLang="en-US" dirty="0"/>
              <a:t>为了进行评估，本文提出了一个新的常识知识库补全任务。尽管我们的模型被设计为在无监督的环境下工作，但我们通过创建弱监督数据集来研究弱监督的影响，并表明即使是少量的弱监督也会显著提高模型性能。</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28</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为了进行评估，本文提出了一个新的常识知识库补全任务。尽管本文的模型被设计为在无监督的环境下工作，但我们通过创建弱监督数据集来研究弱监督的影响，并表明即使是少量的弱监督也会显著提高模型性能。</a:t>
            </a:r>
            <a:endParaRPr lang="en-US" altLang="zh-CN" dirty="0"/>
          </a:p>
          <a:p>
            <a:pPr marL="0" indent="457200">
              <a:lnSpc>
                <a:spcPct val="150000"/>
              </a:lnSpc>
              <a:buNone/>
            </a:pPr>
            <a:r>
              <a:rPr lang="zh-CN" altLang="en-US" dirty="0"/>
              <a:t>当前的工作是朝着知识库构建</a:t>
            </a:r>
            <a:r>
              <a:rPr lang="en-US" altLang="zh-CN" dirty="0"/>
              <a:t>/</a:t>
            </a:r>
            <a:r>
              <a:rPr lang="zh-CN" altLang="en-US"/>
              <a:t>补全和</a:t>
            </a:r>
            <a:r>
              <a:rPr lang="zh-CN" altLang="en-US" dirty="0"/>
              <a:t>从知识库生成人类可读文本的总体目标迈出的一步。未来的工作可以集中在扩展从知识库中的图形生成整个文本段落的能力，以及将大部分文本转换成连贯的图形结构。</a:t>
            </a:r>
            <a:endParaRPr lang="en-US" altLang="zh-CN" dirty="0"/>
          </a:p>
          <a:p>
            <a:pPr marL="0" indent="457200">
              <a:lnSpc>
                <a:spcPct val="150000"/>
              </a:lnSpc>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29</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93664"/>
            <a:ext cx="8534176" cy="5259454"/>
          </a:xfrm>
        </p:spPr>
        <p:txBody>
          <a:bodyPr vert="horz" wrap="square" anchor="t"/>
          <a:lstStyle/>
          <a:p>
            <a:pPr marL="0" lvl="1" indent="469900">
              <a:lnSpc>
                <a:spcPct val="150000"/>
              </a:lnSpc>
              <a:buNone/>
            </a:pPr>
            <a:r>
              <a:rPr lang="zh-CN" altLang="en-US" sz="2400" dirty="0"/>
              <a:t>作者研究了不同的模型架构和评估指标，提出了一种为生成模型定制的新的常识知识库补全指标。</a:t>
            </a:r>
            <a:endParaRPr lang="en-US" altLang="zh-CN" sz="2400" dirty="0"/>
          </a:p>
          <a:p>
            <a:pPr marL="0" lvl="1" indent="469900">
              <a:lnSpc>
                <a:spcPct val="150000"/>
              </a:lnSpc>
              <a:buNone/>
            </a:pPr>
            <a:r>
              <a:rPr lang="zh-CN" altLang="en-US" sz="2400" dirty="0"/>
              <a:t>大量的实验结果表明，该方法与现有的基线相比非常优越。这种方法是朝着更高级的系统迈出的可行的一步，该系统用于自动知识库构建</a:t>
            </a:r>
            <a:r>
              <a:rPr lang="en-US" altLang="zh-CN" sz="2400" dirty="0"/>
              <a:t>/</a:t>
            </a:r>
            <a:r>
              <a:rPr lang="zh-CN" altLang="en-US" sz="2400" dirty="0"/>
              <a:t>扩展以及将知识库转换为连贯的文本描述的反向操作。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3</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30</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000" b="1" dirty="0"/>
              <a:t>从文本中自动构建知识库</a:t>
            </a:r>
            <a:r>
              <a:rPr lang="zh-CN" altLang="en-US" sz="2000" dirty="0"/>
              <a:t>和</a:t>
            </a:r>
            <a:r>
              <a:rPr lang="zh-CN" altLang="en-US" sz="2000" b="1" dirty="0"/>
              <a:t>从知识库中逆向生成文本</a:t>
            </a:r>
            <a:r>
              <a:rPr lang="zh-CN" altLang="en-US" sz="2000" dirty="0"/>
              <a:t>这两个任务，都是活跃的研究课题。</a:t>
            </a:r>
          </a:p>
          <a:p>
            <a:pPr marL="0" lvl="1" indent="457200">
              <a:lnSpc>
                <a:spcPct val="150000"/>
              </a:lnSpc>
              <a:buNone/>
            </a:pPr>
            <a:r>
              <a:rPr lang="zh-CN" altLang="en-US" sz="2000" b="1" dirty="0">
                <a:latin typeface="Arial" panose="020B0604020202020204" pitchFamily="34" charset="0"/>
              </a:rPr>
              <a:t>自动构建知识库</a:t>
            </a:r>
            <a:r>
              <a:rPr lang="zh-CN" altLang="en-US" sz="2000" dirty="0">
                <a:latin typeface="Arial" panose="020B0604020202020204" pitchFamily="34" charset="0"/>
              </a:rPr>
              <a:t>是一个重大挑战，因为检测代表有意义事实的文本部分并以系统的形式总结它们是困难的。</a:t>
            </a:r>
            <a:r>
              <a:rPr lang="zh-CN" altLang="en-US" sz="2000" b="1" dirty="0">
                <a:latin typeface="Arial" panose="020B0604020202020204" pitchFamily="34" charset="0"/>
              </a:rPr>
              <a:t>知识库补全是</a:t>
            </a:r>
            <a:r>
              <a:rPr lang="zh-CN" altLang="en-US" sz="2000" dirty="0">
                <a:latin typeface="Arial" panose="020B0604020202020204" pitchFamily="34" charset="0"/>
              </a:rPr>
              <a:t>一个更简单的子任务，即扩展或填充缺失的节点或边，也引起了研究界的关注。对于这两个任务，系统需要一致地生成新的或补全已有的图实体，与已经存在的图结构相匹配。</a:t>
            </a:r>
            <a:endParaRPr lang="en-US" altLang="zh-CN" sz="2000" dirty="0">
              <a:latin typeface="Arial" panose="020B0604020202020204" pitchFamily="34" charset="0"/>
            </a:endParaRPr>
          </a:p>
          <a:p>
            <a:pPr marL="0" lvl="1" indent="457200">
              <a:lnSpc>
                <a:spcPct val="150000"/>
              </a:lnSpc>
              <a:buNone/>
            </a:pPr>
            <a:r>
              <a:rPr lang="zh-CN" altLang="en-US" sz="2000" dirty="0">
                <a:latin typeface="Arial" panose="020B0604020202020204" pitchFamily="34" charset="0"/>
              </a:rPr>
              <a:t>与之成对的工作，</a:t>
            </a:r>
            <a:r>
              <a:rPr lang="zh-CN" altLang="en-US" sz="2000" b="1" dirty="0">
                <a:latin typeface="Arial" panose="020B0604020202020204" pitchFamily="34" charset="0"/>
              </a:rPr>
              <a:t>从知识库中解码信息生成文本</a:t>
            </a:r>
            <a:r>
              <a:rPr lang="zh-CN" altLang="en-US" sz="2000" dirty="0">
                <a:latin typeface="Arial" panose="020B0604020202020204" pitchFamily="34" charset="0"/>
              </a:rPr>
              <a:t>也是很有价值的功能。这使得知识能够从潜在的大型复杂图转移到更具描述性、更人性化的输出中。这些结果可以被视为使用知识库作为先验知识进行学习的一个步骤。</a:t>
            </a:r>
            <a:endParaRPr lang="en-US" altLang="zh-CN" sz="2000" dirty="0">
              <a:latin typeface="Arial" panose="020B0604020202020204" pitchFamily="34" charset="0"/>
            </a:endParaRPr>
          </a:p>
          <a:p>
            <a:pPr marL="0" lvl="1" indent="457200">
              <a:lnSpc>
                <a:spcPct val="100000"/>
              </a:lnSpc>
              <a:buNone/>
            </a:pPr>
            <a:endParaRPr lang="zh-CN" altLang="en-US" sz="2000" dirty="0">
              <a:solidFill>
                <a:srgbClr val="FF0000"/>
              </a:solidFill>
              <a:latin typeface="Arial" panose="020B0604020202020204" pitchFamily="34" charset="0"/>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533400" y="1219258"/>
            <a:ext cx="8332910" cy="5333934"/>
          </a:xfrm>
        </p:spPr>
        <p:txBody>
          <a:bodyPr vert="horz" wrap="square" anchor="t"/>
          <a:lstStyle/>
          <a:p>
            <a:pPr marL="0" indent="457200">
              <a:lnSpc>
                <a:spcPct val="150000"/>
              </a:lnSpc>
              <a:buNone/>
            </a:pPr>
            <a:r>
              <a:rPr lang="zh-CN" altLang="en-US" sz="1800" dirty="0"/>
              <a:t>本文提出了一个知识的格式转换器，用于转换 </a:t>
            </a:r>
            <a:r>
              <a:rPr lang="zh-CN" altLang="en-US" sz="1800" b="1" dirty="0"/>
              <a:t>无结构化的纯文本</a:t>
            </a:r>
            <a:r>
              <a:rPr lang="en-US" altLang="zh-CN" sz="1800" b="1" dirty="0"/>
              <a:t>(Text)</a:t>
            </a:r>
            <a:r>
              <a:rPr lang="zh-CN" altLang="en-US" sz="1800" b="1" dirty="0"/>
              <a:t>和结构化的知识图谱</a:t>
            </a:r>
            <a:r>
              <a:rPr lang="en-US" altLang="zh-CN" sz="1800" b="1" dirty="0"/>
              <a:t>(KG)</a:t>
            </a:r>
            <a:r>
              <a:rPr lang="zh-CN" altLang="en-US" sz="1800" dirty="0"/>
              <a:t> 。换句话说，</a:t>
            </a:r>
            <a:r>
              <a:rPr lang="zh-CN" altLang="en-US" sz="1800" b="1" dirty="0"/>
              <a:t>给模型一打句子，它能够将其转换为一个图</a:t>
            </a:r>
            <a:r>
              <a:rPr lang="zh-CN" altLang="en-US" sz="1800" dirty="0"/>
              <a:t>。图中的节点是句子中的关键信息，边表示不同节点的关系。</a:t>
            </a:r>
            <a:r>
              <a:rPr lang="zh-CN" altLang="en-US" sz="1800" b="1" dirty="0"/>
              <a:t>反过来，给模型一个图，它能将其格式化为流畅的自然语言。</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FC7C3CBD-2BAB-4A32-BBFB-21A5C96B5E3E}"/>
              </a:ext>
            </a:extLst>
          </p:cNvPr>
          <p:cNvPicPr>
            <a:picLocks noChangeAspect="1"/>
          </p:cNvPicPr>
          <p:nvPr/>
        </p:nvPicPr>
        <p:blipFill>
          <a:blip r:embed="rId4"/>
          <a:stretch>
            <a:fillRect/>
          </a:stretch>
        </p:blipFill>
        <p:spPr>
          <a:xfrm>
            <a:off x="2058205" y="3048010"/>
            <a:ext cx="4876778" cy="2835780"/>
          </a:xfrm>
          <a:prstGeom prst="rect">
            <a:avLst/>
          </a:prstGeom>
        </p:spPr>
      </p:pic>
    </p:spTree>
    <p:extLst>
      <p:ext uri="{BB962C8B-B14F-4D97-AF65-F5344CB8AC3E}">
        <p14:creationId xmlns:p14="http://schemas.microsoft.com/office/powerpoint/2010/main" val="3357577502"/>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B28715-0FB4-4F43-9CBD-CFCCAC7949C3}"/>
              </a:ext>
            </a:extLst>
          </p:cNvPr>
          <p:cNvPicPr>
            <a:picLocks noChangeAspect="1"/>
          </p:cNvPicPr>
          <p:nvPr/>
        </p:nvPicPr>
        <p:blipFill>
          <a:blip r:embed="rId3"/>
          <a:stretch>
            <a:fillRect/>
          </a:stretch>
        </p:blipFill>
        <p:spPr>
          <a:xfrm>
            <a:off x="1143090" y="2590822"/>
            <a:ext cx="6304943" cy="3320156"/>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举个例子，就是实现下面句子和图之间的格式转换：</a:t>
            </a:r>
            <a:endParaRPr lang="en-US" altLang="zh-CN" sz="1800" dirty="0"/>
          </a:p>
          <a:p>
            <a:pPr marL="0" indent="457200">
              <a:buNone/>
            </a:pPr>
            <a:r>
              <a:rPr lang="en-US" altLang="zh-CN" sz="1800" dirty="0"/>
              <a:t>The </a:t>
            </a:r>
            <a:r>
              <a:rPr lang="en-US" altLang="zh-CN" sz="1800" b="1" dirty="0"/>
              <a:t>real-world information </a:t>
            </a:r>
            <a:r>
              <a:rPr lang="en-US" altLang="zh-CN" sz="1800" dirty="0"/>
              <a:t>is often naturally organized as </a:t>
            </a:r>
            <a:r>
              <a:rPr lang="en-US" altLang="zh-CN" sz="1800" b="1" dirty="0"/>
              <a:t>graphs</a:t>
            </a:r>
            <a:r>
              <a:rPr lang="en-US" altLang="zh-CN" sz="1800" dirty="0"/>
              <a:t> (e.g., </a:t>
            </a:r>
            <a:r>
              <a:rPr lang="en-US" altLang="zh-CN" sz="1800" b="1" dirty="0"/>
              <a:t>world wide web</a:t>
            </a:r>
            <a:r>
              <a:rPr lang="en-US" altLang="zh-CN" sz="1800" dirty="0"/>
              <a:t>, </a:t>
            </a:r>
            <a:r>
              <a:rPr lang="en-US" altLang="zh-CN" sz="1800" b="1" dirty="0"/>
              <a:t>social networks</a:t>
            </a:r>
            <a:r>
              <a:rPr lang="en-US" altLang="zh-CN" sz="1800" dirty="0"/>
              <a:t>) where </a:t>
            </a:r>
            <a:r>
              <a:rPr lang="en-US" altLang="zh-CN" sz="1800" b="1" dirty="0"/>
              <a:t>knowledge</a:t>
            </a:r>
            <a:r>
              <a:rPr lang="en-US" altLang="zh-CN" sz="1800" dirty="0"/>
              <a:t> is represented not   only by the data content of each </a:t>
            </a:r>
            <a:r>
              <a:rPr lang="en-US" altLang="zh-CN" sz="1800" b="1" dirty="0"/>
              <a:t>node</a:t>
            </a:r>
            <a:r>
              <a:rPr lang="en-US" altLang="zh-CN" sz="1800" dirty="0"/>
              <a:t>, but also by the manner these </a:t>
            </a:r>
            <a:r>
              <a:rPr lang="en-US" altLang="zh-CN" sz="1800" b="1" dirty="0"/>
              <a:t>nodes</a:t>
            </a:r>
            <a:r>
              <a:rPr lang="en-US" altLang="zh-CN" sz="1800" dirty="0"/>
              <a:t> connect to each other.</a:t>
            </a:r>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r>
              <a:rPr lang="zh-CN" altLang="en-US" sz="1800" b="1" dirty="0"/>
              <a:t>本文还想以 </a:t>
            </a:r>
            <a:r>
              <a:rPr lang="zh-CN" altLang="en-US" sz="1800" b="1" i="1" dirty="0"/>
              <a:t>无监督</a:t>
            </a:r>
            <a:r>
              <a:rPr lang="zh-CN" altLang="en-US" sz="1800" b="1" dirty="0"/>
              <a:t> 的方式实现</a:t>
            </a:r>
            <a:r>
              <a:rPr lang="en-US" altLang="zh-CN" sz="1800" b="1" dirty="0"/>
              <a:t>Text</a:t>
            </a:r>
            <a:r>
              <a:rPr lang="zh-CN" altLang="en-US" sz="1800" b="1" dirty="0"/>
              <a:t>和</a:t>
            </a:r>
            <a:r>
              <a:rPr lang="en-US" altLang="zh-CN" sz="1800" b="1" dirty="0"/>
              <a:t>KG</a:t>
            </a:r>
            <a:r>
              <a:rPr lang="zh-CN" altLang="en-US" sz="1800" b="1" dirty="0"/>
              <a:t>之间的转换</a:t>
            </a:r>
            <a:r>
              <a:rPr lang="zh-CN" altLang="en-US" sz="1800" dirty="0"/>
              <a:t>。</a:t>
            </a:r>
            <a:endParaRPr lang="en-US" altLang="zh-CN" sz="1800"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93815560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38268E-37BA-49DA-A270-EFFA8693DEA2}"/>
              </a:ext>
            </a:extLst>
          </p:cNvPr>
          <p:cNvPicPr>
            <a:picLocks noChangeAspect="1"/>
          </p:cNvPicPr>
          <p:nvPr/>
        </p:nvPicPr>
        <p:blipFill>
          <a:blip r:embed="rId3"/>
          <a:stretch>
            <a:fillRect/>
          </a:stretch>
        </p:blipFill>
        <p:spPr>
          <a:xfrm>
            <a:off x="634435" y="1828842"/>
            <a:ext cx="3629123" cy="4314451"/>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066862"/>
            <a:ext cx="8561398" cy="4952944"/>
          </a:xfrm>
        </p:spPr>
        <p:txBody>
          <a:bodyPr vert="horz" wrap="square" anchor="t"/>
          <a:lstStyle/>
          <a:p>
            <a:pPr marL="0" indent="457200">
              <a:buNone/>
            </a:pPr>
            <a:r>
              <a:rPr lang="zh-CN" altLang="en-US" sz="1800" dirty="0"/>
              <a:t>为了使研究有可能进行，本文</a:t>
            </a:r>
            <a:r>
              <a:rPr lang="zh-CN" altLang="en-US" sz="1800" b="1" dirty="0">
                <a:solidFill>
                  <a:schemeClr val="tx2">
                    <a:lumMod val="60000"/>
                    <a:lumOff val="40000"/>
                  </a:schemeClr>
                </a:solidFill>
              </a:rPr>
              <a:t>简化</a:t>
            </a:r>
            <a:r>
              <a:rPr lang="zh-CN" altLang="en-US" sz="1800" dirty="0"/>
              <a:t>了研究问题，不是直接完成一打句子和一个图之间的转换，而是将问题分解为一个句子和一条路径（也就是三元组）之间的转换。</a:t>
            </a:r>
            <a:endParaRPr lang="en-US" altLang="zh-CN" sz="1800"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2E6B66B5-27D5-4C25-958C-8D6134290794}"/>
              </a:ext>
            </a:extLst>
          </p:cNvPr>
          <p:cNvPicPr>
            <a:picLocks noChangeAspect="1"/>
          </p:cNvPicPr>
          <p:nvPr/>
        </p:nvPicPr>
        <p:blipFill>
          <a:blip r:embed="rId5"/>
          <a:stretch>
            <a:fillRect/>
          </a:stretch>
        </p:blipFill>
        <p:spPr>
          <a:xfrm>
            <a:off x="4296549" y="1828842"/>
            <a:ext cx="4361905" cy="4352381"/>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219258"/>
            <a:ext cx="8561398" cy="4952944"/>
          </a:xfrm>
        </p:spPr>
        <p:txBody>
          <a:bodyPr vert="horz" wrap="square" anchor="t"/>
          <a:lstStyle/>
          <a:p>
            <a:pPr>
              <a:lnSpc>
                <a:spcPct val="200000"/>
              </a:lnSpc>
            </a:pPr>
            <a:r>
              <a:rPr lang="zh-CN" altLang="en-US" b="1" dirty="0"/>
              <a:t>以下是本论文贡献的亮点列表：</a:t>
            </a:r>
            <a:endParaRPr lang="en-US" altLang="zh-CN" b="1" dirty="0"/>
          </a:p>
          <a:p>
            <a:pPr marL="342900" indent="-342900">
              <a:lnSpc>
                <a:spcPct val="200000"/>
              </a:lnSpc>
              <a:buFont typeface="+mj-lt"/>
              <a:buAutoNum type="arabicPeriod"/>
            </a:pPr>
            <a:r>
              <a:rPr lang="zh-CN" altLang="en-US" dirty="0"/>
              <a:t>提出文本和常识知识库之间的双重学习桥梁。将方法实现为无监督的文本到路径和路径到文本的传输；</a:t>
            </a:r>
            <a:endParaRPr lang="en-US" altLang="zh-CN" dirty="0"/>
          </a:p>
          <a:p>
            <a:pPr marL="342900" indent="-342900">
              <a:lnSpc>
                <a:spcPct val="200000"/>
              </a:lnSpc>
              <a:buFont typeface="+mj-lt"/>
              <a:buAutoNum type="arabicPeriod"/>
            </a:pPr>
            <a:r>
              <a:rPr lang="zh-CN" altLang="en-US" dirty="0"/>
              <a:t>构建弱监督数据集，探索弱监督训练。</a:t>
            </a:r>
            <a:endParaRPr lang="en-US" altLang="zh-CN" dirty="0"/>
          </a:p>
          <a:p>
            <a:pPr marL="342900" indent="-342900">
              <a:lnSpc>
                <a:spcPct val="200000"/>
              </a:lnSpc>
              <a:buFont typeface="+mj-lt"/>
              <a:buAutoNum type="arabicPeriod"/>
            </a:pPr>
            <a:r>
              <a:rPr lang="zh-CN" altLang="en-US" dirty="0"/>
              <a:t>为生成模型定义一个新的常识知识库完成度量。</a:t>
            </a:r>
            <a:endParaRPr lang="en-US" altLang="zh-CN" dirty="0"/>
          </a:p>
          <a:p>
            <a:pPr marL="342900" indent="-342900">
              <a:lnSpc>
                <a:spcPct val="200000"/>
              </a:lnSpc>
              <a:buFont typeface="+mj-lt"/>
              <a:buAutoNum type="arabicPeriod"/>
            </a:pPr>
            <a:r>
              <a:rPr lang="zh-CN" altLang="en-US" dirty="0"/>
              <a:t>成功研究多模型体系结构。</a:t>
            </a:r>
          </a:p>
          <a:p>
            <a:pPr marL="0" indent="457200">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434631039"/>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17804</TotalTime>
  <Words>3592</Words>
  <Application>Microsoft Office PowerPoint</Application>
  <PresentationFormat>全屏显示(4:3)</PresentationFormat>
  <Paragraphs>225</Paragraphs>
  <Slides>30</Slides>
  <Notes>29</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30</vt:i4>
      </vt:variant>
    </vt:vector>
  </HeadingPairs>
  <TitlesOfParts>
    <vt:vector size="43"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DualTKB: A Dual Learning Bridge between Text and Knowledge Base</vt:lpstr>
      <vt:lpstr>摘要</vt:lpstr>
      <vt:lpstr>摘要</vt:lpstr>
      <vt:lpstr>大纲</vt:lpstr>
      <vt:lpstr>1、动机</vt:lpstr>
      <vt:lpstr>1、简介</vt:lpstr>
      <vt:lpstr>1、简介</vt:lpstr>
      <vt:lpstr>1、简介</vt:lpstr>
      <vt:lpstr>1、简介</vt:lpstr>
      <vt:lpstr>2、模型</vt:lpstr>
      <vt:lpstr>2、模型</vt:lpstr>
      <vt:lpstr>2、模型</vt:lpstr>
      <vt:lpstr>2、模型----知识格式转换的核心</vt:lpstr>
      <vt:lpstr>2、模型</vt:lpstr>
      <vt:lpstr>2、模型</vt:lpstr>
      <vt:lpstr>2、模型</vt:lpstr>
      <vt:lpstr>3、实验----实验设置</vt:lpstr>
      <vt:lpstr>3、实验----实验设置</vt:lpstr>
      <vt:lpstr>3、实验----实验设置</vt:lpstr>
      <vt:lpstr>3、实验</vt:lpstr>
      <vt:lpstr>3、实验</vt:lpstr>
      <vt:lpstr>3、实验</vt:lpstr>
      <vt:lpstr>3、实验</vt:lpstr>
      <vt:lpstr>3、实验</vt:lpstr>
      <vt:lpstr>3、实验</vt:lpstr>
      <vt:lpstr>3、实验</vt:lpstr>
      <vt:lpstr>3、实验</vt:lpstr>
      <vt:lpstr>4、结论</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2885</cp:revision>
  <dcterms:created xsi:type="dcterms:W3CDTF">2014-06-19T14:09:00Z</dcterms:created>
  <dcterms:modified xsi:type="dcterms:W3CDTF">2021-07-09T04:12:02Z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