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3" r:id="rId3"/>
    <p:sldMasterId id="2147483686" r:id="rId4"/>
  </p:sldMasterIdLst>
  <p:notesMasterIdLst>
    <p:notesMasterId r:id="rId32"/>
  </p:notesMasterIdLst>
  <p:sldIdLst>
    <p:sldId id="256" r:id="rId5"/>
    <p:sldId id="988" r:id="rId6"/>
    <p:sldId id="1025" r:id="rId7"/>
    <p:sldId id="808" r:id="rId8"/>
    <p:sldId id="899" r:id="rId9"/>
    <p:sldId id="989" r:id="rId10"/>
    <p:sldId id="1026" r:id="rId11"/>
    <p:sldId id="1027" r:id="rId12"/>
    <p:sldId id="1020" r:id="rId13"/>
    <p:sldId id="1028" r:id="rId14"/>
    <p:sldId id="1029" r:id="rId15"/>
    <p:sldId id="1019" r:id="rId16"/>
    <p:sldId id="993" r:id="rId17"/>
    <p:sldId id="1030" r:id="rId18"/>
    <p:sldId id="999" r:id="rId19"/>
    <p:sldId id="1011" r:id="rId20"/>
    <p:sldId id="1032" r:id="rId21"/>
    <p:sldId id="1031" r:id="rId22"/>
    <p:sldId id="1033" r:id="rId23"/>
    <p:sldId id="1000" r:id="rId24"/>
    <p:sldId id="1021" r:id="rId25"/>
    <p:sldId id="1034" r:id="rId26"/>
    <p:sldId id="1023" r:id="rId27"/>
    <p:sldId id="1022" r:id="rId28"/>
    <p:sldId id="1024" r:id="rId29"/>
    <p:sldId id="1018" r:id="rId30"/>
    <p:sldId id="507" r:id="rId31"/>
  </p:sldIdLst>
  <p:sldSz cx="9144000" cy="6858000" type="screen4x3"/>
  <p:notesSz cx="6669088" cy="9928225"/>
  <p:defaultTextStyle>
    <a:defPPr>
      <a:defRPr lang="ko-KR"/>
    </a:defPPr>
    <a:lvl1pPr marL="0" lvl="0"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9pPr>
  </p:defaultTextStyle>
  <p:extLst>
    <p:ext uri="{EFAFB233-063F-42B5-8137-9DF3F51BA10A}">
      <p15:sldGuideLst xmlns:p15="http://schemas.microsoft.com/office/powerpoint/2012/main">
        <p15:guide id="1" orient="horz" pos="2160" userDrawn="1">
          <p15:clr>
            <a:srgbClr val="A4A3A4"/>
          </p15:clr>
        </p15:guide>
        <p15:guide id="2" pos="283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643" autoAdjust="0"/>
  </p:normalViewPr>
  <p:slideViewPr>
    <p:cSldViewPr showGuides="1">
      <p:cViewPr varScale="1">
        <p:scale>
          <a:sx n="99" d="100"/>
          <a:sy n="99" d="100"/>
        </p:scale>
        <p:origin x="1944" y="78"/>
      </p:cViewPr>
      <p:guideLst>
        <p:guide orient="horz" pos="2160"/>
        <p:guide pos="2832"/>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5122" name="머리글 개체 틀 1"/>
          <p:cNvSpPr>
            <a:spLocks noGrp="1"/>
          </p:cNvSpPr>
          <p:nvPr>
            <p:ph type="hdr" sz="quarter"/>
          </p:nvPr>
        </p:nvSpPr>
        <p:spPr>
          <a:xfrm>
            <a:off x="0" y="0"/>
            <a:ext cx="2889250" cy="496888"/>
          </a:xfrm>
          <a:prstGeom prst="rect">
            <a:avLst/>
          </a:prstGeom>
          <a:noFill/>
          <a:ln w="9525">
            <a:noFill/>
          </a:ln>
        </p:spPr>
        <p:txBody>
          <a:bodyPr/>
          <a:lstStyle/>
          <a:p>
            <a:pPr lvl="0" eaLnBrk="1" latinLnBrk="1" hangingPunct="1"/>
            <a:endParaRPr lang="ko-KR" altLang="en-US" sz="1200" dirty="0"/>
          </a:p>
        </p:txBody>
      </p:sp>
      <p:sp>
        <p:nvSpPr>
          <p:cNvPr id="5123" name="날짜 개체 틀 2"/>
          <p:cNvSpPr>
            <a:spLocks noGrp="1"/>
          </p:cNvSpPr>
          <p:nvPr>
            <p:ph type="dt" idx="1"/>
          </p:nvPr>
        </p:nvSpPr>
        <p:spPr>
          <a:xfrm>
            <a:off x="3778250" y="0"/>
            <a:ext cx="2889250" cy="496888"/>
          </a:xfrm>
          <a:prstGeom prst="rect">
            <a:avLst/>
          </a:prstGeom>
          <a:noFill/>
          <a:ln w="9525">
            <a:noFill/>
          </a:ln>
        </p:spPr>
        <p:txBody>
          <a:bodyPr/>
          <a:lstStyle/>
          <a:p>
            <a:pPr lvl="0" algn="r" eaLnBrk="1" latinLnBrk="1" hangingPunct="1"/>
            <a:endParaRPr lang="ko-KR" altLang="en-US" sz="1200" dirty="0"/>
          </a:p>
        </p:txBody>
      </p:sp>
      <p:sp>
        <p:nvSpPr>
          <p:cNvPr id="5124" name="슬라이드 이미지 개체 틀 3"/>
          <p:cNvSpPr>
            <a:spLocks noGrp="1" noRot="1" noChangeAspect="1"/>
          </p:cNvSpPr>
          <p:nvPr>
            <p:ph type="sldImg" idx="2"/>
          </p:nvPr>
        </p:nvSpPr>
        <p:spPr>
          <a:xfrm>
            <a:off x="854075" y="744538"/>
            <a:ext cx="4960938" cy="3722687"/>
          </a:xfrm>
          <a:prstGeom prst="rect">
            <a:avLst/>
          </a:prstGeom>
          <a:noFill/>
          <a:ln w="9525">
            <a:noFill/>
          </a:ln>
        </p:spPr>
      </p:sp>
      <p:sp>
        <p:nvSpPr>
          <p:cNvPr id="5125" name="슬라이드 노트 개체 틀 4"/>
          <p:cNvSpPr>
            <a:spLocks noGrp="1"/>
          </p:cNvSpPr>
          <p:nvPr>
            <p:ph type="body" sz="quarter" idx="3"/>
          </p:nvPr>
        </p:nvSpPr>
        <p:spPr>
          <a:xfrm>
            <a:off x="666750" y="4716463"/>
            <a:ext cx="5335588" cy="4467225"/>
          </a:xfrm>
          <a:prstGeom prst="rect">
            <a:avLst/>
          </a:prstGeom>
          <a:noFill/>
          <a:ln w="9525">
            <a:noFill/>
          </a:ln>
        </p:spPr>
        <p:txBody>
          <a:bodyPr anchor="ct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126" name="바닥글 개체 틀 5"/>
          <p:cNvSpPr>
            <a:spLocks noGrp="1"/>
          </p:cNvSpPr>
          <p:nvPr>
            <p:ph type="ftr" sz="quarter" idx="4"/>
          </p:nvPr>
        </p:nvSpPr>
        <p:spPr>
          <a:xfrm>
            <a:off x="0" y="9429750"/>
            <a:ext cx="2889250" cy="496888"/>
          </a:xfrm>
          <a:prstGeom prst="rect">
            <a:avLst/>
          </a:prstGeom>
          <a:noFill/>
          <a:ln w="9525">
            <a:noFill/>
          </a:ln>
        </p:spPr>
        <p:txBody>
          <a:bodyPr anchor="b"/>
          <a:lstStyle/>
          <a:p>
            <a:pPr lvl="0" eaLnBrk="1" latinLnBrk="1" hangingPunct="1"/>
            <a:endParaRPr lang="ko-KR" altLang="en-US" sz="1200" dirty="0"/>
          </a:p>
        </p:txBody>
      </p:sp>
      <p:sp>
        <p:nvSpPr>
          <p:cNvPr id="5127" name="슬라이드 번호 개체 틀 6"/>
          <p:cNvSpPr>
            <a:spLocks noGrp="1"/>
          </p:cNvSpPr>
          <p:nvPr>
            <p:ph type="sldNum" sz="quarter" idx="5"/>
          </p:nvPr>
        </p:nvSpPr>
        <p:spPr>
          <a:xfrm>
            <a:off x="3778250" y="9429750"/>
            <a:ext cx="2889250" cy="496888"/>
          </a:xfrm>
          <a:prstGeom prst="rect">
            <a:avLst/>
          </a:prstGeom>
          <a:noFill/>
          <a:ln w="9525">
            <a:noFill/>
          </a:ln>
        </p:spPr>
        <p:txBody>
          <a:bodyPr anchor="b"/>
          <a:lstStyle/>
          <a:p>
            <a:pPr lvl="0" algn="r" eaLnBrk="1" latinLnBrk="1" hangingPunct="1"/>
            <a:fld id="{9A0DB2DC-4C9A-4742-B13C-FB6460FD3503}" type="slidenum">
              <a:rPr lang="ko-KR" altLang="en-US" sz="1200" dirty="0"/>
              <a:t>‹#›</a:t>
            </a:fld>
            <a:endParaRPr lang="ko-KR" altLang="en-US" sz="1200" dirty="0"/>
          </a:p>
        </p:txBody>
      </p:sp>
    </p:spTree>
    <p:extLst>
      <p:ext uri="{BB962C8B-B14F-4D97-AF65-F5344CB8AC3E}">
        <p14:creationId xmlns:p14="http://schemas.microsoft.com/office/powerpoint/2010/main" val="2910779159"/>
      </p:ext>
    </p:extLst>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1pPr>
    <a:lvl2pPr marL="457200" lvl="1"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2pPr>
    <a:lvl3pPr marL="914400" lvl="2"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3pPr>
    <a:lvl4pPr marL="1371600" lvl="3"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4pPr>
    <a:lvl5pPr marL="1828800" lvl="4"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5pPr>
    <a:lvl6pPr marL="2286000" lvl="5"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6pPr>
    <a:lvl7pPr marL="2743200" lvl="6"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7pPr>
    <a:lvl8pPr marL="3200400" lvl="7"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8pPr>
    <a:lvl9pPr marL="3657600" lvl="8"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lang="zh-CN" altLang="en-US" dirty="0">
                <a:effectLst/>
              </a:rPr>
              <a:t>大家好，今天我要介绍的这篇论文题目是</a:t>
            </a:r>
            <a:r>
              <a:rPr lang="en-US" altLang="zh-CN" dirty="0">
                <a:effectLst/>
              </a:rPr>
              <a:t>《</a:t>
            </a:r>
            <a:r>
              <a:rPr lang="zh-CN" altLang="en-US" dirty="0">
                <a:effectLst/>
              </a:rPr>
              <a:t>对偶四元素的知识图谱嵌入</a:t>
            </a:r>
            <a:r>
              <a:rPr lang="en-US" altLang="zh-CN" dirty="0">
                <a:effectLst/>
              </a:rPr>
              <a:t>》</a:t>
            </a:r>
          </a:p>
        </p:txBody>
      </p:sp>
    </p:spTree>
    <p:extLst>
      <p:ext uri="{BB962C8B-B14F-4D97-AF65-F5344CB8AC3E}">
        <p14:creationId xmlns:p14="http://schemas.microsoft.com/office/powerpoint/2010/main" val="4035677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我们可以看到，翻译方法可以模拟关系的层次结构，但不能模拟对称关系。如图</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2(b)</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所示，我们可以看到旋转方法可以建模对称关系，但不能建模层次结构和多重关系。从这个意义上说，将平移和旋转统一起来变得至关重要。事实上，如图</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2(c)</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所示，我们可以看到旋转和平移的结合可以很好地克服各自的缺点。</a:t>
            </a:r>
          </a:p>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不同转换建模关系的图解。注意圆弧代表的是旋转的操作，而不是旋转的轨迹。</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在嵌入中，</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Hunk</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John</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之间的角度是固定的，一个关系只能对应一个固定的旋转角度。所以一个角度不能同时对这两种关系建模，否则会造成混乱。因此，旋转不能模拟这种模式。对于平移和旋转的组合，我们可以看到，将对称关系建模为旋转，将反转关系建模为平移可以很容易地解决这个问题。</a:t>
            </a:r>
          </a:p>
          <a:p>
            <a:endParaRPr lang="en-US" altLang="zh-CN" dirty="0"/>
          </a:p>
        </p:txBody>
      </p:sp>
    </p:spTree>
    <p:extLst>
      <p:ext uri="{BB962C8B-B14F-4D97-AF65-F5344CB8AC3E}">
        <p14:creationId xmlns:p14="http://schemas.microsoft.com/office/powerpoint/2010/main" val="574302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如表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所示，我们展示了几种转换的模式建模和推理能力。我们可以看到，它有力地支持了我们将旋转和平移相结合的动机。</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几种转换的模式建模和推理能力</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详见附录</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endParaRPr lang="en-US" altLang="zh-CN" dirty="0"/>
          </a:p>
        </p:txBody>
      </p:sp>
    </p:spTree>
    <p:extLst>
      <p:ext uri="{BB962C8B-B14F-4D97-AF65-F5344CB8AC3E}">
        <p14:creationId xmlns:p14="http://schemas.microsoft.com/office/powerpoint/2010/main" val="1924360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indent="0">
              <a:buNone/>
            </a:pPr>
            <a:endParaRPr lang="zh-CN" altLang="en-US" dirty="0"/>
          </a:p>
        </p:txBody>
      </p:sp>
    </p:spTree>
    <p:extLst>
      <p:ext uri="{BB962C8B-B14F-4D97-AF65-F5344CB8AC3E}">
        <p14:creationId xmlns:p14="http://schemas.microsoft.com/office/powerpoint/2010/main" val="4011224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687829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其中，</a:t>
            </a:r>
            <a:r>
              <a:rPr lang="en-US" altLang="zh-CN" dirty="0"/>
              <a:t>A</a:t>
            </a:r>
            <a:r>
              <a:rPr lang="en-US" altLang="zh-CN" baseline="-25000" dirty="0"/>
              <a:t>t</a:t>
            </a:r>
            <a:r>
              <a:rPr lang="zh-CN" altLang="en-US" dirty="0"/>
              <a:t>表示第</a:t>
            </a:r>
            <a:r>
              <a:rPr lang="en-US" altLang="zh-CN" dirty="0"/>
              <a:t>t</a:t>
            </a:r>
            <a:r>
              <a:rPr lang="zh-CN" altLang="en-US" dirty="0"/>
              <a:t>个关系构成的</a:t>
            </a:r>
            <a:r>
              <a:rPr lang="en-US" altLang="zh-CN" dirty="0"/>
              <a:t>0-1</a:t>
            </a:r>
            <a:r>
              <a:rPr lang="zh-CN" altLang="en-US" dirty="0"/>
              <a:t>邻接矩阵，</a:t>
            </a:r>
            <a:r>
              <a:rPr lang="en-US" altLang="zh-CN" dirty="0"/>
              <a:t>0</a:t>
            </a:r>
            <a:r>
              <a:rPr lang="zh-CN" altLang="en-US" dirty="0"/>
              <a:t>为无边相连，</a:t>
            </a:r>
            <a:r>
              <a:rPr lang="en-US" altLang="zh-CN" dirty="0"/>
              <a:t>1</a:t>
            </a:r>
            <a:r>
              <a:rPr lang="zh-CN" altLang="en-US" dirty="0"/>
              <a:t>为有边相连</a:t>
            </a:r>
            <a:endParaRPr lang="en-US" altLang="zh-CN" dirty="0"/>
          </a:p>
          <a:p>
            <a:r>
              <a:rPr lang="zh-CN" altLang="en-US" dirty="0"/>
              <a:t>单位四元数</a:t>
            </a:r>
            <a:r>
              <a:rPr lang="en-US" altLang="zh-CN" dirty="0"/>
              <a:t>|q|=1(https://zhuanlan.zhihu.com/p/86371474)(https://www.cnblogs.com/jins-note/p/9512660.html)</a:t>
            </a:r>
            <a:endParaRPr lang="zh-CN" altLang="en-US" dirty="0"/>
          </a:p>
        </p:txBody>
      </p:sp>
    </p:spTree>
    <p:extLst>
      <p:ext uri="{BB962C8B-B14F-4D97-AF65-F5344CB8AC3E}">
        <p14:creationId xmlns:p14="http://schemas.microsoft.com/office/powerpoint/2010/main" val="34052708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403041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a:t>
            </a:r>
            <a:r>
              <a:rPr lang="zh-CN" altLang="en-US" b="0" dirty="0"/>
              <a:t>读</a:t>
            </a:r>
            <a:r>
              <a:rPr lang="en-US" altLang="zh-CN" b="0" dirty="0"/>
              <a:t>PPT</a:t>
            </a:r>
            <a:r>
              <a:rPr lang="zh-CN" altLang="en-US" b="0" dirty="0"/>
              <a:t>）</a:t>
            </a:r>
            <a:endParaRPr lang="en-US" altLang="zh-CN" b="0" dirty="0"/>
          </a:p>
        </p:txBody>
      </p:sp>
    </p:spTree>
    <p:extLst>
      <p:ext uri="{BB962C8B-B14F-4D97-AF65-F5344CB8AC3E}">
        <p14:creationId xmlns:p14="http://schemas.microsoft.com/office/powerpoint/2010/main" val="363069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en-US" altLang="zh-CN" b="0" dirty="0" err="1"/>
              <a:t>DualE</a:t>
            </a:r>
            <a:r>
              <a:rPr lang="zh-CN" altLang="en-US" b="0" dirty="0"/>
              <a:t>模型</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将关系建模为</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3D</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空间中的平移和旋转。</a:t>
            </a:r>
            <a:endParaRPr lang="en-US" altLang="zh-CN" b="0" dirty="0"/>
          </a:p>
        </p:txBody>
      </p:sp>
    </p:spTree>
    <p:extLst>
      <p:ext uri="{BB962C8B-B14F-4D97-AF65-F5344CB8AC3E}">
        <p14:creationId xmlns:p14="http://schemas.microsoft.com/office/powerpoint/2010/main" val="33170080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en-US" altLang="zh-CN" sz="1200" dirty="0"/>
              <a:t>h</a:t>
            </a:r>
            <a:r>
              <a:rPr lang="zh-CN" altLang="en-US" sz="1200" dirty="0"/>
              <a:t>系数就是</a:t>
            </a:r>
            <a:r>
              <a:rPr lang="en-US" altLang="zh-CN" sz="1200" dirty="0"/>
              <a:t>h1~3</a:t>
            </a:r>
            <a:r>
              <a:rPr lang="zh-CN" altLang="en-US" sz="1200" dirty="0"/>
              <a:t>和</a:t>
            </a:r>
            <a:r>
              <a:rPr lang="en-US" altLang="zh-CN" sz="1200" dirty="0"/>
              <a:t>h’1~3</a:t>
            </a:r>
            <a:endParaRPr lang="en-US" altLang="zh-CN" b="0" dirty="0"/>
          </a:p>
        </p:txBody>
      </p:sp>
    </p:spTree>
    <p:extLst>
      <p:ext uri="{BB962C8B-B14F-4D97-AF65-F5344CB8AC3E}">
        <p14:creationId xmlns:p14="http://schemas.microsoft.com/office/powerpoint/2010/main" val="1642240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然后我们采用交叉熵损失作为我们的损失函数。我们用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ω</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ω0 = </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E×R×Eω</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分别表示观察到的三元组集合和未观察到的三元组集合。此外，我们对</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Q</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W</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进行正则化以避免过拟合，其中我们通过使用具有正则化率</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λ1</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λ2</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2</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范数来学习正则化</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Q</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W</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的参数</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p>
          <a:p>
            <a:r>
              <a:rPr lang="zh-CN" altLang="en-US" sz="1200" b="0" u="none" kern="1200" baseline="0" dirty="0">
                <a:solidFill>
                  <a:schemeClr val="tx1"/>
                </a:solidFill>
                <a:effectLst/>
                <a:latin typeface="Malgun Gothic" panose="020B0503020000020004" pitchFamily="2" charset="-127"/>
              </a:rPr>
              <a:t>内积：</a:t>
            </a:r>
            <a:r>
              <a:rPr lang="pt-BR" altLang="zh-CN" dirty="0"/>
              <a:t>a·b=a1b1+a2b2+……+anbn</a:t>
            </a:r>
            <a:r>
              <a:rPr lang="zh-CN" altLang="pt-BR" dirty="0"/>
              <a:t>。</a:t>
            </a:r>
            <a:endParaRPr lang="en-US" altLang="zh-CN" b="0" dirty="0"/>
          </a:p>
        </p:txBody>
      </p:sp>
    </p:spTree>
    <p:extLst>
      <p:ext uri="{BB962C8B-B14F-4D97-AF65-F5344CB8AC3E}">
        <p14:creationId xmlns:p14="http://schemas.microsoft.com/office/powerpoint/2010/main" val="401941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首先来看摘要，（读</a:t>
            </a:r>
            <a:r>
              <a:rPr lang="en-US" altLang="zh-CN" dirty="0"/>
              <a:t>PPT</a:t>
            </a:r>
            <a:r>
              <a:rPr lang="zh-CN" altLang="en-US" dirty="0"/>
              <a:t>）</a:t>
            </a:r>
            <a:endParaRPr lang="en-US" altLang="zh-CN" dirty="0"/>
          </a:p>
        </p:txBody>
      </p:sp>
    </p:spTree>
    <p:extLst>
      <p:ext uri="{BB962C8B-B14F-4D97-AF65-F5344CB8AC3E}">
        <p14:creationId xmlns:p14="http://schemas.microsoft.com/office/powerpoint/2010/main" val="601282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2867880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最佳结果以粗体显示，次佳结果以下划线显示。</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我们在实验中使用了两个版本的</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，没有</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有类型约束，称为</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Duale 1</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DualE2</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WN18</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上，我们获得了最好的性能，这表明</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可以很好地学习对称</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反对称和反转模式。</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数据集中包含的主要关系与</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WN18</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相似。</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MR</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hits@10</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上的表现与</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QuatE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相当，但在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MRR</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hits@3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hits@1</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上取得明显优势。</a:t>
            </a:r>
            <a:endParaRPr lang="zh-CN" altLang="en-US" dirty="0"/>
          </a:p>
        </p:txBody>
      </p:sp>
    </p:spTree>
    <p:extLst>
      <p:ext uri="{BB962C8B-B14F-4D97-AF65-F5344CB8AC3E}">
        <p14:creationId xmlns:p14="http://schemas.microsoft.com/office/powerpoint/2010/main" val="32813779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从表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4</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中，我们可以看到</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超越了其他最先进的型号，实现了最佳性能。</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WN18RR</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上，</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TransE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无法学习对称关系模式，所以表现不好。相比之下，旋转系列可以获得良好的效果，</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进一步刷新了性能以达到最佳。在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FB15K-237</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上，</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的性能比以前最先进的模型提高了几个百分点，这表明</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可以更好地学习组合关系模式。我们还注意到一些竞争模型，如</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MURP</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和罗斯，它们将嵌入空间扩展到双曲空间，同时将关系建模为单一平移或旋转。但他们在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FB15K237</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上的实验结果不如</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，这充分证明了平移和旋转相结合的优越性。</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我们还注意到</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QuatE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应用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N3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正则化和互惠学习方法来提高性能。其中提到在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FB15K-237</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上使用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N3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交互学习可以很好地提高性能。但是它需要一个很大的嵌入维度，我们认为这并不可取，因为我们的初衷是将实体和关系嵌入到一个较低的维度空间。相比之下，对偶模型在更少的维数上的效果可以达到甚至超过</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N3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正则化的</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QuatE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模型</a:t>
            </a:r>
          </a:p>
          <a:p>
            <a:endParaRPr lang="zh-CN" altLang="en-US" dirty="0"/>
          </a:p>
        </p:txBody>
      </p:sp>
    </p:spTree>
    <p:extLst>
      <p:ext uri="{BB962C8B-B14F-4D97-AF65-F5344CB8AC3E}">
        <p14:creationId xmlns:p14="http://schemas.microsoft.com/office/powerpoint/2010/main" val="13736244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606954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为了理解维度的作用，我们还在不同的低维设置下对</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WN18RR</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SotA</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方法进行了实验。如图</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4</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所示，我们的方法始终优于所有基线，这表明</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在广泛的维度上仍然可以获得高精度。</a:t>
            </a:r>
          </a:p>
          <a:p>
            <a:endParaRPr lang="zh-CN" altLang="en-US" dirty="0"/>
          </a:p>
        </p:txBody>
      </p:sp>
    </p:spTree>
    <p:extLst>
      <p:ext uri="{BB962C8B-B14F-4D97-AF65-F5344CB8AC3E}">
        <p14:creationId xmlns:p14="http://schemas.microsoft.com/office/powerpoint/2010/main" val="3004676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4918665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（读</a:t>
            </a:r>
            <a:r>
              <a:rPr lang="en-US" altLang="zh-CN" dirty="0"/>
              <a:t>PPT</a:t>
            </a:r>
            <a:r>
              <a:rPr lang="zh-CN" altLang="en-US" dirty="0"/>
              <a:t>）</a:t>
            </a:r>
          </a:p>
        </p:txBody>
      </p:sp>
    </p:spTree>
    <p:extLst>
      <p:ext uri="{BB962C8B-B14F-4D97-AF65-F5344CB8AC3E}">
        <p14:creationId xmlns:p14="http://schemas.microsoft.com/office/powerpoint/2010/main" val="1916409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首先来看摘要，（读</a:t>
            </a:r>
            <a:r>
              <a:rPr lang="en-US" altLang="zh-CN" dirty="0"/>
              <a:t>PPT</a:t>
            </a:r>
            <a:r>
              <a:rPr lang="zh-CN" altLang="en-US" dirty="0"/>
              <a:t>）</a:t>
            </a:r>
            <a:endParaRPr lang="en-US" altLang="zh-CN" dirty="0"/>
          </a:p>
        </p:txBody>
      </p:sp>
    </p:spTree>
    <p:extLst>
      <p:ext uri="{BB962C8B-B14F-4D97-AF65-F5344CB8AC3E}">
        <p14:creationId xmlns:p14="http://schemas.microsoft.com/office/powerpoint/2010/main" val="1963067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这是这次汇报的大纲</a:t>
            </a:r>
          </a:p>
        </p:txBody>
      </p:sp>
    </p:spTree>
    <p:extLst>
      <p:ext uri="{BB962C8B-B14F-4D97-AF65-F5344CB8AC3E}">
        <p14:creationId xmlns:p14="http://schemas.microsoft.com/office/powerpoint/2010/main" val="113090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首先是本文的动机，（读</a:t>
            </a:r>
            <a:r>
              <a:rPr lang="en-US" altLang="zh-CN" dirty="0"/>
              <a:t>PPT</a:t>
            </a:r>
            <a:r>
              <a:rPr lang="zh-CN" altLang="en-US" dirty="0"/>
              <a:t>）</a:t>
            </a:r>
          </a:p>
        </p:txBody>
      </p:sp>
    </p:spTree>
    <p:extLst>
      <p:ext uri="{BB962C8B-B14F-4D97-AF65-F5344CB8AC3E}">
        <p14:creationId xmlns:p14="http://schemas.microsoft.com/office/powerpoint/2010/main" val="284366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08680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en-US" altLang="zh-CN" dirty="0"/>
              <a:t> </a:t>
            </a:r>
            <a:r>
              <a:rPr lang="zh-CN" altLang="en-US" dirty="0"/>
              <a:t>图</a:t>
            </a:r>
            <a:r>
              <a:rPr lang="en-US" altLang="zh-CN" dirty="0"/>
              <a:t>1</a:t>
            </a:r>
            <a:r>
              <a:rPr lang="zh-CN" altLang="en-US" dirty="0"/>
              <a:t>是</a:t>
            </a:r>
            <a:r>
              <a:rPr lang="en-US" altLang="zh-CN" dirty="0" err="1"/>
              <a:t>DualE</a:t>
            </a:r>
            <a:r>
              <a:rPr lang="zh-CN" altLang="en-US" dirty="0"/>
              <a:t>的一个说明，它是翻译家族和旋转家族框架的一个统一</a:t>
            </a:r>
          </a:p>
        </p:txBody>
      </p:sp>
    </p:spTree>
    <p:extLst>
      <p:ext uri="{BB962C8B-B14F-4D97-AF65-F5344CB8AC3E}">
        <p14:creationId xmlns:p14="http://schemas.microsoft.com/office/powerpoint/2010/main" val="135264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en-US" altLang="zh-CN" dirty="0"/>
              <a:t> </a:t>
            </a:r>
            <a:r>
              <a:rPr lang="zh-CN" altLang="en-US" dirty="0"/>
              <a:t>图</a:t>
            </a:r>
            <a:r>
              <a:rPr lang="en-US" altLang="zh-CN" dirty="0"/>
              <a:t>1</a:t>
            </a:r>
            <a:r>
              <a:rPr lang="zh-CN" altLang="en-US" dirty="0"/>
              <a:t>是</a:t>
            </a:r>
            <a:r>
              <a:rPr lang="en-US" altLang="zh-CN" dirty="0" err="1"/>
              <a:t>DualE</a:t>
            </a:r>
            <a:r>
              <a:rPr lang="zh-CN" altLang="en-US" dirty="0"/>
              <a:t>的一个说明，它是翻译家族和旋转家族框架的一个统一</a:t>
            </a:r>
          </a:p>
        </p:txBody>
      </p:sp>
    </p:spTree>
    <p:extLst>
      <p:ext uri="{BB962C8B-B14F-4D97-AF65-F5344CB8AC3E}">
        <p14:creationId xmlns:p14="http://schemas.microsoft.com/office/powerpoint/2010/main" val="3020859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1520949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9" y="304800"/>
            <a:ext cx="5890631"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724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2"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2"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9" y="304800"/>
            <a:ext cx="5890631"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5" name="Rectangle 3"/>
          <p:cNvSpPr>
            <a:spLocks noGrp="1" noChangeArrowheads="1"/>
          </p:cNvSpPr>
          <p:nvPr>
            <p:ph idx="1"/>
          </p:nvPr>
        </p:nvSpPr>
        <p:spPr bwMode="auto">
          <a:xfrm>
            <a:off x="566738" y="1196977"/>
            <a:ext cx="8001000"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a:t>单击此处编辑母版文本样式</a:t>
            </a:r>
          </a:p>
          <a:p>
            <a:pPr lvl="1"/>
            <a:r>
              <a:rPr lang="zh-CN" altLang="en-US"/>
              <a:t>第二级</a:t>
            </a:r>
          </a:p>
        </p:txBody>
      </p:sp>
      <p:sp>
        <p:nvSpPr>
          <p:cNvPr id="4" name="Rectangle 6"/>
          <p:cNvSpPr>
            <a:spLocks noGrp="1" noChangeArrowheads="1"/>
          </p:cNvSpPr>
          <p:nvPr>
            <p:ph type="sldNum" sz="quarter" idx="10"/>
          </p:nvPr>
        </p:nvSpPr>
        <p:spPr>
          <a:xfrm>
            <a:off x="6227764" y="6481765"/>
            <a:ext cx="2376487" cy="331787"/>
          </a:xfrm>
        </p:spPr>
        <p:txBody>
          <a:bodyPr/>
          <a:lstStyle>
            <a:lvl1pPr>
              <a:defRPr/>
            </a:lvl1pPr>
          </a:lstStyle>
          <a:p>
            <a:pPr>
              <a:defRPr/>
            </a:pPr>
            <a:r>
              <a:rPr lang="en-US" altLang="ko-KR"/>
              <a:t>2014-12-19</a:t>
            </a:r>
          </a:p>
        </p:txBody>
      </p:sp>
      <p:sp>
        <p:nvSpPr>
          <p:cNvPr id="6" name="Rectangle 9"/>
          <p:cNvSpPr>
            <a:spLocks noGrp="1" noChangeArrowheads="1"/>
          </p:cNvSpPr>
          <p:nvPr>
            <p:ph type="ftr" sz="quarter" idx="11"/>
          </p:nvPr>
        </p:nvSpPr>
        <p:spPr>
          <a:xfrm>
            <a:off x="684213" y="6410325"/>
            <a:ext cx="2895600" cy="260350"/>
          </a:xfrm>
        </p:spPr>
        <p:txBody>
          <a:bodyPr/>
          <a:lstStyle>
            <a:lvl1pPr>
              <a:defRPr/>
            </a:lvl1pPr>
          </a:lstStyle>
          <a:p>
            <a:pPr>
              <a:defRPr/>
            </a:pPr>
            <a:endParaRPr lang="en-US" altLang="ko-K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724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2"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2"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9" y="304800"/>
            <a:ext cx="5890631"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5" name="Rectangle 3"/>
          <p:cNvSpPr>
            <a:spLocks noGrp="1" noChangeArrowheads="1"/>
          </p:cNvSpPr>
          <p:nvPr>
            <p:ph idx="1"/>
          </p:nvPr>
        </p:nvSpPr>
        <p:spPr bwMode="auto">
          <a:xfrm>
            <a:off x="566738" y="1196977"/>
            <a:ext cx="8001000"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a:t>单击此处编辑母版文本样式</a:t>
            </a:r>
          </a:p>
          <a:p>
            <a:pPr lvl="1"/>
            <a:r>
              <a:rPr lang="zh-CN" altLang="en-US"/>
              <a:t>第二级</a:t>
            </a:r>
          </a:p>
        </p:txBody>
      </p:sp>
      <p:sp>
        <p:nvSpPr>
          <p:cNvPr id="4" name="Rectangle 6"/>
          <p:cNvSpPr>
            <a:spLocks noGrp="1" noChangeArrowheads="1"/>
          </p:cNvSpPr>
          <p:nvPr>
            <p:ph type="sldNum" sz="quarter" idx="10"/>
          </p:nvPr>
        </p:nvSpPr>
        <p:spPr>
          <a:xfrm>
            <a:off x="6227764" y="6481765"/>
            <a:ext cx="2376487" cy="331787"/>
          </a:xfrm>
        </p:spPr>
        <p:txBody>
          <a:bodyPr/>
          <a:lstStyle>
            <a:lvl1pPr>
              <a:defRPr/>
            </a:lvl1pPr>
          </a:lstStyle>
          <a:p>
            <a:pPr>
              <a:defRPr/>
            </a:pPr>
            <a:r>
              <a:rPr lang="en-US" altLang="ko-KR"/>
              <a:t>2014-12-19</a:t>
            </a:r>
          </a:p>
        </p:txBody>
      </p:sp>
      <p:sp>
        <p:nvSpPr>
          <p:cNvPr id="6" name="Rectangle 9"/>
          <p:cNvSpPr>
            <a:spLocks noGrp="1" noChangeArrowheads="1"/>
          </p:cNvSpPr>
          <p:nvPr>
            <p:ph type="ftr" sz="quarter" idx="11"/>
          </p:nvPr>
        </p:nvSpPr>
        <p:spPr>
          <a:xfrm>
            <a:off x="684213" y="6410325"/>
            <a:ext cx="2895600" cy="260350"/>
          </a:xfrm>
        </p:spPr>
        <p:txBody>
          <a:bodyPr/>
          <a:lstStyle>
            <a:lvl1pPr>
              <a:defRPr/>
            </a:lvl1pPr>
          </a:lstStyle>
          <a:p>
            <a:pPr>
              <a:defRPr/>
            </a:pPr>
            <a:endParaRPr lang="en-US" altLang="ko-K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724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724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2"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2"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9" y="304800"/>
            <a:ext cx="5890631"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2"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2"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页脚占位符 7"/>
          <p:cNvSpPr>
            <a:spLocks noGrp="1"/>
          </p:cNvSpPr>
          <p:nvPr>
            <p:ph type="ftr" sz="quarter" idx="11"/>
          </p:nvPr>
        </p:nvSpPr>
        <p:spPr/>
        <p:txBody>
          <a:bodyPr/>
          <a:lstStyle/>
          <a:p>
            <a:pPr lvl="0" eaLnBrk="1" latinLnBrk="1" hangingPunct="1"/>
            <a:endParaRPr lang="en-US" altLang="x-none" dirty="0"/>
          </a:p>
        </p:txBody>
      </p:sp>
      <p:sp>
        <p:nvSpPr>
          <p:cNvPr id="9" name="灯片编号占位符 8"/>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页脚占位符 3"/>
          <p:cNvSpPr>
            <a:spLocks noGrp="1"/>
          </p:cNvSpPr>
          <p:nvPr>
            <p:ph type="ftr" sz="quarter" idx="11"/>
          </p:nvPr>
        </p:nvSpPr>
        <p:spPr/>
        <p:txBody>
          <a:bodyPr/>
          <a:lstStyle/>
          <a:p>
            <a:pPr lvl="0" eaLnBrk="1" latinLnBrk="1" hangingPunct="1"/>
            <a:endParaRPr lang="en-US" altLang="x-none" dirty="0"/>
          </a:p>
        </p:txBody>
      </p:sp>
      <p:sp>
        <p:nvSpPr>
          <p:cNvPr id="5" name="灯片编号占位符 4"/>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pPr lvl="0" eaLnBrk="1" latinLnBrk="1" hangingPunct="1"/>
            <a:endParaRPr lang="en-US" altLang="x-none" dirty="0"/>
          </a:p>
        </p:txBody>
      </p:sp>
      <p:sp>
        <p:nvSpPr>
          <p:cNvPr id="4" name="灯片编号占位符 3"/>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1.pn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1027" name="Rectangle 3"/>
          <p:cNvSpPr>
            <a:spLocks noGrp="1"/>
          </p:cNvSpPr>
          <p:nvPr>
            <p:ph type="body" idx="1"/>
          </p:nvPr>
        </p:nvSpPr>
        <p:spPr>
          <a:xfrm>
            <a:off x="566738" y="1196977"/>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1028" name="AutoShape 4"/>
          <p:cNvSpPr/>
          <p:nvPr/>
        </p:nvSpPr>
        <p:spPr>
          <a:xfrm>
            <a:off x="609601" y="908050"/>
            <a:ext cx="7958138" cy="109538"/>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rgbClr val="376092"/>
          </a:solidFill>
          <a:ln w="9525" cap="flat" cmpd="sng">
            <a:solidFill>
              <a:schemeClr val="tx2"/>
            </a:solidFill>
            <a:prstDash val="solid"/>
            <a:miter/>
            <a:headEnd type="none" w="med" len="med"/>
            <a:tailEnd type="none" w="med" len="med"/>
          </a:ln>
        </p:spPr>
        <p:txBody>
          <a:bodyPr/>
          <a:lstStyle/>
          <a:p>
            <a:pPr lvl="0" eaLnBrk="1" hangingPunct="1"/>
            <a:endParaRPr lang="ko-KR" altLang="en-US" sz="2400" dirty="0">
              <a:latin typeface="Times New Roman" panose="02020603050405020304" pitchFamily="2" charset="0"/>
              <a:ea typeface="Gulim" panose="020B0600000101010101" pitchFamily="2" charset="-127"/>
            </a:endParaRPr>
          </a:p>
        </p:txBody>
      </p:sp>
      <p:sp>
        <p:nvSpPr>
          <p:cNvPr id="1029" name="Line 5"/>
          <p:cNvSpPr/>
          <p:nvPr/>
        </p:nvSpPr>
        <p:spPr>
          <a:xfrm flipV="1">
            <a:off x="609600" y="6329363"/>
            <a:ext cx="7924800" cy="0"/>
          </a:xfrm>
          <a:prstGeom prst="line">
            <a:avLst/>
          </a:prstGeom>
          <a:ln w="3175" cap="flat" cmpd="sng">
            <a:solidFill>
              <a:schemeClr val="tx2"/>
            </a:solidFill>
            <a:prstDash val="solid"/>
            <a:headEnd type="none" w="med" len="med"/>
            <a:tailEnd type="none" w="med" len="med"/>
          </a:ln>
        </p:spPr>
      </p:sp>
      <p:sp>
        <p:nvSpPr>
          <p:cNvPr id="1030" name="Rectangle 6"/>
          <p:cNvSpPr>
            <a:spLocks noGrp="1"/>
          </p:cNvSpPr>
          <p:nvPr>
            <p:ph type="sldNum" sz="quarter" idx="4"/>
          </p:nvPr>
        </p:nvSpPr>
        <p:spPr>
          <a:xfrm>
            <a:off x="6227764" y="6410325"/>
            <a:ext cx="2376487" cy="331788"/>
          </a:xfrm>
          <a:prstGeom prst="rect">
            <a:avLst/>
          </a:prstGeom>
          <a:noFill/>
          <a:ln w="9525">
            <a:noFill/>
          </a:ln>
        </p:spPr>
        <p:txBody>
          <a:bodyPr/>
          <a:lstStyle>
            <a:lvl1pPr algn="r">
              <a:defRPr sz="800" b="1">
                <a:latin typeface="Tahoma" panose="020B0604030504040204" pitchFamily="2" charset="0"/>
              </a:defRPr>
            </a:lvl1pPr>
          </a:lstStyle>
          <a:p>
            <a:pPr lvl="0" eaLnBrk="1" latinLnBrk="1" hangingPunct="1"/>
            <a:r>
              <a:rPr lang="en-US" altLang="x-none" dirty="0"/>
              <a:t>2014-03-01</a:t>
            </a:r>
          </a:p>
        </p:txBody>
      </p:sp>
      <p:sp>
        <p:nvSpPr>
          <p:cNvPr id="1031" name="Rectangle 9"/>
          <p:cNvSpPr>
            <a:spLocks noGrp="1"/>
          </p:cNvSpPr>
          <p:nvPr>
            <p:ph type="ftr" sz="quarter" idx="3"/>
          </p:nvPr>
        </p:nvSpPr>
        <p:spPr>
          <a:xfrm>
            <a:off x="684213" y="6410325"/>
            <a:ext cx="2895600" cy="260350"/>
          </a:xfrm>
          <a:prstGeom prst="rect">
            <a:avLst/>
          </a:prstGeom>
          <a:noFill/>
          <a:ln w="9525">
            <a:noFill/>
          </a:ln>
        </p:spPr>
        <p:txBody>
          <a:bodyPr/>
          <a:lstStyle>
            <a:lvl1pPr>
              <a:defRPr sz="800" b="1">
                <a:latin typeface="Tahoma" panose="020B0604030504040204" pitchFamily="2" charset="0"/>
              </a:defRPr>
            </a:lvl1pPr>
          </a:lstStyle>
          <a:p>
            <a:pPr lvl="0" eaLnBrk="1" latinLnBrk="1" hangingPunct="1"/>
            <a:endParaRPr lang="en-US" altLang="x-none" dirty="0"/>
          </a:p>
        </p:txBody>
      </p:sp>
      <p:pic>
        <p:nvPicPr>
          <p:cNvPr id="1032" name="Picture 10" descr="C:\Users\Administrator\Desktop\xb.gif"/>
          <p:cNvPicPr>
            <a:picLocks noChangeAspect="1"/>
          </p:cNvPicPr>
          <p:nvPr userDrawn="1"/>
        </p:nvPicPr>
        <p:blipFill>
          <a:blip r:embed="rId13"/>
          <a:stretch>
            <a:fillRect/>
          </a:stretch>
        </p:blipFill>
        <p:spPr>
          <a:xfrm>
            <a:off x="152401" y="6172202"/>
            <a:ext cx="471488" cy="468313"/>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2050" name="AutoShape 7"/>
          <p:cNvSpPr/>
          <p:nvPr/>
        </p:nvSpPr>
        <p:spPr>
          <a:xfrm>
            <a:off x="685800" y="2393950"/>
            <a:ext cx="7772400" cy="109538"/>
          </a:xfrm>
          <a:custGeom>
            <a:avLst/>
            <a:gdLst>
              <a:gd name="txL" fmla="*/ 0 w 1000"/>
              <a:gd name="txT" fmla="*/ 0 h 1000"/>
              <a:gd name="txR" fmla="*/ 1000 w 1000"/>
              <a:gd name="txB" fmla="*/ 1000 h 1000"/>
            </a:gdLst>
            <a:ahLst/>
            <a:cxnLst>
              <a:cxn ang="0">
                <a:pos x="0" y="0"/>
              </a:cxn>
              <a:cxn ang="0">
                <a:pos x="2147483647" y="0"/>
              </a:cxn>
              <a:cxn ang="0">
                <a:pos x="2147483647" y="2147483647"/>
              </a:cxn>
              <a:cxn ang="0">
                <a:pos x="0" y="2147483647"/>
              </a:cxn>
              <a:cxn ang="0">
                <a:pos x="0" y="0"/>
              </a:cxn>
              <a:cxn ang="0">
                <a:pos x="2147483647" y="0"/>
              </a:cxn>
            </a:cxnLst>
            <a:rect l="txL" t="txT" r="txR" b="tx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tx2"/>
          </a:solidFill>
          <a:ln w="9525" cap="flat" cmpd="sng">
            <a:solidFill>
              <a:schemeClr val="tx2"/>
            </a:solidFill>
            <a:prstDash val="solid"/>
            <a:miter/>
            <a:headEnd type="none" w="med" len="med"/>
            <a:tailEnd type="none" w="med" len="med"/>
          </a:ln>
        </p:spPr>
        <p:txBody>
          <a:bodyPr/>
          <a:lstStyle/>
          <a:p>
            <a:pPr lvl="0"/>
            <a:endParaRPr lang="zh-CN" altLang="en-US" dirty="0">
              <a:latin typeface="Gulim" panose="020B0600000101010101" pitchFamily="2" charset="-127"/>
              <a:ea typeface="Gulim" panose="020B0600000101010101" pitchFamily="2" charset="-127"/>
            </a:endParaRPr>
          </a:p>
        </p:txBody>
      </p:sp>
      <p:sp>
        <p:nvSpPr>
          <p:cNvPr id="2051" name="Rectangle 9"/>
          <p:cNvSpPr txBox="1"/>
          <p:nvPr userDrawn="1"/>
        </p:nvSpPr>
        <p:spPr>
          <a:xfrm>
            <a:off x="5665788" y="6378575"/>
            <a:ext cx="2895600" cy="260350"/>
          </a:xfrm>
          <a:prstGeom prst="rect">
            <a:avLst/>
          </a:prstGeom>
          <a:noFill/>
          <a:ln w="9525">
            <a:noFill/>
          </a:ln>
        </p:spPr>
        <p:txBody>
          <a:bodyPr/>
          <a:lstStyle/>
          <a:p>
            <a:pPr lvl="0" algn="r" eaLnBrk="1" latinLnBrk="1" hangingPunct="1"/>
            <a:r>
              <a:rPr lang="en-US" altLang="x-none" sz="800" b="1" dirty="0">
                <a:latin typeface="Tahoma" panose="020B0604030504040204" pitchFamily="2" charset="0"/>
                <a:ea typeface="Gulim" panose="020B0600000101010101" pitchFamily="2" charset="-127"/>
              </a:rPr>
              <a:t>2014-03-01</a:t>
            </a:r>
          </a:p>
        </p:txBody>
      </p:sp>
      <p:sp>
        <p:nvSpPr>
          <p:cNvPr id="2052" name="Rectangle 9"/>
          <p:cNvSpPr txBox="1"/>
          <p:nvPr userDrawn="1"/>
        </p:nvSpPr>
        <p:spPr>
          <a:xfrm>
            <a:off x="3505200" y="6373813"/>
            <a:ext cx="2895600" cy="260350"/>
          </a:xfrm>
          <a:prstGeom prst="rect">
            <a:avLst/>
          </a:prstGeom>
          <a:noFill/>
          <a:ln w="9525">
            <a:noFill/>
          </a:ln>
        </p:spPr>
        <p:txBody>
          <a:bodyPr/>
          <a:lstStyle/>
          <a:p>
            <a:pPr lvl="0" algn="ctr" eaLnBrk="1" latinLnBrk="1" hangingPunct="1"/>
            <a:r>
              <a:rPr lang="zh-CN" altLang="en-US" sz="900" b="1" dirty="0">
                <a:latin typeface="微软雅黑" panose="020B0503020204020204" pitchFamily="2" charset="-122"/>
                <a:ea typeface="微软雅黑" panose="020B0503020204020204" pitchFamily="2" charset="-122"/>
              </a:rPr>
              <a:t>福州大学数学与计算机科学学院</a:t>
            </a:r>
            <a:endParaRPr lang="en-US" altLang="x-none" sz="900" b="1" dirty="0">
              <a:latin typeface="微软雅黑" panose="020B0503020204020204" pitchFamily="2" charset="-122"/>
              <a:ea typeface="微软雅黑" panose="020B0503020204020204" pitchFamily="2" charset="-122"/>
            </a:endParaRPr>
          </a:p>
        </p:txBody>
      </p:sp>
      <p:sp>
        <p:nvSpPr>
          <p:cNvPr id="2053" name="Rectangle 9"/>
          <p:cNvSpPr txBox="1"/>
          <p:nvPr userDrawn="1"/>
        </p:nvSpPr>
        <p:spPr>
          <a:xfrm>
            <a:off x="609600" y="6373813"/>
            <a:ext cx="2895600" cy="260350"/>
          </a:xfrm>
          <a:prstGeom prst="rect">
            <a:avLst/>
          </a:prstGeom>
          <a:noFill/>
          <a:ln w="9525">
            <a:noFill/>
          </a:ln>
        </p:spPr>
        <p:txBody>
          <a:bodyPr/>
          <a:lstStyle/>
          <a:p>
            <a:pPr lvl="0" eaLnBrk="1" latinLnBrk="1" hangingPunct="1"/>
            <a:r>
              <a:rPr lang="en-US" altLang="x-none" sz="800" b="1" dirty="0">
                <a:latin typeface="Tahoma" panose="020B0604030504040204" pitchFamily="2" charset="0"/>
                <a:ea typeface="Gulim" panose="020B0600000101010101" pitchFamily="2" charset="-127"/>
              </a:rPr>
              <a:t>Fuzhou University</a:t>
            </a:r>
          </a:p>
        </p:txBody>
      </p:sp>
      <p:sp>
        <p:nvSpPr>
          <p:cNvPr id="2054" name="Line 5"/>
          <p:cNvSpPr/>
          <p:nvPr userDrawn="1"/>
        </p:nvSpPr>
        <p:spPr>
          <a:xfrm flipV="1">
            <a:off x="609600" y="6329363"/>
            <a:ext cx="7924800" cy="0"/>
          </a:xfrm>
          <a:prstGeom prst="line">
            <a:avLst/>
          </a:prstGeom>
          <a:ln w="3175" cap="flat" cmpd="sng">
            <a:solidFill>
              <a:schemeClr val="tx2"/>
            </a:solidFill>
            <a:prstDash val="solid"/>
            <a:headEnd type="none" w="med" len="med"/>
            <a:tailEnd type="none" w="med" len="med"/>
          </a:ln>
        </p:spPr>
      </p:sp>
      <p:pic>
        <p:nvPicPr>
          <p:cNvPr id="2055" name="Picture 10" descr="C:\Users\Administrator\Desktop\xb.gif"/>
          <p:cNvPicPr>
            <a:picLocks noChangeAspect="1"/>
          </p:cNvPicPr>
          <p:nvPr userDrawn="1"/>
        </p:nvPicPr>
        <p:blipFill>
          <a:blip r:embed="rId14"/>
          <a:stretch>
            <a:fillRect/>
          </a:stretch>
        </p:blipFill>
        <p:spPr>
          <a:xfrm>
            <a:off x="152401" y="6172202"/>
            <a:ext cx="471488" cy="468313"/>
          </a:xfrm>
          <a:prstGeom prst="rect">
            <a:avLst/>
          </a:prstGeom>
          <a:noFill/>
          <a:ln w="9525">
            <a:noFill/>
          </a:ln>
        </p:spPr>
      </p:pic>
      <p:sp>
        <p:nvSpPr>
          <p:cNvPr id="2056"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2057" name="Rectangle 3"/>
          <p:cNvSpPr>
            <a:spLocks noGrp="1"/>
          </p:cNvSpPr>
          <p:nvPr>
            <p:ph type="body" idx="1"/>
          </p:nvPr>
        </p:nvSpPr>
        <p:spPr>
          <a:xfrm>
            <a:off x="566738" y="1196977"/>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3074" name="AutoShape 4"/>
          <p:cNvSpPr/>
          <p:nvPr/>
        </p:nvSpPr>
        <p:spPr>
          <a:xfrm>
            <a:off x="609601" y="908050"/>
            <a:ext cx="7958138" cy="109538"/>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rgbClr val="376092"/>
          </a:solidFill>
          <a:ln w="9525" cap="flat" cmpd="sng">
            <a:solidFill>
              <a:schemeClr val="tx2"/>
            </a:solidFill>
            <a:prstDash val="solid"/>
            <a:miter/>
            <a:headEnd type="none" w="med" len="med"/>
            <a:tailEnd type="none" w="med" len="med"/>
          </a:ln>
        </p:spPr>
        <p:txBody>
          <a:bodyPr/>
          <a:lstStyle/>
          <a:p>
            <a:pPr lvl="0" eaLnBrk="1" hangingPunct="1"/>
            <a:endParaRPr lang="ko-KR" altLang="en-US" sz="2400" dirty="0">
              <a:latin typeface="Times New Roman" panose="02020603050405020304" pitchFamily="2" charset="0"/>
              <a:ea typeface="Gulim" panose="020B0600000101010101" pitchFamily="2" charset="-127"/>
            </a:endParaRPr>
          </a:p>
        </p:txBody>
      </p:sp>
      <p:sp>
        <p:nvSpPr>
          <p:cNvPr id="3075" name="Line 5"/>
          <p:cNvSpPr/>
          <p:nvPr/>
        </p:nvSpPr>
        <p:spPr>
          <a:xfrm flipV="1">
            <a:off x="609600" y="6329363"/>
            <a:ext cx="7924800" cy="0"/>
          </a:xfrm>
          <a:prstGeom prst="line">
            <a:avLst/>
          </a:prstGeom>
          <a:ln w="3175" cap="flat" cmpd="sng">
            <a:solidFill>
              <a:schemeClr val="tx2"/>
            </a:solidFill>
            <a:prstDash val="solid"/>
            <a:headEnd type="none" w="med" len="med"/>
            <a:tailEnd type="none" w="med" len="med"/>
          </a:ln>
        </p:spPr>
      </p:sp>
      <p:pic>
        <p:nvPicPr>
          <p:cNvPr id="3076" name="Picture 10" descr="C:\Users\Administrator\Desktop\xb.gif"/>
          <p:cNvPicPr>
            <a:picLocks noChangeAspect="1"/>
          </p:cNvPicPr>
          <p:nvPr userDrawn="1"/>
        </p:nvPicPr>
        <p:blipFill>
          <a:blip r:embed="rId14"/>
          <a:stretch>
            <a:fillRect/>
          </a:stretch>
        </p:blipFill>
        <p:spPr>
          <a:xfrm>
            <a:off x="152401" y="6172202"/>
            <a:ext cx="471488" cy="468313"/>
          </a:xfrm>
          <a:prstGeom prst="rect">
            <a:avLst/>
          </a:prstGeom>
          <a:noFill/>
          <a:ln w="9525">
            <a:noFill/>
          </a:ln>
        </p:spPr>
      </p:pic>
      <p:sp>
        <p:nvSpPr>
          <p:cNvPr id="3077" name="Rectangle 9"/>
          <p:cNvSpPr txBox="1"/>
          <p:nvPr userDrawn="1"/>
        </p:nvSpPr>
        <p:spPr>
          <a:xfrm>
            <a:off x="5665788" y="6378575"/>
            <a:ext cx="2895600" cy="260350"/>
          </a:xfrm>
          <a:prstGeom prst="rect">
            <a:avLst/>
          </a:prstGeom>
          <a:noFill/>
          <a:ln w="9525">
            <a:noFill/>
          </a:ln>
        </p:spPr>
        <p:txBody>
          <a:bodyPr/>
          <a:lstStyle/>
          <a:p>
            <a:pPr lvl="0" algn="r" eaLnBrk="1" latinLnBrk="1" hangingPunct="1"/>
            <a:r>
              <a:rPr lang="en-US" altLang="x-none" sz="800" b="1" dirty="0">
                <a:latin typeface="Tahoma" panose="020B0604030504040204" pitchFamily="2" charset="0"/>
                <a:ea typeface="Gulim" panose="020B0600000101010101" pitchFamily="2" charset="-127"/>
              </a:rPr>
              <a:t>2014-03-01</a:t>
            </a:r>
          </a:p>
        </p:txBody>
      </p:sp>
      <p:sp>
        <p:nvSpPr>
          <p:cNvPr id="3078" name="Rectangle 9"/>
          <p:cNvSpPr txBox="1"/>
          <p:nvPr userDrawn="1"/>
        </p:nvSpPr>
        <p:spPr>
          <a:xfrm>
            <a:off x="3505200" y="6373813"/>
            <a:ext cx="2895600" cy="260350"/>
          </a:xfrm>
          <a:prstGeom prst="rect">
            <a:avLst/>
          </a:prstGeom>
          <a:noFill/>
          <a:ln w="9525">
            <a:noFill/>
          </a:ln>
        </p:spPr>
        <p:txBody>
          <a:bodyPr/>
          <a:lstStyle/>
          <a:p>
            <a:pPr lvl="0" algn="ctr" eaLnBrk="1" latinLnBrk="1" hangingPunct="1"/>
            <a:r>
              <a:rPr lang="zh-CN" altLang="en-US" sz="900" b="1" dirty="0">
                <a:latin typeface="微软雅黑" panose="020B0503020204020204" pitchFamily="2" charset="-122"/>
                <a:ea typeface="微软雅黑" panose="020B0503020204020204" pitchFamily="2" charset="-122"/>
              </a:rPr>
              <a:t>福州大学数学与计算机科学学院</a:t>
            </a:r>
            <a:endParaRPr lang="en-US" altLang="x-none" sz="900" b="1" dirty="0">
              <a:latin typeface="微软雅黑" panose="020B0503020204020204" pitchFamily="2" charset="-122"/>
              <a:ea typeface="微软雅黑" panose="020B0503020204020204" pitchFamily="2" charset="-122"/>
            </a:endParaRPr>
          </a:p>
        </p:txBody>
      </p:sp>
      <p:sp>
        <p:nvSpPr>
          <p:cNvPr id="3079" name="Rectangle 9"/>
          <p:cNvSpPr txBox="1"/>
          <p:nvPr userDrawn="1"/>
        </p:nvSpPr>
        <p:spPr>
          <a:xfrm>
            <a:off x="609600" y="6373813"/>
            <a:ext cx="2895600" cy="260350"/>
          </a:xfrm>
          <a:prstGeom prst="rect">
            <a:avLst/>
          </a:prstGeom>
          <a:noFill/>
          <a:ln w="9525">
            <a:noFill/>
          </a:ln>
        </p:spPr>
        <p:txBody>
          <a:bodyPr/>
          <a:lstStyle/>
          <a:p>
            <a:pPr lvl="0" eaLnBrk="1" latinLnBrk="1" hangingPunct="1"/>
            <a:r>
              <a:rPr lang="en-US" altLang="x-none" sz="800" b="1" dirty="0">
                <a:latin typeface="Tahoma" panose="020B0604030504040204" pitchFamily="2" charset="0"/>
                <a:ea typeface="Gulim" panose="020B0600000101010101" pitchFamily="2" charset="-127"/>
              </a:rPr>
              <a:t>Fuzhou University</a:t>
            </a:r>
          </a:p>
        </p:txBody>
      </p:sp>
      <p:sp>
        <p:nvSpPr>
          <p:cNvPr id="3080"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3081" name="Rectangle 3"/>
          <p:cNvSpPr>
            <a:spLocks noGrp="1"/>
          </p:cNvSpPr>
          <p:nvPr>
            <p:ph type="body" idx="1"/>
          </p:nvPr>
        </p:nvSpPr>
        <p:spPr>
          <a:xfrm>
            <a:off x="566738" y="1196977"/>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4098" name="AutoShape 7"/>
          <p:cNvSpPr/>
          <p:nvPr/>
        </p:nvSpPr>
        <p:spPr>
          <a:xfrm>
            <a:off x="685800" y="3460750"/>
            <a:ext cx="7772400" cy="109538"/>
          </a:xfrm>
          <a:custGeom>
            <a:avLst/>
            <a:gdLst>
              <a:gd name="txL" fmla="*/ 0 w 1000"/>
              <a:gd name="txT" fmla="*/ 0 h 1000"/>
              <a:gd name="txR" fmla="*/ 1000 w 1000"/>
              <a:gd name="txB" fmla="*/ 1000 h 1000"/>
            </a:gdLst>
            <a:ahLst/>
            <a:cxnLst>
              <a:cxn ang="0">
                <a:pos x="0" y="0"/>
              </a:cxn>
              <a:cxn ang="0">
                <a:pos x="2147483647" y="0"/>
              </a:cxn>
              <a:cxn ang="0">
                <a:pos x="2147483647" y="2147483647"/>
              </a:cxn>
              <a:cxn ang="0">
                <a:pos x="0" y="2147483647"/>
              </a:cxn>
              <a:cxn ang="0">
                <a:pos x="0" y="0"/>
              </a:cxn>
              <a:cxn ang="0">
                <a:pos x="2147483647" y="0"/>
              </a:cxn>
            </a:cxnLst>
            <a:rect l="txL" t="txT" r="txR" b="tx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tx2"/>
          </a:solidFill>
          <a:ln w="9525" cap="flat" cmpd="sng">
            <a:solidFill>
              <a:schemeClr val="tx2"/>
            </a:solidFill>
            <a:prstDash val="solid"/>
            <a:miter/>
            <a:headEnd type="none" w="med" len="med"/>
            <a:tailEnd type="none" w="med" len="med"/>
          </a:ln>
        </p:spPr>
        <p:txBody>
          <a:bodyPr/>
          <a:lstStyle/>
          <a:p>
            <a:pPr lvl="0"/>
            <a:endParaRPr lang="zh-CN" altLang="en-US" dirty="0">
              <a:latin typeface="Gulim" panose="020B0600000101010101" pitchFamily="2" charset="-127"/>
              <a:ea typeface="Gulim" panose="020B0600000101010101" pitchFamily="2" charset="-127"/>
            </a:endParaRPr>
          </a:p>
        </p:txBody>
      </p:sp>
      <p:sp>
        <p:nvSpPr>
          <p:cNvPr id="4099" name="Rectangle 9"/>
          <p:cNvSpPr txBox="1"/>
          <p:nvPr userDrawn="1"/>
        </p:nvSpPr>
        <p:spPr>
          <a:xfrm>
            <a:off x="5665788" y="6378575"/>
            <a:ext cx="2895600" cy="260350"/>
          </a:xfrm>
          <a:prstGeom prst="rect">
            <a:avLst/>
          </a:prstGeom>
          <a:noFill/>
          <a:ln w="9525">
            <a:noFill/>
          </a:ln>
        </p:spPr>
        <p:txBody>
          <a:bodyPr/>
          <a:lstStyle/>
          <a:p>
            <a:pPr lvl="0" algn="r" eaLnBrk="1" latinLnBrk="1" hangingPunct="1"/>
            <a:r>
              <a:rPr lang="en-US" altLang="x-none" sz="800" b="1" dirty="0">
                <a:latin typeface="Tahoma" panose="020B0604030504040204" pitchFamily="2" charset="0"/>
                <a:ea typeface="Gulim" panose="020B0600000101010101" pitchFamily="2" charset="-127"/>
              </a:rPr>
              <a:t>2014-03-01</a:t>
            </a:r>
          </a:p>
        </p:txBody>
      </p:sp>
      <p:sp>
        <p:nvSpPr>
          <p:cNvPr id="4100" name="Rectangle 9"/>
          <p:cNvSpPr txBox="1"/>
          <p:nvPr userDrawn="1"/>
        </p:nvSpPr>
        <p:spPr>
          <a:xfrm>
            <a:off x="3505200" y="6373813"/>
            <a:ext cx="2895600" cy="260350"/>
          </a:xfrm>
          <a:prstGeom prst="rect">
            <a:avLst/>
          </a:prstGeom>
          <a:noFill/>
          <a:ln w="9525">
            <a:noFill/>
          </a:ln>
        </p:spPr>
        <p:txBody>
          <a:bodyPr/>
          <a:lstStyle/>
          <a:p>
            <a:pPr lvl="0" algn="ctr" eaLnBrk="1" latinLnBrk="1" hangingPunct="1"/>
            <a:r>
              <a:rPr lang="zh-CN" altLang="en-US" sz="900" b="1" dirty="0">
                <a:latin typeface="微软雅黑" panose="020B0503020204020204" pitchFamily="2" charset="-122"/>
                <a:ea typeface="微软雅黑" panose="020B0503020204020204" pitchFamily="2" charset="-122"/>
              </a:rPr>
              <a:t>福州大学数学与计算机科学学院</a:t>
            </a:r>
            <a:endParaRPr lang="en-US" altLang="x-none" sz="900" b="1" dirty="0">
              <a:latin typeface="微软雅黑" panose="020B0503020204020204" pitchFamily="2" charset="-122"/>
              <a:ea typeface="微软雅黑" panose="020B0503020204020204" pitchFamily="2" charset="-122"/>
            </a:endParaRPr>
          </a:p>
        </p:txBody>
      </p:sp>
      <p:sp>
        <p:nvSpPr>
          <p:cNvPr id="4101" name="Rectangle 9"/>
          <p:cNvSpPr txBox="1"/>
          <p:nvPr userDrawn="1"/>
        </p:nvSpPr>
        <p:spPr>
          <a:xfrm>
            <a:off x="609600" y="6373813"/>
            <a:ext cx="2895600" cy="260350"/>
          </a:xfrm>
          <a:prstGeom prst="rect">
            <a:avLst/>
          </a:prstGeom>
          <a:noFill/>
          <a:ln w="9525">
            <a:noFill/>
          </a:ln>
        </p:spPr>
        <p:txBody>
          <a:bodyPr/>
          <a:lstStyle/>
          <a:p>
            <a:pPr lvl="0" eaLnBrk="1" latinLnBrk="1" hangingPunct="1"/>
            <a:r>
              <a:rPr lang="en-US" altLang="x-none" sz="800" b="1" dirty="0">
                <a:latin typeface="Tahoma" panose="020B0604030504040204" pitchFamily="2" charset="0"/>
                <a:ea typeface="Gulim" panose="020B0600000101010101" pitchFamily="2" charset="-127"/>
              </a:rPr>
              <a:t>Fuzhou University</a:t>
            </a:r>
          </a:p>
        </p:txBody>
      </p:sp>
      <p:sp>
        <p:nvSpPr>
          <p:cNvPr id="4102" name="Line 5"/>
          <p:cNvSpPr/>
          <p:nvPr userDrawn="1"/>
        </p:nvSpPr>
        <p:spPr>
          <a:xfrm flipV="1">
            <a:off x="609600" y="6329363"/>
            <a:ext cx="7924800" cy="0"/>
          </a:xfrm>
          <a:prstGeom prst="line">
            <a:avLst/>
          </a:prstGeom>
          <a:ln w="3175" cap="flat" cmpd="sng">
            <a:solidFill>
              <a:schemeClr val="tx2"/>
            </a:solidFill>
            <a:prstDash val="solid"/>
            <a:headEnd type="none" w="med" len="med"/>
            <a:tailEnd type="none" w="med" len="med"/>
          </a:ln>
        </p:spPr>
      </p:sp>
      <p:pic>
        <p:nvPicPr>
          <p:cNvPr id="4103" name="Picture 10" descr="C:\Users\Administrator\Desktop\xb.gif"/>
          <p:cNvPicPr>
            <a:picLocks noChangeAspect="1"/>
          </p:cNvPicPr>
          <p:nvPr userDrawn="1"/>
        </p:nvPicPr>
        <p:blipFill>
          <a:blip r:embed="rId13"/>
          <a:stretch>
            <a:fillRect/>
          </a:stretch>
        </p:blipFill>
        <p:spPr>
          <a:xfrm>
            <a:off x="152401" y="6172202"/>
            <a:ext cx="471488" cy="468313"/>
          </a:xfrm>
          <a:prstGeom prst="rect">
            <a:avLst/>
          </a:prstGeom>
          <a:noFill/>
          <a:ln w="9525">
            <a:noFill/>
          </a:ln>
        </p:spPr>
      </p:pic>
      <p:sp>
        <p:nvSpPr>
          <p:cNvPr id="4104"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4105" name="Rectangle 3"/>
          <p:cNvSpPr>
            <a:spLocks noGrp="1"/>
          </p:cNvSpPr>
          <p:nvPr>
            <p:ph type="body" idx="1"/>
          </p:nvPr>
        </p:nvSpPr>
        <p:spPr>
          <a:xfrm>
            <a:off x="566738" y="1196977"/>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3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30.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jpeg"/><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0.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30.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30.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30.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jpeg"/><Relationship Id="rId7"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30.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jpeg"/><Relationship Id="rId7"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30.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30.xml"/><Relationship Id="rId5" Type="http://schemas.openxmlformats.org/officeDocument/2006/relationships/image" Target="../media/image35.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30.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30.xm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30.xml"/><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30.xml"/><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30.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30.xml"/><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30.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3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ctrTitle"/>
          </p:nvPr>
        </p:nvSpPr>
        <p:spPr>
          <a:xfrm>
            <a:off x="533506" y="1447852"/>
            <a:ext cx="8153400" cy="762000"/>
          </a:xfrm>
        </p:spPr>
        <p:txBody>
          <a:bodyPr vert="horz" wrap="square" anchor="b"/>
          <a:lstStyle>
            <a:lvl1pPr lvl="0">
              <a:defRPr/>
            </a:lvl1pPr>
          </a:lstStyle>
          <a:p>
            <a:pPr lvl="0" algn="ctr"/>
            <a:r>
              <a:rPr lang="en-US" altLang="zh-CN" sz="2800" b="1" dirty="0" err="1"/>
              <a:t>DualE</a:t>
            </a:r>
            <a:r>
              <a:rPr lang="en-US" altLang="zh-CN" sz="2800" b="1" dirty="0"/>
              <a:t>: Dual Quaternion Knowledge Graph   Embeddings</a:t>
            </a:r>
            <a:endParaRPr lang="zh-CN" altLang="en-US" sz="2800" b="1" dirty="0">
              <a:solidFill>
                <a:schemeClr val="accent1"/>
              </a:solidFill>
              <a:effectLst>
                <a:outerShdw blurRad="38100" dist="25400" dir="5400000" algn="ctr" rotWithShape="0">
                  <a:srgbClr val="6E747A">
                    <a:alpha val="43000"/>
                  </a:srgbClr>
                </a:outerShdw>
              </a:effectLst>
              <a:cs typeface="+mn-ea"/>
              <a:sym typeface="+mn-ea"/>
            </a:endParaRPr>
          </a:p>
        </p:txBody>
      </p:sp>
      <p:sp>
        <p:nvSpPr>
          <p:cNvPr id="6147" name="Rectangle 3"/>
          <p:cNvSpPr>
            <a:spLocks noGrp="1"/>
          </p:cNvSpPr>
          <p:nvPr>
            <p:ph type="subTitle"/>
          </p:nvPr>
        </p:nvSpPr>
        <p:spPr>
          <a:xfrm>
            <a:off x="5867400" y="4191000"/>
            <a:ext cx="2590800" cy="1524000"/>
          </a:xfrm>
        </p:spPr>
        <p:txBody>
          <a:bodyPr vert="horz" wrap="square" anchor="t"/>
          <a:lstStyle>
            <a:lvl1pPr marL="0" lvl="0" indent="0" algn="ctr">
              <a:buNone/>
              <a:defRPr/>
            </a:lvl1pPr>
            <a:lvl2pPr marL="471805" lvl="1" indent="0" algn="ctr">
              <a:buNone/>
              <a:defRPr/>
            </a:lvl2pPr>
            <a:lvl3pPr marL="909955" lvl="2" indent="0" algn="ctr">
              <a:buNone/>
              <a:defRPr/>
            </a:lvl3pPr>
            <a:lvl4pPr marL="1306830" lvl="3" indent="0" algn="ctr">
              <a:buNone/>
              <a:defRPr/>
            </a:lvl4pPr>
            <a:lvl5pPr marL="1695450" lvl="4" indent="0" algn="ctr">
              <a:buNone/>
              <a:defRPr/>
            </a:lvl5pPr>
          </a:lstStyle>
          <a:p>
            <a:pPr lvl="0" algn="l" eaLnBrk="1" hangingPunct="1">
              <a:lnSpc>
                <a:spcPct val="115000"/>
              </a:lnSpc>
            </a:pPr>
            <a:r>
              <a:rPr lang="zh-CN" altLang="en-US" sz="800" dirty="0"/>
              <a:t>                                                                           </a:t>
            </a:r>
            <a:endParaRPr lang="en-US" altLang="x-none" sz="800" dirty="0"/>
          </a:p>
          <a:p>
            <a:pPr lvl="0" algn="l" eaLnBrk="1" hangingPunct="1">
              <a:lnSpc>
                <a:spcPct val="115000"/>
              </a:lnSpc>
            </a:pPr>
            <a:r>
              <a:rPr lang="zh-CN" altLang="en-US" sz="1800" dirty="0"/>
              <a:t>汇报人：杨心逸</a:t>
            </a:r>
          </a:p>
          <a:p>
            <a:pPr lvl="0" algn="l" eaLnBrk="1" hangingPunct="1">
              <a:lnSpc>
                <a:spcPct val="115000"/>
              </a:lnSpc>
            </a:pPr>
            <a:r>
              <a:rPr lang="zh-CN" altLang="en-US" sz="1800" dirty="0"/>
              <a:t>日    期：</a:t>
            </a:r>
            <a:r>
              <a:rPr lang="en-US" altLang="x-none" sz="1800" dirty="0"/>
              <a:t>2021</a:t>
            </a:r>
            <a:r>
              <a:rPr lang="zh-CN" altLang="en-US" sz="1800" dirty="0"/>
              <a:t>-</a:t>
            </a:r>
            <a:r>
              <a:rPr lang="en-US" altLang="zh-CN" sz="1800" dirty="0"/>
              <a:t>6</a:t>
            </a:r>
            <a:r>
              <a:rPr lang="zh-CN" altLang="en-US" sz="1800" dirty="0"/>
              <a:t>-</a:t>
            </a:r>
            <a:r>
              <a:rPr lang="en-US" altLang="zh-CN" sz="1800" dirty="0"/>
              <a:t>?</a:t>
            </a:r>
          </a:p>
          <a:p>
            <a:pPr lvl="0" algn="l" eaLnBrk="1" hangingPunct="1">
              <a:lnSpc>
                <a:spcPct val="115000"/>
              </a:lnSpc>
            </a:pPr>
            <a:r>
              <a:rPr lang="zh-CN" altLang="en-US" sz="800" dirty="0"/>
              <a:t>                                                                            </a:t>
            </a:r>
            <a:endParaRPr lang="en-US" altLang="x-none" sz="800" dirty="0"/>
          </a:p>
          <a:p>
            <a:pPr lvl="0" algn="r" eaLnBrk="1" hangingPunct="1">
              <a:lnSpc>
                <a:spcPct val="115000"/>
              </a:lnSpc>
            </a:pPr>
            <a:endParaRPr lang="en-US" altLang="x-none" sz="700" dirty="0"/>
          </a:p>
          <a:p>
            <a:pPr lvl="0" algn="r" eaLnBrk="1" hangingPunct="1">
              <a:lnSpc>
                <a:spcPct val="115000"/>
              </a:lnSpc>
            </a:pPr>
            <a:endParaRPr lang="en-US" altLang="x-none" sz="700" dirty="0"/>
          </a:p>
          <a:p>
            <a:pPr lvl="0" algn="r" eaLnBrk="1" hangingPunct="1">
              <a:lnSpc>
                <a:spcPct val="115000"/>
              </a:lnSpc>
            </a:pPr>
            <a:endParaRPr lang="zh-CN" altLang="en-US" sz="800" dirty="0"/>
          </a:p>
        </p:txBody>
      </p:sp>
      <p:pic>
        <p:nvPicPr>
          <p:cNvPr id="6148" name="图片 3" descr="bb.jpg"/>
          <p:cNvPicPr>
            <a:picLocks noChangeAspect="1"/>
          </p:cNvPicPr>
          <p:nvPr/>
        </p:nvPicPr>
        <p:blipFill>
          <a:blip r:embed="rId3"/>
          <a:stretch>
            <a:fillRect/>
          </a:stretch>
        </p:blipFill>
        <p:spPr>
          <a:xfrm>
            <a:off x="7696200" y="6400800"/>
            <a:ext cx="933450" cy="304800"/>
          </a:xfrm>
          <a:prstGeom prst="rect">
            <a:avLst/>
          </a:prstGeom>
          <a:noFill/>
          <a:ln w="9525">
            <a:noFill/>
          </a:ln>
        </p:spPr>
      </p:pic>
      <p:pic>
        <p:nvPicPr>
          <p:cNvPr id="6149" name="Picture 6" descr="C:\Users\chensh\Desktop\image\235105-1305160K11533.jpg"/>
          <p:cNvPicPr>
            <a:picLocks noChangeAspect="1"/>
          </p:cNvPicPr>
          <p:nvPr/>
        </p:nvPicPr>
        <p:blipFill>
          <a:blip r:embed="rId4"/>
          <a:stretch>
            <a:fillRect/>
          </a:stretch>
        </p:blipFill>
        <p:spPr>
          <a:xfrm>
            <a:off x="762000" y="2667000"/>
            <a:ext cx="5106988" cy="3657600"/>
          </a:xfrm>
          <a:prstGeom prst="rect">
            <a:avLst/>
          </a:prstGeom>
          <a:noFill/>
          <a:ln w="9525">
            <a:noFill/>
          </a:ln>
        </p:spPr>
      </p:pic>
    </p:spTree>
  </p:cSld>
  <p:clrMapOvr>
    <a:masterClrMapping/>
  </p:clrMapOvr>
  <p:transition spd="slow" advTm="1326"/>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1000"/>
                                        <p:tgtEl>
                                          <p:spTgt spid="6146"/>
                                        </p:tgtEl>
                                      </p:cBhvr>
                                    </p:animEffect>
                                    <p:anim calcmode="lin" valueType="num">
                                      <p:cBhvr>
                                        <p:cTn id="8" dur="1000" fill="hold"/>
                                        <p:tgtEl>
                                          <p:spTgt spid="6146"/>
                                        </p:tgtEl>
                                        <p:attrNameLst>
                                          <p:attrName>ppt_x</p:attrName>
                                        </p:attrNameLst>
                                      </p:cBhvr>
                                      <p:tavLst>
                                        <p:tav tm="0">
                                          <p:val>
                                            <p:strVal val="#ppt_x"/>
                                          </p:val>
                                        </p:tav>
                                        <p:tav tm="100000">
                                          <p:val>
                                            <p:strVal val="#ppt_x"/>
                                          </p:val>
                                        </p:tav>
                                      </p:tavLst>
                                    </p:anim>
                                    <p:anim calcmode="lin" valueType="num">
                                      <p:cBhvr>
                                        <p:cTn id="9"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10</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sp>
        <p:nvSpPr>
          <p:cNvPr id="7" name="内容占位符 2">
            <a:extLst>
              <a:ext uri="{FF2B5EF4-FFF2-40B4-BE49-F238E27FC236}">
                <a16:creationId xmlns:a16="http://schemas.microsoft.com/office/drawing/2014/main" id="{E5A51D45-ADDC-425E-8711-05F495F90F57}"/>
              </a:ext>
            </a:extLst>
          </p:cNvPr>
          <p:cNvSpPr txBox="1">
            <a:spLocks/>
          </p:cNvSpPr>
          <p:nvPr/>
        </p:nvSpPr>
        <p:spPr>
          <a:xfrm>
            <a:off x="304911" y="1143060"/>
            <a:ext cx="8561398" cy="4952944"/>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marL="0" lvl="0" indent="0">
              <a:buClr>
                <a:srgbClr val="C0504D"/>
              </a:buClr>
              <a:buNone/>
            </a:pPr>
            <a:r>
              <a:rPr lang="zh-CN" altLang="en-US" sz="1800" dirty="0">
                <a:solidFill>
                  <a:srgbClr val="000000"/>
                </a:solidFill>
              </a:rPr>
              <a:t>接下来给出多重关系模式的定义。考虑如下知识图</a:t>
            </a:r>
            <a:endParaRPr kumimoji="0" lang="zh-CN" altLang="en-US" sz="1800" b="0" i="0" u="none" strike="noStrike" kern="1200" cap="none" spc="0" normalizeH="0" baseline="0" noProof="0" dirty="0">
              <a:ln>
                <a:noFill/>
              </a:ln>
              <a:solidFill>
                <a:srgbClr val="000000"/>
              </a:solidFill>
              <a:effectLst/>
              <a:uLnTx/>
              <a:uFillTx/>
              <a:latin typeface="微软雅黑"/>
              <a:ea typeface="微软雅黑"/>
              <a:cs typeface="+mn-cs"/>
            </a:endParaRPr>
          </a:p>
        </p:txBody>
      </p:sp>
      <p:pic>
        <p:nvPicPr>
          <p:cNvPr id="2" name="图片 1">
            <a:extLst>
              <a:ext uri="{FF2B5EF4-FFF2-40B4-BE49-F238E27FC236}">
                <a16:creationId xmlns:a16="http://schemas.microsoft.com/office/drawing/2014/main" id="{F1939066-3645-4172-97B7-6777CD001445}"/>
              </a:ext>
            </a:extLst>
          </p:cNvPr>
          <p:cNvPicPr>
            <a:picLocks noChangeAspect="1"/>
          </p:cNvPicPr>
          <p:nvPr/>
        </p:nvPicPr>
        <p:blipFill>
          <a:blip r:embed="rId4"/>
          <a:stretch>
            <a:fillRect/>
          </a:stretch>
        </p:blipFill>
        <p:spPr>
          <a:xfrm>
            <a:off x="0" y="1524050"/>
            <a:ext cx="9144000" cy="3137195"/>
          </a:xfrm>
          <a:prstGeom prst="rect">
            <a:avLst/>
          </a:prstGeom>
        </p:spPr>
      </p:pic>
      <p:pic>
        <p:nvPicPr>
          <p:cNvPr id="4" name="图片 3">
            <a:extLst>
              <a:ext uri="{FF2B5EF4-FFF2-40B4-BE49-F238E27FC236}">
                <a16:creationId xmlns:a16="http://schemas.microsoft.com/office/drawing/2014/main" id="{F204C422-E79E-49C9-8C18-210652394E57}"/>
              </a:ext>
            </a:extLst>
          </p:cNvPr>
          <p:cNvPicPr>
            <a:picLocks noChangeAspect="1"/>
          </p:cNvPicPr>
          <p:nvPr/>
        </p:nvPicPr>
        <p:blipFill>
          <a:blip r:embed="rId5"/>
          <a:stretch>
            <a:fillRect/>
          </a:stretch>
        </p:blipFill>
        <p:spPr>
          <a:xfrm>
            <a:off x="457308" y="4915321"/>
            <a:ext cx="1295238" cy="266667"/>
          </a:xfrm>
          <a:prstGeom prst="rect">
            <a:avLst/>
          </a:prstGeom>
        </p:spPr>
      </p:pic>
      <p:pic>
        <p:nvPicPr>
          <p:cNvPr id="8" name="图片 7">
            <a:extLst>
              <a:ext uri="{FF2B5EF4-FFF2-40B4-BE49-F238E27FC236}">
                <a16:creationId xmlns:a16="http://schemas.microsoft.com/office/drawing/2014/main" id="{6D566A2D-BB40-457C-9390-ED302BEB9B6C}"/>
              </a:ext>
            </a:extLst>
          </p:cNvPr>
          <p:cNvPicPr>
            <a:picLocks noChangeAspect="1"/>
          </p:cNvPicPr>
          <p:nvPr/>
        </p:nvPicPr>
        <p:blipFill>
          <a:blip r:embed="rId6"/>
          <a:stretch>
            <a:fillRect/>
          </a:stretch>
        </p:blipFill>
        <p:spPr>
          <a:xfrm>
            <a:off x="1941032" y="4896274"/>
            <a:ext cx="1533333" cy="285714"/>
          </a:xfrm>
          <a:prstGeom prst="rect">
            <a:avLst/>
          </a:prstGeom>
        </p:spPr>
      </p:pic>
    </p:spTree>
    <p:extLst>
      <p:ext uri="{BB962C8B-B14F-4D97-AF65-F5344CB8AC3E}">
        <p14:creationId xmlns:p14="http://schemas.microsoft.com/office/powerpoint/2010/main" val="4083274127"/>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11</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sp>
        <p:nvSpPr>
          <p:cNvPr id="7" name="内容占位符 2">
            <a:extLst>
              <a:ext uri="{FF2B5EF4-FFF2-40B4-BE49-F238E27FC236}">
                <a16:creationId xmlns:a16="http://schemas.microsoft.com/office/drawing/2014/main" id="{E5A51D45-ADDC-425E-8711-05F495F90F57}"/>
              </a:ext>
            </a:extLst>
          </p:cNvPr>
          <p:cNvSpPr txBox="1">
            <a:spLocks/>
          </p:cNvSpPr>
          <p:nvPr/>
        </p:nvSpPr>
        <p:spPr>
          <a:xfrm>
            <a:off x="304911" y="1143060"/>
            <a:ext cx="8561398" cy="4952944"/>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marL="0" lvl="0" indent="0">
              <a:buClr>
                <a:srgbClr val="C0504D"/>
              </a:buClr>
              <a:buNone/>
            </a:pPr>
            <a:r>
              <a:rPr lang="zh-CN" altLang="en-US" dirty="0"/>
              <a:t>如果两个实体之间有许多多重关系，旋转和平移的组合能同时模拟这些关系吗？</a:t>
            </a:r>
            <a:endParaRPr lang="en-US" altLang="zh-CN" dirty="0"/>
          </a:p>
          <a:p>
            <a:pPr marL="0" lvl="0" indent="457200">
              <a:buClr>
                <a:srgbClr val="C0504D"/>
              </a:buClr>
              <a:buNone/>
            </a:pPr>
            <a:r>
              <a:rPr lang="zh-CN" altLang="en-US" sz="1800" dirty="0">
                <a:solidFill>
                  <a:srgbClr val="000000"/>
                </a:solidFill>
              </a:rPr>
              <a:t>显然，单一的平移或旋转对于这种多重关系模式是无效的。尽管</a:t>
            </a:r>
            <a:r>
              <a:rPr lang="en-US" altLang="zh-CN" sz="1800" dirty="0" err="1">
                <a:solidFill>
                  <a:srgbClr val="000000"/>
                </a:solidFill>
              </a:rPr>
              <a:t>TransR</a:t>
            </a:r>
            <a:r>
              <a:rPr lang="zh-CN" altLang="en-US" sz="1800" dirty="0">
                <a:solidFill>
                  <a:srgbClr val="000000"/>
                </a:solidFill>
              </a:rPr>
              <a:t>等一些翻译家族模型可以解决这个问题，比如对于</a:t>
            </a:r>
            <a:r>
              <a:rPr lang="en-US" altLang="zh-CN" sz="1800" dirty="0" err="1">
                <a:solidFill>
                  <a:srgbClr val="000000"/>
                </a:solidFill>
              </a:rPr>
              <a:t>TransR</a:t>
            </a:r>
            <a:r>
              <a:rPr lang="zh-CN" altLang="en-US" sz="1800" dirty="0">
                <a:solidFill>
                  <a:srgbClr val="000000"/>
                </a:solidFill>
              </a:rPr>
              <a:t>中的每种类型的关系，它不仅有一个向量</a:t>
            </a:r>
            <a:r>
              <a:rPr lang="en-US" altLang="zh-CN" sz="1800" dirty="0">
                <a:solidFill>
                  <a:srgbClr val="000000"/>
                </a:solidFill>
              </a:rPr>
              <a:t>r</a:t>
            </a:r>
            <a:r>
              <a:rPr lang="zh-CN" altLang="en-US" sz="1800" dirty="0">
                <a:solidFill>
                  <a:srgbClr val="000000"/>
                </a:solidFill>
              </a:rPr>
              <a:t>来建模自己，而且还有一个映射矩阵</a:t>
            </a:r>
            <a:r>
              <a:rPr lang="en-US" altLang="zh-CN" sz="1800" dirty="0" err="1">
                <a:solidFill>
                  <a:srgbClr val="000000"/>
                </a:solidFill>
              </a:rPr>
              <a:t>Mr</a:t>
            </a:r>
            <a:r>
              <a:rPr lang="zh-CN" altLang="en-US" sz="1800" dirty="0">
                <a:solidFill>
                  <a:srgbClr val="000000"/>
                </a:solidFill>
              </a:rPr>
              <a:t>来建模关系空间，而它们不能建模逆关系和合成关系。</a:t>
            </a:r>
            <a:endParaRPr lang="en-US" altLang="zh-CN" sz="1800" dirty="0">
              <a:solidFill>
                <a:srgbClr val="000000"/>
              </a:solidFill>
            </a:endParaRPr>
          </a:p>
          <a:p>
            <a:pPr marL="0" lvl="0" indent="457200">
              <a:buClr>
                <a:srgbClr val="C0504D"/>
              </a:buClr>
              <a:buNone/>
            </a:pPr>
            <a:r>
              <a:rPr lang="zh-CN" altLang="en-US" sz="1800" dirty="0">
                <a:solidFill>
                  <a:srgbClr val="000000"/>
                </a:solidFill>
              </a:rPr>
              <a:t>与这些复杂的方法相反，作者使用平移和旋转的组合来建模多个关系模式，同时它可以建模所有的关键模式。</a:t>
            </a:r>
            <a:endParaRPr kumimoji="0" lang="zh-CN" altLang="en-US" sz="1800" b="0" i="0" u="none" strike="noStrike" kern="1200" cap="none" spc="0" normalizeH="0" baseline="0" noProof="0" dirty="0">
              <a:ln>
                <a:noFill/>
              </a:ln>
              <a:solidFill>
                <a:srgbClr val="000000"/>
              </a:solidFill>
              <a:effectLst/>
              <a:uLnTx/>
              <a:uFillTx/>
              <a:latin typeface="微软雅黑"/>
              <a:ea typeface="微软雅黑"/>
              <a:cs typeface="+mn-cs"/>
            </a:endParaRPr>
          </a:p>
        </p:txBody>
      </p:sp>
      <p:pic>
        <p:nvPicPr>
          <p:cNvPr id="5" name="图片 4">
            <a:extLst>
              <a:ext uri="{FF2B5EF4-FFF2-40B4-BE49-F238E27FC236}">
                <a16:creationId xmlns:a16="http://schemas.microsoft.com/office/drawing/2014/main" id="{0A07A40D-0426-42A9-8F78-1C474EEC9C2F}"/>
              </a:ext>
            </a:extLst>
          </p:cNvPr>
          <p:cNvPicPr>
            <a:picLocks noChangeAspect="1"/>
          </p:cNvPicPr>
          <p:nvPr/>
        </p:nvPicPr>
        <p:blipFill>
          <a:blip r:embed="rId4"/>
          <a:stretch>
            <a:fillRect/>
          </a:stretch>
        </p:blipFill>
        <p:spPr>
          <a:xfrm>
            <a:off x="1752674" y="4038584"/>
            <a:ext cx="6019642" cy="2061522"/>
          </a:xfrm>
          <a:prstGeom prst="rect">
            <a:avLst/>
          </a:prstGeom>
        </p:spPr>
      </p:pic>
      <p:sp>
        <p:nvSpPr>
          <p:cNvPr id="6" name="文本框 5">
            <a:extLst>
              <a:ext uri="{FF2B5EF4-FFF2-40B4-BE49-F238E27FC236}">
                <a16:creationId xmlns:a16="http://schemas.microsoft.com/office/drawing/2014/main" id="{1F754DA4-AFCB-41EE-917D-928BAFFC4B0C}"/>
              </a:ext>
            </a:extLst>
          </p:cNvPr>
          <p:cNvSpPr txBox="1"/>
          <p:nvPr/>
        </p:nvSpPr>
        <p:spPr>
          <a:xfrm>
            <a:off x="875511" y="4570198"/>
            <a:ext cx="877163" cy="1754326"/>
          </a:xfrm>
          <a:prstGeom prst="rect">
            <a:avLst/>
          </a:prstGeom>
          <a:noFill/>
        </p:spPr>
        <p:txBody>
          <a:bodyPr wrap="none" rtlCol="0">
            <a:spAutoFit/>
          </a:bodyPr>
          <a:lstStyle/>
          <a:p>
            <a:r>
              <a:rPr lang="zh-CN" altLang="en-US" dirty="0"/>
              <a:t>对称</a:t>
            </a:r>
            <a:endParaRPr lang="en-US" altLang="zh-CN" dirty="0"/>
          </a:p>
          <a:p>
            <a:r>
              <a:rPr lang="zh-CN" altLang="en-US" dirty="0"/>
              <a:t>反对称</a:t>
            </a:r>
            <a:endParaRPr lang="en-US" altLang="zh-CN" dirty="0"/>
          </a:p>
          <a:p>
            <a:r>
              <a:rPr lang="zh-CN" altLang="en-US" dirty="0"/>
              <a:t>逆</a:t>
            </a:r>
            <a:endParaRPr lang="en-US" altLang="zh-CN" dirty="0"/>
          </a:p>
          <a:p>
            <a:r>
              <a:rPr lang="zh-CN" altLang="en-US" dirty="0"/>
              <a:t>组合</a:t>
            </a:r>
            <a:endParaRPr lang="en-US" altLang="zh-CN" dirty="0"/>
          </a:p>
          <a:p>
            <a:r>
              <a:rPr lang="zh-CN" altLang="en-US" dirty="0"/>
              <a:t>多重</a:t>
            </a:r>
            <a:endParaRPr lang="en-US" altLang="zh-CN" dirty="0"/>
          </a:p>
          <a:p>
            <a:endParaRPr lang="zh-CN" altLang="en-US" dirty="0"/>
          </a:p>
        </p:txBody>
      </p:sp>
    </p:spTree>
    <p:extLst>
      <p:ext uri="{BB962C8B-B14F-4D97-AF65-F5344CB8AC3E}">
        <p14:creationId xmlns:p14="http://schemas.microsoft.com/office/powerpoint/2010/main" val="980186341"/>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en-US" altLang="zh-CN" sz="2800" b="1" dirty="0">
                <a:effectLst>
                  <a:outerShdw blurRad="38100" dist="38100" dir="2700000">
                    <a:srgbClr val="C0C0C0"/>
                  </a:outerShdw>
                </a:effectLst>
                <a:latin typeface="+mn-lt"/>
                <a:ea typeface="+mn-ea"/>
                <a:cs typeface="+mn-cs"/>
              </a:rPr>
              <a:t>2</a:t>
            </a:r>
            <a:r>
              <a:rPr lang="zh-CN" altLang="en-US" sz="2800" b="1" dirty="0">
                <a:effectLst>
                  <a:outerShdw blurRad="38100" dist="38100" dir="2700000">
                    <a:srgbClr val="C0C0C0"/>
                  </a:outerShdw>
                </a:effectLst>
                <a:latin typeface="+mn-lt"/>
                <a:ea typeface="+mn-ea"/>
                <a:cs typeface="+mn-cs"/>
              </a:rPr>
              <a:t>、模型</a:t>
            </a:r>
            <a:r>
              <a:rPr lang="en-US" altLang="zh-CN" sz="2800" b="1" dirty="0">
                <a:effectLst>
                  <a:outerShdw blurRad="38100" dist="38100" dir="2700000">
                    <a:srgbClr val="C0C0C0"/>
                  </a:outerShdw>
                </a:effectLst>
                <a:latin typeface="+mn-lt"/>
                <a:ea typeface="+mn-ea"/>
                <a:cs typeface="+mn-cs"/>
              </a:rPr>
              <a:t>----</a:t>
            </a:r>
            <a:r>
              <a:rPr lang="zh-CN" altLang="en-US" sz="2800" b="1" dirty="0">
                <a:effectLst>
                  <a:outerShdw blurRad="38100" dist="38100" dir="2700000">
                    <a:srgbClr val="C0C0C0"/>
                  </a:outerShdw>
                </a:effectLst>
                <a:latin typeface="+mn-lt"/>
                <a:ea typeface="+mn-ea"/>
                <a:cs typeface="+mn-cs"/>
              </a:rPr>
              <a:t>对偶四元数基本性质</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12</a:t>
            </a:fld>
            <a:endParaRPr lang="zh-CN" altLang="en-US" sz="2400" b="1" dirty="0">
              <a:solidFill>
                <a:srgbClr val="254061"/>
              </a:solidFill>
              <a:latin typeface="HY헤드라인M" pitchFamily="2" charset="-127"/>
              <a:ea typeface="HY헤드라인M" pitchFamily="2" charset="-127"/>
            </a:endParaRPr>
          </a:p>
        </p:txBody>
      </p:sp>
      <p:sp>
        <p:nvSpPr>
          <p:cNvPr id="10" name="内容占位符 2"/>
          <p:cNvSpPr txBox="1">
            <a:spLocks/>
          </p:cNvSpPr>
          <p:nvPr/>
        </p:nvSpPr>
        <p:spPr>
          <a:xfrm>
            <a:off x="523875" y="1143060"/>
            <a:ext cx="8096250" cy="5105342"/>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marL="0" indent="457200">
              <a:buClr>
                <a:srgbClr val="C0504D"/>
              </a:buClr>
              <a:buNone/>
            </a:pPr>
            <a:r>
              <a:rPr lang="zh-CN" altLang="en-US" dirty="0">
                <a:solidFill>
                  <a:srgbClr val="000000"/>
                </a:solidFill>
                <a:latin typeface="微软雅黑"/>
                <a:ea typeface="微软雅黑"/>
              </a:rPr>
              <a:t>接下来</a:t>
            </a:r>
            <a:r>
              <a:rPr lang="zh-CN" altLang="en-US" dirty="0">
                <a:solidFill>
                  <a:srgbClr val="000000"/>
                </a:solidFill>
              </a:rPr>
              <a:t>介绍一下四元数、</a:t>
            </a:r>
            <a:r>
              <a:rPr lang="zh-CN" altLang="en-US" dirty="0"/>
              <a:t>对偶数、</a:t>
            </a:r>
            <a:r>
              <a:rPr lang="zh-CN" altLang="en-US" dirty="0">
                <a:solidFill>
                  <a:srgbClr val="000000"/>
                </a:solidFill>
              </a:rPr>
              <a:t>对偶</a:t>
            </a:r>
            <a:r>
              <a:rPr lang="zh-CN" altLang="en-US" dirty="0">
                <a:solidFill>
                  <a:srgbClr val="000000"/>
                </a:solidFill>
                <a:latin typeface="微软雅黑"/>
                <a:ea typeface="微软雅黑"/>
              </a:rPr>
              <a:t>四元数的运算及性质</a:t>
            </a:r>
            <a:endParaRPr lang="en-US" altLang="zh-CN" dirty="0">
              <a:solidFill>
                <a:srgbClr val="000000"/>
              </a:solidFill>
              <a:latin typeface="微软雅黑"/>
              <a:ea typeface="微软雅黑"/>
            </a:endParaRPr>
          </a:p>
          <a:p>
            <a:pPr>
              <a:buClr>
                <a:srgbClr val="C0504D"/>
              </a:buClr>
            </a:pPr>
            <a:r>
              <a:rPr lang="zh-CN" altLang="en-US" dirty="0">
                <a:solidFill>
                  <a:srgbClr val="FF0000"/>
                </a:solidFill>
                <a:latin typeface="微软雅黑"/>
                <a:ea typeface="微软雅黑"/>
              </a:rPr>
              <a:t>四元数</a:t>
            </a:r>
            <a:endParaRPr lang="en-US" altLang="zh-CN" dirty="0">
              <a:solidFill>
                <a:srgbClr val="FF0000"/>
              </a:solidFill>
              <a:latin typeface="微软雅黑"/>
              <a:ea typeface="微软雅黑"/>
            </a:endParaRPr>
          </a:p>
          <a:p>
            <a:pPr marL="0" indent="0">
              <a:buClr>
                <a:srgbClr val="C0504D"/>
              </a:buClr>
              <a:buNone/>
            </a:pPr>
            <a:r>
              <a:rPr lang="zh-CN" altLang="en-US" dirty="0"/>
              <a:t>四元数是超复数系统，一个四元数被表示为：</a:t>
            </a:r>
            <a:endParaRPr lang="en-US" altLang="zh-CN" dirty="0"/>
          </a:p>
          <a:p>
            <a:pPr marL="0" indent="0">
              <a:buClr>
                <a:srgbClr val="C0504D"/>
              </a:buClr>
              <a:buNone/>
            </a:pPr>
            <a:endParaRPr lang="en-US" altLang="zh-CN" dirty="0"/>
          </a:p>
          <a:p>
            <a:pPr marL="0" indent="0">
              <a:buClr>
                <a:srgbClr val="C0504D"/>
              </a:buClr>
              <a:buNone/>
            </a:pPr>
            <a:r>
              <a:rPr lang="zh-CN" altLang="en-US" dirty="0"/>
              <a:t>其中</a:t>
            </a:r>
            <a:r>
              <a:rPr lang="en-US" altLang="zh-CN" dirty="0" err="1"/>
              <a:t>i</a:t>
            </a:r>
            <a:r>
              <a:rPr lang="en-US" altLang="zh-CN" dirty="0"/>
              <a:t>, j, k</a:t>
            </a:r>
            <a:r>
              <a:rPr lang="zh-CN" altLang="en-US" dirty="0"/>
              <a:t>为三个维度</a:t>
            </a:r>
            <a:r>
              <a:rPr lang="en-US" altLang="zh-CN" dirty="0"/>
              <a:t>(x</a:t>
            </a:r>
            <a:r>
              <a:rPr lang="zh-CN" altLang="en-US" dirty="0"/>
              <a:t>、</a:t>
            </a:r>
            <a:r>
              <a:rPr lang="en-US" altLang="zh-CN" dirty="0"/>
              <a:t>y</a:t>
            </a:r>
            <a:r>
              <a:rPr lang="zh-CN" altLang="en-US" dirty="0"/>
              <a:t>、</a:t>
            </a:r>
            <a:r>
              <a:rPr lang="en-US" altLang="zh-CN" dirty="0"/>
              <a:t>z</a:t>
            </a:r>
            <a:r>
              <a:rPr lang="zh-CN" altLang="en-US" dirty="0"/>
              <a:t>轴</a:t>
            </a:r>
            <a:r>
              <a:rPr lang="en-US" altLang="zh-CN" dirty="0"/>
              <a:t>)</a:t>
            </a:r>
            <a:r>
              <a:rPr lang="zh-CN" altLang="en-US" dirty="0"/>
              <a:t>上的单位矢量。</a:t>
            </a:r>
            <a:endParaRPr lang="en-US" altLang="zh-CN" dirty="0"/>
          </a:p>
          <a:p>
            <a:pPr>
              <a:buClr>
                <a:srgbClr val="C0504D"/>
              </a:buClr>
            </a:pPr>
            <a:r>
              <a:rPr lang="zh-CN" altLang="en-US" dirty="0">
                <a:solidFill>
                  <a:srgbClr val="FF0000"/>
                </a:solidFill>
              </a:rPr>
              <a:t>对偶数</a:t>
            </a:r>
            <a:endParaRPr lang="en-US" altLang="zh-CN" dirty="0">
              <a:solidFill>
                <a:srgbClr val="FF0000"/>
              </a:solidFill>
            </a:endParaRPr>
          </a:p>
          <a:p>
            <a:pPr marL="0" indent="0">
              <a:buClr>
                <a:srgbClr val="C0504D"/>
              </a:buClr>
              <a:buNone/>
            </a:pPr>
            <a:r>
              <a:rPr lang="zh-CN" altLang="en-US" dirty="0"/>
              <a:t>一个对偶数被定义为</a:t>
            </a:r>
            <a:endParaRPr lang="en-US" altLang="zh-CN" dirty="0"/>
          </a:p>
          <a:p>
            <a:pPr marL="0" indent="0">
              <a:buClr>
                <a:srgbClr val="C0504D"/>
              </a:buClr>
              <a:buNone/>
            </a:pPr>
            <a:endParaRPr lang="en-US" altLang="zh-CN" dirty="0"/>
          </a:p>
          <a:p>
            <a:pPr marL="0" indent="0">
              <a:buClr>
                <a:srgbClr val="C0504D"/>
              </a:buClr>
              <a:buNone/>
            </a:pPr>
            <a:r>
              <a:rPr lang="zh-CN" altLang="en-US" dirty="0"/>
              <a:t>其中，</a:t>
            </a:r>
            <a:r>
              <a:rPr lang="en-US" altLang="zh-CN" dirty="0"/>
              <a:t>	      </a:t>
            </a:r>
            <a:r>
              <a:rPr lang="zh-CN" altLang="en-US" dirty="0"/>
              <a:t>都是实数</a:t>
            </a:r>
            <a:r>
              <a:rPr lang="en-US" altLang="zh-CN" dirty="0"/>
              <a:t>(</a:t>
            </a:r>
            <a:r>
              <a:rPr lang="zh-CN" altLang="en-US" dirty="0"/>
              <a:t>代数中的任意一个元素</a:t>
            </a:r>
            <a:r>
              <a:rPr lang="en-US" altLang="zh-CN" dirty="0"/>
              <a:t>)</a:t>
            </a:r>
            <a:r>
              <a:rPr lang="zh-CN" altLang="en-US" dirty="0"/>
              <a:t>，</a:t>
            </a:r>
            <a:r>
              <a:rPr lang="el-GR" altLang="zh-CN" dirty="0"/>
              <a:t> ϵ</a:t>
            </a:r>
            <a:r>
              <a:rPr lang="zh-CN" altLang="en-US" dirty="0"/>
              <a:t>是一个对偶单位，并有</a:t>
            </a:r>
            <a:r>
              <a:rPr lang="en-US" altLang="zh-CN" dirty="0"/>
              <a:t>	  </a:t>
            </a:r>
            <a:r>
              <a:rPr lang="zh-CN" altLang="en-US" dirty="0"/>
              <a:t>在公式中，</a:t>
            </a:r>
            <a:r>
              <a:rPr lang="en-US" altLang="zh-CN" dirty="0"/>
              <a:t>	  </a:t>
            </a:r>
            <a:r>
              <a:rPr lang="zh-CN" altLang="en-US" dirty="0"/>
              <a:t>是</a:t>
            </a:r>
            <a:r>
              <a:rPr lang="en-US" altLang="zh-CN" dirty="0"/>
              <a:t>    </a:t>
            </a:r>
            <a:r>
              <a:rPr lang="zh-CN" altLang="en-US" dirty="0"/>
              <a:t>的实部和对偶部分。</a:t>
            </a:r>
          </a:p>
        </p:txBody>
      </p:sp>
      <p:pic>
        <p:nvPicPr>
          <p:cNvPr id="2" name="图片 1">
            <a:extLst>
              <a:ext uri="{FF2B5EF4-FFF2-40B4-BE49-F238E27FC236}">
                <a16:creationId xmlns:a16="http://schemas.microsoft.com/office/drawing/2014/main" id="{94DF0EA0-AC58-40B2-BCB4-F943840EBB39}"/>
              </a:ext>
            </a:extLst>
          </p:cNvPr>
          <p:cNvPicPr>
            <a:picLocks noChangeAspect="1"/>
          </p:cNvPicPr>
          <p:nvPr/>
        </p:nvPicPr>
        <p:blipFill>
          <a:blip r:embed="rId4"/>
          <a:stretch>
            <a:fillRect/>
          </a:stretch>
        </p:blipFill>
        <p:spPr>
          <a:xfrm>
            <a:off x="3124238" y="2638479"/>
            <a:ext cx="2495238" cy="333333"/>
          </a:xfrm>
          <a:prstGeom prst="rect">
            <a:avLst/>
          </a:prstGeom>
        </p:spPr>
      </p:pic>
      <p:pic>
        <p:nvPicPr>
          <p:cNvPr id="4" name="图片 3">
            <a:extLst>
              <a:ext uri="{FF2B5EF4-FFF2-40B4-BE49-F238E27FC236}">
                <a16:creationId xmlns:a16="http://schemas.microsoft.com/office/drawing/2014/main" id="{4E81DB4D-F19B-4302-8FD6-75C6E707A788}"/>
              </a:ext>
            </a:extLst>
          </p:cNvPr>
          <p:cNvPicPr>
            <a:picLocks noChangeAspect="1"/>
          </p:cNvPicPr>
          <p:nvPr/>
        </p:nvPicPr>
        <p:blipFill>
          <a:blip r:embed="rId5"/>
          <a:stretch>
            <a:fillRect/>
          </a:stretch>
        </p:blipFill>
        <p:spPr>
          <a:xfrm>
            <a:off x="3450759" y="4398291"/>
            <a:ext cx="1842196" cy="457188"/>
          </a:xfrm>
          <a:prstGeom prst="rect">
            <a:avLst/>
          </a:prstGeom>
        </p:spPr>
      </p:pic>
      <p:pic>
        <p:nvPicPr>
          <p:cNvPr id="5" name="图片 4">
            <a:extLst>
              <a:ext uri="{FF2B5EF4-FFF2-40B4-BE49-F238E27FC236}">
                <a16:creationId xmlns:a16="http://schemas.microsoft.com/office/drawing/2014/main" id="{0BFDFD49-B69C-488F-BB59-8C5598BC45DD}"/>
              </a:ext>
            </a:extLst>
          </p:cNvPr>
          <p:cNvPicPr>
            <a:picLocks noChangeAspect="1"/>
          </p:cNvPicPr>
          <p:nvPr/>
        </p:nvPicPr>
        <p:blipFill>
          <a:blip r:embed="rId6"/>
          <a:stretch>
            <a:fillRect/>
          </a:stretch>
        </p:blipFill>
        <p:spPr>
          <a:xfrm>
            <a:off x="1371684" y="4952960"/>
            <a:ext cx="523810" cy="304762"/>
          </a:xfrm>
          <a:prstGeom prst="rect">
            <a:avLst/>
          </a:prstGeom>
        </p:spPr>
      </p:pic>
      <p:pic>
        <p:nvPicPr>
          <p:cNvPr id="7" name="图片 6">
            <a:extLst>
              <a:ext uri="{FF2B5EF4-FFF2-40B4-BE49-F238E27FC236}">
                <a16:creationId xmlns:a16="http://schemas.microsoft.com/office/drawing/2014/main" id="{33870F80-A7C3-43F2-A5C3-929C1817A83B}"/>
              </a:ext>
            </a:extLst>
          </p:cNvPr>
          <p:cNvPicPr>
            <a:picLocks noChangeAspect="1"/>
          </p:cNvPicPr>
          <p:nvPr/>
        </p:nvPicPr>
        <p:blipFill>
          <a:blip r:embed="rId7"/>
          <a:stretch>
            <a:fillRect/>
          </a:stretch>
        </p:blipFill>
        <p:spPr>
          <a:xfrm>
            <a:off x="928827" y="5338777"/>
            <a:ext cx="704762" cy="276190"/>
          </a:xfrm>
          <a:prstGeom prst="rect">
            <a:avLst/>
          </a:prstGeom>
        </p:spPr>
      </p:pic>
      <p:pic>
        <p:nvPicPr>
          <p:cNvPr id="13" name="图片 12">
            <a:extLst>
              <a:ext uri="{FF2B5EF4-FFF2-40B4-BE49-F238E27FC236}">
                <a16:creationId xmlns:a16="http://schemas.microsoft.com/office/drawing/2014/main" id="{44F6B157-A2C7-43EB-A8A6-4A8CF7A5CE9A}"/>
              </a:ext>
            </a:extLst>
          </p:cNvPr>
          <p:cNvPicPr>
            <a:picLocks noChangeAspect="1"/>
          </p:cNvPicPr>
          <p:nvPr/>
        </p:nvPicPr>
        <p:blipFill>
          <a:blip r:embed="rId6"/>
          <a:stretch>
            <a:fillRect/>
          </a:stretch>
        </p:blipFill>
        <p:spPr>
          <a:xfrm>
            <a:off x="2895644" y="5310205"/>
            <a:ext cx="523810" cy="304762"/>
          </a:xfrm>
          <a:prstGeom prst="rect">
            <a:avLst/>
          </a:prstGeom>
        </p:spPr>
      </p:pic>
      <p:pic>
        <p:nvPicPr>
          <p:cNvPr id="8" name="图片 7">
            <a:extLst>
              <a:ext uri="{FF2B5EF4-FFF2-40B4-BE49-F238E27FC236}">
                <a16:creationId xmlns:a16="http://schemas.microsoft.com/office/drawing/2014/main" id="{BC78F557-0138-4BDA-B356-2225E7AEDB14}"/>
              </a:ext>
            </a:extLst>
          </p:cNvPr>
          <p:cNvPicPr>
            <a:picLocks noChangeAspect="1"/>
          </p:cNvPicPr>
          <p:nvPr/>
        </p:nvPicPr>
        <p:blipFill>
          <a:blip r:embed="rId8"/>
          <a:stretch>
            <a:fillRect/>
          </a:stretch>
        </p:blipFill>
        <p:spPr>
          <a:xfrm>
            <a:off x="3786310" y="5343538"/>
            <a:ext cx="219048" cy="266667"/>
          </a:xfrm>
          <a:prstGeom prst="rect">
            <a:avLst/>
          </a:prstGeom>
        </p:spPr>
      </p:pic>
    </p:spTree>
    <p:extLst>
      <p:ext uri="{BB962C8B-B14F-4D97-AF65-F5344CB8AC3E}">
        <p14:creationId xmlns:p14="http://schemas.microsoft.com/office/powerpoint/2010/main" val="3927393850"/>
      </p:ext>
    </p:extLst>
  </p:cSld>
  <p:clrMapOvr>
    <a:masterClrMapping/>
  </p:clrMapOvr>
  <p:transition spd="slow" advTm="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en-US" altLang="zh-CN" sz="2800" b="1" dirty="0">
                <a:effectLst>
                  <a:outerShdw blurRad="38100" dist="38100" dir="2700000">
                    <a:srgbClr val="C0C0C0"/>
                  </a:outerShdw>
                </a:effectLst>
                <a:latin typeface="+mn-lt"/>
                <a:ea typeface="+mn-ea"/>
                <a:cs typeface="+mn-cs"/>
              </a:rPr>
              <a:t>2</a:t>
            </a:r>
            <a:r>
              <a:rPr lang="zh-CN" altLang="en-US" sz="2800" b="1" dirty="0">
                <a:effectLst>
                  <a:outerShdw blurRad="38100" dist="38100" dir="2700000">
                    <a:srgbClr val="C0C0C0"/>
                  </a:outerShdw>
                </a:effectLst>
                <a:latin typeface="+mn-lt"/>
                <a:ea typeface="+mn-ea"/>
                <a:cs typeface="+mn-cs"/>
              </a:rPr>
              <a:t>、模型</a:t>
            </a:r>
            <a:r>
              <a:rPr lang="en-US" altLang="zh-CN" sz="2800" b="1" dirty="0">
                <a:effectLst>
                  <a:outerShdw blurRad="38100" dist="38100" dir="2700000">
                    <a:srgbClr val="C0C0C0"/>
                  </a:outerShdw>
                </a:effectLst>
              </a:rPr>
              <a:t>----</a:t>
            </a:r>
            <a:r>
              <a:rPr lang="zh-CN" altLang="en-US" sz="2800" b="1" dirty="0">
                <a:effectLst>
                  <a:outerShdw blurRad="38100" dist="38100" dir="2700000">
                    <a:srgbClr val="C0C0C0"/>
                  </a:outerShdw>
                </a:effectLst>
              </a:rPr>
              <a:t>对偶四元数基本性质</a:t>
            </a:r>
            <a:endParaRPr lang="zh-CN" altLang="en-US" sz="2800" b="1" dirty="0">
              <a:effectLst>
                <a:outerShdw blurRad="38100" dist="38100" dir="2700000">
                  <a:srgbClr val="C0C0C0"/>
                </a:outerShdw>
              </a:effectLst>
              <a:latin typeface="+mn-lt"/>
              <a:ea typeface="+mn-ea"/>
              <a:cs typeface="+mn-cs"/>
            </a:endParaRP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13</a:t>
            </a:fld>
            <a:endParaRPr lang="zh-CN" altLang="en-US" sz="2400" b="1" dirty="0">
              <a:solidFill>
                <a:srgbClr val="254061"/>
              </a:solidFill>
              <a:latin typeface="HY헤드라인M" pitchFamily="2" charset="-127"/>
              <a:ea typeface="HY헤드라인M" pitchFamily="2" charset="-127"/>
            </a:endParaRPr>
          </a:p>
        </p:txBody>
      </p:sp>
      <p:sp>
        <p:nvSpPr>
          <p:cNvPr id="10" name="内容占位符 2"/>
          <p:cNvSpPr txBox="1">
            <a:spLocks/>
          </p:cNvSpPr>
          <p:nvPr/>
        </p:nvSpPr>
        <p:spPr>
          <a:xfrm>
            <a:off x="523875" y="1216086"/>
            <a:ext cx="8096250" cy="4571880"/>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r>
              <a:rPr lang="zh-CN" altLang="en-US" dirty="0">
                <a:solidFill>
                  <a:srgbClr val="FF0000"/>
                </a:solidFill>
              </a:rPr>
              <a:t>对偶四元数</a:t>
            </a:r>
            <a:endParaRPr lang="en-US" altLang="zh-CN" dirty="0">
              <a:solidFill>
                <a:srgbClr val="FF0000"/>
              </a:solidFill>
            </a:endParaRPr>
          </a:p>
          <a:p>
            <a:pPr marL="0" indent="0">
              <a:buNone/>
            </a:pPr>
            <a:r>
              <a:rPr lang="zh-CN" altLang="en-US" dirty="0"/>
              <a:t>一个对偶四元数</a:t>
            </a:r>
            <a:r>
              <a:rPr lang="en-US" altLang="zh-CN" dirty="0"/>
              <a:t>Q</a:t>
            </a:r>
            <a:r>
              <a:rPr lang="zh-CN" altLang="en-US" dirty="0"/>
              <a:t>的形式为</a:t>
            </a:r>
            <a:r>
              <a:rPr lang="en-US" altLang="zh-CN" dirty="0"/>
              <a:t>Q=a+</a:t>
            </a:r>
            <a:r>
              <a:rPr lang="el-GR" altLang="zh-CN" dirty="0"/>
              <a:t>ϵ</a:t>
            </a:r>
            <a:r>
              <a:rPr lang="en-US" altLang="zh-CN" dirty="0"/>
              <a:t>b</a:t>
            </a:r>
            <a:r>
              <a:rPr lang="zh-CN" altLang="en-US" dirty="0"/>
              <a:t>，其中</a:t>
            </a:r>
            <a:endParaRPr lang="en-US" altLang="zh-CN" dirty="0"/>
          </a:p>
          <a:p>
            <a:pPr marL="0" indent="0">
              <a:buNone/>
            </a:pPr>
            <a:endParaRPr lang="en-US" altLang="zh-CN" dirty="0"/>
          </a:p>
          <a:p>
            <a:pPr marL="0" indent="0">
              <a:buNone/>
            </a:pPr>
            <a:endParaRPr lang="en-US" altLang="zh-CN" dirty="0"/>
          </a:p>
          <a:p>
            <a:pPr marL="0" indent="0">
              <a:buNone/>
            </a:pPr>
            <a:r>
              <a:rPr lang="zh-CN" altLang="en-US" dirty="0"/>
              <a:t>根据对偶数的性质，</a:t>
            </a:r>
            <a:r>
              <a:rPr lang="en-US" altLang="zh-CN" dirty="0"/>
              <a:t>a</a:t>
            </a:r>
            <a:r>
              <a:rPr lang="zh-CN" altLang="en-US" dirty="0"/>
              <a:t>和</a:t>
            </a:r>
            <a:r>
              <a:rPr lang="en-US" altLang="zh-CN" dirty="0"/>
              <a:t>b</a:t>
            </a:r>
            <a:r>
              <a:rPr lang="zh-CN" altLang="en-US" dirty="0"/>
              <a:t>分别为</a:t>
            </a:r>
            <a:r>
              <a:rPr lang="en-US" altLang="zh-CN" dirty="0"/>
              <a:t>Q</a:t>
            </a:r>
            <a:r>
              <a:rPr lang="zh-CN" altLang="en-US" dirty="0"/>
              <a:t>的实部和对偶部。可以将</a:t>
            </a:r>
            <a:r>
              <a:rPr lang="en-US" altLang="zh-CN" dirty="0"/>
              <a:t>Q</a:t>
            </a:r>
            <a:r>
              <a:rPr lang="zh-CN" altLang="en-US" dirty="0"/>
              <a:t>表示为八元组：</a:t>
            </a:r>
          </a:p>
        </p:txBody>
      </p:sp>
      <p:pic>
        <p:nvPicPr>
          <p:cNvPr id="2" name="图片 1">
            <a:extLst>
              <a:ext uri="{FF2B5EF4-FFF2-40B4-BE49-F238E27FC236}">
                <a16:creationId xmlns:a16="http://schemas.microsoft.com/office/drawing/2014/main" id="{13AA6266-9708-49CD-9C16-853AE8AF48B5}"/>
              </a:ext>
            </a:extLst>
          </p:cNvPr>
          <p:cNvPicPr>
            <a:picLocks noChangeAspect="1"/>
          </p:cNvPicPr>
          <p:nvPr/>
        </p:nvPicPr>
        <p:blipFill>
          <a:blip r:embed="rId4"/>
          <a:stretch>
            <a:fillRect/>
          </a:stretch>
        </p:blipFill>
        <p:spPr>
          <a:xfrm>
            <a:off x="3177546" y="2228962"/>
            <a:ext cx="2638095" cy="819048"/>
          </a:xfrm>
          <a:prstGeom prst="rect">
            <a:avLst/>
          </a:prstGeom>
        </p:spPr>
      </p:pic>
      <p:pic>
        <p:nvPicPr>
          <p:cNvPr id="3" name="图片 2">
            <a:extLst>
              <a:ext uri="{FF2B5EF4-FFF2-40B4-BE49-F238E27FC236}">
                <a16:creationId xmlns:a16="http://schemas.microsoft.com/office/drawing/2014/main" id="{0FEDA28B-D6D4-4BB4-9B26-3F9720326166}"/>
              </a:ext>
            </a:extLst>
          </p:cNvPr>
          <p:cNvPicPr>
            <a:picLocks noChangeAspect="1"/>
          </p:cNvPicPr>
          <p:nvPr/>
        </p:nvPicPr>
        <p:blipFill>
          <a:blip r:embed="rId5"/>
          <a:stretch>
            <a:fillRect/>
          </a:stretch>
        </p:blipFill>
        <p:spPr>
          <a:xfrm>
            <a:off x="3076762" y="4053667"/>
            <a:ext cx="2990476" cy="342857"/>
          </a:xfrm>
          <a:prstGeom prst="rect">
            <a:avLst/>
          </a:prstGeom>
        </p:spPr>
      </p:pic>
    </p:spTree>
    <p:extLst>
      <p:ext uri="{BB962C8B-B14F-4D97-AF65-F5344CB8AC3E}">
        <p14:creationId xmlns:p14="http://schemas.microsoft.com/office/powerpoint/2010/main" val="2919407153"/>
      </p:ext>
    </p:extLst>
  </p:cSld>
  <p:clrMapOvr>
    <a:masterClrMapping/>
  </p:clrMapOvr>
  <p:transition spd="slow" advTm="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en-US" altLang="zh-CN" sz="2800" b="1" dirty="0">
                <a:effectLst>
                  <a:outerShdw blurRad="38100" dist="38100" dir="2700000">
                    <a:srgbClr val="C0C0C0"/>
                  </a:outerShdw>
                </a:effectLst>
                <a:latin typeface="+mn-lt"/>
                <a:ea typeface="+mn-ea"/>
                <a:cs typeface="+mn-cs"/>
              </a:rPr>
              <a:t>2</a:t>
            </a:r>
            <a:r>
              <a:rPr lang="zh-CN" altLang="en-US" sz="2800" b="1" dirty="0">
                <a:effectLst>
                  <a:outerShdw blurRad="38100" dist="38100" dir="2700000">
                    <a:srgbClr val="C0C0C0"/>
                  </a:outerShdw>
                </a:effectLst>
                <a:latin typeface="+mn-lt"/>
                <a:ea typeface="+mn-ea"/>
                <a:cs typeface="+mn-cs"/>
              </a:rPr>
              <a:t>、模型</a:t>
            </a:r>
            <a:r>
              <a:rPr lang="en-US" altLang="zh-CN" sz="2800" b="1" dirty="0">
                <a:effectLst>
                  <a:outerShdw blurRad="38100" dist="38100" dir="2700000">
                    <a:srgbClr val="C0C0C0"/>
                  </a:outerShdw>
                </a:effectLst>
              </a:rPr>
              <a:t>----</a:t>
            </a:r>
            <a:r>
              <a:rPr lang="zh-CN" altLang="en-US" sz="2800" b="1" dirty="0">
                <a:effectLst>
                  <a:outerShdw blurRad="38100" dist="38100" dir="2700000">
                    <a:srgbClr val="C0C0C0"/>
                  </a:outerShdw>
                </a:effectLst>
              </a:rPr>
              <a:t>对偶四元数基本性质</a:t>
            </a:r>
            <a:endParaRPr lang="zh-CN" altLang="en-US" sz="2800" b="1" dirty="0">
              <a:effectLst>
                <a:outerShdw blurRad="38100" dist="38100" dir="2700000">
                  <a:srgbClr val="C0C0C0"/>
                </a:outerShdw>
              </a:effectLst>
              <a:latin typeface="+mn-lt"/>
              <a:ea typeface="+mn-ea"/>
              <a:cs typeface="+mn-cs"/>
            </a:endParaRP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14</a:t>
            </a:fld>
            <a:endParaRPr lang="zh-CN" altLang="en-US" sz="2400" b="1" dirty="0">
              <a:solidFill>
                <a:srgbClr val="254061"/>
              </a:solidFill>
              <a:latin typeface="HY헤드라인M" pitchFamily="2" charset="-127"/>
              <a:ea typeface="HY헤드라인M" pitchFamily="2" charset="-127"/>
            </a:endParaRPr>
          </a:p>
        </p:txBody>
      </p:sp>
      <p:sp>
        <p:nvSpPr>
          <p:cNvPr id="10" name="内容占位符 2"/>
          <p:cNvSpPr txBox="1">
            <a:spLocks/>
          </p:cNvSpPr>
          <p:nvPr/>
        </p:nvSpPr>
        <p:spPr>
          <a:xfrm>
            <a:off x="523875" y="1216086"/>
            <a:ext cx="8096250" cy="4903728"/>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r>
              <a:rPr lang="zh-CN" altLang="en-US" dirty="0">
                <a:solidFill>
                  <a:srgbClr val="FF0000"/>
                </a:solidFill>
              </a:rPr>
              <a:t>对偶四元数可以建模转移和旋转</a:t>
            </a:r>
            <a:endParaRPr lang="en-US" altLang="zh-CN" dirty="0">
              <a:solidFill>
                <a:srgbClr val="FF0000"/>
              </a:solidFill>
            </a:endParaRPr>
          </a:p>
          <a:p>
            <a:pPr marL="0" indent="0">
              <a:buNone/>
            </a:pPr>
            <a:r>
              <a:rPr lang="zh-CN" altLang="en-US" dirty="0"/>
              <a:t>设</a:t>
            </a:r>
            <a:r>
              <a:rPr lang="en-US" altLang="zh-CN" dirty="0"/>
              <a:t>		     </a:t>
            </a:r>
            <a:r>
              <a:rPr lang="zh-CN" altLang="en-US" dirty="0"/>
              <a:t>为四元数，表示围绕单位向量</a:t>
            </a:r>
            <a:r>
              <a:rPr lang="en-US" altLang="zh-CN" dirty="0"/>
              <a:t>    </a:t>
            </a:r>
            <a:r>
              <a:rPr lang="zh-CN" altLang="en-US" dirty="0"/>
              <a:t>通过</a:t>
            </a:r>
            <a:r>
              <a:rPr lang="el-GR" altLang="zh-CN" dirty="0"/>
              <a:t>θ</a:t>
            </a:r>
            <a:r>
              <a:rPr lang="zh-CN" altLang="en-US" dirty="0"/>
              <a:t>的旋转，可以观察到</a:t>
            </a:r>
            <a:r>
              <a:rPr lang="en-US" altLang="zh-CN" dirty="0"/>
              <a:t>|q|=1</a:t>
            </a:r>
            <a:r>
              <a:rPr lang="zh-CN" altLang="en-US" dirty="0"/>
              <a:t>。</a:t>
            </a:r>
            <a:endParaRPr lang="en-US" altLang="zh-CN" dirty="0"/>
          </a:p>
          <a:p>
            <a:pPr marL="0" indent="0">
              <a:buNone/>
            </a:pPr>
            <a:r>
              <a:rPr lang="zh-CN" altLang="en-US" dirty="0"/>
              <a:t>接着将对应的旋转矩阵定义为</a:t>
            </a:r>
            <a:r>
              <a:rPr lang="en-US" altLang="zh-CN" dirty="0"/>
              <a:t>R</a:t>
            </a:r>
            <a:r>
              <a:rPr lang="zh-CN" altLang="en-US" dirty="0"/>
              <a:t>并且设</a:t>
            </a:r>
            <a:r>
              <a:rPr lang="en-US" altLang="zh-CN" dirty="0"/>
              <a:t>t=(t1, t2, t3)</a:t>
            </a:r>
            <a:r>
              <a:rPr lang="zh-CN" altLang="en-US" dirty="0"/>
              <a:t>为平移，</a:t>
            </a:r>
            <a:r>
              <a:rPr lang="en-US" altLang="zh-CN" dirty="0"/>
              <a:t>R</a:t>
            </a:r>
            <a:r>
              <a:rPr lang="zh-CN" altLang="en-US" dirty="0"/>
              <a:t>和</a:t>
            </a:r>
            <a:r>
              <a:rPr lang="en-US" altLang="zh-CN" dirty="0"/>
              <a:t>t</a:t>
            </a:r>
            <a:r>
              <a:rPr lang="zh-CN" altLang="en-US" dirty="0"/>
              <a:t>可以被设置为纯四元数。</a:t>
            </a:r>
            <a:endParaRPr lang="en-US" altLang="zh-CN" dirty="0"/>
          </a:p>
          <a:p>
            <a:pPr marL="0" indent="0">
              <a:buNone/>
            </a:pPr>
            <a:r>
              <a:rPr lang="zh-CN" altLang="en-US" dirty="0"/>
              <a:t>一个点</a:t>
            </a:r>
            <a:r>
              <a:rPr lang="en-US" altLang="zh-CN" dirty="0"/>
              <a:t>v</a:t>
            </a:r>
            <a:r>
              <a:rPr lang="zh-CN" altLang="en-US" dirty="0"/>
              <a:t>经历过</a:t>
            </a:r>
            <a:r>
              <a:rPr lang="en-US" altLang="zh-CN" dirty="0"/>
              <a:t>R</a:t>
            </a:r>
            <a:r>
              <a:rPr lang="zh-CN" altLang="en-US" dirty="0"/>
              <a:t>的旋转和</a:t>
            </a:r>
            <a:r>
              <a:rPr lang="en-US" altLang="zh-CN" dirty="0"/>
              <a:t>t</a:t>
            </a:r>
            <a:r>
              <a:rPr lang="zh-CN" altLang="en-US" dirty="0"/>
              <a:t>的平移变为</a:t>
            </a:r>
            <a:r>
              <a:rPr lang="en-US" altLang="zh-CN" dirty="0" err="1"/>
              <a:t>Rv</a:t>
            </a:r>
            <a:r>
              <a:rPr lang="en-US" altLang="zh-CN" dirty="0"/>
              <a:t> + t</a:t>
            </a:r>
            <a:r>
              <a:rPr lang="zh-CN" altLang="en-US" dirty="0"/>
              <a:t>。</a:t>
            </a:r>
            <a:endParaRPr lang="en-US" altLang="zh-CN" dirty="0"/>
          </a:p>
          <a:p>
            <a:pPr marL="0" indent="0">
              <a:buNone/>
            </a:pPr>
            <a:r>
              <a:rPr lang="zh-CN" altLang="en-US" dirty="0"/>
              <a:t>旋转和平移向量</a:t>
            </a:r>
            <a:r>
              <a:rPr lang="en-US" altLang="zh-CN" dirty="0"/>
              <a:t>R</a:t>
            </a:r>
            <a:r>
              <a:rPr lang="zh-CN" altLang="en-US" dirty="0"/>
              <a:t>和</a:t>
            </a:r>
            <a:r>
              <a:rPr lang="en-US" altLang="zh-CN" dirty="0"/>
              <a:t>t</a:t>
            </a:r>
            <a:r>
              <a:rPr lang="zh-CN" altLang="en-US" dirty="0"/>
              <a:t>可以被对偶四元数</a:t>
            </a:r>
            <a:r>
              <a:rPr lang="el-GR" altLang="zh-CN" dirty="0"/>
              <a:t>σ</a:t>
            </a:r>
            <a:r>
              <a:rPr lang="zh-CN" altLang="en-US" dirty="0"/>
              <a:t>表示，写为：</a:t>
            </a:r>
            <a:endParaRPr lang="en-US" altLang="zh-CN" dirty="0"/>
          </a:p>
          <a:p>
            <a:pPr marL="0" indent="0">
              <a:buNone/>
            </a:pPr>
            <a:endParaRPr lang="en-US" altLang="zh-CN" dirty="0"/>
          </a:p>
          <a:p>
            <a:pPr marL="0" indent="0">
              <a:buNone/>
            </a:pPr>
            <a:r>
              <a:rPr lang="zh-CN" altLang="en-US" dirty="0"/>
              <a:t>特别地，如果变换为纯旋转，即</a:t>
            </a:r>
            <a:r>
              <a:rPr lang="en-US" altLang="zh-CN" dirty="0"/>
              <a:t>t=0</a:t>
            </a:r>
            <a:r>
              <a:rPr lang="zh-CN" altLang="en-US" dirty="0"/>
              <a:t>，我们得到</a:t>
            </a:r>
            <a:r>
              <a:rPr lang="en-US" altLang="zh-CN" dirty="0"/>
              <a:t>σ=q</a:t>
            </a:r>
            <a:r>
              <a:rPr lang="zh-CN" altLang="en-US" dirty="0"/>
              <a:t>；如果变换为纯平移，令</a:t>
            </a:r>
            <a:r>
              <a:rPr lang="en-US" altLang="zh-CN" dirty="0"/>
              <a:t>θ=0</a:t>
            </a:r>
            <a:r>
              <a:rPr lang="zh-CN" altLang="en-US" dirty="0"/>
              <a:t>，我们得到</a:t>
            </a:r>
            <a:r>
              <a:rPr lang="en-US" altLang="zh-CN" dirty="0"/>
              <a:t>		 </a:t>
            </a:r>
            <a:r>
              <a:rPr lang="zh-CN" altLang="en-US" dirty="0"/>
              <a:t>，式子为单位对偶四元数。</a:t>
            </a:r>
          </a:p>
        </p:txBody>
      </p:sp>
      <p:pic>
        <p:nvPicPr>
          <p:cNvPr id="4" name="图片 3">
            <a:extLst>
              <a:ext uri="{FF2B5EF4-FFF2-40B4-BE49-F238E27FC236}">
                <a16:creationId xmlns:a16="http://schemas.microsoft.com/office/drawing/2014/main" id="{2676AA92-F273-47D9-8628-01769E26E185}"/>
              </a:ext>
            </a:extLst>
          </p:cNvPr>
          <p:cNvPicPr>
            <a:picLocks noChangeAspect="1"/>
          </p:cNvPicPr>
          <p:nvPr/>
        </p:nvPicPr>
        <p:blipFill>
          <a:blip r:embed="rId4"/>
          <a:stretch>
            <a:fillRect/>
          </a:stretch>
        </p:blipFill>
        <p:spPr>
          <a:xfrm>
            <a:off x="990694" y="1752644"/>
            <a:ext cx="1742857" cy="323810"/>
          </a:xfrm>
          <a:prstGeom prst="rect">
            <a:avLst/>
          </a:prstGeom>
        </p:spPr>
      </p:pic>
      <p:pic>
        <p:nvPicPr>
          <p:cNvPr id="5" name="图片 4">
            <a:extLst>
              <a:ext uri="{FF2B5EF4-FFF2-40B4-BE49-F238E27FC236}">
                <a16:creationId xmlns:a16="http://schemas.microsoft.com/office/drawing/2014/main" id="{7A7B73BD-5464-4D0B-BC35-672118BC1F85}"/>
              </a:ext>
            </a:extLst>
          </p:cNvPr>
          <p:cNvPicPr>
            <a:picLocks noChangeAspect="1"/>
          </p:cNvPicPr>
          <p:nvPr/>
        </p:nvPicPr>
        <p:blipFill>
          <a:blip r:embed="rId5"/>
          <a:stretch>
            <a:fillRect/>
          </a:stretch>
        </p:blipFill>
        <p:spPr>
          <a:xfrm>
            <a:off x="6172158" y="1755050"/>
            <a:ext cx="180952" cy="238095"/>
          </a:xfrm>
          <a:prstGeom prst="rect">
            <a:avLst/>
          </a:prstGeom>
        </p:spPr>
      </p:pic>
      <p:pic>
        <p:nvPicPr>
          <p:cNvPr id="6" name="图片 5">
            <a:extLst>
              <a:ext uri="{FF2B5EF4-FFF2-40B4-BE49-F238E27FC236}">
                <a16:creationId xmlns:a16="http://schemas.microsoft.com/office/drawing/2014/main" id="{206A4E8A-57BE-4458-9E4F-3EF27E6E009E}"/>
              </a:ext>
            </a:extLst>
          </p:cNvPr>
          <p:cNvPicPr>
            <a:picLocks noChangeAspect="1"/>
          </p:cNvPicPr>
          <p:nvPr/>
        </p:nvPicPr>
        <p:blipFill>
          <a:blip r:embed="rId6"/>
          <a:stretch>
            <a:fillRect/>
          </a:stretch>
        </p:blipFill>
        <p:spPr>
          <a:xfrm>
            <a:off x="3815641" y="4267178"/>
            <a:ext cx="1361905" cy="590476"/>
          </a:xfrm>
          <a:prstGeom prst="rect">
            <a:avLst/>
          </a:prstGeom>
        </p:spPr>
      </p:pic>
      <p:pic>
        <p:nvPicPr>
          <p:cNvPr id="7" name="图片 6">
            <a:extLst>
              <a:ext uri="{FF2B5EF4-FFF2-40B4-BE49-F238E27FC236}">
                <a16:creationId xmlns:a16="http://schemas.microsoft.com/office/drawing/2014/main" id="{E92139EF-6AEC-418C-BBE6-14F2D626F155}"/>
              </a:ext>
            </a:extLst>
          </p:cNvPr>
          <p:cNvPicPr>
            <a:picLocks noChangeAspect="1"/>
          </p:cNvPicPr>
          <p:nvPr/>
        </p:nvPicPr>
        <p:blipFill>
          <a:blip r:embed="rId7"/>
          <a:stretch>
            <a:fillRect/>
          </a:stretch>
        </p:blipFill>
        <p:spPr>
          <a:xfrm>
            <a:off x="3248974" y="5184756"/>
            <a:ext cx="1133333" cy="266667"/>
          </a:xfrm>
          <a:prstGeom prst="rect">
            <a:avLst/>
          </a:prstGeom>
        </p:spPr>
      </p:pic>
    </p:spTree>
    <p:extLst>
      <p:ext uri="{BB962C8B-B14F-4D97-AF65-F5344CB8AC3E}">
        <p14:creationId xmlns:p14="http://schemas.microsoft.com/office/powerpoint/2010/main" val="1247556189"/>
      </p:ext>
    </p:extLst>
  </p:cSld>
  <p:clrMapOvr>
    <a:masterClrMapping/>
  </p:clrMapOvr>
  <p:transition spd="slow" advTm="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r>
              <a:rPr lang="en-US" altLang="zh-CN" sz="2800" b="1" dirty="0">
                <a:effectLst>
                  <a:outerShdw blurRad="38100" dist="38100" dir="2700000">
                    <a:srgbClr val="C0C0C0"/>
                  </a:outerShdw>
                </a:effectLst>
              </a:rPr>
              <a:t>----</a:t>
            </a:r>
            <a:r>
              <a:rPr lang="zh-CN" altLang="en-US" sz="2800" b="1" dirty="0">
                <a:effectLst>
                  <a:outerShdw blurRad="38100" dist="38100" dir="2700000">
                    <a:srgbClr val="C0C0C0"/>
                  </a:outerShdw>
                </a:effectLst>
              </a:rPr>
              <a:t>建模过程</a:t>
            </a:r>
          </a:p>
        </p:txBody>
      </p:sp>
      <p:sp>
        <p:nvSpPr>
          <p:cNvPr id="8195" name="内容占位符 2"/>
          <p:cNvSpPr>
            <a:spLocks noGrp="1"/>
          </p:cNvSpPr>
          <p:nvPr>
            <p:ph idx="4294967295"/>
          </p:nvPr>
        </p:nvSpPr>
        <p:spPr>
          <a:xfrm>
            <a:off x="457308" y="1066862"/>
            <a:ext cx="8172342" cy="4952870"/>
          </a:xfrm>
        </p:spPr>
        <p:txBody>
          <a:bodyPr vert="horz" wrap="square" anchor="t"/>
          <a:lstStyle/>
          <a:p>
            <a:r>
              <a:rPr lang="zh-CN" altLang="en-US" dirty="0"/>
              <a:t>符号描述</a:t>
            </a:r>
            <a:endParaRPr lang="en-US" altLang="zh-CN"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15</a:t>
            </a:fld>
            <a:endParaRPr lang="zh-CN" altLang="en-US" sz="2400" b="1" dirty="0">
              <a:solidFill>
                <a:srgbClr val="254061"/>
              </a:solidFill>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7391DEB8-D9CD-4680-AD02-7F76838851BD}"/>
              </a:ext>
            </a:extLst>
          </p:cNvPr>
          <p:cNvPicPr>
            <a:picLocks noChangeAspect="1"/>
          </p:cNvPicPr>
          <p:nvPr/>
        </p:nvPicPr>
        <p:blipFill>
          <a:blip r:embed="rId4"/>
          <a:stretch>
            <a:fillRect/>
          </a:stretch>
        </p:blipFill>
        <p:spPr>
          <a:xfrm>
            <a:off x="1010095" y="1848047"/>
            <a:ext cx="7123809" cy="3161905"/>
          </a:xfrm>
          <a:prstGeom prst="rect">
            <a:avLst/>
          </a:prstGeom>
        </p:spPr>
      </p:pic>
    </p:spTree>
    <p:extLst>
      <p:ext uri="{BB962C8B-B14F-4D97-AF65-F5344CB8AC3E}">
        <p14:creationId xmlns:p14="http://schemas.microsoft.com/office/powerpoint/2010/main" val="1662473536"/>
      </p:ext>
    </p:extLst>
  </p:cSld>
  <p:clrMapOvr>
    <a:masterClrMapping/>
  </p:clrMapOvr>
  <p:transition spd="slow" advTm="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p:sp>
        <p:nvSpPr>
          <p:cNvPr id="8195" name="内容占位符 2"/>
          <p:cNvSpPr>
            <a:spLocks noGrp="1"/>
          </p:cNvSpPr>
          <p:nvPr>
            <p:ph idx="4294967295"/>
          </p:nvPr>
        </p:nvSpPr>
        <p:spPr>
          <a:xfrm>
            <a:off x="457308" y="1066862"/>
            <a:ext cx="8534176" cy="4952870"/>
          </a:xfrm>
        </p:spPr>
        <p:txBody>
          <a:bodyPr vert="horz" wrap="square" anchor="t"/>
          <a:lstStyle/>
          <a:p>
            <a:r>
              <a:rPr lang="zh-CN" altLang="en-US" sz="1800" dirty="0"/>
              <a:t>对偶四元数关系的规范化</a:t>
            </a:r>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pPr marL="0" indent="0">
              <a:buNone/>
            </a:pPr>
            <a:r>
              <a:rPr lang="zh-CN" altLang="en-US" sz="1800" dirty="0"/>
              <a:t>可以观察到自由度从</a:t>
            </a:r>
            <a:r>
              <a:rPr lang="en-US" altLang="zh-CN" sz="1800" dirty="0"/>
              <a:t>8</a:t>
            </a:r>
            <a:r>
              <a:rPr lang="zh-CN" altLang="en-US" sz="1800" dirty="0"/>
              <a:t>减为</a:t>
            </a:r>
            <a:r>
              <a:rPr lang="en-US" altLang="zh-CN" sz="1800" dirty="0"/>
              <a:t>6</a:t>
            </a:r>
            <a:r>
              <a:rPr lang="zh-CN" altLang="en-US" sz="1800" dirty="0"/>
              <a:t>，其物理解释恰好是三维世界中刚体的自由度。</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16</a:t>
            </a:fld>
            <a:endParaRPr lang="zh-CN" altLang="en-US" sz="2400" b="1" dirty="0">
              <a:solidFill>
                <a:srgbClr val="254061"/>
              </a:solidFill>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55EAE3E0-B104-4C67-9C12-8D6CE0C29937}"/>
              </a:ext>
            </a:extLst>
          </p:cNvPr>
          <p:cNvPicPr>
            <a:picLocks noChangeAspect="1"/>
          </p:cNvPicPr>
          <p:nvPr/>
        </p:nvPicPr>
        <p:blipFill>
          <a:blip r:embed="rId4"/>
          <a:stretch>
            <a:fillRect/>
          </a:stretch>
        </p:blipFill>
        <p:spPr>
          <a:xfrm>
            <a:off x="396594" y="1447852"/>
            <a:ext cx="8200000" cy="895238"/>
          </a:xfrm>
          <a:prstGeom prst="rect">
            <a:avLst/>
          </a:prstGeom>
        </p:spPr>
      </p:pic>
      <p:pic>
        <p:nvPicPr>
          <p:cNvPr id="3" name="图片 2">
            <a:extLst>
              <a:ext uri="{FF2B5EF4-FFF2-40B4-BE49-F238E27FC236}">
                <a16:creationId xmlns:a16="http://schemas.microsoft.com/office/drawing/2014/main" id="{2187C6C1-F2D8-4080-B381-F9E98CCBDE48}"/>
              </a:ext>
            </a:extLst>
          </p:cNvPr>
          <p:cNvPicPr>
            <a:picLocks noChangeAspect="1"/>
          </p:cNvPicPr>
          <p:nvPr/>
        </p:nvPicPr>
        <p:blipFill rotWithShape="1">
          <a:blip r:embed="rId5"/>
          <a:srcRect t="19050"/>
          <a:stretch/>
        </p:blipFill>
        <p:spPr>
          <a:xfrm>
            <a:off x="429087" y="2324212"/>
            <a:ext cx="8190476" cy="647600"/>
          </a:xfrm>
          <a:prstGeom prst="rect">
            <a:avLst/>
          </a:prstGeom>
        </p:spPr>
      </p:pic>
      <p:pic>
        <p:nvPicPr>
          <p:cNvPr id="4" name="图片 3">
            <a:extLst>
              <a:ext uri="{FF2B5EF4-FFF2-40B4-BE49-F238E27FC236}">
                <a16:creationId xmlns:a16="http://schemas.microsoft.com/office/drawing/2014/main" id="{35E11EDC-7BB1-4076-A283-537F03E4FE6E}"/>
              </a:ext>
            </a:extLst>
          </p:cNvPr>
          <p:cNvPicPr>
            <a:picLocks noChangeAspect="1"/>
          </p:cNvPicPr>
          <p:nvPr/>
        </p:nvPicPr>
        <p:blipFill>
          <a:blip r:embed="rId6"/>
          <a:stretch>
            <a:fillRect/>
          </a:stretch>
        </p:blipFill>
        <p:spPr>
          <a:xfrm>
            <a:off x="304912" y="2820951"/>
            <a:ext cx="1533333" cy="390476"/>
          </a:xfrm>
          <a:prstGeom prst="rect">
            <a:avLst/>
          </a:prstGeom>
        </p:spPr>
      </p:pic>
      <p:pic>
        <p:nvPicPr>
          <p:cNvPr id="5" name="图片 4">
            <a:extLst>
              <a:ext uri="{FF2B5EF4-FFF2-40B4-BE49-F238E27FC236}">
                <a16:creationId xmlns:a16="http://schemas.microsoft.com/office/drawing/2014/main" id="{325CBC34-EA39-4B94-ACE9-015B956CA289}"/>
              </a:ext>
            </a:extLst>
          </p:cNvPr>
          <p:cNvPicPr>
            <a:picLocks noChangeAspect="1"/>
          </p:cNvPicPr>
          <p:nvPr/>
        </p:nvPicPr>
        <p:blipFill>
          <a:blip r:embed="rId7"/>
          <a:stretch>
            <a:fillRect/>
          </a:stretch>
        </p:blipFill>
        <p:spPr>
          <a:xfrm>
            <a:off x="476762" y="3200489"/>
            <a:ext cx="8190476" cy="838095"/>
          </a:xfrm>
          <a:prstGeom prst="rect">
            <a:avLst/>
          </a:prstGeom>
        </p:spPr>
      </p:pic>
      <p:pic>
        <p:nvPicPr>
          <p:cNvPr id="6" name="图片 5">
            <a:extLst>
              <a:ext uri="{FF2B5EF4-FFF2-40B4-BE49-F238E27FC236}">
                <a16:creationId xmlns:a16="http://schemas.microsoft.com/office/drawing/2014/main" id="{23C62F5B-688B-45CD-820C-905D318C25F6}"/>
              </a:ext>
            </a:extLst>
          </p:cNvPr>
          <p:cNvPicPr>
            <a:picLocks noChangeAspect="1"/>
          </p:cNvPicPr>
          <p:nvPr/>
        </p:nvPicPr>
        <p:blipFill rotWithShape="1">
          <a:blip r:embed="rId8"/>
          <a:srcRect b="7529"/>
          <a:stretch/>
        </p:blipFill>
        <p:spPr>
          <a:xfrm>
            <a:off x="457308" y="3962386"/>
            <a:ext cx="8190476" cy="1382668"/>
          </a:xfrm>
          <a:prstGeom prst="rect">
            <a:avLst/>
          </a:prstGeom>
        </p:spPr>
      </p:pic>
    </p:spTree>
    <p:extLst>
      <p:ext uri="{BB962C8B-B14F-4D97-AF65-F5344CB8AC3E}">
        <p14:creationId xmlns:p14="http://schemas.microsoft.com/office/powerpoint/2010/main" val="3863719488"/>
      </p:ext>
    </p:extLst>
  </p:cSld>
  <p:clrMapOvr>
    <a:masterClrMapping/>
  </p:clrMapOvr>
  <p:transition spd="slow" advTm="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p:sp>
        <p:nvSpPr>
          <p:cNvPr id="8195" name="内容占位符 2"/>
          <p:cNvSpPr>
            <a:spLocks noGrp="1"/>
          </p:cNvSpPr>
          <p:nvPr>
            <p:ph idx="4294967295"/>
          </p:nvPr>
        </p:nvSpPr>
        <p:spPr>
          <a:xfrm>
            <a:off x="457308" y="1066862"/>
            <a:ext cx="8534176" cy="4952870"/>
          </a:xfrm>
        </p:spPr>
        <p:txBody>
          <a:bodyPr vert="horz" wrap="square" anchor="t"/>
          <a:lstStyle/>
          <a:p>
            <a:r>
              <a:rPr lang="zh-CN" altLang="en-US" sz="1800" dirty="0"/>
              <a:t>平移和旋转头实体</a:t>
            </a:r>
            <a:endParaRPr lang="en-US" altLang="zh-CN" sz="1800" dirty="0"/>
          </a:p>
          <a:p>
            <a:pPr marL="0" indent="0">
              <a:buNone/>
            </a:pPr>
            <a:r>
              <a:rPr lang="zh-CN" altLang="en-US" sz="1800" dirty="0"/>
              <a:t>如上图所示，如果三元组存在于知识图谱中，</a:t>
            </a:r>
            <a:endParaRPr lang="en-US" altLang="zh-CN" sz="1800" dirty="0"/>
          </a:p>
          <a:p>
            <a:pPr marL="0" indent="0">
              <a:buNone/>
            </a:pPr>
            <a:r>
              <a:rPr lang="zh-CN" altLang="en-US" sz="1800" dirty="0"/>
              <a:t>将 </a:t>
            </a:r>
            <a:r>
              <a:rPr lang="en-US" altLang="zh-CN" sz="1800" dirty="0"/>
              <a:t>h </a:t>
            </a:r>
            <a:r>
              <a:rPr lang="zh-CN" altLang="en-US" sz="1800" dirty="0"/>
              <a:t>旋转到 </a:t>
            </a:r>
            <a:r>
              <a:rPr lang="en-US" altLang="zh-CN" sz="1800" dirty="0"/>
              <a:t>h′ </a:t>
            </a:r>
            <a:r>
              <a:rPr lang="zh-CN" altLang="en-US" sz="1800" dirty="0"/>
              <a:t>并将 </a:t>
            </a:r>
            <a:r>
              <a:rPr lang="en-US" altLang="zh-CN" sz="1800" dirty="0"/>
              <a:t>h’</a:t>
            </a:r>
            <a:r>
              <a:rPr lang="zh-CN" altLang="en-US" sz="1800" dirty="0"/>
              <a:t>平移到 </a:t>
            </a:r>
            <a:r>
              <a:rPr lang="en-US" altLang="zh-CN" sz="1800" dirty="0"/>
              <a:t>h+​ </a:t>
            </a:r>
            <a:r>
              <a:rPr lang="zh-CN" altLang="en-US" sz="1800" dirty="0"/>
              <a:t>的位置，</a:t>
            </a:r>
            <a:endParaRPr lang="en-US" altLang="zh-CN" sz="1800" dirty="0"/>
          </a:p>
          <a:p>
            <a:pPr marL="0" indent="0">
              <a:buNone/>
            </a:pPr>
            <a:r>
              <a:rPr lang="zh-CN" altLang="en-US" sz="1800" dirty="0"/>
              <a:t>使得 </a:t>
            </a:r>
            <a:r>
              <a:rPr lang="en-US" altLang="zh-CN" sz="1800" dirty="0"/>
              <a:t>h2 ​(</a:t>
            </a:r>
            <a:r>
              <a:rPr lang="zh-CN" altLang="en-US" sz="1800" dirty="0"/>
              <a:t>指的是</a:t>
            </a:r>
            <a:r>
              <a:rPr lang="en-US" altLang="zh-CN" sz="1800" dirty="0"/>
              <a:t>h+?)</a:t>
            </a:r>
            <a:r>
              <a:rPr lang="zh-CN" altLang="en-US" sz="1800" dirty="0"/>
              <a:t>和</a:t>
            </a:r>
            <a:r>
              <a:rPr lang="en-US" altLang="zh-CN" sz="1800" dirty="0"/>
              <a:t>t</a:t>
            </a:r>
            <a:r>
              <a:rPr lang="zh-CN" altLang="en-US" sz="1800" dirty="0"/>
              <a:t>之间的角度为</a:t>
            </a:r>
            <a:r>
              <a:rPr lang="en-US" altLang="zh-CN" sz="1800" dirty="0"/>
              <a:t>0(</a:t>
            </a:r>
            <a:r>
              <a:rPr lang="zh-CN" altLang="en-US" sz="1800" dirty="0"/>
              <a:t>即</a:t>
            </a:r>
            <a:r>
              <a:rPr lang="en-US" altLang="zh-CN" sz="1800" dirty="0"/>
              <a:t>r+)</a:t>
            </a:r>
          </a:p>
          <a:p>
            <a:pPr marL="0" indent="0">
              <a:buNone/>
            </a:pPr>
            <a:r>
              <a:rPr lang="zh-CN" altLang="en-US" sz="1800" dirty="0"/>
              <a:t>此外，使得头部与尾部实体正交，使得它们的乘积为</a:t>
            </a:r>
            <a:r>
              <a:rPr lang="en-US" altLang="zh-CN" sz="1800" dirty="0"/>
              <a:t>0</a:t>
            </a:r>
            <a:r>
              <a:rPr lang="zh-CN" altLang="en-US" sz="1800" dirty="0"/>
              <a:t>（即</a:t>
            </a:r>
            <a:r>
              <a:rPr lang="en-US" altLang="zh-CN" sz="1800" dirty="0"/>
              <a:t>r_</a:t>
            </a:r>
            <a:r>
              <a:rPr lang="zh-CN" altLang="en-US" sz="1800" dirty="0"/>
              <a:t>）。</a:t>
            </a:r>
            <a:endParaRPr lang="en-US" altLang="zh-CN" sz="1800" dirty="0"/>
          </a:p>
          <a:p>
            <a:pPr marL="0" indent="0">
              <a:buNone/>
            </a:pPr>
            <a:r>
              <a:rPr lang="zh-CN" altLang="en-US" sz="1800" dirty="0"/>
              <a:t>接着，定义一个中间变量</a:t>
            </a:r>
            <a:r>
              <a:rPr lang="en-US" altLang="zh-CN" sz="1800" dirty="0"/>
              <a:t>	   </a:t>
            </a:r>
            <a:r>
              <a:rPr lang="zh-CN" altLang="en-US" sz="1800" dirty="0"/>
              <a:t>作为</a:t>
            </a:r>
            <a:r>
              <a:rPr lang="en-US" altLang="zh-CN" sz="1800" dirty="0"/>
              <a:t>	  </a:t>
            </a:r>
            <a:r>
              <a:rPr lang="zh-CN" altLang="en-US" sz="1800" dirty="0"/>
              <a:t>和</a:t>
            </a:r>
            <a:r>
              <a:rPr lang="en-US" altLang="zh-CN" sz="1800" dirty="0"/>
              <a:t>	</a:t>
            </a:r>
            <a:r>
              <a:rPr lang="zh-CN" altLang="en-US" sz="1800" dirty="0"/>
              <a:t>相乘的结果：</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其中</a:t>
            </a:r>
            <a:r>
              <a:rPr lang="en-US" altLang="zh-CN" sz="1800" dirty="0"/>
              <a:t>⊙</a:t>
            </a:r>
            <a:r>
              <a:rPr lang="zh-CN" altLang="en-US" sz="1800" dirty="0"/>
              <a:t>定义了两个向量之间的元素乘法</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17</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FF1FA88A-62B3-4801-B69B-EC02CF9A65E4}"/>
              </a:ext>
            </a:extLst>
          </p:cNvPr>
          <p:cNvPicPr>
            <a:picLocks noChangeAspect="1"/>
          </p:cNvPicPr>
          <p:nvPr/>
        </p:nvPicPr>
        <p:blipFill>
          <a:blip r:embed="rId4"/>
          <a:stretch>
            <a:fillRect/>
          </a:stretch>
        </p:blipFill>
        <p:spPr>
          <a:xfrm>
            <a:off x="5872272" y="-2394"/>
            <a:ext cx="3104762" cy="2780952"/>
          </a:xfrm>
          <a:prstGeom prst="rect">
            <a:avLst/>
          </a:prstGeom>
        </p:spPr>
      </p:pic>
      <p:pic>
        <p:nvPicPr>
          <p:cNvPr id="3" name="图片 2">
            <a:extLst>
              <a:ext uri="{FF2B5EF4-FFF2-40B4-BE49-F238E27FC236}">
                <a16:creationId xmlns:a16="http://schemas.microsoft.com/office/drawing/2014/main" id="{65FAAD50-5E56-42ED-9F9B-22F27BE4B368}"/>
              </a:ext>
            </a:extLst>
          </p:cNvPr>
          <p:cNvPicPr>
            <a:picLocks noChangeAspect="1"/>
          </p:cNvPicPr>
          <p:nvPr/>
        </p:nvPicPr>
        <p:blipFill>
          <a:blip r:embed="rId5"/>
          <a:stretch>
            <a:fillRect/>
          </a:stretch>
        </p:blipFill>
        <p:spPr>
          <a:xfrm>
            <a:off x="3962416" y="3229011"/>
            <a:ext cx="323810" cy="314286"/>
          </a:xfrm>
          <a:prstGeom prst="rect">
            <a:avLst/>
          </a:prstGeom>
        </p:spPr>
      </p:pic>
      <p:pic>
        <p:nvPicPr>
          <p:cNvPr id="4" name="图片 3">
            <a:extLst>
              <a:ext uri="{FF2B5EF4-FFF2-40B4-BE49-F238E27FC236}">
                <a16:creationId xmlns:a16="http://schemas.microsoft.com/office/drawing/2014/main" id="{543CB8A3-F13C-4626-BD82-CED27937A8A1}"/>
              </a:ext>
            </a:extLst>
          </p:cNvPr>
          <p:cNvPicPr>
            <a:picLocks noChangeAspect="1"/>
          </p:cNvPicPr>
          <p:nvPr/>
        </p:nvPicPr>
        <p:blipFill>
          <a:blip r:embed="rId6"/>
          <a:stretch>
            <a:fillRect/>
          </a:stretch>
        </p:blipFill>
        <p:spPr>
          <a:xfrm>
            <a:off x="4638712" y="3223981"/>
            <a:ext cx="390476" cy="333333"/>
          </a:xfrm>
          <a:prstGeom prst="rect">
            <a:avLst/>
          </a:prstGeom>
        </p:spPr>
      </p:pic>
      <p:pic>
        <p:nvPicPr>
          <p:cNvPr id="6" name="图片 5">
            <a:extLst>
              <a:ext uri="{FF2B5EF4-FFF2-40B4-BE49-F238E27FC236}">
                <a16:creationId xmlns:a16="http://schemas.microsoft.com/office/drawing/2014/main" id="{48CFEF73-E9E7-4276-8755-6653243D489B}"/>
              </a:ext>
            </a:extLst>
          </p:cNvPr>
          <p:cNvPicPr>
            <a:picLocks noChangeAspect="1"/>
          </p:cNvPicPr>
          <p:nvPr/>
        </p:nvPicPr>
        <p:blipFill rotWithShape="1">
          <a:blip r:embed="rId7"/>
          <a:srcRect r="22641" b="2941"/>
          <a:stretch/>
        </p:blipFill>
        <p:spPr>
          <a:xfrm>
            <a:off x="3081396" y="3191326"/>
            <a:ext cx="390476" cy="314286"/>
          </a:xfrm>
          <a:prstGeom prst="rect">
            <a:avLst/>
          </a:prstGeom>
        </p:spPr>
      </p:pic>
      <p:pic>
        <p:nvPicPr>
          <p:cNvPr id="7" name="图片 6">
            <a:extLst>
              <a:ext uri="{FF2B5EF4-FFF2-40B4-BE49-F238E27FC236}">
                <a16:creationId xmlns:a16="http://schemas.microsoft.com/office/drawing/2014/main" id="{DEF8F05B-CD9B-4790-ACCC-938B4B201DF7}"/>
              </a:ext>
            </a:extLst>
          </p:cNvPr>
          <p:cNvPicPr>
            <a:picLocks noChangeAspect="1"/>
          </p:cNvPicPr>
          <p:nvPr/>
        </p:nvPicPr>
        <p:blipFill>
          <a:blip r:embed="rId8"/>
          <a:stretch>
            <a:fillRect/>
          </a:stretch>
        </p:blipFill>
        <p:spPr>
          <a:xfrm>
            <a:off x="2386285" y="3619782"/>
            <a:ext cx="4371429" cy="1676190"/>
          </a:xfrm>
          <a:prstGeom prst="rect">
            <a:avLst/>
          </a:prstGeom>
        </p:spPr>
      </p:pic>
    </p:spTree>
    <p:extLst>
      <p:ext uri="{BB962C8B-B14F-4D97-AF65-F5344CB8AC3E}">
        <p14:creationId xmlns:p14="http://schemas.microsoft.com/office/powerpoint/2010/main" val="3857025224"/>
      </p:ext>
    </p:extLst>
  </p:cSld>
  <p:clrMapOvr>
    <a:masterClrMapping/>
  </p:clrMapOvr>
  <p:transition spd="slow" advTm="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p:sp>
        <p:nvSpPr>
          <p:cNvPr id="8195" name="内容占位符 2"/>
          <p:cNvSpPr>
            <a:spLocks noGrp="1"/>
          </p:cNvSpPr>
          <p:nvPr>
            <p:ph idx="4294967295"/>
          </p:nvPr>
        </p:nvSpPr>
        <p:spPr>
          <a:xfrm>
            <a:off x="457308" y="1066862"/>
            <a:ext cx="8534176" cy="4952870"/>
          </a:xfrm>
        </p:spPr>
        <p:txBody>
          <a:bodyPr vert="horz" wrap="square" anchor="t"/>
          <a:lstStyle/>
          <a:p>
            <a:pPr marL="0" indent="0">
              <a:buNone/>
            </a:pPr>
            <a:r>
              <a:rPr lang="zh-CN" altLang="en-US" sz="1800" dirty="0"/>
              <a:t>经过上面公式，得到：</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    </a:t>
            </a:r>
            <a:r>
              <a:rPr lang="en-US" altLang="zh-CN" sz="1800" dirty="0"/>
              <a:t>	</a:t>
            </a:r>
            <a:r>
              <a:rPr lang="zh-CN" altLang="en-US" sz="1800" dirty="0"/>
              <a:t>表示头实体经过平移和旋转的结果，其中</a:t>
            </a:r>
            <a:r>
              <a:rPr lang="en-US" altLang="zh-CN" sz="1800" dirty="0"/>
              <a:t>h</a:t>
            </a:r>
            <a:r>
              <a:rPr lang="zh-CN" altLang="en-US" sz="1800" dirty="0"/>
              <a:t>系数经过合并计算项获得。</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18</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E04D3A6A-8F69-419F-8C70-D2A6D56466CB}"/>
              </a:ext>
            </a:extLst>
          </p:cNvPr>
          <p:cNvPicPr>
            <a:picLocks noChangeAspect="1"/>
          </p:cNvPicPr>
          <p:nvPr/>
        </p:nvPicPr>
        <p:blipFill>
          <a:blip r:embed="rId4"/>
          <a:stretch>
            <a:fillRect/>
          </a:stretch>
        </p:blipFill>
        <p:spPr>
          <a:xfrm>
            <a:off x="2125165" y="1600248"/>
            <a:ext cx="4742857" cy="1114286"/>
          </a:xfrm>
          <a:prstGeom prst="rect">
            <a:avLst/>
          </a:prstGeom>
        </p:spPr>
      </p:pic>
      <p:pic>
        <p:nvPicPr>
          <p:cNvPr id="3" name="图片 2">
            <a:extLst>
              <a:ext uri="{FF2B5EF4-FFF2-40B4-BE49-F238E27FC236}">
                <a16:creationId xmlns:a16="http://schemas.microsoft.com/office/drawing/2014/main" id="{8B361EA0-0C23-45BB-B0D5-5E683636D7EF}"/>
              </a:ext>
            </a:extLst>
          </p:cNvPr>
          <p:cNvPicPr>
            <a:picLocks noChangeAspect="1"/>
          </p:cNvPicPr>
          <p:nvPr/>
        </p:nvPicPr>
        <p:blipFill>
          <a:blip r:embed="rId5"/>
          <a:stretch>
            <a:fillRect/>
          </a:stretch>
        </p:blipFill>
        <p:spPr>
          <a:xfrm>
            <a:off x="990694" y="2747755"/>
            <a:ext cx="371429" cy="352381"/>
          </a:xfrm>
          <a:prstGeom prst="rect">
            <a:avLst/>
          </a:prstGeom>
        </p:spPr>
      </p:pic>
    </p:spTree>
    <p:extLst>
      <p:ext uri="{BB962C8B-B14F-4D97-AF65-F5344CB8AC3E}">
        <p14:creationId xmlns:p14="http://schemas.microsoft.com/office/powerpoint/2010/main" val="1503039553"/>
      </p:ext>
    </p:extLst>
  </p:cSld>
  <p:clrMapOvr>
    <a:masterClrMapping/>
  </p:clrMapOvr>
  <p:transition spd="slow" advTm="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p:sp>
        <p:nvSpPr>
          <p:cNvPr id="8195" name="内容占位符 2"/>
          <p:cNvSpPr>
            <a:spLocks noGrp="1"/>
          </p:cNvSpPr>
          <p:nvPr>
            <p:ph idx="4294967295"/>
          </p:nvPr>
        </p:nvSpPr>
        <p:spPr>
          <a:xfrm>
            <a:off x="457308" y="1066862"/>
            <a:ext cx="8534176" cy="4952870"/>
          </a:xfrm>
        </p:spPr>
        <p:txBody>
          <a:bodyPr vert="horz" wrap="square" anchor="t"/>
          <a:lstStyle/>
          <a:p>
            <a:r>
              <a:rPr lang="zh-CN" altLang="en-US" sz="1800" dirty="0"/>
              <a:t>得分函数和损失函数</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19</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B7A6B697-6B62-49F2-90BE-1BD508901BDC}"/>
              </a:ext>
            </a:extLst>
          </p:cNvPr>
          <p:cNvPicPr>
            <a:picLocks noChangeAspect="1"/>
          </p:cNvPicPr>
          <p:nvPr/>
        </p:nvPicPr>
        <p:blipFill>
          <a:blip r:embed="rId4"/>
          <a:stretch>
            <a:fillRect/>
          </a:stretch>
        </p:blipFill>
        <p:spPr>
          <a:xfrm>
            <a:off x="1119619" y="1990905"/>
            <a:ext cx="6904762" cy="2876190"/>
          </a:xfrm>
          <a:prstGeom prst="rect">
            <a:avLst/>
          </a:prstGeom>
        </p:spPr>
      </p:pic>
    </p:spTree>
    <p:extLst>
      <p:ext uri="{BB962C8B-B14F-4D97-AF65-F5344CB8AC3E}">
        <p14:creationId xmlns:p14="http://schemas.microsoft.com/office/powerpoint/2010/main" val="2875812394"/>
      </p:ext>
    </p:extLst>
  </p:cSld>
  <p:clrMapOvr>
    <a:masterClrMapping/>
  </p:clrMapOvr>
  <p:transition spd="slow" advTm="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zh-CN" altLang="en-US" sz="2800" b="1" dirty="0">
                <a:effectLst>
                  <a:outerShdw blurRad="38100" dist="38100" dir="2700000">
                    <a:srgbClr val="C0C0C0"/>
                  </a:outerShdw>
                </a:effectLst>
              </a:rPr>
              <a:t>摘要</a:t>
            </a:r>
          </a:p>
        </p:txBody>
      </p:sp>
      <p:sp>
        <p:nvSpPr>
          <p:cNvPr id="8195" name="内容占位符 2"/>
          <p:cNvSpPr>
            <a:spLocks noGrp="1"/>
          </p:cNvSpPr>
          <p:nvPr>
            <p:ph idx="4294967295"/>
          </p:nvPr>
        </p:nvSpPr>
        <p:spPr>
          <a:xfrm>
            <a:off x="533400" y="1219258"/>
            <a:ext cx="8305688" cy="4878388"/>
          </a:xfrm>
        </p:spPr>
        <p:txBody>
          <a:bodyPr vert="horz" wrap="square" anchor="t"/>
          <a:lstStyle/>
          <a:p>
            <a:pPr marL="0" lvl="1" indent="469900">
              <a:lnSpc>
                <a:spcPct val="100000"/>
              </a:lnSpc>
              <a:buNone/>
            </a:pPr>
            <a:r>
              <a:rPr lang="zh-CN" altLang="en-US" sz="2400" dirty="0"/>
              <a:t>本文研究了用于链接预测任务的知识图中实体和关系的学习表示问题。</a:t>
            </a:r>
            <a:endParaRPr lang="en-US" altLang="zh-CN" sz="2400" dirty="0"/>
          </a:p>
          <a:p>
            <a:pPr marL="0" lvl="1" indent="469900">
              <a:lnSpc>
                <a:spcPct val="100000"/>
              </a:lnSpc>
              <a:buNone/>
            </a:pPr>
            <a:r>
              <a:rPr lang="zh-CN" altLang="en-US" sz="2400" dirty="0"/>
              <a:t>绝大多数相关工作仅将关系建模为单一的几何操作，如平移或旋转，这限制了底层模型的表示能力，并使得更难匹配现实世界数据集中存在的复杂关系。</a:t>
            </a:r>
            <a:endParaRPr lang="en-US" altLang="zh-CN" sz="2400" dirty="0"/>
          </a:p>
          <a:p>
            <a:pPr marL="0" lvl="1" indent="469900">
              <a:lnSpc>
                <a:spcPct val="100000"/>
              </a:lnSpc>
              <a:buNone/>
            </a:pPr>
            <a:r>
              <a:rPr lang="zh-CN" altLang="en-US" sz="2400" dirty="0"/>
              <a:t>为了包含更丰富的关系信息，作者提出了一种新的方法，称为对偶四元数知识图嵌入（</a:t>
            </a:r>
            <a:r>
              <a:rPr lang="en-US" altLang="zh-CN" sz="2400" dirty="0" err="1">
                <a:solidFill>
                  <a:schemeClr val="tx1">
                    <a:lumMod val="65000"/>
                    <a:lumOff val="35000"/>
                  </a:schemeClr>
                </a:solidFill>
              </a:rPr>
              <a:t>DualE</a:t>
            </a:r>
            <a:r>
              <a:rPr lang="zh-CN" altLang="en-US" sz="2400" dirty="0"/>
              <a:t>），它将对偶四元数引入到知识图嵌入中。</a:t>
            </a:r>
            <a:endParaRPr lang="en-US" altLang="zh-CN" sz="2400" dirty="0"/>
          </a:p>
          <a:p>
            <a:pPr marL="0" lvl="1" indent="469900">
              <a:lnSpc>
                <a:spcPct val="100000"/>
              </a:lnSpc>
              <a:buNone/>
            </a:pPr>
            <a:r>
              <a:rPr lang="zh-CN" altLang="en-US" sz="2400" dirty="0"/>
              <a:t>对偶四元数的行为类似于“复数四元数”，其实部和虚部都是四进制的。</a:t>
            </a:r>
            <a:r>
              <a:rPr lang="en-US" altLang="zh-CN" sz="2400" dirty="0" err="1"/>
              <a:t>DualE</a:t>
            </a:r>
            <a:r>
              <a:rPr lang="zh-CN" altLang="en-US" sz="2400" dirty="0"/>
              <a:t>的核心在于基于对偶四元数的乘法的具体设计，它将关系普遍建模为一系列平移和旋转操作的组合。</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2</a:t>
            </a:fld>
            <a:endParaRPr lang="zh-CN" altLang="en-US" sz="2400" b="1" dirty="0">
              <a:solidFill>
                <a:srgbClr val="254061"/>
              </a:solidFill>
              <a:latin typeface="HY헤드라인M" pitchFamily="2" charset="-127"/>
              <a:ea typeface="HY헤드라인M" pitchFamily="2" charset="-127"/>
            </a:endParaRPr>
          </a:p>
        </p:txBody>
      </p:sp>
    </p:spTree>
    <p:extLst>
      <p:ext uri="{BB962C8B-B14F-4D97-AF65-F5344CB8AC3E}">
        <p14:creationId xmlns:p14="http://schemas.microsoft.com/office/powerpoint/2010/main" val="1909690088"/>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anim calcmode="lin" valueType="num">
                                      <p:cBhvr additive="base">
                                        <p:cTn id="11"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 calcmode="lin" valueType="num">
                                      <p:cBhvr additive="base">
                                        <p:cTn id="15"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19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 calcmode="lin" valueType="num">
                                      <p:cBhvr additive="base">
                                        <p:cTn id="19"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数据集</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20</a:t>
            </a:fld>
            <a:endParaRPr lang="zh-CN" altLang="en-US" sz="2400" b="1" dirty="0">
              <a:solidFill>
                <a:srgbClr val="254061"/>
              </a:solidFill>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735D8BE9-87AB-4290-B32E-233BF3B23BE6}"/>
              </a:ext>
            </a:extLst>
          </p:cNvPr>
          <p:cNvPicPr>
            <a:picLocks noChangeAspect="1"/>
          </p:cNvPicPr>
          <p:nvPr/>
        </p:nvPicPr>
        <p:blipFill>
          <a:blip r:embed="rId4"/>
          <a:stretch>
            <a:fillRect/>
          </a:stretch>
        </p:blipFill>
        <p:spPr>
          <a:xfrm>
            <a:off x="1363243" y="2171808"/>
            <a:ext cx="6417514" cy="2552558"/>
          </a:xfrm>
          <a:prstGeom prst="rect">
            <a:avLst/>
          </a:prstGeom>
        </p:spPr>
      </p:pic>
    </p:spTree>
    <p:extLst>
      <p:ext uri="{BB962C8B-B14F-4D97-AF65-F5344CB8AC3E}">
        <p14:creationId xmlns:p14="http://schemas.microsoft.com/office/powerpoint/2010/main" val="3219888798"/>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实验结果</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21</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DC8BB876-ECD8-49EB-B49B-AE963A792A2E}"/>
              </a:ext>
            </a:extLst>
          </p:cNvPr>
          <p:cNvPicPr>
            <a:picLocks noChangeAspect="1"/>
          </p:cNvPicPr>
          <p:nvPr/>
        </p:nvPicPr>
        <p:blipFill>
          <a:blip r:embed="rId4"/>
          <a:stretch>
            <a:fillRect/>
          </a:stretch>
        </p:blipFill>
        <p:spPr>
          <a:xfrm>
            <a:off x="0" y="1532541"/>
            <a:ext cx="9144000" cy="4258597"/>
          </a:xfrm>
          <a:prstGeom prst="rect">
            <a:avLst/>
          </a:prstGeom>
        </p:spPr>
      </p:pic>
    </p:spTree>
    <p:extLst>
      <p:ext uri="{BB962C8B-B14F-4D97-AF65-F5344CB8AC3E}">
        <p14:creationId xmlns:p14="http://schemas.microsoft.com/office/powerpoint/2010/main" val="2409316052"/>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实验结果</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22</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3" name="图片 2">
            <a:extLst>
              <a:ext uri="{FF2B5EF4-FFF2-40B4-BE49-F238E27FC236}">
                <a16:creationId xmlns:a16="http://schemas.microsoft.com/office/drawing/2014/main" id="{3DEB943B-8D5F-4943-A4F1-47D87B4E032C}"/>
              </a:ext>
            </a:extLst>
          </p:cNvPr>
          <p:cNvPicPr>
            <a:picLocks noChangeAspect="1"/>
          </p:cNvPicPr>
          <p:nvPr/>
        </p:nvPicPr>
        <p:blipFill>
          <a:blip r:embed="rId4"/>
          <a:stretch>
            <a:fillRect/>
          </a:stretch>
        </p:blipFill>
        <p:spPr>
          <a:xfrm>
            <a:off x="0" y="1447852"/>
            <a:ext cx="9144000" cy="4494944"/>
          </a:xfrm>
          <a:prstGeom prst="rect">
            <a:avLst/>
          </a:prstGeom>
        </p:spPr>
      </p:pic>
    </p:spTree>
    <p:extLst>
      <p:ext uri="{BB962C8B-B14F-4D97-AF65-F5344CB8AC3E}">
        <p14:creationId xmlns:p14="http://schemas.microsoft.com/office/powerpoint/2010/main" val="435105271"/>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对偶四元数的归一化消融实验</a:t>
            </a:r>
            <a:endParaRPr lang="en-US" altLang="zh-CN" dirty="0"/>
          </a:p>
          <a:p>
            <a:pPr marL="0" indent="457200">
              <a:buNone/>
            </a:pPr>
            <a:r>
              <a:rPr lang="zh-CN" altLang="en-US" dirty="0"/>
              <a:t>作者删除了</a:t>
            </a:r>
            <a:r>
              <a:rPr lang="en-US" altLang="zh-CN" dirty="0" err="1"/>
              <a:t>DualE</a:t>
            </a:r>
            <a:r>
              <a:rPr lang="zh-CN" altLang="en-US" dirty="0"/>
              <a:t>中的规范化步骤，并使用原始的关系四元数</a:t>
            </a:r>
            <a:r>
              <a:rPr lang="en-US" altLang="zh-CN" dirty="0" err="1"/>
              <a:t>Wr</a:t>
            </a:r>
            <a:r>
              <a:rPr lang="zh-CN" altLang="en-US" dirty="0"/>
              <a:t>来投影头实体，但这使得结果更差。这可能是因为非单位对偶四元数的标度效应是有害的。作者在</a:t>
            </a:r>
            <a:r>
              <a:rPr lang="en-US" altLang="zh-CN" dirty="0" err="1"/>
              <a:t>DualE</a:t>
            </a:r>
            <a:r>
              <a:rPr lang="zh-CN" altLang="en-US" dirty="0"/>
              <a:t>中添加了更多的规范化步骤，以研究规范化的影响。</a:t>
            </a:r>
            <a:endParaRPr lang="en-US" altLang="zh-CN" dirty="0"/>
          </a:p>
          <a:p>
            <a:pPr marL="0" indent="457200">
              <a:buNone/>
            </a:pPr>
            <a:r>
              <a:rPr lang="zh-CN" altLang="en-US" dirty="0"/>
              <a:t>回想一下我们以前使用的规范化步骤，作者在</a:t>
            </a:r>
            <a:endParaRPr lang="en-US" altLang="zh-CN" dirty="0"/>
          </a:p>
          <a:p>
            <a:pPr marL="0" indent="457200">
              <a:buNone/>
            </a:pPr>
            <a:r>
              <a:rPr lang="zh-CN" altLang="en-US" dirty="0"/>
              <a:t>然后定义了</a:t>
            </a:r>
            <a:endParaRPr lang="en-US" altLang="zh-CN" dirty="0"/>
          </a:p>
          <a:p>
            <a:pPr marL="0" indent="457200">
              <a:buNone/>
            </a:pPr>
            <a:r>
              <a:rPr lang="zh-CN" altLang="en-US" dirty="0"/>
              <a:t>还做了头尾对偶四元数之间的对偶四元数乘法，把关系四元数看作权重。因此有</a:t>
            </a:r>
            <a:r>
              <a:rPr lang="en-US" altLang="zh-CN" dirty="0"/>
              <a:t>			   </a:t>
            </a:r>
            <a:r>
              <a:rPr lang="zh-CN" altLang="en-US" dirty="0"/>
              <a:t>这将导致较差的性能，因为失去了关系平移和旋转的几何属性。结果如表</a:t>
            </a:r>
            <a:r>
              <a:rPr lang="en-US" altLang="zh-CN" dirty="0"/>
              <a:t>7</a:t>
            </a:r>
            <a:r>
              <a:rPr lang="zh-CN" altLang="en-US" dirty="0"/>
              <a:t>所示（没找到表</a:t>
            </a:r>
            <a:r>
              <a:rPr lang="en-US" altLang="zh-CN" dirty="0"/>
              <a:t>7</a:t>
            </a:r>
            <a:r>
              <a:rPr lang="zh-CN" altLang="en-US" dirty="0"/>
              <a:t>）</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23</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3" name="图片 2">
            <a:extLst>
              <a:ext uri="{FF2B5EF4-FFF2-40B4-BE49-F238E27FC236}">
                <a16:creationId xmlns:a16="http://schemas.microsoft.com/office/drawing/2014/main" id="{C34AA4F0-2B2A-4F3C-8F61-E862EA571333}"/>
              </a:ext>
            </a:extLst>
          </p:cNvPr>
          <p:cNvPicPr>
            <a:picLocks noChangeAspect="1"/>
          </p:cNvPicPr>
          <p:nvPr/>
        </p:nvPicPr>
        <p:blipFill>
          <a:blip r:embed="rId4"/>
          <a:stretch>
            <a:fillRect/>
          </a:stretch>
        </p:blipFill>
        <p:spPr>
          <a:xfrm>
            <a:off x="6324554" y="3162345"/>
            <a:ext cx="2619048" cy="380952"/>
          </a:xfrm>
          <a:prstGeom prst="rect">
            <a:avLst/>
          </a:prstGeom>
        </p:spPr>
      </p:pic>
      <p:pic>
        <p:nvPicPr>
          <p:cNvPr id="4" name="图片 3">
            <a:extLst>
              <a:ext uri="{FF2B5EF4-FFF2-40B4-BE49-F238E27FC236}">
                <a16:creationId xmlns:a16="http://schemas.microsoft.com/office/drawing/2014/main" id="{840A51DD-91E6-46E7-ABAD-B846FA8E3202}"/>
              </a:ext>
            </a:extLst>
          </p:cNvPr>
          <p:cNvPicPr>
            <a:picLocks noChangeAspect="1"/>
          </p:cNvPicPr>
          <p:nvPr/>
        </p:nvPicPr>
        <p:blipFill>
          <a:blip r:embed="rId5"/>
          <a:stretch>
            <a:fillRect/>
          </a:stretch>
        </p:blipFill>
        <p:spPr>
          <a:xfrm>
            <a:off x="2362258" y="3610022"/>
            <a:ext cx="4733333" cy="247619"/>
          </a:xfrm>
          <a:prstGeom prst="rect">
            <a:avLst/>
          </a:prstGeom>
        </p:spPr>
      </p:pic>
      <p:pic>
        <p:nvPicPr>
          <p:cNvPr id="5" name="图片 4">
            <a:extLst>
              <a:ext uri="{FF2B5EF4-FFF2-40B4-BE49-F238E27FC236}">
                <a16:creationId xmlns:a16="http://schemas.microsoft.com/office/drawing/2014/main" id="{8C5C8893-AEDD-45D6-BB32-40C269B99703}"/>
              </a:ext>
            </a:extLst>
          </p:cNvPr>
          <p:cNvPicPr>
            <a:picLocks noChangeAspect="1"/>
          </p:cNvPicPr>
          <p:nvPr/>
        </p:nvPicPr>
        <p:blipFill>
          <a:blip r:embed="rId6"/>
          <a:stretch>
            <a:fillRect/>
          </a:stretch>
        </p:blipFill>
        <p:spPr>
          <a:xfrm>
            <a:off x="2220404" y="4419574"/>
            <a:ext cx="2276190" cy="257143"/>
          </a:xfrm>
          <a:prstGeom prst="rect">
            <a:avLst/>
          </a:prstGeom>
        </p:spPr>
      </p:pic>
    </p:spTree>
    <p:extLst>
      <p:ext uri="{BB962C8B-B14F-4D97-AF65-F5344CB8AC3E}">
        <p14:creationId xmlns:p14="http://schemas.microsoft.com/office/powerpoint/2010/main" val="1807373849"/>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嵌入维度的影响</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24</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CEF9B955-5627-4AC4-AD64-6E854B7DC0B3}"/>
              </a:ext>
            </a:extLst>
          </p:cNvPr>
          <p:cNvPicPr>
            <a:picLocks noChangeAspect="1"/>
          </p:cNvPicPr>
          <p:nvPr/>
        </p:nvPicPr>
        <p:blipFill>
          <a:blip r:embed="rId4"/>
          <a:stretch>
            <a:fillRect/>
          </a:stretch>
        </p:blipFill>
        <p:spPr>
          <a:xfrm>
            <a:off x="2286060" y="1600248"/>
            <a:ext cx="4766022" cy="3985933"/>
          </a:xfrm>
          <a:prstGeom prst="rect">
            <a:avLst/>
          </a:prstGeom>
        </p:spPr>
      </p:pic>
    </p:spTree>
    <p:extLst>
      <p:ext uri="{BB962C8B-B14F-4D97-AF65-F5344CB8AC3E}">
        <p14:creationId xmlns:p14="http://schemas.microsoft.com/office/powerpoint/2010/main" val="1602181955"/>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自由参数数量比较</a:t>
            </a:r>
            <a:endParaRPr lang="en-US" altLang="zh-CN" dirty="0"/>
          </a:p>
          <a:p>
            <a:pPr marL="0" indent="0">
              <a:buNone/>
            </a:pPr>
            <a:r>
              <a:rPr lang="zh-CN" altLang="en-US" dirty="0"/>
              <a:t>附录中的表</a:t>
            </a:r>
            <a:r>
              <a:rPr lang="en-US" altLang="zh-CN" dirty="0"/>
              <a:t>11</a:t>
            </a:r>
            <a:r>
              <a:rPr lang="zh-CN" altLang="en-US" dirty="0"/>
              <a:t>显示了</a:t>
            </a:r>
            <a:r>
              <a:rPr lang="en-US" altLang="zh-CN" dirty="0" err="1"/>
              <a:t>DualE</a:t>
            </a:r>
            <a:r>
              <a:rPr lang="zh-CN" altLang="en-US" dirty="0"/>
              <a:t>和三个最近的竞争基线</a:t>
            </a:r>
            <a:r>
              <a:rPr lang="en-US" altLang="zh-CN" dirty="0"/>
              <a:t>(</a:t>
            </a:r>
            <a:r>
              <a:rPr lang="en-US" altLang="zh-CN" dirty="0" err="1"/>
              <a:t>QuatE</a:t>
            </a:r>
            <a:r>
              <a:rPr lang="zh-CN" altLang="en-US" dirty="0"/>
              <a:t>、</a:t>
            </a:r>
            <a:r>
              <a:rPr lang="en-US" altLang="zh-CN" dirty="0" err="1"/>
              <a:t>RotatE</a:t>
            </a:r>
            <a:r>
              <a:rPr lang="zh-CN" altLang="en-US" dirty="0"/>
              <a:t>和</a:t>
            </a:r>
            <a:r>
              <a:rPr lang="en-US" altLang="zh-CN" dirty="0" err="1"/>
              <a:t>TorusE</a:t>
            </a:r>
            <a:r>
              <a:rPr lang="en-US" altLang="zh-CN" dirty="0"/>
              <a:t>)</a:t>
            </a:r>
            <a:r>
              <a:rPr lang="zh-CN" altLang="en-US" dirty="0"/>
              <a:t>之间的参数比较量。在实验中，</a:t>
            </a:r>
            <a:r>
              <a:rPr lang="en-US" altLang="zh-CN" dirty="0" err="1"/>
              <a:t>DualE</a:t>
            </a:r>
            <a:r>
              <a:rPr lang="zh-CN" altLang="en-US" dirty="0"/>
              <a:t>可以使用更少的参数来实现最佳性能。（没找到表</a:t>
            </a:r>
            <a:r>
              <a:rPr lang="en-US" altLang="zh-CN" dirty="0"/>
              <a:t>11</a:t>
            </a:r>
            <a:r>
              <a:rPr lang="zh-CN" altLang="en-US" dirty="0"/>
              <a:t>）</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25</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spTree>
    <p:extLst>
      <p:ext uri="{BB962C8B-B14F-4D97-AF65-F5344CB8AC3E}">
        <p14:creationId xmlns:p14="http://schemas.microsoft.com/office/powerpoint/2010/main" val="1550661019"/>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4</a:t>
            </a:r>
            <a:r>
              <a:rPr lang="zh-CN" altLang="en-US" sz="2800" b="1" dirty="0">
                <a:effectLst>
                  <a:outerShdw blurRad="38100" dist="38100" dir="2700000">
                    <a:srgbClr val="C0C0C0"/>
                  </a:outerShdw>
                </a:effectLst>
              </a:rPr>
              <a:t>、结论</a:t>
            </a:r>
          </a:p>
        </p:txBody>
      </p:sp>
      <p:sp>
        <p:nvSpPr>
          <p:cNvPr id="8195" name="内容占位符 2"/>
          <p:cNvSpPr>
            <a:spLocks noGrp="1"/>
          </p:cNvSpPr>
          <p:nvPr>
            <p:ph idx="4294967295"/>
          </p:nvPr>
        </p:nvSpPr>
        <p:spPr>
          <a:xfrm>
            <a:off x="483814" y="1219258"/>
            <a:ext cx="8381886" cy="4800474"/>
          </a:xfrm>
        </p:spPr>
        <p:txBody>
          <a:bodyPr vert="horz" wrap="square" anchor="t"/>
          <a:lstStyle/>
          <a:p>
            <a:pPr marL="0" indent="457200">
              <a:buNone/>
            </a:pPr>
            <a:r>
              <a:rPr lang="zh-CN" altLang="en-US" dirty="0"/>
              <a:t>为了克服以往知识图嵌入的缺点，作者设计了一种新的知识图谱嵌入模型</a:t>
            </a:r>
            <a:r>
              <a:rPr lang="en-US" altLang="zh-CN" dirty="0" err="1"/>
              <a:t>DualE</a:t>
            </a:r>
            <a:r>
              <a:rPr lang="zh-CN" altLang="en-US" dirty="0"/>
              <a:t>。</a:t>
            </a:r>
            <a:endParaRPr lang="en-US" altLang="zh-CN" dirty="0"/>
          </a:p>
          <a:p>
            <a:pPr marL="0" indent="457200">
              <a:buNone/>
            </a:pPr>
            <a:r>
              <a:rPr lang="zh-CN" altLang="en-US" dirty="0"/>
              <a:t>基于对偶四元数，</a:t>
            </a:r>
            <a:r>
              <a:rPr lang="en-US" altLang="zh-CN" dirty="0" err="1"/>
              <a:t>DualE</a:t>
            </a:r>
            <a:r>
              <a:rPr lang="zh-CN" altLang="en-US" dirty="0"/>
              <a:t>可以将关系建模为旋转和平移。对偶四元数空间具有明确的数学和物理意义，所有关键关系模式和多重关系模式都可以建模。</a:t>
            </a:r>
            <a:endParaRPr lang="en-US" altLang="zh-CN" dirty="0"/>
          </a:p>
          <a:p>
            <a:pPr marL="0" indent="457200">
              <a:buNone/>
            </a:pPr>
            <a:r>
              <a:rPr lang="zh-CN" altLang="en-US" dirty="0"/>
              <a:t>作者还证明了</a:t>
            </a:r>
            <a:r>
              <a:rPr lang="en-US" altLang="zh-CN" dirty="0" err="1"/>
              <a:t>DualE</a:t>
            </a:r>
            <a:r>
              <a:rPr lang="zh-CN" altLang="en-US" dirty="0"/>
              <a:t>模型是旋转家族和翻译家族的统一框架，将建模关系的两个分支结合为旋转或平移。</a:t>
            </a:r>
            <a:endParaRPr lang="en-US" altLang="zh-CN" dirty="0"/>
          </a:p>
          <a:p>
            <a:pPr marL="0" indent="457200">
              <a:buNone/>
            </a:pPr>
            <a:r>
              <a:rPr lang="zh-CN" altLang="en-US" dirty="0"/>
              <a:t>在数据集上的实验评估表明，作者的</a:t>
            </a:r>
            <a:r>
              <a:rPr lang="en-US" altLang="zh-CN" dirty="0" err="1"/>
              <a:t>DualE</a:t>
            </a:r>
            <a:r>
              <a:rPr lang="zh-CN" altLang="en-US" dirty="0"/>
              <a:t>优于其他先进的方法。</a:t>
            </a:r>
            <a:endParaRPr lang="en-US" altLang="zh-CN" dirty="0"/>
          </a:p>
          <a:p>
            <a:pPr marL="0" indent="457200">
              <a:buNone/>
            </a:pPr>
            <a:r>
              <a:rPr lang="zh-CN" altLang="en-US" dirty="0"/>
              <a:t>（没有提到未来工作）</a:t>
            </a:r>
          </a:p>
          <a:p>
            <a:pPr marL="0" indent="457200">
              <a:buNone/>
            </a:pPr>
            <a:endParaRPr lang="zh-CN" altLang="en-US"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26</a:t>
            </a:fld>
            <a:endParaRPr lang="zh-CN" altLang="en-US" sz="2400" b="1" dirty="0">
              <a:solidFill>
                <a:srgbClr val="254061"/>
              </a:solidFill>
              <a:latin typeface="HY헤드라인M" pitchFamily="2" charset="-127"/>
              <a:ea typeface="HY헤드라인M" pitchFamily="2" charset="-127"/>
            </a:endParaRPr>
          </a:p>
        </p:txBody>
      </p:sp>
    </p:spTree>
    <p:extLst>
      <p:ext uri="{BB962C8B-B14F-4D97-AF65-F5344CB8AC3E}">
        <p14:creationId xmlns:p14="http://schemas.microsoft.com/office/powerpoint/2010/main" val="3230265130"/>
      </p:ext>
    </p:extLst>
  </p:cSld>
  <p:clrMapOvr>
    <a:masterClrMapping/>
  </p:clrMapOvr>
  <p:transition spd="slow" advTm="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4"/>
          <p:cNvSpPr>
            <a:spLocks noGrp="1"/>
          </p:cNvSpPr>
          <p:nvPr>
            <p:ph type="ctrTitle"/>
          </p:nvPr>
        </p:nvSpPr>
        <p:spPr>
          <a:xfrm>
            <a:off x="685800" y="2057400"/>
            <a:ext cx="7772400" cy="1371600"/>
          </a:xfrm>
        </p:spPr>
        <p:txBody>
          <a:bodyPr vert="horz" wrap="square" anchor="b"/>
          <a:lstStyle>
            <a:lvl1pPr lvl="0">
              <a:defRPr/>
            </a:lvl1pPr>
          </a:lstStyle>
          <a:p>
            <a:pPr lvl="0"/>
            <a:r>
              <a:rPr lang="zh-CN" altLang="en-US" sz="4800" dirty="0">
                <a:effectLst>
                  <a:outerShdw blurRad="38100" dist="38100" dir="2700000">
                    <a:srgbClr val="C0C0C0"/>
                  </a:outerShdw>
                </a:effectLst>
              </a:rPr>
              <a:t>谢谢！</a:t>
            </a:r>
          </a:p>
        </p:txBody>
      </p:sp>
      <p:pic>
        <p:nvPicPr>
          <p:cNvPr id="27651" name="图片 3" descr="bb.jpg"/>
          <p:cNvPicPr>
            <a:picLocks noChangeAspect="1"/>
          </p:cNvPicPr>
          <p:nvPr/>
        </p:nvPicPr>
        <p:blipFill>
          <a:blip r:embed="rId2"/>
          <a:stretch>
            <a:fillRect/>
          </a:stretch>
        </p:blipFill>
        <p:spPr>
          <a:xfrm>
            <a:off x="7772400" y="6400802"/>
            <a:ext cx="933450" cy="180975"/>
          </a:xfrm>
          <a:prstGeom prst="rect">
            <a:avLst/>
          </a:prstGeom>
          <a:noFill/>
          <a:ln w="9525">
            <a:noFill/>
          </a:ln>
        </p:spPr>
      </p:pic>
      <p:sp>
        <p:nvSpPr>
          <p:cNvPr id="27652" name="TextBox 6"/>
          <p:cNvSpPr txBox="1"/>
          <p:nvPr/>
        </p:nvSpPr>
        <p:spPr>
          <a:xfrm>
            <a:off x="8077200" y="6248402"/>
            <a:ext cx="685800" cy="461963"/>
          </a:xfrm>
          <a:prstGeom prst="rect">
            <a:avLst/>
          </a:prstGeom>
          <a:noFill/>
          <a:ln w="9525">
            <a:noFill/>
          </a:ln>
        </p:spPr>
        <p:txBody>
          <a:bodyPr vert="horz" wrap="square" anchor="t">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27</a:t>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31855"/>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wipe(down)">
                                      <p:cBhvr>
                                        <p:cTn id="7" dur="290">
                                          <p:stCondLst>
                                            <p:cond delay="0"/>
                                          </p:stCondLst>
                                        </p:cTn>
                                        <p:tgtEl>
                                          <p:spTgt spid="27650"/>
                                        </p:tgtEl>
                                      </p:cBhvr>
                                    </p:animEffect>
                                    <p:anim calcmode="lin" valueType="num">
                                      <p:cBhvr>
                                        <p:cTn id="8" dur="911" tmFilter="0,0; 0.14,0.36; 0.43,0.73; 0.71,0.91; 1.0,1.0">
                                          <p:stCondLst>
                                            <p:cond delay="0"/>
                                          </p:stCondLst>
                                        </p:cTn>
                                        <p:tgtEl>
                                          <p:spTgt spid="27650"/>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7650"/>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7650"/>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7650"/>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7650"/>
                                        </p:tgtEl>
                                        <p:attrNameLst>
                                          <p:attrName>ppt_y</p:attrName>
                                        </p:attrNameLst>
                                      </p:cBhvr>
                                      <p:tavLst>
                                        <p:tav tm="0" fmla="#ppt_y-sin(pi*$)/81">
                                          <p:val>
                                            <p:fltVal val="0"/>
                                          </p:val>
                                        </p:tav>
                                        <p:tav tm="100000">
                                          <p:val>
                                            <p:fltVal val="1"/>
                                          </p:val>
                                        </p:tav>
                                      </p:tavLst>
                                    </p:anim>
                                    <p:animScale>
                                      <p:cBhvr>
                                        <p:cTn id="13" dur="13">
                                          <p:stCondLst>
                                            <p:cond delay="325"/>
                                          </p:stCondLst>
                                        </p:cTn>
                                        <p:tgtEl>
                                          <p:spTgt spid="27650"/>
                                        </p:tgtEl>
                                      </p:cBhvr>
                                      <p:to x="100000" y="60000"/>
                                    </p:animScale>
                                    <p:animScale>
                                      <p:cBhvr>
                                        <p:cTn id="14" dur="83" decel="50000">
                                          <p:stCondLst>
                                            <p:cond delay="338"/>
                                          </p:stCondLst>
                                        </p:cTn>
                                        <p:tgtEl>
                                          <p:spTgt spid="27650"/>
                                        </p:tgtEl>
                                      </p:cBhvr>
                                      <p:to x="100000" y="100000"/>
                                    </p:animScale>
                                    <p:animScale>
                                      <p:cBhvr>
                                        <p:cTn id="15" dur="13">
                                          <p:stCondLst>
                                            <p:cond delay="656"/>
                                          </p:stCondLst>
                                        </p:cTn>
                                        <p:tgtEl>
                                          <p:spTgt spid="27650"/>
                                        </p:tgtEl>
                                      </p:cBhvr>
                                      <p:to x="100000" y="80000"/>
                                    </p:animScale>
                                    <p:animScale>
                                      <p:cBhvr>
                                        <p:cTn id="16" dur="83" decel="50000">
                                          <p:stCondLst>
                                            <p:cond delay="669"/>
                                          </p:stCondLst>
                                        </p:cTn>
                                        <p:tgtEl>
                                          <p:spTgt spid="27650"/>
                                        </p:tgtEl>
                                      </p:cBhvr>
                                      <p:to x="100000" y="100000"/>
                                    </p:animScale>
                                    <p:animScale>
                                      <p:cBhvr>
                                        <p:cTn id="17" dur="13">
                                          <p:stCondLst>
                                            <p:cond delay="821"/>
                                          </p:stCondLst>
                                        </p:cTn>
                                        <p:tgtEl>
                                          <p:spTgt spid="27650"/>
                                        </p:tgtEl>
                                      </p:cBhvr>
                                      <p:to x="100000" y="90000"/>
                                    </p:animScale>
                                    <p:animScale>
                                      <p:cBhvr>
                                        <p:cTn id="18" dur="83" decel="50000">
                                          <p:stCondLst>
                                            <p:cond delay="834"/>
                                          </p:stCondLst>
                                        </p:cTn>
                                        <p:tgtEl>
                                          <p:spTgt spid="27650"/>
                                        </p:tgtEl>
                                      </p:cBhvr>
                                      <p:to x="100000" y="100000"/>
                                    </p:animScale>
                                    <p:animScale>
                                      <p:cBhvr>
                                        <p:cTn id="19" dur="13">
                                          <p:stCondLst>
                                            <p:cond delay="904"/>
                                          </p:stCondLst>
                                        </p:cTn>
                                        <p:tgtEl>
                                          <p:spTgt spid="27650"/>
                                        </p:tgtEl>
                                      </p:cBhvr>
                                      <p:to x="100000" y="95000"/>
                                    </p:animScale>
                                    <p:animScale>
                                      <p:cBhvr>
                                        <p:cTn id="20" dur="83" decel="50000">
                                          <p:stCondLst>
                                            <p:cond delay="917"/>
                                          </p:stCondLst>
                                        </p:cTn>
                                        <p:tgtEl>
                                          <p:spTgt spid="2765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zh-CN" altLang="en-US" sz="2800" b="1" dirty="0">
                <a:effectLst>
                  <a:outerShdw blurRad="38100" dist="38100" dir="2700000">
                    <a:srgbClr val="C0C0C0"/>
                  </a:outerShdw>
                </a:effectLst>
              </a:rPr>
              <a:t>摘要</a:t>
            </a:r>
          </a:p>
        </p:txBody>
      </p:sp>
      <p:sp>
        <p:nvSpPr>
          <p:cNvPr id="8195" name="内容占位符 2"/>
          <p:cNvSpPr>
            <a:spLocks noGrp="1"/>
          </p:cNvSpPr>
          <p:nvPr>
            <p:ph idx="4294967295"/>
          </p:nvPr>
        </p:nvSpPr>
        <p:spPr>
          <a:xfrm>
            <a:off x="533400" y="1219258"/>
            <a:ext cx="8305688" cy="4878388"/>
          </a:xfrm>
        </p:spPr>
        <p:txBody>
          <a:bodyPr vert="horz" wrap="square" anchor="t"/>
          <a:lstStyle/>
          <a:p>
            <a:pPr marL="0" lvl="1" indent="0">
              <a:lnSpc>
                <a:spcPct val="100000"/>
              </a:lnSpc>
              <a:buNone/>
            </a:pPr>
            <a:r>
              <a:rPr lang="en-US" altLang="zh-CN" dirty="0" err="1"/>
              <a:t>DualE</a:t>
            </a:r>
            <a:r>
              <a:rPr lang="zh-CN" altLang="en-US" dirty="0"/>
              <a:t>的主要优点有三个方面：</a:t>
            </a:r>
            <a:endParaRPr lang="en-US" altLang="zh-CN" dirty="0"/>
          </a:p>
          <a:p>
            <a:pPr marL="457200" lvl="1" indent="-457200">
              <a:lnSpc>
                <a:spcPct val="100000"/>
              </a:lnSpc>
              <a:buFont typeface="+mj-lt"/>
              <a:buAutoNum type="arabicPeriod"/>
            </a:pPr>
            <a:r>
              <a:rPr lang="zh-CN" altLang="en-US" dirty="0"/>
              <a:t>它是</a:t>
            </a:r>
            <a:r>
              <a:rPr lang="en-US" altLang="zh-CN" dirty="0"/>
              <a:t>3D</a:t>
            </a:r>
            <a:r>
              <a:rPr lang="zh-CN" altLang="en-US" dirty="0"/>
              <a:t>空间中第一个包含基于旋转和基于平移的模型的统一框架</a:t>
            </a:r>
            <a:endParaRPr lang="en-US" altLang="zh-CN" dirty="0"/>
          </a:p>
          <a:p>
            <a:pPr marL="457200" lvl="1" indent="-457200">
              <a:lnSpc>
                <a:spcPct val="100000"/>
              </a:lnSpc>
              <a:buFont typeface="+mj-lt"/>
              <a:buAutoNum type="arabicPeriod"/>
            </a:pPr>
            <a:r>
              <a:rPr lang="zh-CN" altLang="en-US" dirty="0"/>
              <a:t>它将嵌入空间扩展到对偶四元数空间，具有更直观的物理和几何解释</a:t>
            </a:r>
            <a:endParaRPr lang="en-US" altLang="zh-CN" dirty="0"/>
          </a:p>
          <a:p>
            <a:pPr marL="457200" lvl="1" indent="-457200">
              <a:lnSpc>
                <a:spcPct val="100000"/>
              </a:lnSpc>
              <a:buFont typeface="+mj-lt"/>
              <a:buAutoNum type="arabicPeriod"/>
            </a:pPr>
            <a:r>
              <a:rPr lang="zh-CN" altLang="en-US" dirty="0"/>
              <a:t>它满足关系表示学习的关键模式和多关系模式</a:t>
            </a:r>
            <a:endParaRPr lang="en-US" altLang="zh-CN" dirty="0"/>
          </a:p>
          <a:p>
            <a:pPr marL="0" lvl="1" indent="0">
              <a:lnSpc>
                <a:spcPct val="100000"/>
              </a:lnSpc>
              <a:buNone/>
            </a:pPr>
            <a:r>
              <a:rPr lang="en-US" altLang="zh-CN" dirty="0" err="1"/>
              <a:t>DualE</a:t>
            </a:r>
            <a:r>
              <a:rPr lang="zh-CN" altLang="en-US" dirty="0"/>
              <a:t>在四个真实数据集上的实验结果证明了该方法的有效性。</a:t>
            </a:r>
            <a:endParaRPr lang="zh-CN" altLang="en-US" sz="24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3</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spTree>
    <p:extLst>
      <p:ext uri="{BB962C8B-B14F-4D97-AF65-F5344CB8AC3E}">
        <p14:creationId xmlns:p14="http://schemas.microsoft.com/office/powerpoint/2010/main" val="2197670134"/>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anim calcmode="lin" valueType="num">
                                      <p:cBhvr additive="base">
                                        <p:cTn id="11"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 calcmode="lin" valueType="num">
                                      <p:cBhvr additive="base">
                                        <p:cTn id="15"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19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 calcmode="lin" valueType="num">
                                      <p:cBhvr additive="base">
                                        <p:cTn id="19"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195">
                                            <p:txEl>
                                              <p:pRg st="4" end="4"/>
                                            </p:txEl>
                                          </p:spTgt>
                                        </p:tgtEl>
                                        <p:attrNameLst>
                                          <p:attrName>style.visibility</p:attrName>
                                        </p:attrNameLst>
                                      </p:cBhvr>
                                      <p:to>
                                        <p:strVal val="visible"/>
                                      </p:to>
                                    </p:set>
                                    <p:anim calcmode="lin" valueType="num">
                                      <p:cBhvr additive="base">
                                        <p:cTn id="23"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19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611188" y="152400"/>
            <a:ext cx="7770812" cy="603250"/>
          </a:xfrm>
        </p:spPr>
        <p:txBody>
          <a:bodyPr vert="horz" wrap="square" anchor="b"/>
          <a:lstStyle/>
          <a:p>
            <a:r>
              <a:rPr lang="zh-CN" altLang="en-US" sz="2800" b="1" dirty="0">
                <a:effectLst>
                  <a:outerShdw blurRad="38100" dist="38100" dir="2700000">
                    <a:srgbClr val="C0C0C0"/>
                  </a:outerShdw>
                </a:effectLst>
              </a:rPr>
              <a:t>大纲</a:t>
            </a:r>
          </a:p>
        </p:txBody>
      </p:sp>
      <p:sp>
        <p:nvSpPr>
          <p:cNvPr id="8195" name="内容占位符 2"/>
          <p:cNvSpPr>
            <a:spLocks noGrp="1"/>
          </p:cNvSpPr>
          <p:nvPr>
            <p:ph idx="1"/>
          </p:nvPr>
        </p:nvSpPr>
        <p:spPr>
          <a:xfrm>
            <a:off x="533400" y="1295400"/>
            <a:ext cx="8001000" cy="4878388"/>
          </a:xfrm>
        </p:spPr>
        <p:txBody>
          <a:bodyPr vert="horz" wrap="square" anchor="t"/>
          <a:lstStyle/>
          <a:p>
            <a:pPr algn="l">
              <a:buFont typeface="Wingdings" panose="05000000000000000000" pitchFamily="2" charset="2"/>
              <a:buNone/>
            </a:pPr>
            <a:r>
              <a:rPr lang="en-US" altLang="zh-CN" sz="2800" b="1" dirty="0">
                <a:solidFill>
                  <a:schemeClr val="accent1"/>
                </a:solidFill>
                <a:effectLst>
                  <a:outerShdw blurRad="38100" dist="25400" dir="5400000" algn="ctr" rotWithShape="0">
                    <a:srgbClr val="6E747A">
                      <a:alpha val="43000"/>
                    </a:srgbClr>
                  </a:outerShdw>
                </a:effectLst>
                <a:sym typeface="+mn-ea"/>
              </a:rPr>
              <a:t>  </a:t>
            </a:r>
            <a:r>
              <a:rPr lang="zh-CN" altLang="en-US" sz="2800" b="1" dirty="0">
                <a:effectLst>
                  <a:outerShdw blurRad="38100" dist="38100" dir="2700000">
                    <a:srgbClr val="C0C0C0"/>
                  </a:outerShdw>
                </a:effectLst>
                <a:sym typeface="+mn-ea"/>
              </a:rPr>
              <a:t>1、动机</a:t>
            </a:r>
            <a:endParaRPr lang="en-US" altLang="zh-CN" sz="2800" b="1" dirty="0">
              <a:effectLst>
                <a:outerShdw blurRad="38100" dist="38100" dir="2700000">
                  <a:srgbClr val="C0C0C0"/>
                </a:outerShdw>
              </a:effectLst>
              <a:sym typeface="+mn-ea"/>
            </a:endParaRPr>
          </a:p>
          <a:p>
            <a:pPr algn="l">
              <a:buFont typeface="Wingdings" panose="05000000000000000000" pitchFamily="2" charset="2"/>
              <a:buNone/>
            </a:pPr>
            <a:r>
              <a:rPr lang="en-US" altLang="zh-CN" sz="2800" b="1" dirty="0">
                <a:solidFill>
                  <a:schemeClr val="accent1"/>
                </a:solidFill>
                <a:effectLst>
                  <a:outerShdw blurRad="38100" dist="25400" dir="5400000" algn="ctr" rotWithShape="0">
                    <a:srgbClr val="6E747A">
                      <a:alpha val="43000"/>
                    </a:srgbClr>
                  </a:outerShdw>
                </a:effectLst>
                <a:sym typeface="+mn-ea"/>
              </a:rPr>
              <a:t>  </a:t>
            </a:r>
            <a:r>
              <a:rPr lang="zh-CN" altLang="en-US" sz="2800" b="1" dirty="0">
                <a:effectLst>
                  <a:outerShdw blurRad="38100" dist="38100" dir="2700000">
                    <a:srgbClr val="C0C0C0"/>
                  </a:outerShdw>
                </a:effectLst>
                <a:sym typeface="+mn-ea"/>
              </a:rPr>
              <a:t>2、模型</a:t>
            </a:r>
            <a:endParaRPr lang="en-US" altLang="zh-CN" sz="2800" b="1" dirty="0">
              <a:effectLst>
                <a:outerShdw blurRad="38100" dist="38100" dir="2700000">
                  <a:srgbClr val="C0C0C0"/>
                </a:outerShdw>
              </a:effectLst>
              <a:sym typeface="+mn-ea"/>
            </a:endParaRPr>
          </a:p>
          <a:p>
            <a:pPr>
              <a:buNone/>
            </a:pPr>
            <a:r>
              <a:rPr lang="zh-CN" altLang="en-US" sz="2800" b="1" dirty="0">
                <a:effectLst>
                  <a:outerShdw blurRad="38100" dist="38100" dir="2700000">
                    <a:srgbClr val="C0C0C0"/>
                  </a:outerShdw>
                </a:effectLst>
                <a:sym typeface="+mn-ea"/>
              </a:rPr>
              <a:t>  </a:t>
            </a:r>
            <a:r>
              <a:rPr lang="en-US" altLang="zh-CN" sz="2800" b="1" dirty="0">
                <a:effectLst>
                  <a:outerShdw blurRad="38100" dist="38100" dir="2700000">
                    <a:srgbClr val="C0C0C0"/>
                  </a:outerShdw>
                </a:effectLst>
                <a:sym typeface="+mn-ea"/>
              </a:rPr>
              <a:t>3</a:t>
            </a:r>
            <a:r>
              <a:rPr lang="zh-CN" altLang="en-US" sz="2800" b="1" dirty="0">
                <a:effectLst>
                  <a:outerShdw blurRad="38100" dist="38100" dir="2700000">
                    <a:srgbClr val="C0C0C0"/>
                  </a:outerShdw>
                </a:effectLst>
                <a:sym typeface="+mn-ea"/>
              </a:rPr>
              <a:t>、实验</a:t>
            </a:r>
            <a:endParaRPr lang="en-US" altLang="zh-CN" sz="2800" b="1" dirty="0">
              <a:effectLst>
                <a:outerShdw blurRad="38100" dist="38100" dir="2700000">
                  <a:srgbClr val="C0C0C0"/>
                </a:outerShdw>
              </a:effectLst>
              <a:sym typeface="+mn-ea"/>
            </a:endParaRPr>
          </a:p>
          <a:p>
            <a:pPr>
              <a:buNone/>
            </a:pPr>
            <a:r>
              <a:rPr lang="en-US" altLang="zh-CN" sz="2800" b="1" dirty="0">
                <a:effectLst>
                  <a:outerShdw blurRad="38100" dist="38100" dir="2700000">
                    <a:srgbClr val="C0C0C0"/>
                  </a:outerShdw>
                </a:effectLst>
                <a:sym typeface="+mn-ea"/>
              </a:rPr>
              <a:t>  4</a:t>
            </a:r>
            <a:r>
              <a:rPr lang="zh-CN" altLang="en-US" sz="2800" b="1" dirty="0">
                <a:effectLst>
                  <a:outerShdw blurRad="38100" dist="38100" dir="2700000">
                    <a:srgbClr val="C0C0C0"/>
                  </a:outerShdw>
                </a:effectLst>
                <a:sym typeface="+mn-ea"/>
              </a:rPr>
              <a:t>、结论</a:t>
            </a:r>
            <a:endParaRPr lang="zh-CN" altLang="en-US" sz="100" dirty="0"/>
          </a:p>
          <a:p>
            <a:endParaRPr lang="zh-CN" altLang="en-US" sz="100" dirty="0"/>
          </a:p>
          <a:p>
            <a:pPr>
              <a:buNone/>
            </a:pPr>
            <a:endParaRPr lang="zh-CN" altLang="en-US" sz="1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4</a:t>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 calcmode="lin" valueType="num">
                                      <p:cBhvr additive="base">
                                        <p:cTn id="13"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 calcmode="lin" valueType="num">
                                      <p:cBhvr additive="base">
                                        <p:cTn id="19"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195">
                                            <p:txEl>
                                              <p:pRg st="3" end="3"/>
                                            </p:txEl>
                                          </p:spTgt>
                                        </p:tgtEl>
                                        <p:attrNameLst>
                                          <p:attrName>style.visibility</p:attrName>
                                        </p:attrNameLst>
                                      </p:cBhvr>
                                      <p:to>
                                        <p:strVal val="visible"/>
                                      </p:to>
                                    </p:set>
                                    <p:anim calcmode="lin" valueType="num">
                                      <p:cBhvr additive="base">
                                        <p:cTn id="25"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1、动机</a:t>
            </a:r>
          </a:p>
        </p:txBody>
      </p:sp>
      <p:sp>
        <p:nvSpPr>
          <p:cNvPr id="8195" name="内容占位符 2"/>
          <p:cNvSpPr>
            <a:spLocks noGrp="1"/>
          </p:cNvSpPr>
          <p:nvPr>
            <p:ph idx="1"/>
          </p:nvPr>
        </p:nvSpPr>
        <p:spPr>
          <a:xfrm>
            <a:off x="304912" y="1676446"/>
            <a:ext cx="8610374" cy="5030728"/>
          </a:xfrm>
        </p:spPr>
        <p:txBody>
          <a:bodyPr vert="horz" wrap="square" anchor="t"/>
          <a:lstStyle/>
          <a:p>
            <a:pPr marL="0" lvl="1" indent="457200">
              <a:lnSpc>
                <a:spcPct val="100000"/>
              </a:lnSpc>
              <a:buNone/>
            </a:pPr>
            <a:r>
              <a:rPr lang="zh-CN" altLang="en-US" sz="2000" dirty="0"/>
              <a:t>基于在</a:t>
            </a:r>
            <a:r>
              <a:rPr lang="en-US" altLang="zh-CN" sz="2000" dirty="0"/>
              <a:t>KG</a:t>
            </a:r>
            <a:r>
              <a:rPr lang="zh-CN" altLang="en-US" sz="2000" dirty="0"/>
              <a:t>中关系是如何形成的，作者粗略地将绝大多数</a:t>
            </a:r>
            <a:r>
              <a:rPr lang="en-US" altLang="zh-CN" sz="2000" dirty="0"/>
              <a:t>KGE</a:t>
            </a:r>
            <a:r>
              <a:rPr lang="zh-CN" altLang="en-US" sz="2000" dirty="0"/>
              <a:t>方法分为两大类。</a:t>
            </a:r>
            <a:endParaRPr lang="en-US" altLang="zh-CN" sz="2000" dirty="0"/>
          </a:p>
          <a:p>
            <a:pPr marL="0" lvl="1" indent="457200">
              <a:lnSpc>
                <a:spcPct val="100000"/>
              </a:lnSpc>
              <a:buNone/>
            </a:pPr>
            <a:endParaRPr lang="en-US" altLang="zh-CN" sz="2000" dirty="0"/>
          </a:p>
          <a:p>
            <a:pPr marL="0" lvl="1" indent="457200">
              <a:lnSpc>
                <a:spcPct val="100000"/>
              </a:lnSpc>
              <a:buNone/>
            </a:pPr>
            <a:r>
              <a:rPr lang="zh-CN" altLang="en-US" sz="2000" dirty="0">
                <a:solidFill>
                  <a:srgbClr val="FF0000"/>
                </a:solidFill>
              </a:rPr>
              <a:t>翻译家族</a:t>
            </a:r>
            <a:r>
              <a:rPr lang="zh-CN" altLang="en-US" sz="2000" dirty="0"/>
              <a:t>：</a:t>
            </a:r>
            <a:r>
              <a:rPr lang="zh-CN" altLang="en-US" sz="2000" dirty="0">
                <a:latin typeface="Arial" panose="020B0604020202020204" pitchFamily="34" charset="0"/>
              </a:rPr>
              <a:t>是指将关系视为翻译的模型，可以追溯到</a:t>
            </a:r>
            <a:r>
              <a:rPr lang="en-US" altLang="zh-CN" sz="2000" dirty="0" err="1">
                <a:latin typeface="Arial" panose="020B0604020202020204" pitchFamily="34" charset="0"/>
              </a:rPr>
              <a:t>TransE</a:t>
            </a:r>
            <a:r>
              <a:rPr lang="zh-CN" altLang="en-US" sz="2000" dirty="0">
                <a:latin typeface="Arial" panose="020B0604020202020204" pitchFamily="34" charset="0"/>
              </a:rPr>
              <a:t>，属于这个家族的模型的一个显著特点是，它们提供了一种自然的方式来表示在</a:t>
            </a:r>
            <a:r>
              <a:rPr lang="en-US" altLang="zh-CN" sz="2000" dirty="0">
                <a:latin typeface="Arial" panose="020B0604020202020204" pitchFamily="34" charset="0"/>
              </a:rPr>
              <a:t>KGs</a:t>
            </a:r>
            <a:r>
              <a:rPr lang="zh-CN" altLang="en-US" sz="2000" dirty="0">
                <a:latin typeface="Arial" panose="020B0604020202020204" pitchFamily="34" charset="0"/>
              </a:rPr>
              <a:t>中极其常见的等级关系。其变体可以对多重关系模式进行建模。</a:t>
            </a:r>
            <a:endParaRPr lang="en-US" altLang="zh-CN" sz="2000" dirty="0">
              <a:latin typeface="Arial" panose="020B0604020202020204" pitchFamily="34" charset="0"/>
            </a:endParaRPr>
          </a:p>
          <a:p>
            <a:pPr marL="0" lvl="1" indent="457200">
              <a:lnSpc>
                <a:spcPct val="100000"/>
              </a:lnSpc>
              <a:buNone/>
            </a:pPr>
            <a:endParaRPr lang="en-US" altLang="zh-CN" sz="2000" dirty="0">
              <a:latin typeface="Arial" panose="020B0604020202020204" pitchFamily="34" charset="0"/>
            </a:endParaRPr>
          </a:p>
          <a:p>
            <a:pPr marL="0" lvl="1" indent="457200">
              <a:lnSpc>
                <a:spcPct val="100000"/>
              </a:lnSpc>
              <a:buNone/>
            </a:pPr>
            <a:r>
              <a:rPr lang="zh-CN" altLang="en-US" sz="2000" dirty="0">
                <a:solidFill>
                  <a:srgbClr val="FF0000"/>
                </a:solidFill>
                <a:latin typeface="Arial" panose="020B0604020202020204" pitchFamily="34" charset="0"/>
              </a:rPr>
              <a:t>旋转家族</a:t>
            </a:r>
            <a:r>
              <a:rPr lang="zh-CN" altLang="en-US" sz="2000" dirty="0">
                <a:latin typeface="Arial" panose="020B0604020202020204" pitchFamily="34" charset="0"/>
              </a:rPr>
              <a:t>：是指将关系建模为旋转操作的模型，比如代表性著作</a:t>
            </a:r>
            <a:r>
              <a:rPr lang="en-US" altLang="zh-CN" sz="2000" dirty="0" err="1">
                <a:latin typeface="Arial" panose="020B0604020202020204" pitchFamily="34" charset="0"/>
              </a:rPr>
              <a:t>RotatE</a:t>
            </a:r>
            <a:r>
              <a:rPr lang="zh-CN" altLang="en-US" sz="2000" dirty="0">
                <a:latin typeface="Arial" panose="020B0604020202020204" pitchFamily="34" charset="0"/>
              </a:rPr>
              <a:t>，可以模拟</a:t>
            </a:r>
            <a:r>
              <a:rPr lang="en-US" altLang="zh-CN" sz="2000" dirty="0">
                <a:latin typeface="Arial" panose="020B0604020202020204" pitchFamily="34" charset="0"/>
              </a:rPr>
              <a:t>KG</a:t>
            </a:r>
            <a:r>
              <a:rPr lang="zh-CN" altLang="en-US" sz="2000" dirty="0">
                <a:latin typeface="Arial" panose="020B0604020202020204" pitchFamily="34" charset="0"/>
              </a:rPr>
              <a:t>中关系的所有三种基本模式，即对称</a:t>
            </a:r>
            <a:r>
              <a:rPr lang="en-US" altLang="zh-CN" sz="2000" dirty="0">
                <a:latin typeface="Arial" panose="020B0604020202020204" pitchFamily="34" charset="0"/>
              </a:rPr>
              <a:t>/</a:t>
            </a:r>
            <a:r>
              <a:rPr lang="zh-CN" altLang="en-US" sz="2000" dirty="0">
                <a:latin typeface="Arial" panose="020B0604020202020204" pitchFamily="34" charset="0"/>
              </a:rPr>
              <a:t>反对称、反转和合成。</a:t>
            </a:r>
            <a:endParaRPr lang="zh-CN" altLang="en-US" sz="20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5</a:t>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anim calcmode="lin" valueType="num">
                                      <p:cBhvr additive="base">
                                        <p:cTn id="11"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195">
                                            <p:txEl>
                                              <p:pRg st="4" end="4"/>
                                            </p:txEl>
                                          </p:spTgt>
                                        </p:tgtEl>
                                        <p:attrNameLst>
                                          <p:attrName>style.visibility</p:attrName>
                                        </p:attrNameLst>
                                      </p:cBhvr>
                                      <p:to>
                                        <p:strVal val="visible"/>
                                      </p:to>
                                    </p:set>
                                    <p:anim calcmode="lin" valueType="num">
                                      <p:cBhvr additive="base">
                                        <p:cTn id="15"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19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1、动机</a:t>
            </a:r>
          </a:p>
        </p:txBody>
      </p:sp>
      <p:sp>
        <p:nvSpPr>
          <p:cNvPr id="8195" name="内容占位符 2"/>
          <p:cNvSpPr>
            <a:spLocks noGrp="1"/>
          </p:cNvSpPr>
          <p:nvPr>
            <p:ph idx="4294967295"/>
          </p:nvPr>
        </p:nvSpPr>
        <p:spPr>
          <a:xfrm>
            <a:off x="533400" y="1600248"/>
            <a:ext cx="8332910" cy="4952944"/>
          </a:xfrm>
        </p:spPr>
        <p:txBody>
          <a:bodyPr vert="horz" wrap="square" anchor="t"/>
          <a:lstStyle/>
          <a:p>
            <a:pPr marL="0" indent="457200">
              <a:buNone/>
            </a:pPr>
            <a:r>
              <a:rPr lang="zh-CN" altLang="en-US" dirty="0"/>
              <a:t>在翻译家族和旋转家族模型的努力下，我们见证了基于</a:t>
            </a:r>
            <a:r>
              <a:rPr lang="en-US" altLang="zh-CN" dirty="0"/>
              <a:t>KG</a:t>
            </a:r>
            <a:r>
              <a:rPr lang="zh-CN" altLang="en-US" dirty="0"/>
              <a:t>的应用程序的巨大成功。尽管如此，单一的平移或旋转并不总是表示关系的更好方式。</a:t>
            </a:r>
            <a:endParaRPr lang="en-US" altLang="zh-CN" dirty="0"/>
          </a:p>
          <a:p>
            <a:pPr marL="0" indent="457200">
              <a:buNone/>
            </a:pPr>
            <a:endParaRPr lang="en-US" altLang="zh-CN" dirty="0"/>
          </a:p>
          <a:p>
            <a:pPr marL="0" indent="457200">
              <a:buNone/>
            </a:pPr>
            <a:r>
              <a:rPr lang="zh-CN" altLang="en-US" dirty="0"/>
              <a:t>例如，翻译家族不能对所有三种基本模式进行建模、旋转家族模型对层次关系和多重关系模式效果不佳。</a:t>
            </a:r>
            <a:endParaRPr lang="en-US" altLang="zh-CN" dirty="0"/>
          </a:p>
          <a:p>
            <a:pPr marL="0" indent="457200">
              <a:buNone/>
            </a:pPr>
            <a:endParaRPr lang="en-US" altLang="zh-CN" dirty="0"/>
          </a:p>
          <a:p>
            <a:pPr marL="0" indent="457200">
              <a:buNone/>
            </a:pPr>
            <a:r>
              <a:rPr lang="zh-CN" altLang="en-US" dirty="0"/>
              <a:t>因此，作者发现翻译家族和旋转家族的优势本质上是互补的。这就产生了一个问题，有没有办法把平移和旋转统一在一个框架里？</a:t>
            </a:r>
            <a:endParaRPr lang="en-US" altLang="zh-CN" sz="18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6</a:t>
            </a:fld>
            <a:endParaRPr lang="zh-CN" altLang="en-US" sz="2400" b="1" dirty="0">
              <a:solidFill>
                <a:srgbClr val="254061"/>
              </a:solidFill>
              <a:latin typeface="HY헤드라인M" pitchFamily="2" charset="-127"/>
              <a:ea typeface="HY헤드라인M" pitchFamily="2" charset="-127"/>
            </a:endParaRPr>
          </a:p>
        </p:txBody>
      </p:sp>
    </p:spTree>
    <p:extLst>
      <p:ext uri="{BB962C8B-B14F-4D97-AF65-F5344CB8AC3E}">
        <p14:creationId xmlns:p14="http://schemas.microsoft.com/office/powerpoint/2010/main" val="3357577502"/>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anim calcmode="lin" valueType="num">
                                      <p:cBhvr additive="base">
                                        <p:cTn id="13"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anim calcmode="lin" valueType="num">
                                      <p:cBhvr additive="base">
                                        <p:cTn id="19"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1、动机</a:t>
            </a:r>
          </a:p>
        </p:txBody>
      </p:sp>
      <p:sp>
        <p:nvSpPr>
          <p:cNvPr id="8195" name="内容占位符 2"/>
          <p:cNvSpPr>
            <a:spLocks noGrp="1"/>
          </p:cNvSpPr>
          <p:nvPr>
            <p:ph idx="4294967295"/>
          </p:nvPr>
        </p:nvSpPr>
        <p:spPr>
          <a:xfrm>
            <a:off x="304912" y="1143060"/>
            <a:ext cx="8561398" cy="4952944"/>
          </a:xfrm>
        </p:spPr>
        <p:txBody>
          <a:bodyPr vert="horz" wrap="square" anchor="t"/>
          <a:lstStyle/>
          <a:p>
            <a:pPr marL="0" indent="457200">
              <a:buNone/>
            </a:pPr>
            <a:r>
              <a:rPr lang="zh-CN" altLang="en-US" sz="1800" dirty="0"/>
              <a:t>作者通过使用一个叫做对偶四元数的数域来寻找解决方案。</a:t>
            </a:r>
            <a:endParaRPr lang="en-US" altLang="zh-CN" sz="1800" dirty="0"/>
          </a:p>
          <a:p>
            <a:pPr marL="0" indent="457200">
              <a:buNone/>
            </a:pPr>
            <a:r>
              <a:rPr lang="zh-CN" altLang="en-US" sz="1800" dirty="0"/>
              <a:t>对偶四元数有一个直观的几何和物理解释：</a:t>
            </a:r>
            <a:endParaRPr lang="en-US" altLang="zh-CN" sz="1800" dirty="0"/>
          </a:p>
          <a:p>
            <a:pPr marL="342900" indent="-342900">
              <a:buFont typeface="+mj-lt"/>
              <a:buAutoNum type="arabicPeriod"/>
            </a:pPr>
            <a:r>
              <a:rPr lang="zh-CN" altLang="en-US" sz="1800" dirty="0"/>
              <a:t>它既可以表示平移，也可以表示旋转</a:t>
            </a:r>
            <a:endParaRPr lang="en-US" altLang="zh-CN" sz="1800" dirty="0"/>
          </a:p>
          <a:p>
            <a:pPr marL="342900" indent="-342900">
              <a:buFont typeface="+mj-lt"/>
              <a:buAutoNum type="arabicPeriod"/>
            </a:pPr>
            <a:r>
              <a:rPr lang="zh-CN" altLang="en-US" sz="1800" dirty="0"/>
              <a:t>它提供了一种优雅的方式来解决一系列原本复杂的问题，例如严格的转换。</a:t>
            </a:r>
          </a:p>
          <a:p>
            <a:pPr marL="0" indent="457200">
              <a:buNone/>
            </a:pPr>
            <a:r>
              <a:rPr lang="zh-CN" altLang="en-US" sz="1800" dirty="0"/>
              <a:t>本文提出了一种新的方法</a:t>
            </a:r>
            <a:r>
              <a:rPr lang="en-US" altLang="zh-CN" sz="1800" dirty="0"/>
              <a:t>——</a:t>
            </a:r>
            <a:r>
              <a:rPr lang="zh-CN" altLang="en-US" sz="1800" dirty="0"/>
              <a:t>对偶四元数知识图嵌入</a:t>
            </a:r>
            <a:r>
              <a:rPr lang="en-US" altLang="zh-CN" sz="1800" dirty="0"/>
              <a:t>(</a:t>
            </a:r>
            <a:r>
              <a:rPr lang="en-US" altLang="zh-CN" sz="1800" dirty="0" err="1"/>
              <a:t>DualE</a:t>
            </a:r>
            <a:r>
              <a:rPr lang="en-US" altLang="zh-CN" sz="1800" dirty="0"/>
              <a:t>)</a:t>
            </a:r>
            <a:r>
              <a:rPr lang="zh-CN" altLang="en-US" sz="1800" dirty="0"/>
              <a:t>。通过对基于对偶四元数的乘法的适当定义，我们可以将</a:t>
            </a:r>
            <a:r>
              <a:rPr lang="en-US" altLang="zh-CN" sz="1800" dirty="0"/>
              <a:t>KGs</a:t>
            </a:r>
            <a:r>
              <a:rPr lang="zh-CN" altLang="en-US" sz="1800" dirty="0"/>
              <a:t>中的关系表示为平移和旋转操作的组合</a:t>
            </a:r>
            <a:endParaRPr lang="en-US" altLang="zh-CN" sz="18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7</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740A2BF3-2EC5-487C-BF25-DE3DCF7E22D7}"/>
              </a:ext>
            </a:extLst>
          </p:cNvPr>
          <p:cNvPicPr>
            <a:picLocks noChangeAspect="1"/>
          </p:cNvPicPr>
          <p:nvPr/>
        </p:nvPicPr>
        <p:blipFill>
          <a:blip r:embed="rId4"/>
          <a:stretch>
            <a:fillRect/>
          </a:stretch>
        </p:blipFill>
        <p:spPr>
          <a:xfrm>
            <a:off x="2006118" y="3553147"/>
            <a:ext cx="4980952" cy="2542857"/>
          </a:xfrm>
          <a:prstGeom prst="rect">
            <a:avLst/>
          </a:prstGeom>
        </p:spPr>
      </p:pic>
    </p:spTree>
    <p:extLst>
      <p:ext uri="{BB962C8B-B14F-4D97-AF65-F5344CB8AC3E}">
        <p14:creationId xmlns:p14="http://schemas.microsoft.com/office/powerpoint/2010/main" val="938155606"/>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 calcmode="lin" valueType="num">
                                      <p:cBhvr additive="base">
                                        <p:cTn id="13"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 calcmode="lin" valueType="num">
                                      <p:cBhvr additive="base">
                                        <p:cTn id="19"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195">
                                            <p:txEl>
                                              <p:pRg st="3" end="3"/>
                                            </p:txEl>
                                          </p:spTgt>
                                        </p:tgtEl>
                                        <p:attrNameLst>
                                          <p:attrName>style.visibility</p:attrName>
                                        </p:attrNameLst>
                                      </p:cBhvr>
                                      <p:to>
                                        <p:strVal val="visible"/>
                                      </p:to>
                                    </p:set>
                                    <p:anim calcmode="lin" valueType="num">
                                      <p:cBhvr additive="base">
                                        <p:cTn id="25"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195">
                                            <p:txEl>
                                              <p:pRg st="4" end="4"/>
                                            </p:txEl>
                                          </p:spTgt>
                                        </p:tgtEl>
                                        <p:attrNameLst>
                                          <p:attrName>style.visibility</p:attrName>
                                        </p:attrNameLst>
                                      </p:cBhvr>
                                      <p:to>
                                        <p:strVal val="visible"/>
                                      </p:to>
                                    </p:set>
                                    <p:anim calcmode="lin" valueType="num">
                                      <p:cBhvr additive="base">
                                        <p:cTn id="31"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9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相关工作</a:t>
            </a:r>
          </a:p>
        </p:txBody>
      </p:sp>
      <p:sp>
        <p:nvSpPr>
          <p:cNvPr id="8195" name="内容占位符 2"/>
          <p:cNvSpPr>
            <a:spLocks noGrp="1"/>
          </p:cNvSpPr>
          <p:nvPr>
            <p:ph idx="4294967295"/>
          </p:nvPr>
        </p:nvSpPr>
        <p:spPr>
          <a:xfrm>
            <a:off x="304912" y="1143060"/>
            <a:ext cx="8561398" cy="4952944"/>
          </a:xfrm>
        </p:spPr>
        <p:txBody>
          <a:bodyPr vert="horz" wrap="square" anchor="t"/>
          <a:lstStyle/>
          <a:p>
            <a:pPr marL="0" indent="457200">
              <a:buNone/>
            </a:pPr>
            <a:r>
              <a:rPr lang="zh-CN" altLang="en-US" sz="1800" dirty="0"/>
              <a:t>暂定</a:t>
            </a:r>
            <a:endParaRPr lang="en-US" altLang="zh-CN" sz="18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8</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spTree>
    <p:extLst>
      <p:ext uri="{BB962C8B-B14F-4D97-AF65-F5344CB8AC3E}">
        <p14:creationId xmlns:p14="http://schemas.microsoft.com/office/powerpoint/2010/main" val="3242607400"/>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9</a:t>
            </a:fld>
            <a:endParaRPr lang="zh-CN" altLang="en-US" sz="2400" b="1" dirty="0">
              <a:solidFill>
                <a:srgbClr val="254061"/>
              </a:solidFill>
              <a:latin typeface="HY헤드라인M" pitchFamily="2" charset="-127"/>
              <a:ea typeface="HY헤드라인M" pitchFamily="2" charset="-127"/>
            </a:endParaRPr>
          </a:p>
        </p:txBody>
      </p:sp>
      <p:sp>
        <p:nvSpPr>
          <p:cNvPr id="7" name="内容占位符 2">
            <a:extLst>
              <a:ext uri="{FF2B5EF4-FFF2-40B4-BE49-F238E27FC236}">
                <a16:creationId xmlns:a16="http://schemas.microsoft.com/office/drawing/2014/main" id="{E5A51D45-ADDC-425E-8711-05F495F90F57}"/>
              </a:ext>
            </a:extLst>
          </p:cNvPr>
          <p:cNvSpPr txBox="1">
            <a:spLocks/>
          </p:cNvSpPr>
          <p:nvPr/>
        </p:nvSpPr>
        <p:spPr>
          <a:xfrm>
            <a:off x="304911" y="1143060"/>
            <a:ext cx="8561398" cy="4952944"/>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marL="0" indent="0">
              <a:buNone/>
            </a:pPr>
            <a:r>
              <a:rPr lang="zh-CN" altLang="en-US" sz="1800" dirty="0"/>
              <a:t>先给出关键模式</a:t>
            </a:r>
            <a:r>
              <a:rPr lang="en-US" altLang="zh-CN" sz="1800" dirty="0"/>
              <a:t>(</a:t>
            </a:r>
            <a:r>
              <a:rPr lang="zh-CN" altLang="en-US" sz="1800" dirty="0"/>
              <a:t>对称</a:t>
            </a:r>
            <a:r>
              <a:rPr lang="en-US" altLang="zh-CN" sz="1800" dirty="0"/>
              <a:t>/</a:t>
            </a:r>
            <a:r>
              <a:rPr lang="zh-CN" altLang="en-US" sz="1800" dirty="0"/>
              <a:t>反对称、逆、合成</a:t>
            </a:r>
            <a:r>
              <a:rPr lang="en-US" altLang="zh-CN" sz="1800" dirty="0"/>
              <a:t>)</a:t>
            </a:r>
            <a:r>
              <a:rPr lang="zh-CN" altLang="en-US" sz="1800" dirty="0"/>
              <a:t> 的定义。</a:t>
            </a:r>
          </a:p>
          <a:p>
            <a:r>
              <a:rPr lang="zh-CN" altLang="en-US" sz="1800" dirty="0"/>
              <a:t>对称</a:t>
            </a:r>
            <a:r>
              <a:rPr lang="en-US" altLang="zh-CN" sz="1800" dirty="0"/>
              <a:t>/</a:t>
            </a:r>
            <a:r>
              <a:rPr lang="zh-CN" altLang="en-US" sz="1800" dirty="0"/>
              <a:t>反对称</a:t>
            </a:r>
            <a:endParaRPr lang="en-US" altLang="zh-CN" sz="1800" dirty="0"/>
          </a:p>
          <a:p>
            <a:endParaRPr lang="en-US" altLang="zh-CN" sz="1800" dirty="0"/>
          </a:p>
          <a:p>
            <a:endParaRPr lang="en-US" altLang="zh-CN" sz="1800" dirty="0"/>
          </a:p>
          <a:p>
            <a:r>
              <a:rPr lang="zh-CN" altLang="en-US" sz="1800" dirty="0"/>
              <a:t>逆</a:t>
            </a:r>
            <a:endParaRPr lang="en-US" altLang="zh-CN" sz="1800" dirty="0"/>
          </a:p>
          <a:p>
            <a:endParaRPr lang="en-US" altLang="zh-CN" sz="1800" dirty="0"/>
          </a:p>
          <a:p>
            <a:endParaRPr lang="en-US" altLang="zh-CN" sz="1800" dirty="0"/>
          </a:p>
          <a:p>
            <a:r>
              <a:rPr lang="zh-CN" altLang="en-US" sz="1800" dirty="0"/>
              <a:t>合成</a:t>
            </a:r>
            <a:endParaRPr lang="en-US" altLang="zh-CN" sz="1800" dirty="0"/>
          </a:p>
        </p:txBody>
      </p:sp>
      <p:pic>
        <p:nvPicPr>
          <p:cNvPr id="3" name="图片 2">
            <a:extLst>
              <a:ext uri="{FF2B5EF4-FFF2-40B4-BE49-F238E27FC236}">
                <a16:creationId xmlns:a16="http://schemas.microsoft.com/office/drawing/2014/main" id="{F47C0EE0-1D7B-4A60-AD5C-DAAC8995AE41}"/>
              </a:ext>
            </a:extLst>
          </p:cNvPr>
          <p:cNvPicPr>
            <a:picLocks noChangeAspect="1"/>
          </p:cNvPicPr>
          <p:nvPr/>
        </p:nvPicPr>
        <p:blipFill>
          <a:blip r:embed="rId4"/>
          <a:stretch>
            <a:fillRect/>
          </a:stretch>
        </p:blipFill>
        <p:spPr>
          <a:xfrm>
            <a:off x="2819446" y="2305108"/>
            <a:ext cx="3209524" cy="285714"/>
          </a:xfrm>
          <a:prstGeom prst="rect">
            <a:avLst/>
          </a:prstGeom>
        </p:spPr>
      </p:pic>
      <p:pic>
        <p:nvPicPr>
          <p:cNvPr id="5" name="图片 4">
            <a:extLst>
              <a:ext uri="{FF2B5EF4-FFF2-40B4-BE49-F238E27FC236}">
                <a16:creationId xmlns:a16="http://schemas.microsoft.com/office/drawing/2014/main" id="{EC35A316-A5B9-41C3-A905-589D5F59D234}"/>
              </a:ext>
            </a:extLst>
          </p:cNvPr>
          <p:cNvPicPr>
            <a:picLocks noChangeAspect="1"/>
          </p:cNvPicPr>
          <p:nvPr/>
        </p:nvPicPr>
        <p:blipFill>
          <a:blip r:embed="rId5"/>
          <a:stretch>
            <a:fillRect/>
          </a:stretch>
        </p:blipFill>
        <p:spPr>
          <a:xfrm>
            <a:off x="3581426" y="3429038"/>
            <a:ext cx="1723810" cy="380952"/>
          </a:xfrm>
          <a:prstGeom prst="rect">
            <a:avLst/>
          </a:prstGeom>
        </p:spPr>
      </p:pic>
      <p:pic>
        <p:nvPicPr>
          <p:cNvPr id="6" name="图片 5">
            <a:extLst>
              <a:ext uri="{FF2B5EF4-FFF2-40B4-BE49-F238E27FC236}">
                <a16:creationId xmlns:a16="http://schemas.microsoft.com/office/drawing/2014/main" id="{340185DA-CCB7-4B97-829F-53A1C5EE548E}"/>
              </a:ext>
            </a:extLst>
          </p:cNvPr>
          <p:cNvPicPr>
            <a:picLocks noChangeAspect="1"/>
          </p:cNvPicPr>
          <p:nvPr/>
        </p:nvPicPr>
        <p:blipFill>
          <a:blip r:embed="rId6"/>
          <a:stretch>
            <a:fillRect/>
          </a:stretch>
        </p:blipFill>
        <p:spPr>
          <a:xfrm>
            <a:off x="3200436" y="4886316"/>
            <a:ext cx="2638095" cy="295238"/>
          </a:xfrm>
          <a:prstGeom prst="rect">
            <a:avLst/>
          </a:prstGeom>
        </p:spPr>
      </p:pic>
    </p:spTree>
    <p:extLst>
      <p:ext uri="{BB962C8B-B14F-4D97-AF65-F5344CB8AC3E}">
        <p14:creationId xmlns:p14="http://schemas.microsoft.com/office/powerpoint/2010/main" val="3999895320"/>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 calcmode="lin" valueType="num">
                                      <p:cBhvr additive="base">
                                        <p:cTn id="1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anim calcmode="lin" valueType="num">
                                      <p:cBhvr additive="base">
                                        <p:cTn id="2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theme/theme1.xml><?xml version="1.0" encoding="utf-8"?>
<a:theme xmlns:a="http://schemas.openxmlformats.org/drawingml/2006/main" name="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C00"/>
      </a:accent6>
      <a:hlink>
        <a:srgbClr val="FC0128"/>
      </a:hlink>
      <a:folHlink>
        <a:srgbClr val="CECECE"/>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12468</TotalTime>
  <Words>2518</Words>
  <Application>Microsoft Office PowerPoint</Application>
  <PresentationFormat>全屏显示(4:3)</PresentationFormat>
  <Paragraphs>197</Paragraphs>
  <Slides>27</Slides>
  <Notes>26</Notes>
  <HiddenSlides>0</HiddenSlides>
  <MMClips>0</MMClips>
  <ScaleCrop>false</ScaleCrop>
  <HeadingPairs>
    <vt:vector size="6" baseType="variant">
      <vt:variant>
        <vt:lpstr>已用的字体</vt:lpstr>
      </vt:variant>
      <vt:variant>
        <vt:i4>8</vt:i4>
      </vt:variant>
      <vt:variant>
        <vt:lpstr>主题</vt:lpstr>
      </vt:variant>
      <vt:variant>
        <vt:i4>4</vt:i4>
      </vt:variant>
      <vt:variant>
        <vt:lpstr>幻灯片标题</vt:lpstr>
      </vt:variant>
      <vt:variant>
        <vt:i4>27</vt:i4>
      </vt:variant>
    </vt:vector>
  </HeadingPairs>
  <TitlesOfParts>
    <vt:vector size="39" baseType="lpstr">
      <vt:lpstr>Gulim</vt:lpstr>
      <vt:lpstr>HY헤드라인M</vt:lpstr>
      <vt:lpstr>Malgun Gothic</vt:lpstr>
      <vt:lpstr>微软雅黑</vt:lpstr>
      <vt:lpstr>Arial</vt:lpstr>
      <vt:lpstr>Tahoma</vt:lpstr>
      <vt:lpstr>Times New Roman</vt:lpstr>
      <vt:lpstr>Wingdings</vt:lpstr>
      <vt:lpstr>프레젠테이션-서식4</vt:lpstr>
      <vt:lpstr>1_프레젠테이션-서식4</vt:lpstr>
      <vt:lpstr>2_프레젠테이션-서식4</vt:lpstr>
      <vt:lpstr>3_프레젠테이션-서식4</vt:lpstr>
      <vt:lpstr>DualE: Dual Quaternion Knowledge Graph   Embeddings</vt:lpstr>
      <vt:lpstr>摘要</vt:lpstr>
      <vt:lpstr>摘要</vt:lpstr>
      <vt:lpstr>大纲</vt:lpstr>
      <vt:lpstr>1、动机</vt:lpstr>
      <vt:lpstr>1、动机</vt:lpstr>
      <vt:lpstr>1、动机</vt:lpstr>
      <vt:lpstr>相关工作</vt:lpstr>
      <vt:lpstr>2、模型</vt:lpstr>
      <vt:lpstr>2、模型</vt:lpstr>
      <vt:lpstr>2、模型</vt:lpstr>
      <vt:lpstr>2、模型----对偶四元数基本性质</vt:lpstr>
      <vt:lpstr>2、模型----对偶四元数基本性质</vt:lpstr>
      <vt:lpstr>2、模型----对偶四元数基本性质</vt:lpstr>
      <vt:lpstr>2、模型----建模过程</vt:lpstr>
      <vt:lpstr>2、模型</vt:lpstr>
      <vt:lpstr>2、模型</vt:lpstr>
      <vt:lpstr>2、模型</vt:lpstr>
      <vt:lpstr>2、模型</vt:lpstr>
      <vt:lpstr>3、实验</vt:lpstr>
      <vt:lpstr>3、实验</vt:lpstr>
      <vt:lpstr>3、实验</vt:lpstr>
      <vt:lpstr>3、实验</vt:lpstr>
      <vt:lpstr>3、实验</vt:lpstr>
      <vt:lpstr>3、实验</vt:lpstr>
      <vt:lpstr>4、结论</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echo</dc:creator>
  <cp:lastModifiedBy>admin</cp:lastModifiedBy>
  <cp:revision>2793</cp:revision>
  <dcterms:created xsi:type="dcterms:W3CDTF">2014-06-19T14:09:00Z</dcterms:created>
  <dcterms:modified xsi:type="dcterms:W3CDTF">2021-06-09T13:40:22Z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2052-10.1.0.7670</vt:lpwstr>
  </property>
</Properties>
</file>