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Lst>
  <p:notesMasterIdLst>
    <p:notesMasterId r:id="rId7"/>
  </p:notesMasterIdLst>
  <p:sldIdLst>
    <p:sldId id="256" r:id="rId6"/>
    <p:sldId id="988" r:id="rId8"/>
    <p:sldId id="808" r:id="rId9"/>
    <p:sldId id="989" r:id="rId10"/>
    <p:sldId id="1029" r:id="rId11"/>
    <p:sldId id="1010" r:id="rId12"/>
    <p:sldId id="1125" r:id="rId13"/>
    <p:sldId id="1126" r:id="rId14"/>
    <p:sldId id="1140" r:id="rId15"/>
    <p:sldId id="1053" r:id="rId16"/>
    <p:sldId id="1072" r:id="rId17"/>
    <p:sldId id="993" r:id="rId18"/>
    <p:sldId id="1002" r:id="rId19"/>
    <p:sldId id="1015" r:id="rId20"/>
    <p:sldId id="1105" r:id="rId21"/>
    <p:sldId id="1003" r:id="rId22"/>
    <p:sldId id="1124" r:id="rId23"/>
    <p:sldId id="1016" r:id="rId24"/>
    <p:sldId id="1120" r:id="rId25"/>
    <p:sldId id="1121" r:id="rId26"/>
    <p:sldId id="1114" r:id="rId27"/>
    <p:sldId id="507" r:id="rId28"/>
  </p:sldIdLst>
  <p:sldSz cx="9144000" cy="6858000" type="screen4x3"/>
  <p:notesSz cx="6668770"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95" autoAdjust="0"/>
  </p:normalViewPr>
  <p:slideViewPr>
    <p:cSldViewPr showGuides="1">
      <p:cViewPr varScale="1">
        <p:scale>
          <a:sx n="93" d="100"/>
          <a:sy n="93" d="100"/>
        </p:scale>
        <p:origin x="2124" y="84"/>
      </p:cViewPr>
      <p:guideLst>
        <p:guide orient="horz" pos="2139"/>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fld>
            <a:endParaRPr lang="ko-KR"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defRPr/>
            </a:pPr>
            <a:r>
              <a:rPr lang="zh-CN" altLang="en-US" dirty="0">
                <a:effectLst/>
              </a:rPr>
              <a:t>大家好，今天我要介绍的这篇论文题目是</a:t>
            </a:r>
            <a:r>
              <a:rPr lang="en-US" altLang="zh-CN" dirty="0">
                <a:effectLst/>
              </a:rPr>
              <a:t>《</a:t>
            </a:r>
            <a:r>
              <a:rPr lang="zh-CN" altLang="en-US" dirty="0">
                <a:effectLst/>
              </a:rPr>
              <a:t> </a:t>
            </a:r>
            <a:r>
              <a:rPr lang="en-US" altLang="zh-CN" dirty="0">
                <a:effectLst/>
              </a:rPr>
              <a:t>》</a:t>
            </a:r>
            <a:endParaRPr lang="en-US" altLang="zh-CN" dirty="0">
              <a:effectLst/>
            </a:endParaRPr>
          </a:p>
          <a:p>
            <a:pPr marL="0" marR="0" lvl="0" indent="0" algn="l" defTabSz="914400" rtl="0" eaLnBrk="0" fontAlgn="base" latinLnBrk="1" hangingPunct="0">
              <a:lnSpc>
                <a:spcPct val="100000"/>
              </a:lnSpc>
              <a:spcBef>
                <a:spcPct val="30000"/>
              </a:spcBef>
              <a:spcAft>
                <a:spcPct val="0"/>
              </a:spcAft>
              <a:buClrTx/>
              <a:buSzTx/>
              <a:buFontTx/>
              <a:buNone/>
              <a:defRPr/>
            </a:pPr>
            <a:r>
              <a:rPr lang="en-US" altLang="zh-CN" dirty="0">
                <a:effectLst/>
              </a:rPr>
              <a:t> </a:t>
            </a:r>
            <a:r>
              <a:rPr lang="en-US" altLang="zh-CN" dirty="0" err="1">
                <a:effectLst/>
              </a:rPr>
              <a:t>SimplE</a:t>
            </a:r>
            <a:r>
              <a:rPr lang="en-US" altLang="zh-CN" dirty="0">
                <a:effectLst/>
              </a:rPr>
              <a:t> (Simple Embedding).</a:t>
            </a:r>
            <a:endParaRPr lang="en-US" altLang="zh-CN" dirty="0">
              <a:effectLst/>
            </a:endParaRPr>
          </a:p>
          <a:p>
            <a:pPr marL="0" marR="0" lvl="0" indent="0" algn="l" defTabSz="914400" rtl="0" eaLnBrk="0" fontAlgn="base" latinLnBrk="1" hangingPunct="0">
              <a:lnSpc>
                <a:spcPct val="100000"/>
              </a:lnSpc>
              <a:spcBef>
                <a:spcPct val="30000"/>
              </a:spcBef>
              <a:spcAft>
                <a:spcPct val="0"/>
              </a:spcAft>
              <a:buClrTx/>
              <a:buSzTx/>
              <a:buFontTx/>
              <a:buNone/>
              <a:defRPr/>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dirty="0">
                <a:ea typeface="宋体" panose="02010600030101010101" pitchFamily="2" charset="-122"/>
                <a:sym typeface="+mn-ea"/>
              </a:rPr>
              <a:t>ground truth</a:t>
            </a:r>
            <a:r>
              <a:rPr lang="zh-CN" altLang="en-US" dirty="0">
                <a:ea typeface="宋体" panose="02010600030101010101" pitchFamily="2" charset="-122"/>
                <a:sym typeface="+mn-ea"/>
              </a:rPr>
              <a:t>：事实集合？</a:t>
            </a:r>
            <a:endParaRPr lang="zh-CN" altLang="en-US" dirty="0">
              <a:ea typeface="宋体" panose="02010600030101010101" pitchFamily="2" charset="-122"/>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sym typeface="+mn-ea"/>
              </a:rPr>
              <a:t>设</a:t>
            </a:r>
            <a:r>
              <a:rPr lang="en-US" altLang="zh-CN" dirty="0">
                <a:sym typeface="+mn-ea"/>
              </a:rPr>
              <a:t>γ</a:t>
            </a:r>
            <a:r>
              <a:rPr lang="zh-CN" altLang="en-US" dirty="0">
                <a:sym typeface="+mn-ea"/>
              </a:rPr>
              <a:t>初始为</a:t>
            </a:r>
            <a:r>
              <a:rPr lang="en-US" altLang="zh-CN" dirty="0">
                <a:sym typeface="+mn-ea"/>
              </a:rPr>
              <a:t>0</a:t>
            </a:r>
            <a:r>
              <a:rPr lang="zh-CN" altLang="en-US" dirty="0">
                <a:ea typeface="宋体" panose="02010600030101010101" pitchFamily="2" charset="-122"/>
                <a:sym typeface="+mn-ea"/>
              </a:rPr>
              <a:t>（归纳法基础）</a:t>
            </a:r>
            <a:endParaRPr lang="zh-CN" altLang="en-US" dirty="0">
              <a:ea typeface="宋体" panose="02010600030101010101" pitchFamily="2" charset="-122"/>
              <a:sym typeface="+mn-ea"/>
            </a:endParaRPr>
          </a:p>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sym typeface="+mn-ea"/>
              </a:rPr>
              <a:t>表示该事实集合（归纳法假设）</a:t>
            </a:r>
            <a:endParaRPr lang="zh-CN" altLang="en-US" dirty="0">
              <a:sym typeface="+mn-ea"/>
            </a:endParaRPr>
          </a:p>
          <a:p>
            <a:pPr marL="0" marR="0" lvl="0" indent="0" algn="l" defTabSz="914400" eaLnBrk="0" fontAlgn="base" latinLnBrk="1" hangingPunct="0">
              <a:lnSpc>
                <a:spcPct val="100000"/>
              </a:lnSpc>
              <a:spcBef>
                <a:spcPct val="30000"/>
              </a:spcBef>
              <a:spcAft>
                <a:spcPct val="0"/>
              </a:spcAft>
              <a:buClrTx/>
              <a:buSzTx/>
              <a:buFontTx/>
              <a:buNone/>
              <a:defRPr/>
            </a:pPr>
            <a:endParaRPr lang="zh-CN" altLang="en-US" dirty="0">
              <a:ea typeface="宋体" panose="02010600030101010101" pitchFamily="2" charset="-122"/>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ea typeface="宋体" panose="02010600030101010101" pitchFamily="2" charset="-122"/>
              </a:rPr>
              <a:t>原本是直接输入一个实体，比如美国有</a:t>
            </a:r>
            <a:r>
              <a:rPr lang="en-US" altLang="zh-CN" dirty="0">
                <a:ea typeface="宋体" panose="02010600030101010101" pitchFamily="2" charset="-122"/>
              </a:rPr>
              <a:t>4</a:t>
            </a:r>
            <a:r>
              <a:rPr lang="zh-CN" altLang="en-US" dirty="0">
                <a:ea typeface="宋体" panose="02010600030101010101" pitchFamily="2" charset="-122"/>
              </a:rPr>
              <a:t>个不同的表述，对于每一个实体点，去找它的规范近邻点，把邻点的表征进行一个加权平均</a:t>
            </a:r>
            <a:endParaRPr lang="zh-CN" altLang="en-US" dirty="0">
              <a:ea typeface="宋体" panose="02010600030101010101" pitchFamily="2" charset="-122"/>
            </a:endParaRPr>
          </a:p>
          <a:p>
            <a:r>
              <a:rPr lang="en-US" altLang="zh-CN" dirty="0">
                <a:ea typeface="宋体" panose="02010600030101010101" pitchFamily="2" charset="-122"/>
              </a:rPr>
              <a:t>N</a:t>
            </a:r>
            <a:r>
              <a:rPr lang="zh-CN" altLang="en-US" dirty="0">
                <a:ea typeface="宋体" panose="02010600030101010101" pitchFamily="2" charset="-122"/>
              </a:rPr>
              <a:t>（</a:t>
            </a:r>
            <a:r>
              <a:rPr lang="en-US" altLang="zh-CN" dirty="0">
                <a:ea typeface="宋体" panose="02010600030101010101" pitchFamily="2" charset="-122"/>
              </a:rPr>
              <a:t>n</a:t>
            </a:r>
            <a:r>
              <a:rPr lang="zh-CN" altLang="en-US" dirty="0">
                <a:ea typeface="宋体" panose="02010600030101010101" pitchFamily="2" charset="-122"/>
              </a:rPr>
              <a:t>）是</a:t>
            </a:r>
            <a:r>
              <a:rPr lang="en-US" altLang="zh-CN" dirty="0">
                <a:ea typeface="宋体" panose="02010600030101010101" pitchFamily="2" charset="-122"/>
              </a:rPr>
              <a:t>n</a:t>
            </a:r>
            <a:r>
              <a:rPr lang="zh-CN" altLang="en-US" dirty="0">
                <a:ea typeface="宋体" panose="02010600030101010101" pitchFamily="2" charset="-122"/>
              </a:rPr>
              <a:t>的规范近邻点，</a:t>
            </a:r>
            <a:r>
              <a:rPr lang="en-US" altLang="zh-CN" dirty="0">
                <a:ea typeface="宋体" panose="02010600030101010101" pitchFamily="2" charset="-122"/>
              </a:rPr>
              <a:t>|</a:t>
            </a:r>
            <a:r>
              <a:rPr lang="en-US" altLang="zh-CN" dirty="0">
                <a:ea typeface="宋体" panose="02010600030101010101" pitchFamily="2" charset="-122"/>
                <a:sym typeface="+mn-ea"/>
              </a:rPr>
              <a:t>N</a:t>
            </a:r>
            <a:r>
              <a:rPr lang="zh-CN" altLang="en-US" dirty="0">
                <a:ea typeface="宋体" panose="02010600030101010101" pitchFamily="2" charset="-122"/>
                <a:sym typeface="+mn-ea"/>
              </a:rPr>
              <a:t>（</a:t>
            </a:r>
            <a:r>
              <a:rPr lang="en-US" altLang="zh-CN" dirty="0">
                <a:ea typeface="宋体" panose="02010600030101010101" pitchFamily="2" charset="-122"/>
                <a:sym typeface="+mn-ea"/>
              </a:rPr>
              <a:t>n</a:t>
            </a:r>
            <a:r>
              <a:rPr lang="zh-CN" altLang="en-US" dirty="0">
                <a:ea typeface="宋体" panose="02010600030101010101" pitchFamily="2" charset="-122"/>
                <a:sym typeface="+mn-ea"/>
              </a:rPr>
              <a:t>）</a:t>
            </a:r>
            <a:r>
              <a:rPr lang="en-US" altLang="zh-CN" dirty="0">
                <a:ea typeface="宋体" panose="02010600030101010101" pitchFamily="2" charset="-122"/>
              </a:rPr>
              <a:t>|</a:t>
            </a:r>
            <a:r>
              <a:rPr lang="zh-CN" altLang="en-US" dirty="0">
                <a:ea typeface="宋体" panose="02010600030101010101" pitchFamily="2" charset="-122"/>
              </a:rPr>
              <a:t>是数量</a:t>
            </a:r>
            <a:endParaRPr lang="zh-CN" altLang="en-US" dirty="0">
              <a:ea typeface="宋体" panose="02010600030101010101" pitchFamily="2" charset="-122"/>
            </a:endParaRPr>
          </a:p>
          <a:p>
            <a:r>
              <a:rPr lang="en-US" altLang="zh-CN" dirty="0">
                <a:ea typeface="宋体" panose="02010600030101010101" pitchFamily="2" charset="-122"/>
              </a:rPr>
              <a:t>en</a:t>
            </a:r>
            <a:r>
              <a:rPr lang="zh-CN" altLang="en-US" dirty="0">
                <a:ea typeface="宋体" panose="02010600030101010101" pitchFamily="2" charset="-122"/>
              </a:rPr>
              <a:t>是它本身、</a:t>
            </a:r>
            <a:r>
              <a:rPr lang="en-US" altLang="zh-CN" dirty="0">
                <a:ea typeface="宋体" panose="02010600030101010101" pitchFamily="2" charset="-122"/>
              </a:rPr>
              <a:t>ecn</a:t>
            </a:r>
            <a:r>
              <a:rPr lang="zh-CN" altLang="en-US" dirty="0">
                <a:ea typeface="宋体" panose="02010600030101010101" pitchFamily="2" charset="-122"/>
              </a:rPr>
              <a:t>是语义表征向量</a:t>
            </a:r>
            <a:endParaRPr lang="zh-CN" altLang="en-US"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ea typeface="宋体" panose="02010600030101010101" pitchFamily="2" charset="-122"/>
              </a:rPr>
              <a:t>本文实验中使用的两个数据集如表1所示。为了建立这些数据集，我们首先得到了三个图数据集:Base、Ambiguous和ReVerb45K。</a:t>
            </a:r>
            <a:r>
              <a:rPr lang="en-US" dirty="0">
                <a:ea typeface="宋体" panose="02010600030101010101" pitchFamily="2" charset="-122"/>
              </a:rPr>
              <a:t>Base</a:t>
            </a:r>
            <a:r>
              <a:rPr lang="zh-CN" altLang="en-US" dirty="0">
                <a:ea typeface="宋体" panose="02010600030101010101" pitchFamily="2" charset="-122"/>
              </a:rPr>
              <a:t>和</a:t>
            </a:r>
            <a:r>
              <a:rPr lang="en-US" altLang="zh-CN" dirty="0">
                <a:ea typeface="宋体" panose="02010600030101010101" pitchFamily="2" charset="-122"/>
              </a:rPr>
              <a:t>Ambigus</a:t>
            </a:r>
            <a:r>
              <a:rPr lang="zh-CN" altLang="en-US" dirty="0">
                <a:ea typeface="宋体" panose="02010600030101010101" pitchFamily="2" charset="-122"/>
              </a:rPr>
              <a:t>数据集是在</a:t>
            </a:r>
            <a:r>
              <a:rPr lang="en-US" altLang="zh-CN" dirty="0">
                <a:ea typeface="宋体" panose="02010600030101010101" pitchFamily="2" charset="-122"/>
              </a:rPr>
              <a:t>...</a:t>
            </a:r>
            <a:r>
              <a:rPr lang="zh-CN" altLang="en-US" dirty="0">
                <a:ea typeface="宋体" panose="02010600030101010101" pitchFamily="2" charset="-122"/>
              </a:rPr>
              <a:t>中创建的，</a:t>
            </a:r>
            <a:r>
              <a:rPr lang="en-US" altLang="zh-CN" dirty="0">
                <a:ea typeface="宋体" panose="02010600030101010101" pitchFamily="2" charset="-122"/>
              </a:rPr>
              <a:t>ReVerb45K</a:t>
            </a:r>
            <a:r>
              <a:rPr lang="zh-CN" altLang="en-US" dirty="0">
                <a:ea typeface="宋体" panose="02010600030101010101" pitchFamily="2" charset="-122"/>
              </a:rPr>
              <a:t>是</a:t>
            </a:r>
            <a:r>
              <a:rPr lang="en-US" altLang="zh-CN" dirty="0">
                <a:ea typeface="宋体" panose="02010600030101010101" pitchFamily="2" charset="-122"/>
              </a:rPr>
              <a:t>...</a:t>
            </a:r>
            <a:r>
              <a:rPr lang="zh-CN" altLang="en-US" dirty="0">
                <a:ea typeface="宋体" panose="02010600030101010101" pitchFamily="2" charset="-122"/>
              </a:rPr>
              <a:t>创建的，</a:t>
            </a:r>
            <a:r>
              <a:rPr lang="en-US" altLang="zh-CN" dirty="0">
                <a:ea typeface="宋体" panose="02010600030101010101" pitchFamily="2" charset="-122"/>
              </a:rPr>
              <a:t>ReVerb20K</a:t>
            </a:r>
            <a:r>
              <a:rPr lang="zh-CN" altLang="en-US" dirty="0">
                <a:ea typeface="宋体" panose="02010600030101010101" pitchFamily="2" charset="-122"/>
              </a:rPr>
              <a:t>数据集是</a:t>
            </a:r>
            <a:r>
              <a:rPr lang="en-US" altLang="zh-CN" dirty="0">
                <a:ea typeface="宋体" panose="02010600030101010101" pitchFamily="2" charset="-122"/>
              </a:rPr>
              <a:t>Base</a:t>
            </a:r>
            <a:r>
              <a:rPr lang="zh-CN" altLang="en-US" dirty="0">
                <a:ea typeface="宋体" panose="02010600030101010101" pitchFamily="2" charset="-122"/>
              </a:rPr>
              <a:t>和</a:t>
            </a:r>
            <a:r>
              <a:rPr lang="en-US" altLang="zh-CN" dirty="0">
                <a:ea typeface="宋体" panose="02010600030101010101" pitchFamily="2" charset="-122"/>
              </a:rPr>
              <a:t>Ambiguous</a:t>
            </a:r>
            <a:r>
              <a:rPr lang="zh-CN" altLang="en-US" dirty="0">
                <a:ea typeface="宋体" panose="02010600030101010101" pitchFamily="2" charset="-122"/>
              </a:rPr>
              <a:t>数据集结合的结果。所有数据都是通过</a:t>
            </a:r>
            <a:r>
              <a:rPr lang="en-US" altLang="zh-CN" dirty="0">
                <a:ea typeface="宋体" panose="02010600030101010101" pitchFamily="2" charset="-122"/>
              </a:rPr>
              <a:t>ReVerb Open KB</a:t>
            </a:r>
            <a:r>
              <a:rPr lang="zh-CN" altLang="en-US" dirty="0">
                <a:ea typeface="宋体" panose="02010600030101010101" pitchFamily="2" charset="-122"/>
              </a:rPr>
              <a:t>构建的</a:t>
            </a:r>
            <a:endParaRPr lang="zh-CN" altLang="en-US"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在每个数据集的验证三元组中，MRR对{1,2,3}中的每个模型选择L。</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CESI通过在KG嵌入模型中注入边信息，共同学习NPs和RPs的向量表示，然后用于聚类NPs和RPs。在这项工作中，我们使用CESI为我们的数据集生成规范化集群。</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a:t>B</a:t>
            </a:r>
            <a:r>
              <a:rPr lang="zh-CN" altLang="en-US" dirty="0">
                <a:ea typeface="宋体" panose="02010600030101010101" pitchFamily="2" charset="-122"/>
              </a:rPr>
              <a:t>就是</a:t>
            </a:r>
            <a:r>
              <a:rPr lang="en-US" altLang="zh-CN" dirty="0">
                <a:ea typeface="宋体" panose="02010600030101010101" pitchFamily="2" charset="-122"/>
              </a:rPr>
              <a:t>Base Model</a:t>
            </a:r>
            <a:r>
              <a:rPr lang="zh-CN" altLang="en-US" dirty="0">
                <a:ea typeface="宋体" panose="02010600030101010101" pitchFamily="2" charset="-122"/>
              </a:rPr>
              <a:t>为</a:t>
            </a:r>
            <a:r>
              <a:rPr lang="en-US" altLang="zh-CN" dirty="0">
                <a:ea typeface="宋体" panose="02010600030101010101" pitchFamily="2" charset="-122"/>
              </a:rPr>
              <a:t>ConvE</a:t>
            </a:r>
            <a:endParaRPr lang="en-US" altLang="zh-CN" dirty="0">
              <a:ea typeface="宋体" panose="02010600030101010101" pitchFamily="2" charset="-122"/>
            </a:endParaRPr>
          </a:p>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ea typeface="宋体" panose="02010600030101010101" pitchFamily="2" charset="-122"/>
              </a:rPr>
              <a:t>任何现有的</a:t>
            </a:r>
            <a:r>
              <a:rPr lang="en-US" altLang="zh-CN" dirty="0">
                <a:ea typeface="宋体" panose="02010600030101010101" pitchFamily="2" charset="-122"/>
              </a:rPr>
              <a:t>KG</a:t>
            </a:r>
            <a:r>
              <a:rPr lang="zh-CN" altLang="en-US" dirty="0">
                <a:ea typeface="宋体" panose="02010600030101010101" pitchFamily="2" charset="-122"/>
              </a:rPr>
              <a:t>嵌入模型都可以作为</a:t>
            </a:r>
            <a:r>
              <a:rPr lang="en-US" altLang="zh-CN" dirty="0">
                <a:ea typeface="宋体" panose="02010600030101010101" pitchFamily="2" charset="-122"/>
              </a:rPr>
              <a:t>CaRe</a:t>
            </a:r>
            <a:r>
              <a:rPr lang="zh-CN" altLang="en-US" dirty="0">
                <a:ea typeface="宋体" panose="02010600030101010101" pitchFamily="2" charset="-122"/>
              </a:rPr>
              <a:t>框架的</a:t>
            </a:r>
            <a:r>
              <a:rPr lang="en-US" altLang="zh-CN" dirty="0">
                <a:ea typeface="宋体" panose="02010600030101010101" pitchFamily="2" charset="-122"/>
              </a:rPr>
              <a:t>Base Model</a:t>
            </a:r>
            <a:r>
              <a:rPr lang="zh-CN" altLang="en-US" dirty="0">
                <a:ea typeface="宋体" panose="02010600030101010101" pitchFamily="2" charset="-122"/>
              </a:rPr>
              <a:t>，经过试验发现</a:t>
            </a:r>
            <a:r>
              <a:rPr lang="en-US" altLang="zh-CN" dirty="0">
                <a:ea typeface="宋体" panose="02010600030101010101" pitchFamily="2" charset="-122"/>
              </a:rPr>
              <a:t>ConvE</a:t>
            </a:r>
            <a:r>
              <a:rPr lang="zh-CN" altLang="en-US" dirty="0">
                <a:ea typeface="宋体" panose="02010600030101010101" pitchFamily="2" charset="-122"/>
              </a:rPr>
              <a:t>作为</a:t>
            </a:r>
            <a:r>
              <a:rPr lang="en-US" altLang="zh-CN" dirty="0">
                <a:ea typeface="宋体" panose="02010600030101010101" pitchFamily="2" charset="-122"/>
              </a:rPr>
              <a:t>Base Model</a:t>
            </a:r>
            <a:r>
              <a:rPr lang="zh-CN" altLang="en-US" dirty="0">
                <a:ea typeface="宋体" panose="02010600030101010101" pitchFamily="2" charset="-122"/>
              </a:rPr>
              <a:t>取得了总体最好性能</a:t>
            </a:r>
            <a:endParaRPr lang="zh-CN" altLang="en-US" dirty="0">
              <a:ea typeface="宋体" panose="02010600030101010101" pitchFamily="2" charset="-122"/>
            </a:endParaRPr>
          </a:p>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ea typeface="宋体" panose="02010600030101010101" pitchFamily="2" charset="-122"/>
              </a:rPr>
              <a:t>对于两个测试数据集，每个实体和关系对应的三元组平均小于</a:t>
            </a:r>
            <a:r>
              <a:rPr lang="en-US" altLang="zh-CN" dirty="0">
                <a:ea typeface="宋体" panose="02010600030101010101" pitchFamily="2" charset="-122"/>
              </a:rPr>
              <a:t>2</a:t>
            </a:r>
            <a:r>
              <a:rPr lang="zh-CN" altLang="en-US" dirty="0">
                <a:ea typeface="宋体" panose="02010600030101010101" pitchFamily="2" charset="-122"/>
              </a:rPr>
              <a:t>，而对于</a:t>
            </a:r>
            <a:r>
              <a:rPr lang="en-US" altLang="zh-CN" dirty="0">
                <a:ea typeface="宋体" panose="02010600030101010101" pitchFamily="2" charset="-122"/>
              </a:rPr>
              <a:t>FB15K</a:t>
            </a:r>
            <a:r>
              <a:rPr lang="zh-CN" altLang="en-US" dirty="0">
                <a:ea typeface="宋体" panose="02010600030101010101" pitchFamily="2" charset="-122"/>
              </a:rPr>
              <a:t>来说，每个实体平均有</a:t>
            </a:r>
            <a:r>
              <a:rPr lang="en-US" altLang="zh-CN" dirty="0">
                <a:ea typeface="宋体" panose="02010600030101010101" pitchFamily="2" charset="-122"/>
              </a:rPr>
              <a:t>32</a:t>
            </a:r>
            <a:r>
              <a:rPr lang="zh-CN" altLang="en-US" dirty="0">
                <a:ea typeface="宋体" panose="02010600030101010101" pitchFamily="2" charset="-122"/>
              </a:rPr>
              <a:t>个三元组，对于每个关系有</a:t>
            </a:r>
            <a:r>
              <a:rPr lang="en-US" altLang="zh-CN" dirty="0">
                <a:ea typeface="宋体" panose="02010600030101010101" pitchFamily="2" charset="-122"/>
              </a:rPr>
              <a:t>360</a:t>
            </a:r>
            <a:r>
              <a:rPr lang="zh-CN" altLang="en-US" dirty="0">
                <a:ea typeface="宋体" panose="02010600030101010101" pitchFamily="2" charset="-122"/>
              </a:rPr>
              <a:t>个三元组，这突出了OpenKGs极其稀疏和支离破碎的特性。因此，CaRe</a:t>
            </a:r>
            <a:r>
              <a:rPr lang="zh-CN" altLang="en-US" dirty="0">
                <a:ea typeface="宋体" panose="02010600030101010101" pitchFamily="2" charset="-122"/>
                <a:sym typeface="+mn-ea"/>
              </a:rPr>
              <a:t>优异的</a:t>
            </a:r>
            <a:r>
              <a:rPr lang="zh-CN" altLang="en-US" dirty="0">
                <a:ea typeface="宋体" panose="02010600030101010101" pitchFamily="2" charset="-122"/>
              </a:rPr>
              <a:t>性能支持了这样一种假设，即学习OpenKGs中规范NPs和RPs表示时的信息流是有益的。</a:t>
            </a:r>
            <a:endParaRPr lang="zh-CN" altLang="en-US"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a:sym typeface="+mn-ea"/>
              </a:rPr>
              <a:t>CN</a:t>
            </a:r>
            <a:r>
              <a:rPr lang="zh-CN" altLang="en-US" dirty="0">
                <a:ea typeface="宋体" panose="02010600030101010101" pitchFamily="2" charset="-122"/>
                <a:sym typeface="+mn-ea"/>
              </a:rPr>
              <a:t>实体规范聚类编码网络</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defRPr/>
            </a:pPr>
            <a:endParaRPr lang="zh-CN" altLang="en-US"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a:t>CN</a:t>
            </a:r>
            <a:r>
              <a:rPr lang="zh-CN" altLang="en-US" dirty="0">
                <a:ea typeface="宋体" panose="02010600030101010101" pitchFamily="2" charset="-122"/>
              </a:rPr>
              <a:t>实体规范聚类编码网络</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defRPr/>
            </a:pP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ea typeface="宋体" panose="02010600030101010101" pitchFamily="2" charset="-122"/>
              </a:rPr>
              <a:t>纵坐标是</a:t>
            </a:r>
            <a:r>
              <a:rPr lang="en-US" altLang="zh-CN" dirty="0">
                <a:ea typeface="宋体" panose="02010600030101010101" pitchFamily="2" charset="-122"/>
              </a:rPr>
              <a:t>MRR</a:t>
            </a:r>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dirty="0">
                <a:ea typeface="宋体" panose="02010600030101010101" pitchFamily="2" charset="-122"/>
              </a:rPr>
              <a:t>图5展示了ConvE和CaRe之间RP嵌入的定性比较</a:t>
            </a:r>
            <a:r>
              <a:rPr lang="zh-CN" dirty="0">
                <a:ea typeface="宋体" panose="02010600030101010101" pitchFamily="2" charset="-122"/>
              </a:rPr>
              <a:t>，这个实验中，我们选择了7个RP，对于每个RP，我们通过人类的判断，多选择了两个意义相似的RP。因此，有七个不同的集群。</a:t>
            </a:r>
            <a:endParaRPr lang="zh-CN" dirty="0">
              <a:ea typeface="宋体" panose="02010600030101010101" pitchFamily="2" charset="-122"/>
            </a:endParaRPr>
          </a:p>
          <a:p>
            <a:pPr marL="0" marR="0" lvl="0" indent="0" algn="l" defTabSz="914400" eaLnBrk="0" fontAlgn="base" latinLnBrk="1" hangingPunct="0">
              <a:lnSpc>
                <a:spcPct val="100000"/>
              </a:lnSpc>
              <a:spcBef>
                <a:spcPct val="30000"/>
              </a:spcBef>
              <a:spcAft>
                <a:spcPct val="0"/>
              </a:spcAft>
              <a:buClrTx/>
              <a:buSzTx/>
              <a:buFontTx/>
              <a:buNone/>
              <a:defRPr/>
            </a:pPr>
            <a:r>
              <a:rPr lang="zh-CN" dirty="0">
                <a:ea typeface="宋体" panose="02010600030101010101" pitchFamily="2" charset="-122"/>
              </a:rPr>
              <a:t>由于RP嵌入的参数化和利用了预先训练的单词嵌入，</a:t>
            </a:r>
            <a:r>
              <a:rPr lang="en-US" altLang="zh-CN" dirty="0">
                <a:ea typeface="宋体" panose="02010600030101010101" pitchFamily="2" charset="-122"/>
              </a:rPr>
              <a:t>CaRe</a:t>
            </a:r>
            <a:r>
              <a:rPr lang="zh-CN" dirty="0">
                <a:ea typeface="宋体" panose="02010600030101010101" pitchFamily="2" charset="-122"/>
              </a:rPr>
              <a:t>更好地捕获了与基础模型相比的RP的语义相似度。由于</a:t>
            </a:r>
            <a:r>
              <a:rPr lang="en-US" altLang="zh-CN" dirty="0">
                <a:ea typeface="宋体" panose="02010600030101010101" pitchFamily="2" charset="-122"/>
              </a:rPr>
              <a:t>CaRe</a:t>
            </a:r>
            <a:r>
              <a:rPr lang="zh-CN" dirty="0">
                <a:ea typeface="宋体" panose="02010600030101010101" pitchFamily="2" charset="-122"/>
              </a:rPr>
              <a:t>中NP规范化的显式整合，我们观察到对于NPs的嵌入学习也有类似的预期影响。</a:t>
            </a:r>
            <a:endParaRPr lang="zh-CN" dirty="0">
              <a:ea typeface="宋体" panose="02010600030101010101" pitchFamily="2" charset="-122"/>
            </a:endParaRPr>
          </a:p>
          <a:p>
            <a:pPr marL="0" marR="0" lvl="0" indent="0" algn="l" defTabSz="914400" eaLnBrk="0" fontAlgn="base" latinLnBrk="1" hangingPunct="0">
              <a:lnSpc>
                <a:spcPct val="100000"/>
              </a:lnSpc>
              <a:spcBef>
                <a:spcPct val="30000"/>
              </a:spcBef>
              <a:spcAft>
                <a:spcPct val="0"/>
              </a:spcAft>
              <a:buClrTx/>
              <a:buSzTx/>
              <a:buFontTx/>
              <a:buNone/>
              <a:defRPr/>
            </a:pPr>
            <a:r>
              <a:rPr lang="zh-CN" dirty="0">
                <a:ea typeface="宋体" panose="02010600030101010101" pitchFamily="2" charset="-122"/>
              </a:rPr>
              <a:t>通过CaRe学习的RP嵌入(B=ConvE)能够捕获RP的语义相似性，而在ConvE中则丢失了这一信息。</a:t>
            </a:r>
            <a:endParaRPr lang="zh-CN"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ea typeface="宋体" panose="02010600030101010101" pitchFamily="2" charset="-122"/>
              </a:rPr>
              <a:t>结论</a:t>
            </a:r>
            <a:endParaRPr lang="zh-CN"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这是这次汇报的大纲</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lvl="1" indent="-285750"/>
            <a:r>
              <a:rPr lang="en-US" altLang="zh-CN" dirty="0">
                <a:ea typeface="宋体" panose="02010600030101010101" pitchFamily="2" charset="-122"/>
              </a:rPr>
              <a:t>SRL</a:t>
            </a:r>
            <a:r>
              <a:rPr lang="zh-CN" altLang="en-US" dirty="0">
                <a:ea typeface="宋体" panose="02010600030101010101" pitchFamily="2" charset="-122"/>
              </a:rPr>
              <a:t>（</a:t>
            </a:r>
            <a:r>
              <a:rPr lang="en-US" altLang="zh-CN" dirty="0">
                <a:ea typeface="宋体" panose="02010600030101010101" pitchFamily="2" charset="-122"/>
              </a:rPr>
              <a:t>statistical relational learning</a:t>
            </a:r>
            <a:r>
              <a:rPr lang="zh-CN" altLang="en-US" dirty="0">
                <a:ea typeface="宋体" panose="02010600030101010101" pitchFamily="2" charset="-122"/>
              </a:rPr>
              <a:t>）：</a:t>
            </a:r>
            <a:r>
              <a:rPr lang="zh-CN" altLang="en-US" sz="1200" u="none" kern="1200" baseline="0" dirty="0">
                <a:solidFill>
                  <a:schemeClr val="tx1"/>
                </a:solidFill>
                <a:effectLst/>
                <a:latin typeface="Malgun Gothic" panose="020B0503020000020004" charset="-127"/>
                <a:ea typeface="Malgun Gothic" panose="020B0503020000020004" charset="-127"/>
              </a:rPr>
              <a:t>统计关系学习</a:t>
            </a:r>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lvl="1" indent="-28575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endParaRPr lang="zh-CN" altLang="en-US"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a:t>CP</a:t>
            </a:r>
            <a:r>
              <a:rPr lang="zh-CN" altLang="en-US" dirty="0"/>
              <a:t>分解就是将一个张量分解成多个单秩张量的和。</a:t>
            </a:r>
            <a:endParaRPr lang="zh-CN" altLang="en-US" sz="12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a:t>CP</a:t>
            </a:r>
            <a:r>
              <a:rPr lang="zh-CN" altLang="en-US" dirty="0"/>
              <a:t>分解就是将一个张量分解成多个单秩张量的和。</a:t>
            </a:r>
            <a:endParaRPr lang="zh-CN" altLang="en-US"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dirty="0">
                <a:ea typeface="宋体" panose="02010600030101010101" pitchFamily="2" charset="-122"/>
              </a:rPr>
              <a:t>删除这页</a:t>
            </a:r>
            <a:endParaRPr 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endParaRPr lang="en-US" altLang="ko-K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endParaRPr lang="en-US" altLang="ko-K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102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1028"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3"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endParaRPr lang="en-US" altLang="x-none" dirty="0"/>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2"/>
          <a:stretch>
            <a:fillRect/>
          </a:stretch>
        </p:blipFill>
        <p:spPr>
          <a:xfrm>
            <a:off x="152400" y="6172200"/>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205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3081"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2"/>
          <a:stretch>
            <a:fillRect/>
          </a:stretch>
        </p:blipFill>
        <p:spPr>
          <a:xfrm>
            <a:off x="152400" y="6172200"/>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4105"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3" Type="http://schemas.openxmlformats.org/officeDocument/2006/relationships/notesSlide" Target="../notesSlides/notesSlide10.xml"/><Relationship Id="rId22" Type="http://schemas.openxmlformats.org/officeDocument/2006/relationships/slideLayout" Target="../slideLayouts/slideLayout30.xml"/><Relationship Id="rId21" Type="http://schemas.openxmlformats.org/officeDocument/2006/relationships/image" Target="../media/image41.png"/><Relationship Id="rId20" Type="http://schemas.openxmlformats.org/officeDocument/2006/relationships/image" Target="../media/image40.png"/><Relationship Id="rId2" Type="http://schemas.openxmlformats.org/officeDocument/2006/relationships/image" Target="../media/image22.png"/><Relationship Id="rId19" Type="http://schemas.openxmlformats.org/officeDocument/2006/relationships/image" Target="../media/image39.png"/><Relationship Id="rId18" Type="http://schemas.openxmlformats.org/officeDocument/2006/relationships/image" Target="../media/image38.png"/><Relationship Id="rId17" Type="http://schemas.openxmlformats.org/officeDocument/2006/relationships/image" Target="../media/image37.png"/><Relationship Id="rId16" Type="http://schemas.openxmlformats.org/officeDocument/2006/relationships/image" Target="../media/image36.png"/><Relationship Id="rId15" Type="http://schemas.openxmlformats.org/officeDocument/2006/relationships/image" Target="../media/image35.png"/><Relationship Id="rId14" Type="http://schemas.openxmlformats.org/officeDocument/2006/relationships/image" Target="../media/image34.png"/><Relationship Id="rId13" Type="http://schemas.openxmlformats.org/officeDocument/2006/relationships/image" Target="../media/image33.png"/><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48.pn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2" Type="http://schemas.openxmlformats.org/officeDocument/2006/relationships/notesSlide" Target="../notesSlides/notesSlide11.xml"/><Relationship Id="rId11" Type="http://schemas.openxmlformats.org/officeDocument/2006/relationships/slideLayout" Target="../slideLayouts/slideLayout30.xml"/><Relationship Id="rId10" Type="http://schemas.openxmlformats.org/officeDocument/2006/relationships/image" Target="../media/image50.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0.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0.xml"/><Relationship Id="rId2" Type="http://schemas.openxmlformats.org/officeDocument/2006/relationships/image" Target="../media/image5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0.xml"/><Relationship Id="rId2" Type="http://schemas.openxmlformats.org/officeDocument/2006/relationships/image" Target="../media/image55.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0.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0.xml"/><Relationship Id="rId3" Type="http://schemas.openxmlformats.org/officeDocument/2006/relationships/image" Target="../media/image58.png"/><Relationship Id="rId2" Type="http://schemas.openxmlformats.org/officeDocument/2006/relationships/image" Target="../media/image2.jpeg"/><Relationship Id="rId1" Type="http://schemas.openxmlformats.org/officeDocument/2006/relationships/image" Target="../media/image5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0.xml"/><Relationship Id="rId2" Type="http://schemas.openxmlformats.org/officeDocument/2006/relationships/image" Target="../media/image59.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0.xml"/><Relationship Id="rId2" Type="http://schemas.openxmlformats.org/officeDocument/2006/relationships/image" Target="../media/image60.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7.xml"/><Relationship Id="rId11" Type="http://schemas.openxmlformats.org/officeDocument/2006/relationships/slideLayout" Target="../slideLayouts/slideLayout30.xml"/><Relationship Id="rId10" Type="http://schemas.openxmlformats.org/officeDocument/2006/relationships/image" Target="../media/image12.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2" Type="http://schemas.openxmlformats.org/officeDocument/2006/relationships/notesSlide" Target="../notesSlides/notesSlide8.xml"/><Relationship Id="rId11" Type="http://schemas.openxmlformats.org/officeDocument/2006/relationships/slideLayout" Target="../slideLayouts/slideLayout30.xml"/><Relationship Id="rId10" Type="http://schemas.openxmlformats.org/officeDocument/2006/relationships/image" Target="../media/image21.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0.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SimplE</a:t>
            </a:r>
            <a:r>
              <a:rPr lang="en-US" altLang="zh-CN" sz="2800" b="1" dirty="0"/>
              <a:t> Embedding for Link Prediction in </a:t>
            </a:r>
            <a:br>
              <a:rPr lang="en-US" altLang="zh-CN" sz="2800" b="1" dirty="0"/>
            </a:br>
            <a:r>
              <a:rPr lang="en-US" altLang="zh-CN" sz="2800" b="1" dirty="0"/>
              <a:t>Knowledge Graphs</a:t>
            </a:r>
            <a:endParaRPr lang="en-US" altLang="zh-CN" sz="2800" b="1" dirty="0"/>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endParaRPr lang="zh-CN" altLang="en-US" sz="1800" dirty="0"/>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3</a:t>
            </a:r>
            <a:r>
              <a:rPr lang="zh-CN" altLang="en-US" sz="1800" dirty="0"/>
              <a:t>-</a:t>
            </a:r>
            <a:r>
              <a:rPr lang="en-US" altLang="zh-CN" sz="1800" dirty="0"/>
              <a:t>5</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1"/>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2"/>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533400" y="1295400"/>
            <a:ext cx="8229600" cy="4878705"/>
          </a:xfrm>
        </p:spPr>
        <p:txBody>
          <a:bodyPr vert="horz" wrap="square" anchor="t"/>
          <a:lstStyle/>
          <a:p>
            <a:pPr marL="0" indent="0">
              <a:buNone/>
            </a:pPr>
            <a:r>
              <a:rPr lang="zh-CN" altLang="en-US" b="1" dirty="0"/>
              <a:t>充分表达性：</a:t>
            </a:r>
            <a:endParaRPr lang="zh-CN" altLang="en-US" b="1" dirty="0"/>
          </a:p>
          <a:p>
            <a:pPr marL="0" indent="0">
              <a:buNone/>
            </a:pPr>
            <a:r>
              <a:rPr lang="zh-CN" altLang="en-US" dirty="0"/>
              <a:t>命题</a:t>
            </a:r>
            <a:r>
              <a:rPr lang="en-US" altLang="zh-CN" dirty="0"/>
              <a:t>1</a:t>
            </a:r>
            <a:r>
              <a:rPr lang="zh-CN" altLang="en-US" dirty="0"/>
              <a:t>：</a:t>
            </a:r>
            <a:endParaRPr lang="zh-CN" altLang="en-US" dirty="0"/>
          </a:p>
          <a:p>
            <a:pPr marL="0" indent="0">
              <a:buNone/>
            </a:pPr>
            <a:r>
              <a:rPr lang="zh-CN" altLang="en-US" dirty="0"/>
              <a:t>对于任意基于多个实体    和多个关系   包含   个事实的事实集合，存在一个有着嵌入向量大小为</a:t>
            </a:r>
            <a:r>
              <a:rPr lang="en-US" altLang="zh-CN" dirty="0"/>
              <a:t>		</a:t>
            </a:r>
            <a:r>
              <a:rPr lang="zh-CN" altLang="en-US" dirty="0"/>
              <a:t>的</a:t>
            </a:r>
            <a:r>
              <a:rPr lang="en-US" altLang="zh-CN" dirty="0"/>
              <a:t>SimplE</a:t>
            </a:r>
            <a:r>
              <a:rPr lang="zh-CN" altLang="en-US" dirty="0"/>
              <a:t>模型能表示这个事实集合。</a:t>
            </a:r>
            <a:endParaRPr lang="zh-CN" altLang="en-US" dirty="0"/>
          </a:p>
          <a:p>
            <a:pPr marL="0" indent="0">
              <a:buNone/>
            </a:pPr>
            <a:r>
              <a:rPr lang="zh-CN" altLang="en-US" dirty="0"/>
              <a:t>证明</a:t>
            </a:r>
            <a:r>
              <a:rPr lang="en-US" altLang="zh-CN" dirty="0"/>
              <a:t>1</a:t>
            </a:r>
            <a:r>
              <a:rPr lang="zh-CN" altLang="en-US" dirty="0"/>
              <a:t>：</a:t>
            </a:r>
            <a:endParaRPr lang="zh-CN" altLang="en-US" dirty="0"/>
          </a:p>
          <a:p>
            <a:pPr marL="0" indent="0">
              <a:buNone/>
            </a:pPr>
            <a:r>
              <a:rPr lang="zh-CN" altLang="en-US" dirty="0"/>
              <a:t>首先我们证明</a:t>
            </a:r>
            <a:r>
              <a:rPr lang="en-US" altLang="zh-CN" dirty="0"/>
              <a:t>	      </a:t>
            </a:r>
            <a:r>
              <a:rPr lang="zh-CN" altLang="en-US" dirty="0"/>
              <a:t>有界。嵌入向量的</a:t>
            </a:r>
            <a:r>
              <a:rPr lang="en-US" altLang="zh-CN" dirty="0"/>
              <a:t>size</a:t>
            </a:r>
            <a:r>
              <a:rPr lang="zh-CN" altLang="en-US" dirty="0"/>
              <a:t>为</a:t>
            </a:r>
            <a:r>
              <a:rPr lang="en-US" altLang="zh-CN" dirty="0"/>
              <a:t>	     </a:t>
            </a:r>
            <a:r>
              <a:rPr lang="zh-CN" altLang="en-US" dirty="0"/>
              <a:t>对于每个实体    ，如果</a:t>
            </a:r>
            <a:r>
              <a:rPr lang="en-US" altLang="zh-CN" dirty="0"/>
              <a:t>		   </a:t>
            </a:r>
            <a:r>
              <a:rPr lang="zh-CN" altLang="en-US" dirty="0"/>
              <a:t>，我们让     的第</a:t>
            </a:r>
            <a:r>
              <a:rPr lang="en-US" altLang="zh-CN" dirty="0"/>
              <a:t>n</a:t>
            </a:r>
            <a:r>
              <a:rPr lang="zh-CN" altLang="en-US" dirty="0"/>
              <a:t>个元素为</a:t>
            </a:r>
            <a:r>
              <a:rPr lang="en-US" altLang="zh-CN" dirty="0"/>
              <a:t>1，</a:t>
            </a:r>
            <a:r>
              <a:rPr lang="zh-CN" altLang="en-US" dirty="0"/>
              <a:t>否则为</a:t>
            </a:r>
            <a:r>
              <a:rPr lang="en-US" altLang="zh-CN" dirty="0"/>
              <a:t>0</a:t>
            </a:r>
            <a:r>
              <a:rPr lang="zh-CN" altLang="en-US" dirty="0"/>
              <a:t>，对于每一个关系</a:t>
            </a:r>
            <a:r>
              <a:rPr lang="en-US" altLang="zh-CN" dirty="0"/>
              <a:t>	</a:t>
            </a:r>
            <a:r>
              <a:rPr lang="zh-CN" altLang="en-US" dirty="0"/>
              <a:t>，如果</a:t>
            </a:r>
            <a:r>
              <a:rPr lang="en-US" altLang="zh-CN" dirty="0"/>
              <a:t>		   </a:t>
            </a:r>
            <a:r>
              <a:rPr lang="zh-CN" altLang="en-US" dirty="0"/>
              <a:t>，我们让    的第</a:t>
            </a:r>
            <a:r>
              <a:rPr lang="en-US" altLang="zh-CN" dirty="0"/>
              <a:t>n</a:t>
            </a:r>
            <a:r>
              <a:rPr lang="zh-CN" altLang="en-US" dirty="0"/>
              <a:t>个元素为</a:t>
            </a:r>
            <a:r>
              <a:rPr lang="en-US" altLang="zh-CN" dirty="0"/>
              <a:t>1</a:t>
            </a:r>
            <a:r>
              <a:rPr lang="zh-CN" altLang="en-US" dirty="0"/>
              <a:t>，否则为</a:t>
            </a:r>
            <a:r>
              <a:rPr lang="en-US" altLang="zh-CN" dirty="0"/>
              <a:t>0</a:t>
            </a:r>
            <a:r>
              <a:rPr lang="zh-CN" altLang="en-US" dirty="0"/>
              <a:t>。然后对于每一个    和</a:t>
            </a:r>
            <a:r>
              <a:rPr lang="en-US" altLang="zh-CN" dirty="0"/>
              <a:t>	     	     </a:t>
            </a:r>
            <a:r>
              <a:rPr lang="zh-CN" altLang="en-US" dirty="0"/>
              <a:t>的结果除了第</a:t>
            </a:r>
            <a:r>
              <a:rPr lang="en-US" altLang="zh-CN" dirty="0"/>
              <a:t>	   </a:t>
            </a:r>
            <a:r>
              <a:rPr lang="zh-CN" altLang="en-US" dirty="0"/>
              <a:t>个都是</a:t>
            </a:r>
            <a:r>
              <a:rPr lang="en-US" altLang="zh-CN" dirty="0"/>
              <a:t>0</a:t>
            </a:r>
            <a:r>
              <a:rPr lang="zh-CN" altLang="en-US" dirty="0"/>
              <a:t>，所以对于每一个实体</a:t>
            </a:r>
            <a:r>
              <a:rPr lang="en-US" altLang="zh-CN" dirty="0"/>
              <a:t>	</a:t>
            </a:r>
            <a:r>
              <a:rPr lang="zh-CN" altLang="en-US" dirty="0"/>
              <a:t>如果</a:t>
            </a:r>
            <a:r>
              <a:rPr lang="en-US" altLang="zh-CN" dirty="0"/>
              <a:t>	       </a:t>
            </a:r>
            <a:r>
              <a:rPr lang="zh-CN" altLang="en-US" dirty="0"/>
              <a:t>成立，我们让    的第</a:t>
            </a:r>
            <a:r>
              <a:rPr lang="en-US" altLang="zh-CN" dirty="0"/>
              <a:t>	    </a:t>
            </a:r>
            <a:r>
              <a:rPr lang="zh-CN" altLang="en-US" dirty="0"/>
              <a:t>个元素为</a:t>
            </a:r>
            <a:r>
              <a:rPr lang="en-US" altLang="zh-CN" dirty="0"/>
              <a:t>1</a:t>
            </a:r>
            <a:r>
              <a:rPr lang="zh-CN" altLang="en-US" dirty="0"/>
              <a:t>，否则为</a:t>
            </a:r>
            <a:r>
              <a:rPr lang="en-US" altLang="zh-CN" dirty="0"/>
              <a:t>-1</a:t>
            </a:r>
            <a:endParaRPr lang="en-US" altLang="zh-CN"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
        <p:nvSpPr>
          <p:cNvPr id="9" name="标题 1"/>
          <p:cNvSpPr>
            <a:spLocks noGrp="1"/>
          </p:cNvSpPr>
          <p:nvPr/>
        </p:nvSpPr>
        <p:spPr>
          <a:xfrm>
            <a:off x="394970" y="152400"/>
            <a:ext cx="6070600"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sym typeface="+mn-ea"/>
              </a:rPr>
              <a:t>3</a:t>
            </a:r>
            <a:r>
              <a:rPr lang="zh-CN" altLang="en-US" sz="2800" b="1" dirty="0">
                <a:effectLst>
                  <a:outerShdw blurRad="38100" dist="38100" dir="2700000">
                    <a:srgbClr val="C0C0C0"/>
                  </a:outerShdw>
                </a:effectLst>
                <a:latin typeface="+mn-lt"/>
                <a:ea typeface="+mn-ea"/>
                <a:cs typeface="+mn-cs"/>
                <a:sym typeface="+mn-ea"/>
              </a:rPr>
              <a:t>、理论分析</a:t>
            </a:r>
            <a:endParaRPr lang="zh-CN" altLang="en-US" sz="2800" b="1" dirty="0">
              <a:effectLst>
                <a:outerShdw blurRad="38100" dist="38100" dir="2700000">
                  <a:srgbClr val="C0C0C0"/>
                </a:outerShdw>
              </a:effectLst>
              <a:latin typeface="+mn-lt"/>
              <a:ea typeface="+mn-ea"/>
              <a:cs typeface="+mn-cs"/>
              <a:sym typeface="+mn-ea"/>
            </a:endParaRPr>
          </a:p>
        </p:txBody>
      </p:sp>
      <p:pic>
        <p:nvPicPr>
          <p:cNvPr id="2" name="图片 1"/>
          <p:cNvPicPr>
            <a:picLocks noChangeAspect="1"/>
          </p:cNvPicPr>
          <p:nvPr/>
        </p:nvPicPr>
        <p:blipFill>
          <a:blip r:embed="rId2"/>
          <a:stretch>
            <a:fillRect/>
          </a:stretch>
        </p:blipFill>
        <p:spPr>
          <a:xfrm>
            <a:off x="3197860" y="2331720"/>
            <a:ext cx="238125" cy="266700"/>
          </a:xfrm>
          <a:prstGeom prst="rect">
            <a:avLst/>
          </a:prstGeom>
        </p:spPr>
      </p:pic>
      <p:pic>
        <p:nvPicPr>
          <p:cNvPr id="3" name="图片 2"/>
          <p:cNvPicPr>
            <a:picLocks noChangeAspect="1"/>
          </p:cNvPicPr>
          <p:nvPr/>
        </p:nvPicPr>
        <p:blipFill>
          <a:blip r:embed="rId3"/>
          <a:stretch>
            <a:fillRect/>
          </a:stretch>
        </p:blipFill>
        <p:spPr>
          <a:xfrm>
            <a:off x="4745990" y="2322195"/>
            <a:ext cx="238125" cy="276225"/>
          </a:xfrm>
          <a:prstGeom prst="rect">
            <a:avLst/>
          </a:prstGeom>
        </p:spPr>
      </p:pic>
      <p:pic>
        <p:nvPicPr>
          <p:cNvPr id="4" name="图片 3"/>
          <p:cNvPicPr>
            <a:picLocks noChangeAspect="1"/>
          </p:cNvPicPr>
          <p:nvPr/>
        </p:nvPicPr>
        <p:blipFill>
          <a:blip r:embed="rId4"/>
          <a:stretch>
            <a:fillRect/>
          </a:stretch>
        </p:blipFill>
        <p:spPr>
          <a:xfrm>
            <a:off x="5476240" y="2331720"/>
            <a:ext cx="219075" cy="295275"/>
          </a:xfrm>
          <a:prstGeom prst="rect">
            <a:avLst/>
          </a:prstGeom>
        </p:spPr>
      </p:pic>
      <p:pic>
        <p:nvPicPr>
          <p:cNvPr id="5" name="图片 4"/>
          <p:cNvPicPr>
            <a:picLocks noChangeAspect="1"/>
          </p:cNvPicPr>
          <p:nvPr/>
        </p:nvPicPr>
        <p:blipFill>
          <a:blip r:embed="rId5"/>
          <a:stretch>
            <a:fillRect/>
          </a:stretch>
        </p:blipFill>
        <p:spPr>
          <a:xfrm>
            <a:off x="3456940" y="2757170"/>
            <a:ext cx="1762125" cy="276225"/>
          </a:xfrm>
          <a:prstGeom prst="rect">
            <a:avLst/>
          </a:prstGeom>
        </p:spPr>
      </p:pic>
      <p:pic>
        <p:nvPicPr>
          <p:cNvPr id="6" name="图片 5"/>
          <p:cNvPicPr>
            <a:picLocks noChangeAspect="1"/>
          </p:cNvPicPr>
          <p:nvPr/>
        </p:nvPicPr>
        <p:blipFill>
          <a:blip r:embed="rId6"/>
          <a:srcRect b="12121"/>
          <a:stretch>
            <a:fillRect/>
          </a:stretch>
        </p:blipFill>
        <p:spPr>
          <a:xfrm>
            <a:off x="2150745" y="4053205"/>
            <a:ext cx="733425" cy="276225"/>
          </a:xfrm>
          <a:prstGeom prst="rect">
            <a:avLst/>
          </a:prstGeom>
        </p:spPr>
      </p:pic>
      <p:pic>
        <p:nvPicPr>
          <p:cNvPr id="7" name="图片 6"/>
          <p:cNvPicPr>
            <a:picLocks noChangeAspect="1"/>
          </p:cNvPicPr>
          <p:nvPr/>
        </p:nvPicPr>
        <p:blipFill>
          <a:blip r:embed="rId7"/>
          <a:stretch>
            <a:fillRect/>
          </a:stretch>
        </p:blipFill>
        <p:spPr>
          <a:xfrm>
            <a:off x="5694045" y="4053205"/>
            <a:ext cx="771525" cy="276225"/>
          </a:xfrm>
          <a:prstGeom prst="rect">
            <a:avLst/>
          </a:prstGeom>
        </p:spPr>
      </p:pic>
      <p:pic>
        <p:nvPicPr>
          <p:cNvPr id="8" name="图片 7"/>
          <p:cNvPicPr>
            <a:picLocks noChangeAspect="1"/>
          </p:cNvPicPr>
          <p:nvPr/>
        </p:nvPicPr>
        <p:blipFill>
          <a:blip r:embed="rId8"/>
          <a:stretch>
            <a:fillRect/>
          </a:stretch>
        </p:blipFill>
        <p:spPr>
          <a:xfrm>
            <a:off x="8024495" y="4091305"/>
            <a:ext cx="257175" cy="238125"/>
          </a:xfrm>
          <a:prstGeom prst="rect">
            <a:avLst/>
          </a:prstGeom>
        </p:spPr>
      </p:pic>
      <p:pic>
        <p:nvPicPr>
          <p:cNvPr id="13" name="图片 12"/>
          <p:cNvPicPr>
            <a:picLocks noChangeAspect="1"/>
          </p:cNvPicPr>
          <p:nvPr/>
        </p:nvPicPr>
        <p:blipFill>
          <a:blip r:embed="rId9"/>
          <a:stretch>
            <a:fillRect/>
          </a:stretch>
        </p:blipFill>
        <p:spPr>
          <a:xfrm>
            <a:off x="3754755" y="4433570"/>
            <a:ext cx="295275" cy="238125"/>
          </a:xfrm>
          <a:prstGeom prst="rect">
            <a:avLst/>
          </a:prstGeom>
        </p:spPr>
      </p:pic>
      <p:pic>
        <p:nvPicPr>
          <p:cNvPr id="14" name="图片 13"/>
          <p:cNvPicPr>
            <a:picLocks noChangeAspect="1"/>
          </p:cNvPicPr>
          <p:nvPr/>
        </p:nvPicPr>
        <p:blipFill>
          <a:blip r:embed="rId10"/>
          <a:srcRect l="10983" b="16543"/>
          <a:stretch>
            <a:fillRect/>
          </a:stretch>
        </p:blipFill>
        <p:spPr>
          <a:xfrm>
            <a:off x="1220470" y="4433570"/>
            <a:ext cx="1322705" cy="214630"/>
          </a:xfrm>
          <a:prstGeom prst="rect">
            <a:avLst/>
          </a:prstGeom>
        </p:spPr>
      </p:pic>
      <p:pic>
        <p:nvPicPr>
          <p:cNvPr id="15" name="图片 14"/>
          <p:cNvPicPr>
            <a:picLocks noChangeAspect="1"/>
          </p:cNvPicPr>
          <p:nvPr/>
        </p:nvPicPr>
        <p:blipFill>
          <a:blip r:embed="rId11"/>
          <a:stretch>
            <a:fillRect/>
          </a:stretch>
        </p:blipFill>
        <p:spPr>
          <a:xfrm>
            <a:off x="1208405" y="4805045"/>
            <a:ext cx="200025" cy="238125"/>
          </a:xfrm>
          <a:prstGeom prst="rect">
            <a:avLst/>
          </a:prstGeom>
        </p:spPr>
      </p:pic>
      <p:pic>
        <p:nvPicPr>
          <p:cNvPr id="16" name="图片 15"/>
          <p:cNvPicPr>
            <a:picLocks noChangeAspect="1"/>
          </p:cNvPicPr>
          <p:nvPr/>
        </p:nvPicPr>
        <p:blipFill>
          <a:blip r:embed="rId12"/>
          <a:stretch>
            <a:fillRect/>
          </a:stretch>
        </p:blipFill>
        <p:spPr>
          <a:xfrm>
            <a:off x="2332990" y="4805045"/>
            <a:ext cx="1228725" cy="238125"/>
          </a:xfrm>
          <a:prstGeom prst="rect">
            <a:avLst/>
          </a:prstGeom>
        </p:spPr>
      </p:pic>
      <p:pic>
        <p:nvPicPr>
          <p:cNvPr id="17" name="图片 16"/>
          <p:cNvPicPr>
            <a:picLocks noChangeAspect="1"/>
          </p:cNvPicPr>
          <p:nvPr/>
        </p:nvPicPr>
        <p:blipFill>
          <a:blip r:embed="rId13"/>
          <a:stretch>
            <a:fillRect/>
          </a:stretch>
        </p:blipFill>
        <p:spPr>
          <a:xfrm>
            <a:off x="4635500" y="4795520"/>
            <a:ext cx="285750" cy="247650"/>
          </a:xfrm>
          <a:prstGeom prst="rect">
            <a:avLst/>
          </a:prstGeom>
        </p:spPr>
      </p:pic>
      <p:pic>
        <p:nvPicPr>
          <p:cNvPr id="18" name="图片 17"/>
          <p:cNvPicPr>
            <a:picLocks noChangeAspect="1"/>
          </p:cNvPicPr>
          <p:nvPr/>
        </p:nvPicPr>
        <p:blipFill>
          <a:blip r:embed="rId14"/>
          <a:stretch>
            <a:fillRect/>
          </a:stretch>
        </p:blipFill>
        <p:spPr>
          <a:xfrm>
            <a:off x="1931670" y="5189220"/>
            <a:ext cx="219075" cy="209550"/>
          </a:xfrm>
          <a:prstGeom prst="rect">
            <a:avLst/>
          </a:prstGeom>
        </p:spPr>
      </p:pic>
      <p:pic>
        <p:nvPicPr>
          <p:cNvPr id="19" name="图片 18"/>
          <p:cNvPicPr>
            <a:picLocks noChangeAspect="1"/>
          </p:cNvPicPr>
          <p:nvPr/>
        </p:nvPicPr>
        <p:blipFill>
          <a:blip r:embed="rId15"/>
          <a:stretch>
            <a:fillRect/>
          </a:stretch>
        </p:blipFill>
        <p:spPr>
          <a:xfrm>
            <a:off x="2463800" y="5113020"/>
            <a:ext cx="314325" cy="285750"/>
          </a:xfrm>
          <a:prstGeom prst="rect">
            <a:avLst/>
          </a:prstGeom>
        </p:spPr>
      </p:pic>
      <p:pic>
        <p:nvPicPr>
          <p:cNvPr id="20" name="图片 19"/>
          <p:cNvPicPr>
            <a:picLocks noChangeAspect="1"/>
          </p:cNvPicPr>
          <p:nvPr/>
        </p:nvPicPr>
        <p:blipFill>
          <a:blip r:embed="rId16"/>
          <a:stretch>
            <a:fillRect/>
          </a:stretch>
        </p:blipFill>
        <p:spPr>
          <a:xfrm>
            <a:off x="2778125" y="5189220"/>
            <a:ext cx="971550" cy="247650"/>
          </a:xfrm>
          <a:prstGeom prst="rect">
            <a:avLst/>
          </a:prstGeom>
        </p:spPr>
      </p:pic>
      <p:pic>
        <p:nvPicPr>
          <p:cNvPr id="21" name="图片 20"/>
          <p:cNvPicPr>
            <a:picLocks noChangeAspect="1"/>
          </p:cNvPicPr>
          <p:nvPr/>
        </p:nvPicPr>
        <p:blipFill>
          <a:blip r:embed="rId17"/>
          <a:stretch>
            <a:fillRect/>
          </a:stretch>
        </p:blipFill>
        <p:spPr>
          <a:xfrm>
            <a:off x="5278755" y="5113020"/>
            <a:ext cx="1009650" cy="276225"/>
          </a:xfrm>
          <a:prstGeom prst="rect">
            <a:avLst/>
          </a:prstGeom>
        </p:spPr>
      </p:pic>
      <p:pic>
        <p:nvPicPr>
          <p:cNvPr id="22" name="图片 21"/>
          <p:cNvPicPr>
            <a:picLocks noChangeAspect="1"/>
          </p:cNvPicPr>
          <p:nvPr/>
        </p:nvPicPr>
        <p:blipFill>
          <a:blip r:embed="rId18"/>
          <a:stretch>
            <a:fillRect/>
          </a:stretch>
        </p:blipFill>
        <p:spPr>
          <a:xfrm>
            <a:off x="1931670" y="5497830"/>
            <a:ext cx="314325" cy="228600"/>
          </a:xfrm>
          <a:prstGeom prst="rect">
            <a:avLst/>
          </a:prstGeom>
        </p:spPr>
      </p:pic>
      <p:pic>
        <p:nvPicPr>
          <p:cNvPr id="23" name="图片 22"/>
          <p:cNvPicPr>
            <a:picLocks noChangeAspect="1"/>
          </p:cNvPicPr>
          <p:nvPr/>
        </p:nvPicPr>
        <p:blipFill>
          <a:blip r:embed="rId19"/>
          <a:stretch>
            <a:fillRect/>
          </a:stretch>
        </p:blipFill>
        <p:spPr>
          <a:xfrm>
            <a:off x="5465445" y="5497830"/>
            <a:ext cx="228600" cy="285750"/>
          </a:xfrm>
          <a:prstGeom prst="rect">
            <a:avLst/>
          </a:prstGeom>
        </p:spPr>
      </p:pic>
      <p:pic>
        <p:nvPicPr>
          <p:cNvPr id="24" name="图片 23"/>
          <p:cNvPicPr>
            <a:picLocks noChangeAspect="1"/>
          </p:cNvPicPr>
          <p:nvPr/>
        </p:nvPicPr>
        <p:blipFill>
          <a:blip r:embed="rId20"/>
          <a:stretch>
            <a:fillRect/>
          </a:stretch>
        </p:blipFill>
        <p:spPr>
          <a:xfrm>
            <a:off x="6288405" y="5492750"/>
            <a:ext cx="1000125" cy="238125"/>
          </a:xfrm>
          <a:prstGeom prst="rect">
            <a:avLst/>
          </a:prstGeom>
        </p:spPr>
      </p:pic>
      <p:pic>
        <p:nvPicPr>
          <p:cNvPr id="25" name="图片 24"/>
          <p:cNvPicPr>
            <a:picLocks noChangeAspect="1"/>
          </p:cNvPicPr>
          <p:nvPr/>
        </p:nvPicPr>
        <p:blipFill>
          <a:blip r:embed="rId21"/>
          <a:stretch>
            <a:fillRect/>
          </a:stretch>
        </p:blipFill>
        <p:spPr>
          <a:xfrm>
            <a:off x="3011170" y="5459730"/>
            <a:ext cx="838200" cy="276225"/>
          </a:xfrm>
          <a:prstGeom prst="rect">
            <a:avLst/>
          </a:prstGeom>
        </p:spPr>
      </p:pic>
    </p:spTree>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533400" y="1057910"/>
            <a:ext cx="8229600" cy="5191125"/>
          </a:xfrm>
        </p:spPr>
        <p:txBody>
          <a:bodyPr vert="horz" wrap="square" anchor="t"/>
          <a:lstStyle/>
          <a:p>
            <a:pPr marL="0" indent="0">
              <a:buNone/>
            </a:pPr>
            <a:r>
              <a:rPr lang="zh-CN" dirty="0">
                <a:sym typeface="+mn-ea"/>
              </a:rPr>
              <a:t>接下来我们证明</a:t>
            </a:r>
            <a:r>
              <a:rPr lang="en-US" altLang="zh-CN" dirty="0">
                <a:sym typeface="+mn-ea"/>
              </a:rPr>
              <a:t>	       </a:t>
            </a:r>
            <a:r>
              <a:rPr lang="zh-CN" altLang="en-US" dirty="0">
                <a:sym typeface="+mn-ea"/>
              </a:rPr>
              <a:t>有界，设</a:t>
            </a:r>
            <a:r>
              <a:rPr lang="en-US" altLang="zh-CN" dirty="0">
                <a:sym typeface="+mn-ea"/>
              </a:rPr>
              <a:t>γ</a:t>
            </a:r>
            <a:r>
              <a:rPr lang="zh-CN" altLang="en-US" dirty="0">
                <a:sym typeface="+mn-ea"/>
              </a:rPr>
              <a:t>初始为</a:t>
            </a:r>
            <a:r>
              <a:rPr lang="en-US" altLang="zh-CN" dirty="0">
                <a:sym typeface="+mn-ea"/>
              </a:rPr>
              <a:t>0</a:t>
            </a:r>
            <a:r>
              <a:rPr lang="zh-CN" altLang="en-US" dirty="0">
                <a:sym typeface="+mn-ea"/>
              </a:rPr>
              <a:t>，我们可以为每个实体和关系设置大小为1的嵌入向量，将实体的值设置为1，将关系的值设置为−1。所以</a:t>
            </a:r>
            <a:r>
              <a:rPr lang="en-US" altLang="zh-CN" dirty="0">
                <a:sym typeface="+mn-ea"/>
              </a:rPr>
              <a:t>	      </a:t>
            </a:r>
            <a:r>
              <a:rPr lang="zh-CN" altLang="en-US" dirty="0">
                <a:sym typeface="+mn-ea"/>
              </a:rPr>
              <a:t>对于所有实体和关系都是负的。所以存在大小为</a:t>
            </a:r>
            <a:r>
              <a:rPr lang="en-US" altLang="zh-CN" dirty="0">
                <a:sym typeface="+mn-ea"/>
              </a:rPr>
              <a:t>γ+1</a:t>
            </a:r>
            <a:r>
              <a:rPr lang="zh-CN" altLang="en-US" dirty="0">
                <a:sym typeface="+mn-ea"/>
              </a:rPr>
              <a:t>的嵌入向量，代表这一事实集合。我们假设对于任意满足</a:t>
            </a:r>
            <a:r>
              <a:rPr lang="en-US" altLang="zh-CN" dirty="0">
                <a:sym typeface="+mn-ea"/>
              </a:rPr>
              <a:t>		       </a:t>
            </a:r>
            <a:r>
              <a:rPr lang="zh-CN" altLang="en-US" dirty="0">
                <a:sym typeface="+mn-ea"/>
              </a:rPr>
              <a:t>的事实集合，存在一个赋值给大小为n的嵌入向量，表示该事实集合。我们必须证明对于任意满足</a:t>
            </a:r>
            <a:r>
              <a:rPr lang="en-US" altLang="zh-CN" dirty="0">
                <a:sym typeface="+mn-ea"/>
              </a:rPr>
              <a:t>	</a:t>
            </a:r>
            <a:r>
              <a:rPr lang="zh-CN" altLang="en-US" dirty="0">
                <a:sym typeface="+mn-ea"/>
              </a:rPr>
              <a:t>的事实集合，存在一个赋值给大小为n +1的嵌入向量，表示这个事实集合。</a:t>
            </a:r>
            <a:endParaRPr lang="zh-CN" altLang="en-US" dirty="0">
              <a:sym typeface="+mn-ea"/>
            </a:endParaRPr>
          </a:p>
          <a:p>
            <a:pPr marL="0" indent="0">
              <a:buNone/>
            </a:pPr>
            <a:r>
              <a:rPr lang="zh-CN" altLang="en-US" dirty="0">
                <a:sym typeface="+mn-ea"/>
              </a:rPr>
              <a:t>设</a:t>
            </a:r>
            <a:r>
              <a:rPr lang="en-US" altLang="zh-CN" dirty="0">
                <a:sym typeface="+mn-ea"/>
              </a:rPr>
              <a:t>	    </a:t>
            </a:r>
            <a:r>
              <a:rPr lang="zh-CN" altLang="en-US" dirty="0">
                <a:sym typeface="+mn-ea"/>
              </a:rPr>
              <a:t>为</a:t>
            </a:r>
            <a:r>
              <a:rPr lang="en-US" altLang="zh-CN" dirty="0">
                <a:sym typeface="+mn-ea"/>
              </a:rPr>
              <a:t>n</a:t>
            </a:r>
            <a:r>
              <a:rPr lang="zh-CN" altLang="en-US" dirty="0">
                <a:sym typeface="+mn-ea"/>
              </a:rPr>
              <a:t>个事实之一，考虑一个改良的事实集合，这个集合不同之处就是</a:t>
            </a:r>
            <a:r>
              <a:rPr lang="en-US" altLang="zh-CN" dirty="0">
                <a:sym typeface="+mn-ea"/>
              </a:rPr>
              <a:t>		</a:t>
            </a:r>
            <a:r>
              <a:rPr lang="zh-CN" altLang="en-US" dirty="0">
                <a:sym typeface="+mn-ea"/>
              </a:rPr>
              <a:t>指定为假。改良的事实集合有</a:t>
            </a:r>
            <a:r>
              <a:rPr lang="en-US" altLang="zh-CN" dirty="0">
                <a:sym typeface="+mn-ea"/>
              </a:rPr>
              <a:t>n-1</a:t>
            </a:r>
            <a:r>
              <a:rPr lang="zh-CN" altLang="en-US" dirty="0">
                <a:sym typeface="+mn-ea"/>
              </a:rPr>
              <a:t>个事实，并且基于归纳法的假设，我们可以用一些大小为n的嵌入向量来表示它。让</a:t>
            </a:r>
            <a:r>
              <a:rPr lang="en-US" altLang="zh-CN" dirty="0">
                <a:sym typeface="+mn-ea"/>
              </a:rPr>
              <a:t>q</a:t>
            </a:r>
            <a:r>
              <a:rPr lang="zh-CN" altLang="en-US" dirty="0">
                <a:sym typeface="+mn-ea"/>
              </a:rPr>
              <a:t>等于 </a:t>
            </a:r>
            <a:r>
              <a:rPr lang="en-US" altLang="zh-CN" dirty="0">
                <a:sym typeface="+mn-ea"/>
              </a:rPr>
              <a:t>	  </a:t>
            </a:r>
            <a:r>
              <a:rPr lang="zh-CN" altLang="en-US" dirty="0">
                <a:sym typeface="+mn-ea"/>
              </a:rPr>
              <a:t>，这三个嵌入向量代表的是对应的事实集合。我们在所有嵌入向量的末尾添加一个元素，并将其设为0。这将使向量大小增加到n + 1，但不会改变任何分数。然后我们设</a:t>
            </a:r>
            <a:r>
              <a:rPr lang="en-US" altLang="zh-CN" dirty="0">
                <a:sym typeface="+mn-ea"/>
              </a:rPr>
              <a:t>	       </a:t>
            </a:r>
            <a:r>
              <a:rPr lang="zh-CN" altLang="en-US" dirty="0">
                <a:sym typeface="+mn-ea"/>
              </a:rPr>
              <a:t>的最后一个元素分别为</a:t>
            </a:r>
            <a:r>
              <a:rPr lang="en-US" altLang="zh-CN" dirty="0">
                <a:sym typeface="+mn-ea"/>
              </a:rPr>
              <a:t>1</a:t>
            </a:r>
            <a:r>
              <a:rPr lang="zh-CN" altLang="en-US" dirty="0">
                <a:sym typeface="+mn-ea"/>
              </a:rPr>
              <a:t>、</a:t>
            </a:r>
            <a:r>
              <a:rPr lang="en-US" altLang="zh-CN" dirty="0">
                <a:sym typeface="+mn-ea"/>
              </a:rPr>
              <a:t>1</a:t>
            </a:r>
            <a:r>
              <a:rPr lang="zh-CN" altLang="en-US" dirty="0">
                <a:sym typeface="+mn-ea"/>
              </a:rPr>
              <a:t>、</a:t>
            </a:r>
            <a:r>
              <a:rPr lang="en-US" altLang="zh-CN" dirty="0">
                <a:sym typeface="+mn-ea"/>
              </a:rPr>
              <a:t>q+1</a:t>
            </a:r>
            <a:r>
              <a:rPr lang="zh-CN" altLang="en-US" dirty="0">
                <a:sym typeface="+mn-ea"/>
              </a:rPr>
              <a:t>。这保证了对于新向量</a:t>
            </a:r>
            <a:r>
              <a:rPr lang="en-US" altLang="zh-CN" dirty="0">
                <a:sym typeface="+mn-ea"/>
              </a:rPr>
              <a:t>		     </a:t>
            </a:r>
            <a:r>
              <a:rPr lang="zh-CN" altLang="en-US" dirty="0">
                <a:sym typeface="+mn-ea"/>
              </a:rPr>
              <a:t>，且不会有别的分数被影响</a:t>
            </a: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
        <p:nvSpPr>
          <p:cNvPr id="3" name="标题 1"/>
          <p:cNvSpPr>
            <a:spLocks noGrp="1"/>
          </p:cNvSpPr>
          <p:nvPr/>
        </p:nvSpPr>
        <p:spPr>
          <a:xfrm>
            <a:off x="572135" y="142240"/>
            <a:ext cx="7428865"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sym typeface="+mn-ea"/>
              </a:rPr>
              <a:t>3</a:t>
            </a:r>
            <a:r>
              <a:rPr lang="zh-CN" altLang="en-US" sz="2800" b="1" dirty="0">
                <a:effectLst>
                  <a:outerShdw blurRad="38100" dist="38100" dir="2700000">
                    <a:srgbClr val="C0C0C0"/>
                  </a:outerShdw>
                </a:effectLst>
                <a:latin typeface="+mn-lt"/>
                <a:ea typeface="+mn-ea"/>
                <a:cs typeface="+mn-cs"/>
                <a:sym typeface="+mn-ea"/>
              </a:rPr>
              <a:t>、理论分析</a:t>
            </a:r>
            <a:endParaRPr lang="en-US" altLang="zh-CN" sz="2800" b="1" dirty="0">
              <a:effectLst>
                <a:outerShdw blurRad="38100" dist="38100" dir="2700000">
                  <a:srgbClr val="C0C0C0"/>
                </a:outerShdw>
              </a:effectLst>
              <a:latin typeface="+mn-lt"/>
              <a:ea typeface="+mn-ea"/>
              <a:cs typeface="+mn-cs"/>
              <a:sym typeface="+mn-ea"/>
            </a:endParaRPr>
          </a:p>
        </p:txBody>
      </p:sp>
      <p:pic>
        <p:nvPicPr>
          <p:cNvPr id="2" name="图片 1"/>
          <p:cNvPicPr>
            <a:picLocks noChangeAspect="1"/>
          </p:cNvPicPr>
          <p:nvPr/>
        </p:nvPicPr>
        <p:blipFill>
          <a:blip r:embed="rId2"/>
          <a:stretch>
            <a:fillRect/>
          </a:stretch>
        </p:blipFill>
        <p:spPr>
          <a:xfrm>
            <a:off x="2486660" y="1140460"/>
            <a:ext cx="476250" cy="238125"/>
          </a:xfrm>
          <a:prstGeom prst="rect">
            <a:avLst/>
          </a:prstGeom>
        </p:spPr>
      </p:pic>
      <p:pic>
        <p:nvPicPr>
          <p:cNvPr id="7" name="图片 6"/>
          <p:cNvPicPr>
            <a:picLocks noChangeAspect="1"/>
          </p:cNvPicPr>
          <p:nvPr/>
        </p:nvPicPr>
        <p:blipFill>
          <a:blip r:embed="rId3"/>
          <a:stretch>
            <a:fillRect/>
          </a:stretch>
        </p:blipFill>
        <p:spPr>
          <a:xfrm>
            <a:off x="911860" y="1905000"/>
            <a:ext cx="1114425" cy="257175"/>
          </a:xfrm>
          <a:prstGeom prst="rect">
            <a:avLst/>
          </a:prstGeom>
        </p:spPr>
      </p:pic>
      <p:pic>
        <p:nvPicPr>
          <p:cNvPr id="8" name="图片 7"/>
          <p:cNvPicPr>
            <a:picLocks noChangeAspect="1"/>
          </p:cNvPicPr>
          <p:nvPr/>
        </p:nvPicPr>
        <p:blipFill>
          <a:blip r:embed="rId4"/>
          <a:stretch>
            <a:fillRect/>
          </a:stretch>
        </p:blipFill>
        <p:spPr>
          <a:xfrm>
            <a:off x="6238875" y="2228215"/>
            <a:ext cx="2524125" cy="266700"/>
          </a:xfrm>
          <a:prstGeom prst="rect">
            <a:avLst/>
          </a:prstGeom>
        </p:spPr>
      </p:pic>
      <p:pic>
        <p:nvPicPr>
          <p:cNvPr id="9" name="图片 8"/>
          <p:cNvPicPr>
            <a:picLocks noChangeAspect="1"/>
          </p:cNvPicPr>
          <p:nvPr/>
        </p:nvPicPr>
        <p:blipFill>
          <a:blip r:embed="rId5"/>
          <a:stretch>
            <a:fillRect/>
          </a:stretch>
        </p:blipFill>
        <p:spPr>
          <a:xfrm>
            <a:off x="3481070" y="2931795"/>
            <a:ext cx="590550" cy="238125"/>
          </a:xfrm>
          <a:prstGeom prst="rect">
            <a:avLst/>
          </a:prstGeom>
        </p:spPr>
      </p:pic>
      <p:pic>
        <p:nvPicPr>
          <p:cNvPr id="10" name="图片 9"/>
          <p:cNvPicPr>
            <a:picLocks noChangeAspect="1"/>
          </p:cNvPicPr>
          <p:nvPr/>
        </p:nvPicPr>
        <p:blipFill>
          <a:blip r:embed="rId6"/>
          <a:stretch>
            <a:fillRect/>
          </a:stretch>
        </p:blipFill>
        <p:spPr>
          <a:xfrm>
            <a:off x="911860" y="3789045"/>
            <a:ext cx="876300" cy="266700"/>
          </a:xfrm>
          <a:prstGeom prst="rect">
            <a:avLst/>
          </a:prstGeom>
        </p:spPr>
      </p:pic>
      <p:pic>
        <p:nvPicPr>
          <p:cNvPr id="11" name="图片 10"/>
          <p:cNvPicPr>
            <a:picLocks noChangeAspect="1"/>
          </p:cNvPicPr>
          <p:nvPr/>
        </p:nvPicPr>
        <p:blipFill>
          <a:blip r:embed="rId7"/>
          <a:stretch>
            <a:fillRect/>
          </a:stretch>
        </p:blipFill>
        <p:spPr>
          <a:xfrm>
            <a:off x="1438275" y="4120515"/>
            <a:ext cx="866775" cy="266700"/>
          </a:xfrm>
          <a:prstGeom prst="rect">
            <a:avLst/>
          </a:prstGeom>
        </p:spPr>
      </p:pic>
      <p:pic>
        <p:nvPicPr>
          <p:cNvPr id="12" name="图片 11"/>
          <p:cNvPicPr>
            <a:picLocks noChangeAspect="1"/>
          </p:cNvPicPr>
          <p:nvPr/>
        </p:nvPicPr>
        <p:blipFill>
          <a:blip r:embed="rId8"/>
          <a:stretch>
            <a:fillRect/>
          </a:stretch>
        </p:blipFill>
        <p:spPr>
          <a:xfrm>
            <a:off x="572135" y="4815840"/>
            <a:ext cx="1133475" cy="276225"/>
          </a:xfrm>
          <a:prstGeom prst="rect">
            <a:avLst/>
          </a:prstGeom>
        </p:spPr>
      </p:pic>
      <p:pic>
        <p:nvPicPr>
          <p:cNvPr id="13" name="图片 12"/>
          <p:cNvPicPr>
            <a:picLocks noChangeAspect="1"/>
          </p:cNvPicPr>
          <p:nvPr/>
        </p:nvPicPr>
        <p:blipFill>
          <a:blip r:embed="rId9"/>
          <a:stretch>
            <a:fillRect/>
          </a:stretch>
        </p:blipFill>
        <p:spPr>
          <a:xfrm>
            <a:off x="4758690" y="5554345"/>
            <a:ext cx="952500" cy="257175"/>
          </a:xfrm>
          <a:prstGeom prst="rect">
            <a:avLst/>
          </a:prstGeom>
        </p:spPr>
      </p:pic>
      <p:pic>
        <p:nvPicPr>
          <p:cNvPr id="14" name="图片 13"/>
          <p:cNvPicPr>
            <a:picLocks noChangeAspect="1"/>
          </p:cNvPicPr>
          <p:nvPr/>
        </p:nvPicPr>
        <p:blipFill>
          <a:blip r:embed="rId10"/>
          <a:stretch>
            <a:fillRect/>
          </a:stretch>
        </p:blipFill>
        <p:spPr>
          <a:xfrm>
            <a:off x="4071620" y="5811520"/>
            <a:ext cx="1543050" cy="285750"/>
          </a:xfrm>
          <a:prstGeom prst="rect">
            <a:avLst/>
          </a:prstGeom>
        </p:spPr>
      </p:pic>
    </p:spTree>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p:nvPr/>
        </p:nvSpPr>
        <p:spPr>
          <a:xfrm>
            <a:off x="523847" y="1216085"/>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a:t>一个实体对应多个</a:t>
            </a:r>
            <a:r>
              <a:rPr lang="en-US" altLang="zh-CN"/>
              <a:t>KG</a:t>
            </a:r>
            <a:r>
              <a:rPr lang="zh-CN" altLang="en-US"/>
              <a:t>里的实体点，互相影响</a:t>
            </a:r>
            <a:endParaRPr lang="zh-CN" altLang="en-US"/>
          </a:p>
          <a:p>
            <a:pPr>
              <a:buAutoNum type="arabicPeriod"/>
            </a:pPr>
            <a:r>
              <a:rPr lang="zh-CN" altLang="en-US"/>
              <a:t>计算同义实体点的向量（</a:t>
            </a:r>
            <a:r>
              <a:rPr lang="en-US" altLang="zh-CN"/>
              <a:t>Context vector</a:t>
            </a:r>
            <a:r>
              <a:rPr lang="zh-CN" altLang="en-US"/>
              <a:t>）</a:t>
            </a:r>
            <a:endParaRPr lang="zh-CN" altLang="en-US"/>
          </a:p>
          <a:p>
            <a:pPr>
              <a:buAutoNum type="arabicPeriod"/>
            </a:pPr>
            <a:endParaRPr lang="zh-CN" altLang="en-US"/>
          </a:p>
          <a:p>
            <a:pPr>
              <a:buAutoNum type="arabicPeriod"/>
            </a:pPr>
            <a:endParaRPr lang="zh-CN" altLang="en-US"/>
          </a:p>
          <a:p>
            <a:pPr>
              <a:buAutoNum type="arabicPeriod"/>
            </a:pPr>
            <a:r>
              <a:rPr lang="zh-CN" altLang="en-US"/>
              <a:t>更新实体点的嵌入表征</a:t>
            </a:r>
            <a:endParaRPr lang="zh-CN" altLang="en-US"/>
          </a:p>
          <a:p>
            <a:pPr>
              <a:buAutoNum type="arabicPeriod"/>
            </a:pPr>
            <a:endParaRPr lang="zh-CN" altLang="en-US"/>
          </a:p>
          <a:p>
            <a:r>
              <a:rPr lang="zh-CN" altLang="en-US"/>
              <a:t>局部嵌入平滑化</a:t>
            </a:r>
            <a:endParaRPr lang="zh-CN" altLang="en-US"/>
          </a:p>
        </p:txBody>
      </p:sp>
      <p:sp>
        <p:nvSpPr>
          <p:cNvPr id="4" name="标题 1"/>
          <p:cNvSpPr>
            <a:spLocks noGrp="1"/>
          </p:cNvSpPr>
          <p:nvPr/>
        </p:nvSpPr>
        <p:spPr>
          <a:xfrm>
            <a:off x="611188" y="152400"/>
            <a:ext cx="7770812"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r>
              <a:rPr lang="en-US"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、（实体）规范聚类编码网络</a:t>
            </a:r>
            <a:endParaRPr lang="zh-CN" altLang="en-US" sz="2800" b="1" dirty="0">
              <a:effectLst>
                <a:outerShdw blurRad="38100" dist="38100" dir="2700000">
                  <a:srgbClr val="C0C0C0"/>
                </a:outerShdw>
              </a:effectLst>
            </a:endParaRPr>
          </a:p>
        </p:txBody>
      </p:sp>
      <p:pic>
        <p:nvPicPr>
          <p:cNvPr id="11" name="图片 10"/>
          <p:cNvPicPr>
            <a:picLocks noChangeAspect="1"/>
          </p:cNvPicPr>
          <p:nvPr/>
        </p:nvPicPr>
        <p:blipFill>
          <a:blip r:embed="rId2"/>
          <a:stretch>
            <a:fillRect/>
          </a:stretch>
        </p:blipFill>
        <p:spPr>
          <a:xfrm>
            <a:off x="2849245" y="2235200"/>
            <a:ext cx="3295650" cy="781050"/>
          </a:xfrm>
          <a:prstGeom prst="rect">
            <a:avLst/>
          </a:prstGeom>
        </p:spPr>
      </p:pic>
      <p:pic>
        <p:nvPicPr>
          <p:cNvPr id="12" name="图片 11"/>
          <p:cNvPicPr>
            <a:picLocks noChangeAspect="1"/>
          </p:cNvPicPr>
          <p:nvPr/>
        </p:nvPicPr>
        <p:blipFill>
          <a:blip r:embed="rId3"/>
          <a:stretch>
            <a:fillRect/>
          </a:stretch>
        </p:blipFill>
        <p:spPr>
          <a:xfrm>
            <a:off x="3528060" y="3661410"/>
            <a:ext cx="1619250" cy="666750"/>
          </a:xfrm>
          <a:prstGeom prst="rect">
            <a:avLst/>
          </a:prstGeom>
        </p:spPr>
      </p:pic>
      <p:pic>
        <p:nvPicPr>
          <p:cNvPr id="13" name="图片 12"/>
          <p:cNvPicPr>
            <a:picLocks noChangeAspect="1"/>
          </p:cNvPicPr>
          <p:nvPr/>
        </p:nvPicPr>
        <p:blipFill>
          <a:blip r:embed="rId4"/>
          <a:srcRect t="38091" r="71325"/>
          <a:stretch>
            <a:fillRect/>
          </a:stretch>
        </p:blipFill>
        <p:spPr>
          <a:xfrm>
            <a:off x="5825490" y="3151505"/>
            <a:ext cx="2251710" cy="2545080"/>
          </a:xfrm>
          <a:prstGeom prst="rect">
            <a:avLst/>
          </a:prstGeom>
        </p:spPr>
      </p:pic>
    </p:spTree>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en-US" altLang="zh-CN" dirty="0"/>
              <a:t>Datasets</a:t>
            </a:r>
            <a:endParaRPr lang="en-US" altLang="zh-CN" dirty="0"/>
          </a:p>
          <a:p>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1887855" y="2119630"/>
            <a:ext cx="5217795" cy="2615565"/>
          </a:xfrm>
          <a:prstGeom prst="rect">
            <a:avLst/>
          </a:prstGeom>
        </p:spPr>
      </p:pic>
    </p:spTree>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a:t>如何从模型中获得排名</a:t>
            </a:r>
            <a:endParaRPr lang="zh-CN" altLang="en-US" dirty="0"/>
          </a:p>
          <a:p>
            <a:pPr marL="0" indent="0">
              <a:buNone/>
            </a:pPr>
            <a:r>
              <a:rPr lang="zh-CN" dirty="0"/>
              <a:t>在</a:t>
            </a:r>
            <a:r>
              <a:rPr lang="en-US" altLang="zh-CN" dirty="0"/>
              <a:t>OpenKGs</a:t>
            </a:r>
            <a:r>
              <a:rPr lang="zh-CN" altLang="en-US" dirty="0"/>
              <a:t>中，</a:t>
            </a:r>
            <a:r>
              <a:rPr lang="en-US" altLang="zh-CN" dirty="0"/>
              <a:t>NPs</a:t>
            </a:r>
            <a:r>
              <a:rPr lang="zh-CN" altLang="en-US" dirty="0"/>
              <a:t>不是实体，而是多个</a:t>
            </a:r>
            <a:r>
              <a:rPr lang="en-US" altLang="zh-CN" dirty="0"/>
              <a:t>NPs</a:t>
            </a:r>
            <a:r>
              <a:rPr lang="zh-CN" altLang="en-US" dirty="0"/>
              <a:t>可以引用同一个实体。这意味着，即使预测正确的实体，如果预测与三元组中存在的实体的标准形式不同，模型也会受到不公平的惩罚。为了解决这个问题，本文提出对</a:t>
            </a:r>
            <a:r>
              <a:rPr lang="en-US" altLang="zh-CN" dirty="0"/>
              <a:t>NP</a:t>
            </a:r>
            <a:r>
              <a:rPr lang="zh-CN" altLang="en-US" dirty="0"/>
              <a:t>簇进行排序。方法如下</a:t>
            </a:r>
            <a:endParaRPr lang="zh-CN" altLang="en-US" dirty="0"/>
          </a:p>
          <a:p>
            <a:pPr marL="457200" indent="-457200">
              <a:buAutoNum type="arabicPeriod"/>
            </a:pPr>
            <a:r>
              <a:rPr lang="zh-CN" altLang="en-US" dirty="0"/>
              <a:t>列出所有的</a:t>
            </a:r>
            <a:r>
              <a:rPr lang="en-US" altLang="zh-CN" dirty="0"/>
              <a:t>NPs</a:t>
            </a:r>
            <a:r>
              <a:rPr lang="zh-CN" altLang="en-US" dirty="0"/>
              <a:t>，按照它们出现在三元组缺失部分的可能性递减排序</a:t>
            </a:r>
            <a:endParaRPr lang="zh-CN" altLang="en-US" dirty="0"/>
          </a:p>
          <a:p>
            <a:pPr marL="457200" indent="-457200">
              <a:buAutoNum type="arabicPeriod"/>
            </a:pPr>
            <a:r>
              <a:rPr lang="zh-CN" altLang="en-US" dirty="0"/>
              <a:t>对于每一个</a:t>
            </a:r>
            <a:r>
              <a:rPr lang="en-US" altLang="zh-CN" dirty="0"/>
              <a:t>NP</a:t>
            </a:r>
            <a:r>
              <a:rPr lang="zh-CN" altLang="en-US" dirty="0"/>
              <a:t>簇，保留排名最好的</a:t>
            </a:r>
            <a:r>
              <a:rPr lang="en-US" altLang="zh-CN" dirty="0"/>
              <a:t>NPs</a:t>
            </a:r>
            <a:r>
              <a:rPr lang="zh-CN" altLang="en-US" dirty="0"/>
              <a:t>来修剪这个列表，最终就能得到</a:t>
            </a:r>
            <a:r>
              <a:rPr lang="en-US" altLang="zh-CN" dirty="0"/>
              <a:t>NP</a:t>
            </a:r>
            <a:r>
              <a:rPr lang="zh-CN" altLang="en-US" dirty="0"/>
              <a:t>簇的排序列表。</a:t>
            </a:r>
            <a:endParaRPr lang="zh-CN" altLang="en-US" dirty="0"/>
          </a:p>
          <a:p>
            <a:pPr marL="457200" indent="-457200">
              <a:buAutoNum type="arabicPeriod"/>
            </a:pPr>
            <a:r>
              <a:rPr lang="zh-CN" altLang="en-US" dirty="0"/>
              <a:t>考虑缺失实体真正属于的</a:t>
            </a:r>
            <a:r>
              <a:rPr lang="en-US" altLang="zh-CN" dirty="0"/>
              <a:t>NP</a:t>
            </a:r>
            <a:r>
              <a:rPr lang="zh-CN" altLang="en-US" dirty="0"/>
              <a:t>簇的排名</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a:t>实验设置</a:t>
            </a:r>
            <a:endParaRPr lang="zh-CN" altLang="en-US" dirty="0"/>
          </a:p>
          <a:p>
            <a:pPr marL="0" indent="0">
              <a:buNone/>
            </a:pPr>
            <a:r>
              <a:rPr lang="zh-CN" altLang="en-US" dirty="0"/>
              <a:t>本文在这两个数据集上运行CESI来生成NP规范簇。</a:t>
            </a:r>
            <a:endParaRPr lang="zh-CN" altLang="en-US" dirty="0"/>
          </a:p>
          <a:p>
            <a:pPr marL="0" indent="0">
              <a:buNone/>
            </a:pPr>
            <a:r>
              <a:rPr lang="zh-CN" altLang="en-US" dirty="0"/>
              <a:t>现有的自动规范化模型都不会输出边权重。因此，在所有的实验中，标准化生成的边保持不加权。</a:t>
            </a:r>
            <a:endParaRPr lang="zh-CN" altLang="en-US" dirty="0"/>
          </a:p>
          <a:p>
            <a:pPr marL="0" indent="0">
              <a:buNone/>
            </a:pPr>
            <a:r>
              <a:rPr lang="zh-CN" altLang="en-US" dirty="0"/>
              <a:t>对于短语编码网络，我们发现Bi-GRU模型的单层效果最好。</a:t>
            </a:r>
            <a:endParaRPr lang="zh-CN" altLang="en-US" dirty="0"/>
          </a:p>
          <a:p>
            <a:pPr marL="0" indent="0">
              <a:buNone/>
            </a:pPr>
            <a:r>
              <a:rPr lang="zh-CN" altLang="en-US" dirty="0"/>
              <a:t>NP和RP的嵌入大小都保持固定300维，而学习率在{0.1,0.01,0.001}进行选择。</a:t>
            </a:r>
            <a:endParaRPr lang="zh-CN" altLang="en-US" dirty="0"/>
          </a:p>
          <a:p>
            <a:pPr marL="0" indent="0">
              <a:buNone/>
            </a:pPr>
            <a:r>
              <a:rPr lang="zh-CN" altLang="en-US" dirty="0"/>
              <a:t>对于</a:t>
            </a:r>
            <a:r>
              <a:rPr lang="en-US" altLang="zh-CN" dirty="0"/>
              <a:t>ConvE</a:t>
            </a:r>
            <a:r>
              <a:rPr lang="zh-CN" altLang="en-US" dirty="0"/>
              <a:t>的逆关系，通过向RP添加短语“inverse of”来生成RP的反短语。</a:t>
            </a:r>
            <a:endParaRPr lang="zh-CN" altLang="en-US" dirty="0"/>
          </a:p>
          <a:p>
            <a:pPr marL="0" indent="0">
              <a:buNone/>
            </a:pPr>
            <a:r>
              <a:rPr lang="zh-CN" altLang="en-US" dirty="0"/>
              <a:t>对于</a:t>
            </a:r>
            <a:r>
              <a:rPr lang="en-US" altLang="zh-CN" dirty="0"/>
              <a:t>ComplEx</a:t>
            </a:r>
            <a:r>
              <a:rPr lang="zh-CN" altLang="en-US" dirty="0"/>
              <a:t>的实部和虚部，本文分别对</a:t>
            </a:r>
            <a:r>
              <a:rPr lang="en-US" altLang="zh-CN" dirty="0"/>
              <a:t>RP</a:t>
            </a:r>
            <a:r>
              <a:rPr lang="zh-CN" altLang="en-US" dirty="0"/>
              <a:t>和</a:t>
            </a:r>
            <a:r>
              <a:rPr lang="en-US" altLang="zh-CN" dirty="0"/>
              <a:t>NP嵌入的实部和虚部使用了两个单独的短语编码器网络和图神经网络模块。</a:t>
            </a:r>
            <a:endParaRPr lang="en-US" altLang="zh-CN"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dirty="0" err="1"/>
              <a:t>链路预测</a:t>
            </a:r>
            <a:r>
              <a:rPr lang="zh-CN" altLang="en-US" dirty="0"/>
              <a:t>实验</a:t>
            </a:r>
            <a:endParaRPr lang="en-US" altLang="zh-CN" dirty="0"/>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518795" y="2290445"/>
            <a:ext cx="8105775" cy="2276475"/>
          </a:xfrm>
          <a:prstGeom prst="rect">
            <a:avLst/>
          </a:prstGeom>
        </p:spPr>
      </p:pic>
    </p:spTree>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dirty="0" err="1"/>
              <a:t>链路预测</a:t>
            </a:r>
            <a:r>
              <a:rPr lang="zh-CN" altLang="en-US" dirty="0"/>
              <a:t>实验</a:t>
            </a:r>
            <a:endParaRPr lang="en-US" altLang="zh-CN" dirty="0"/>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518795" y="2290445"/>
            <a:ext cx="8105775" cy="2276475"/>
          </a:xfrm>
          <a:prstGeom prst="rect">
            <a:avLst/>
          </a:prstGeom>
        </p:spPr>
      </p:pic>
      <p:pic>
        <p:nvPicPr>
          <p:cNvPr id="3" name="图片 2"/>
          <p:cNvPicPr>
            <a:picLocks noChangeAspect="1"/>
          </p:cNvPicPr>
          <p:nvPr/>
        </p:nvPicPr>
        <p:blipFill>
          <a:blip r:embed="rId3"/>
          <a:stretch>
            <a:fillRect/>
          </a:stretch>
        </p:blipFill>
        <p:spPr>
          <a:xfrm>
            <a:off x="-200025" y="2061845"/>
            <a:ext cx="9544050" cy="2733675"/>
          </a:xfrm>
          <a:prstGeom prst="rect">
            <a:avLst/>
          </a:prstGeom>
        </p:spPr>
      </p:pic>
    </p:spTree>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34260" y="1888490"/>
            <a:ext cx="3886200" cy="771525"/>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0">
              <a:buNone/>
            </a:pPr>
            <a:r>
              <a:rPr lang="zh-CN" dirty="0"/>
              <a:t>获得规范化边的不同方式</a:t>
            </a:r>
            <a:endParaRPr lang="zh-CN" dirty="0"/>
          </a:p>
          <a:p>
            <a:r>
              <a:rPr lang="zh-CN" dirty="0"/>
              <a:t>CaRe(CN=GCN): 一层GCN用于（实体）规范聚类编码网络。</a:t>
            </a:r>
            <a:endParaRPr lang="zh-CN" dirty="0"/>
          </a:p>
          <a:p>
            <a:endParaRPr lang="zh-CN" dirty="0"/>
          </a:p>
          <a:p>
            <a:r>
              <a:rPr lang="zh-CN" dirty="0"/>
              <a:t>CaRe(CN=GAT): </a:t>
            </a:r>
            <a:r>
              <a:rPr lang="zh-CN" dirty="0">
                <a:sym typeface="+mn-ea"/>
              </a:rPr>
              <a:t>一层G</a:t>
            </a:r>
            <a:r>
              <a:rPr lang="en-US" altLang="zh-CN" dirty="0">
                <a:sym typeface="+mn-ea"/>
              </a:rPr>
              <a:t>AT</a:t>
            </a:r>
            <a:r>
              <a:rPr lang="zh-CN" dirty="0">
                <a:sym typeface="+mn-ea"/>
              </a:rPr>
              <a:t>用于（实体）规范聚类编码网络。</a:t>
            </a:r>
            <a:endParaRPr lang="zh-CN" dirty="0">
              <a:sym typeface="+mn-ea"/>
            </a:endParaRPr>
          </a:p>
          <a:p>
            <a:endParaRPr lang="zh-CN" dirty="0"/>
          </a:p>
          <a:p>
            <a:endParaRPr lang="zh-CN" dirty="0"/>
          </a:p>
          <a:p>
            <a:r>
              <a:rPr lang="zh-CN" dirty="0"/>
              <a:t>CaRe(CN=edge):</a:t>
            </a:r>
            <a:endParaRPr lang="zh-CN" dirty="0"/>
          </a:p>
          <a:p>
            <a:pPr marL="0" indent="0">
              <a:buNone/>
            </a:pPr>
            <a:r>
              <a:rPr lang="zh-CN" dirty="0"/>
              <a:t>在这里，</a:t>
            </a:r>
            <a:r>
              <a:rPr lang="en-US" altLang="zh-CN" dirty="0"/>
              <a:t>G'</a:t>
            </a:r>
            <a:r>
              <a:rPr lang="zh-CN" dirty="0"/>
              <a:t>中的规范化边用对称的RP“is canonical to”标记。这在图中增加了一个新的边类型，并通过KG像任何其他边类型一样嵌入模型来处理。</a:t>
            </a:r>
            <a:endParaRPr lang="zh-CN" dirty="0"/>
          </a:p>
          <a:p>
            <a:endParaRPr lang="zh-CN" dirty="0"/>
          </a:p>
        </p:txBody>
      </p:sp>
      <p:pic>
        <p:nvPicPr>
          <p:cNvPr id="8196" name="图片 3" descr="bb.jpg"/>
          <p:cNvPicPr>
            <a:picLocks noChangeAspect="1"/>
          </p:cNvPicPr>
          <p:nvPr/>
        </p:nvPicPr>
        <p:blipFill>
          <a:blip r:embed="rId2"/>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3"/>
          <a:stretch>
            <a:fillRect/>
          </a:stretch>
        </p:blipFill>
        <p:spPr>
          <a:xfrm>
            <a:off x="2652395" y="2938145"/>
            <a:ext cx="3838575" cy="981075"/>
          </a:xfrm>
          <a:prstGeom prst="rect">
            <a:avLst/>
          </a:prstGeom>
        </p:spPr>
      </p:pic>
    </p:spTree>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305435" y="1177987"/>
            <a:ext cx="8381886" cy="4800474"/>
          </a:xfrm>
        </p:spPr>
        <p:txBody>
          <a:bodyPr vert="horz" wrap="square" anchor="t"/>
          <a:lstStyle/>
          <a:p>
            <a:r>
              <a:rPr lang="zh-CN" altLang="en-US" dirty="0"/>
              <a:t>不同</a:t>
            </a:r>
            <a:r>
              <a:rPr lang="en-US" altLang="zh-CN" dirty="0"/>
              <a:t>CN</a:t>
            </a:r>
            <a:r>
              <a:rPr lang="zh-CN" altLang="en-US" dirty="0"/>
              <a:t>和</a:t>
            </a:r>
            <a:r>
              <a:rPr lang="en-US" altLang="zh-CN" dirty="0"/>
              <a:t>Base Model</a:t>
            </a:r>
            <a:r>
              <a:rPr lang="zh-CN" altLang="en-US" dirty="0"/>
              <a:t>的</a:t>
            </a:r>
            <a:r>
              <a:rPr lang="en-US" altLang="zh-CN" dirty="0"/>
              <a:t>CaRe</a:t>
            </a:r>
            <a:r>
              <a:rPr lang="zh-CN" altLang="en-US" dirty="0"/>
              <a:t>框架的性能比较</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4" name="图片 3"/>
          <p:cNvPicPr>
            <a:picLocks noChangeAspect="1"/>
          </p:cNvPicPr>
          <p:nvPr/>
        </p:nvPicPr>
        <p:blipFill>
          <a:blip r:embed="rId2"/>
          <a:stretch>
            <a:fillRect/>
          </a:stretch>
        </p:blipFill>
        <p:spPr>
          <a:xfrm>
            <a:off x="257175" y="2305050"/>
            <a:ext cx="8372475" cy="2762250"/>
          </a:xfrm>
          <a:prstGeom prst="rect">
            <a:avLst/>
          </a:prstGeom>
        </p:spPr>
      </p:pic>
    </p:spTree>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sz="2800" b="1" dirty="0">
                <a:effectLst>
                  <a:outerShdw blurRad="38100" dist="38100" dir="2700000">
                    <a:srgbClr val="C0C0C0"/>
                  </a:outerShdw>
                </a:effectLst>
              </a:rPr>
              <a:t>摘要</a:t>
            </a:r>
            <a:endParaRPr lang="zh-CN"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295400"/>
            <a:ext cx="8229600" cy="4878388"/>
          </a:xfrm>
        </p:spPr>
        <p:txBody>
          <a:bodyPr vert="horz" wrap="square" anchor="t"/>
          <a:lstStyle/>
          <a:p>
            <a:pPr marL="0" lvl="1" indent="457200">
              <a:buNone/>
            </a:pPr>
            <a:r>
              <a:rPr lang="zh-CN" altLang="en-US" sz="2400" dirty="0"/>
              <a:t>对于链路预测问题，已经有很多解决的方法了，最常见的便是知识图谱嵌入，为所有的实体与关系生成连续的变量空间，以满足</a:t>
            </a:r>
            <a:r>
              <a:rPr lang="en-US" altLang="zh-CN" sz="2400" dirty="0"/>
              <a:t>KG</a:t>
            </a:r>
            <a:r>
              <a:rPr lang="zh-CN" altLang="en-US" sz="2400" dirty="0"/>
              <a:t>中的各种关系。而本文中提出了</a:t>
            </a:r>
            <a:r>
              <a:rPr lang="en-US" altLang="zh-CN" sz="2400" dirty="0" err="1"/>
              <a:t>SimplE</a:t>
            </a:r>
            <a:r>
              <a:rPr lang="en-US" altLang="zh-CN" sz="2400" dirty="0"/>
              <a:t>     Embedding</a:t>
            </a:r>
            <a:r>
              <a:rPr lang="zh-CN" altLang="en-US" sz="2400" dirty="0"/>
              <a:t>方法来解决这个问题，而这个方法是在</a:t>
            </a:r>
            <a:r>
              <a:rPr lang="en-US" altLang="zh-CN" sz="2400" dirty="0"/>
              <a:t>CP</a:t>
            </a:r>
            <a:r>
              <a:rPr lang="zh-CN" altLang="en-US" sz="2400" dirty="0"/>
              <a:t>方法的基础上提出来的（一种张量因子分解方法）。</a:t>
            </a:r>
            <a:endParaRPr lang="zh-CN" altLang="en-US" sz="24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305435" y="1177987"/>
            <a:ext cx="8381886" cy="4800474"/>
          </a:xfrm>
        </p:spPr>
        <p:txBody>
          <a:bodyPr vert="horz" wrap="square" anchor="t"/>
          <a:lstStyle/>
          <a:p>
            <a:r>
              <a:rPr lang="zh-CN" altLang="en-US" dirty="0"/>
              <a:t>不同</a:t>
            </a:r>
            <a:r>
              <a:rPr lang="en-US" altLang="zh-CN" dirty="0"/>
              <a:t>CN</a:t>
            </a:r>
            <a:r>
              <a:rPr lang="zh-CN" altLang="en-US" dirty="0"/>
              <a:t>和</a:t>
            </a:r>
            <a:r>
              <a:rPr lang="en-US" altLang="zh-CN" dirty="0"/>
              <a:t>Base Model</a:t>
            </a:r>
            <a:r>
              <a:rPr lang="zh-CN" altLang="en-US" dirty="0"/>
              <a:t>的</a:t>
            </a:r>
            <a:r>
              <a:rPr lang="en-US" altLang="zh-CN" dirty="0"/>
              <a:t>CaRe</a:t>
            </a:r>
            <a:r>
              <a:rPr lang="zh-CN" altLang="en-US" dirty="0"/>
              <a:t>框架的性能比较</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537845" y="2283460"/>
            <a:ext cx="8067675" cy="3267075"/>
          </a:xfrm>
          <a:prstGeom prst="rect">
            <a:avLst/>
          </a:prstGeom>
        </p:spPr>
      </p:pic>
    </p:spTree>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en-US" sz="2800" b="1" dirty="0">
                <a:effectLst>
                  <a:outerShdw blurRad="38100" dist="38100" dir="2700000">
                    <a:srgbClr val="C0C0C0"/>
                  </a:outerShdw>
                </a:effectLst>
                <a:latin typeface="+mn-lt"/>
                <a:ea typeface="+mn-ea"/>
                <a:cs typeface="+mn-cs"/>
              </a:rPr>
              <a:t>4</a:t>
            </a:r>
            <a:r>
              <a:rPr lang="zh-CN" altLang="en-US" sz="2800" b="1" dirty="0">
                <a:effectLst>
                  <a:outerShdw blurRad="38100" dist="38100" dir="2700000">
                    <a:srgbClr val="C0C0C0"/>
                  </a:outerShdw>
                </a:effectLst>
                <a:latin typeface="+mn-lt"/>
                <a:ea typeface="+mn-ea"/>
                <a:cs typeface="+mn-cs"/>
              </a:rPr>
              <a:t>、结论</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1"/>
          </p:nvPr>
        </p:nvSpPr>
        <p:spPr>
          <a:xfrm>
            <a:off x="533400" y="1295400"/>
            <a:ext cx="8001000" cy="4878388"/>
          </a:xfrm>
        </p:spPr>
        <p:txBody>
          <a:bodyPr vert="horz" wrap="square" anchor="t"/>
          <a:lstStyle/>
          <a:p>
            <a:pPr marL="0" lvl="1" indent="469900">
              <a:buNone/>
            </a:pPr>
            <a:r>
              <a:rPr sz="1800"/>
              <a:t>开放信息抽取(OpenIE)为从文本语料库引导开放知识图(OpenKGs)提供了一种有效的方法。</a:t>
            </a:r>
            <a:endParaRPr sz="1800"/>
          </a:p>
          <a:p>
            <a:pPr marL="0" lvl="1" indent="469900">
              <a:buNone/>
            </a:pPr>
            <a:r>
              <a:rPr sz="1800"/>
              <a:t>OpenKGs通常是稀疏的和非规范化的，也就是说，同一个实体可以在图中使用多个节点表示(关系也是如此)。</a:t>
            </a:r>
            <a:endParaRPr sz="1800"/>
          </a:p>
          <a:p>
            <a:pPr marL="0" lvl="1" indent="469900">
              <a:buNone/>
            </a:pPr>
            <a:r>
              <a:rPr sz="1800"/>
              <a:t>这使得现有的KG嵌入方法在OpenKGs中学习NPs和RPs的嵌入时不起作用。</a:t>
            </a:r>
            <a:r>
              <a:rPr lang="zh-CN" sz="1800"/>
              <a:t>本</a:t>
            </a:r>
            <a:r>
              <a:rPr sz="1800"/>
              <a:t>文中填补了这一空白，并提出了</a:t>
            </a:r>
            <a:r>
              <a:rPr lang="en-US" sz="1800"/>
              <a:t>CaRe</a:t>
            </a:r>
            <a:r>
              <a:rPr lang="zh-CN" altLang="en-US" sz="1800"/>
              <a:t>模型</a:t>
            </a:r>
            <a:r>
              <a:rPr sz="1800"/>
              <a:t>。</a:t>
            </a:r>
            <a:endParaRPr sz="1800"/>
          </a:p>
          <a:p>
            <a:pPr marL="0" lvl="1" indent="469900">
              <a:buNone/>
            </a:pPr>
            <a:r>
              <a:rPr sz="1800"/>
              <a:t>CaRe结合邻域图结构注入规范化信息，学习NPs的丰富表示。</a:t>
            </a:r>
            <a:endParaRPr sz="1800"/>
          </a:p>
          <a:p>
            <a:pPr marL="0" lvl="1" indent="469900">
              <a:buNone/>
            </a:pPr>
            <a:r>
              <a:rPr sz="1800"/>
              <a:t>然后，利用这些关系短语中的词序列信息来获取RP的语义相似性，从而参数化RP嵌入。</a:t>
            </a:r>
            <a:endParaRPr sz="1800"/>
          </a:p>
          <a:p>
            <a:pPr marL="0" lvl="1" indent="469900">
              <a:buNone/>
            </a:pPr>
            <a:r>
              <a:rPr sz="1800"/>
              <a:t>通过在现实世界数据集上的大量实验，我们证明了CaRe学习的嵌入方法的有效性。作为未来工作的一部分，我们希望对CaRe进行扩展，使其也能利用RP规范化信息。在链接预测之外的任务中使用OpenKG嵌入是进一步工作的另一个途径。</a:t>
            </a:r>
            <a:endParaRPr sz="180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endParaRPr lang="zh-CN" altLang="en-US" sz="4800" dirty="0">
              <a:effectLst>
                <a:outerShdw blurRad="38100" dist="38100" dir="2700000">
                  <a:srgbClr val="C0C0C0"/>
                </a:outerShdw>
              </a:effectLst>
            </a:endParaRPr>
          </a:p>
        </p:txBody>
      </p:sp>
      <p:pic>
        <p:nvPicPr>
          <p:cNvPr id="27651" name="图片 3" descr="bb.jpg"/>
          <p:cNvPicPr>
            <a:picLocks noChangeAspect="1"/>
          </p:cNvPicPr>
          <p:nvPr/>
        </p:nvPicPr>
        <p:blipFill>
          <a:blip r:embed="rId1"/>
          <a:stretch>
            <a:fillRect/>
          </a:stretch>
        </p:blipFill>
        <p:spPr>
          <a:xfrm>
            <a:off x="7772400" y="6400800"/>
            <a:ext cx="933450" cy="180975"/>
          </a:xfrm>
          <a:prstGeom prst="rect">
            <a:avLst/>
          </a:prstGeom>
          <a:noFill/>
          <a:ln w="9525">
            <a:noFill/>
          </a:ln>
        </p:spPr>
      </p:pic>
      <p:sp>
        <p:nvSpPr>
          <p:cNvPr id="27652" name="TextBox 6"/>
          <p:cNvSpPr txBox="1"/>
          <p:nvPr/>
        </p:nvSpPr>
        <p:spPr>
          <a:xfrm>
            <a:off x="8077200" y="6248400"/>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endParaRPr lang="zh-CN" altLang="en-US" sz="2800" b="1" dirty="0">
              <a:effectLst>
                <a:outerShdw blurRad="38100" dist="38100" dir="2700000">
                  <a:srgbClr val="C0C0C0"/>
                </a:outerShdw>
              </a:effectLst>
            </a:endParaRP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1、简介</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r>
              <a:rPr lang="en-US" altLang="zh-CN" sz="100" b="1" dirty="0">
                <a:effectLst>
                  <a:outerShdw blurRad="38100" dist="38100" dir="2700000">
                    <a:srgbClr val="C0C0C0"/>
                  </a:outerShdw>
                </a:effectLst>
                <a:sym typeface="+mn-ea"/>
              </a:rPr>
              <a:t>  4</a:t>
            </a:r>
            <a:r>
              <a:rPr lang="zh-CN" altLang="en-US" sz="100" b="1" dirty="0">
                <a:effectLst>
                  <a:outerShdw blurRad="38100" dist="38100" dir="2700000">
                    <a:srgbClr val="C0C0C0"/>
                  </a:outerShdw>
                </a:effectLst>
                <a:sym typeface="+mn-ea"/>
              </a:rPr>
              <a:t>、</a:t>
            </a:r>
            <a:r>
              <a:rPr lang="en-US" altLang="zh-CN" sz="100" b="1" dirty="0">
                <a:effectLst>
                  <a:outerShdw blurRad="38100" dist="38100" dir="2700000">
                    <a:srgbClr val="C0C0C0"/>
                  </a:outerShdw>
                </a:effectLst>
                <a:sym typeface="+mn-ea"/>
              </a:rPr>
              <a:t>Experiments</a:t>
            </a:r>
            <a:endParaRPr lang="zh-CN" altLang="en-US" sz="100" dirty="0"/>
          </a:p>
          <a:p>
            <a:pPr>
              <a:buNone/>
            </a:pPr>
            <a:endParaRPr lang="zh-CN" altLang="en-US" sz="100" dirty="0"/>
          </a:p>
          <a:p>
            <a:endParaRPr lang="zh-CN" altLang="en-US" sz="1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rPr>
              <a:t>Introduction</a:t>
            </a:r>
            <a:endParaRPr 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69900">
              <a:buNone/>
            </a:pPr>
            <a:r>
              <a:rPr lang="zh-CN" altLang="en-US" sz="2000" dirty="0">
                <a:latin typeface="Arial" panose="020B0604020202020204" pitchFamily="34" charset="0"/>
              </a:rPr>
              <a:t>知识图谱补全问题可以看作是在现有三元组的基础上预测新的三元组。</a:t>
            </a:r>
            <a:endParaRPr lang="en-US" altLang="zh-CN" sz="2000" dirty="0">
              <a:latin typeface="Arial" panose="020B0604020202020204" pitchFamily="34" charset="0"/>
            </a:endParaRPr>
          </a:p>
          <a:p>
            <a:pPr marL="0" lvl="1" indent="469900">
              <a:buNone/>
            </a:pPr>
            <a:r>
              <a:rPr lang="zh-CN" altLang="en-US" sz="2000" dirty="0">
                <a:latin typeface="Arial" panose="020B0604020202020204" pitchFamily="34" charset="0"/>
              </a:rPr>
              <a:t>张量分解方法已被证明是</a:t>
            </a:r>
            <a:r>
              <a:rPr lang="en-US" altLang="zh-CN" sz="2000" dirty="0">
                <a:latin typeface="Arial" panose="020B0604020202020204" pitchFamily="34" charset="0"/>
              </a:rPr>
              <a:t>KG</a:t>
            </a:r>
            <a:r>
              <a:rPr lang="zh-CN" altLang="en-US" sz="2000" dirty="0">
                <a:latin typeface="Arial" panose="020B0604020202020204" pitchFamily="34" charset="0"/>
              </a:rPr>
              <a:t>补全的一种有效的</a:t>
            </a:r>
            <a:r>
              <a:rPr lang="en-US" altLang="zh-CN" sz="2000" dirty="0">
                <a:latin typeface="Arial" panose="020B0604020202020204" pitchFamily="34" charset="0"/>
              </a:rPr>
              <a:t>SRL</a:t>
            </a:r>
            <a:r>
              <a:rPr lang="zh-CN" altLang="en-US" sz="2000" dirty="0">
                <a:latin typeface="Arial" panose="020B0604020202020204" pitchFamily="34" charset="0"/>
              </a:rPr>
              <a:t>方法。这些方法考虑每个实体和每个关系的嵌入。为了预测一个三元组是否成立，他们使用了一个函数，该函数将头部和尾部实体的嵌入以及关系作为输入和输出一个指示预测概率的数字。</a:t>
            </a:r>
            <a:endParaRPr lang="en-US" altLang="zh-CN" sz="2000" dirty="0">
              <a:latin typeface="Arial" panose="020B0604020202020204" pitchFamily="34" charset="0"/>
            </a:endParaRPr>
          </a:p>
          <a:p>
            <a:pPr marL="0" lvl="1" indent="469900">
              <a:buNone/>
            </a:pPr>
            <a:r>
              <a:rPr lang="zh-CN" altLang="en-US" sz="2000" dirty="0">
                <a:latin typeface="Arial" panose="020B0604020202020204" pitchFamily="34" charset="0"/>
              </a:rPr>
              <a:t>最早的张量分解方法之一是正则多元</a:t>
            </a:r>
            <a:r>
              <a:rPr lang="en-US" altLang="zh-CN" sz="2000" dirty="0">
                <a:latin typeface="Arial" panose="020B0604020202020204" pitchFamily="34" charset="0"/>
              </a:rPr>
              <a:t>(CP)</a:t>
            </a:r>
            <a:r>
              <a:rPr lang="zh-CN" altLang="en-US" sz="2000" dirty="0">
                <a:latin typeface="Arial" panose="020B0604020202020204" pitchFamily="34" charset="0"/>
              </a:rPr>
              <a:t>分解该方法为每个关系学习一个嵌入向量，为每个实体学习两个嵌入向量，一个用于实体为头，一个用于实体为尾。一个实体的头部嵌入是独立于</a:t>
            </a:r>
            <a:r>
              <a:rPr lang="en-US" altLang="zh-CN" sz="2000" dirty="0">
                <a:latin typeface="Arial" panose="020B0604020202020204" pitchFamily="34" charset="0"/>
              </a:rPr>
              <a:t>(</a:t>
            </a:r>
            <a:r>
              <a:rPr lang="zh-CN" altLang="en-US" sz="2000" dirty="0">
                <a:latin typeface="Arial" panose="020B0604020202020204" pitchFamily="34" charset="0"/>
              </a:rPr>
              <a:t>并且与</a:t>
            </a:r>
            <a:r>
              <a:rPr lang="en-US" altLang="zh-CN" sz="2000" dirty="0">
                <a:latin typeface="Arial" panose="020B0604020202020204" pitchFamily="34" charset="0"/>
              </a:rPr>
              <a:t>)</a:t>
            </a:r>
            <a:r>
              <a:rPr lang="zh-CN" altLang="en-US" sz="2000" dirty="0">
                <a:latin typeface="Arial" panose="020B0604020202020204" pitchFamily="34" charset="0"/>
              </a:rPr>
              <a:t>它的尾部嵌入无关的。这种独立性导致</a:t>
            </a:r>
            <a:r>
              <a:rPr lang="en-US" altLang="zh-CN" sz="2000" dirty="0">
                <a:latin typeface="Arial" panose="020B0604020202020204" pitchFamily="34" charset="0"/>
              </a:rPr>
              <a:t>CP</a:t>
            </a:r>
            <a:r>
              <a:rPr lang="zh-CN" altLang="en-US" sz="2000" dirty="0">
                <a:latin typeface="Arial" panose="020B0604020202020204" pitchFamily="34" charset="0"/>
              </a:rPr>
              <a:t>在</a:t>
            </a:r>
            <a:r>
              <a:rPr lang="en-US" altLang="zh-CN" sz="2000" dirty="0">
                <a:latin typeface="Arial" panose="020B0604020202020204" pitchFamily="34" charset="0"/>
              </a:rPr>
              <a:t>KG</a:t>
            </a:r>
            <a:r>
              <a:rPr lang="zh-CN" altLang="en-US" sz="2000" dirty="0">
                <a:latin typeface="Arial" panose="020B0604020202020204" pitchFamily="34" charset="0"/>
              </a:rPr>
              <a:t>完井</a:t>
            </a:r>
            <a:r>
              <a:rPr lang="en-US" altLang="zh-CN" sz="2000" dirty="0">
                <a:latin typeface="Arial" panose="020B0604020202020204" pitchFamily="34" charset="0"/>
              </a:rPr>
              <a:t>[40]</a:t>
            </a:r>
            <a:r>
              <a:rPr lang="zh-CN" altLang="en-US" sz="2000" dirty="0">
                <a:latin typeface="Arial" panose="020B0604020202020204" pitchFamily="34" charset="0"/>
              </a:rPr>
              <a:t>中表现不佳。在本文中，我们发展一个基于</a:t>
            </a:r>
            <a:r>
              <a:rPr lang="en-US" altLang="zh-CN" sz="2000" dirty="0">
                <a:latin typeface="Arial" panose="020B0604020202020204" pitchFamily="34" charset="0"/>
              </a:rPr>
              <a:t>CP</a:t>
            </a:r>
            <a:r>
              <a:rPr lang="zh-CN" altLang="en-US" sz="2000" dirty="0">
                <a:latin typeface="Arial" panose="020B0604020202020204" pitchFamily="34" charset="0"/>
              </a:rPr>
              <a:t>的张量分解方法，以解决实体的两个嵌入向量之间的独立性。这种独立性导致</a:t>
            </a:r>
            <a:r>
              <a:rPr lang="en-US" altLang="zh-CN" sz="2000" dirty="0">
                <a:latin typeface="Arial" panose="020B0604020202020204" pitchFamily="34" charset="0"/>
              </a:rPr>
              <a:t>CP</a:t>
            </a:r>
            <a:r>
              <a:rPr lang="zh-CN" altLang="en-US" sz="2000" dirty="0">
                <a:latin typeface="Arial" panose="020B0604020202020204" pitchFamily="34" charset="0"/>
              </a:rPr>
              <a:t>在</a:t>
            </a:r>
            <a:r>
              <a:rPr lang="en-US" altLang="zh-CN" sz="2000" dirty="0">
                <a:latin typeface="Arial" panose="020B0604020202020204" pitchFamily="34" charset="0"/>
              </a:rPr>
              <a:t>KG</a:t>
            </a:r>
            <a:r>
              <a:rPr lang="zh-CN" altLang="en-US" sz="2000" dirty="0">
                <a:latin typeface="Arial" panose="020B0604020202020204" pitchFamily="34" charset="0"/>
              </a:rPr>
              <a:t>补全中表现不佳。</a:t>
            </a:r>
            <a:endParaRPr lang="zh-CN" altLang="en-US" sz="20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sym typeface="+mn-ea"/>
              </a:rPr>
              <a:t>Introduction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lgn="l">
              <a:spcBef>
                <a:spcPts val="0"/>
              </a:spcBef>
              <a:spcAft>
                <a:spcPts val="0"/>
              </a:spcAft>
              <a:buSzTx/>
              <a:buNone/>
            </a:pPr>
            <a:r>
              <a:rPr lang="zh-CN" altLang="en-US" dirty="0"/>
              <a:t>本文提出的模型</a:t>
            </a:r>
            <a:r>
              <a:rPr lang="en-US" altLang="zh-CN" dirty="0" err="1"/>
              <a:t>SimplE</a:t>
            </a:r>
            <a:r>
              <a:rPr lang="zh-CN" altLang="en-US" dirty="0"/>
              <a:t>：</a:t>
            </a:r>
            <a:endParaRPr lang="en-US" altLang="zh-CN" dirty="0"/>
          </a:p>
          <a:p>
            <a:pPr marL="0" lvl="1" indent="457200" algn="l">
              <a:spcBef>
                <a:spcPts val="0"/>
              </a:spcBef>
              <a:spcAft>
                <a:spcPts val="0"/>
              </a:spcAft>
              <a:buSzTx/>
              <a:buNone/>
            </a:pPr>
            <a:endParaRPr lang="en-US" altLang="zh-CN" dirty="0"/>
          </a:p>
          <a:p>
            <a:pPr marL="457200" lvl="1" indent="-457200">
              <a:spcBef>
                <a:spcPts val="0"/>
              </a:spcBef>
              <a:spcAft>
                <a:spcPts val="0"/>
              </a:spcAft>
              <a:buFont typeface="+mj-lt"/>
              <a:buAutoNum type="arabicPeriod"/>
            </a:pPr>
            <a:r>
              <a:rPr lang="zh-CN" altLang="en-US" dirty="0">
                <a:latin typeface="Arial" panose="020B0604020202020204" pitchFamily="34" charset="0"/>
              </a:rPr>
              <a:t>可以被认为是一个双线性模型</a:t>
            </a:r>
            <a:endParaRPr lang="en-US" altLang="zh-CN" dirty="0">
              <a:latin typeface="Arial" panose="020B0604020202020204" pitchFamily="34" charset="0"/>
            </a:endParaRPr>
          </a:p>
          <a:p>
            <a:pPr marL="457200" lvl="1" indent="-457200">
              <a:spcBef>
                <a:spcPts val="0"/>
              </a:spcBef>
              <a:spcAft>
                <a:spcPts val="0"/>
              </a:spcAft>
              <a:buFont typeface="+mj-lt"/>
              <a:buAutoNum type="arabicPeriod"/>
            </a:pPr>
            <a:r>
              <a:rPr lang="zh-CN" altLang="en-US" dirty="0">
                <a:latin typeface="Arial" panose="020B0604020202020204" pitchFamily="34" charset="0"/>
              </a:rPr>
              <a:t>是充分表达的</a:t>
            </a:r>
            <a:endParaRPr lang="en-US" altLang="zh-CN" dirty="0">
              <a:latin typeface="Arial" panose="020B0604020202020204" pitchFamily="34" charset="0"/>
            </a:endParaRPr>
          </a:p>
          <a:p>
            <a:pPr marL="457200" lvl="1" indent="-457200">
              <a:spcBef>
                <a:spcPts val="0"/>
              </a:spcBef>
              <a:spcAft>
                <a:spcPts val="0"/>
              </a:spcAft>
              <a:buFont typeface="+mj-lt"/>
              <a:buAutoNum type="arabicPeriod"/>
            </a:pPr>
            <a:r>
              <a:rPr lang="zh-CN" altLang="en-US" dirty="0">
                <a:latin typeface="Arial" panose="020B0604020202020204" pitchFamily="34" charset="0"/>
              </a:rPr>
              <a:t>能够通过参数共享</a:t>
            </a:r>
            <a:r>
              <a:rPr lang="en-US" altLang="zh-CN" dirty="0">
                <a:latin typeface="Arial" panose="020B0604020202020204" pitchFamily="34" charset="0"/>
              </a:rPr>
              <a:t>(</a:t>
            </a:r>
            <a:r>
              <a:rPr lang="zh-CN" altLang="en-US" dirty="0">
                <a:latin typeface="Arial" panose="020B0604020202020204" pitchFamily="34" charset="0"/>
              </a:rPr>
              <a:t>又名权重捆绑</a:t>
            </a:r>
            <a:r>
              <a:rPr lang="en-US" altLang="zh-CN" dirty="0">
                <a:latin typeface="Arial" panose="020B0604020202020204" pitchFamily="34" charset="0"/>
              </a:rPr>
              <a:t>)</a:t>
            </a:r>
            <a:r>
              <a:rPr lang="zh-CN" altLang="en-US" dirty="0">
                <a:latin typeface="Arial" panose="020B0604020202020204" pitchFamily="34" charset="0"/>
              </a:rPr>
              <a:t>将背景知识编码到其嵌入中</a:t>
            </a:r>
            <a:endParaRPr lang="en-US" altLang="zh-CN" dirty="0">
              <a:latin typeface="Arial" panose="020B0604020202020204" pitchFamily="34" charset="0"/>
            </a:endParaRPr>
          </a:p>
          <a:p>
            <a:pPr marL="457200" lvl="1" indent="-457200">
              <a:spcBef>
                <a:spcPts val="0"/>
              </a:spcBef>
              <a:spcAft>
                <a:spcPts val="0"/>
              </a:spcAft>
              <a:buFont typeface="+mj-lt"/>
              <a:buAutoNum type="arabicPeriod"/>
            </a:pPr>
            <a:r>
              <a:rPr lang="zh-CN" altLang="en-US" dirty="0">
                <a:latin typeface="Arial" panose="020B0604020202020204" pitchFamily="34" charset="0"/>
              </a:rPr>
              <a:t>尽管</a:t>
            </a:r>
            <a:r>
              <a:rPr lang="en-US" altLang="zh-CN" dirty="0">
                <a:latin typeface="Arial" panose="020B0604020202020204" pitchFamily="34" charset="0"/>
              </a:rPr>
              <a:t>(</a:t>
            </a:r>
            <a:r>
              <a:rPr lang="zh-CN" altLang="en-US" dirty="0">
                <a:latin typeface="Arial" panose="020B0604020202020204" pitchFamily="34" charset="0"/>
              </a:rPr>
              <a:t>或可能因为</a:t>
            </a:r>
            <a:r>
              <a:rPr lang="en-US" altLang="zh-CN" dirty="0">
                <a:latin typeface="Arial" panose="020B0604020202020204" pitchFamily="34" charset="0"/>
              </a:rPr>
              <a:t>)</a:t>
            </a:r>
            <a:r>
              <a:rPr lang="zh-CN" altLang="en-US" dirty="0">
                <a:latin typeface="Arial" panose="020B0604020202020204" pitchFamily="34" charset="0"/>
              </a:rPr>
              <a:t>它的简单性，在实验结果上表现得非常好</a:t>
            </a:r>
            <a:endParaRPr lang="zh-CN" altLang="en-US" dirty="0"/>
          </a:p>
          <a:p>
            <a:pPr marL="0" lvl="1" indent="457200" algn="l">
              <a:spcBef>
                <a:spcPts val="0"/>
              </a:spcBef>
              <a:spcAft>
                <a:spcPts val="0"/>
              </a:spcAft>
              <a:buSzTx/>
              <a:buNone/>
            </a:pPr>
            <a:endParaRPr lang="zh-CN" altLang="en-US" sz="2000" dirty="0"/>
          </a:p>
          <a:p>
            <a:pPr marL="0" lvl="1" indent="457200" algn="l">
              <a:spcBef>
                <a:spcPts val="0"/>
              </a:spcBef>
              <a:spcAft>
                <a:spcPts val="0"/>
              </a:spcAft>
              <a:buSzTx/>
              <a:buNone/>
            </a:pPr>
            <a:endParaRPr lang="zh-CN" altLang="en-US" sz="2000" dirty="0"/>
          </a:p>
          <a:p>
            <a:pPr marL="0" lvl="1" indent="457200" algn="l">
              <a:spcBef>
                <a:spcPts val="0"/>
              </a:spcBef>
              <a:spcAft>
                <a:spcPts val="0"/>
              </a:spcAft>
              <a:buSzTx/>
              <a:buNone/>
            </a:pPr>
            <a:endParaRPr lang="zh-CN" altLang="en-US" sz="2000" dirty="0"/>
          </a:p>
          <a:p>
            <a:pPr marL="0" lvl="1" indent="457200" algn="l">
              <a:spcBef>
                <a:spcPts val="0"/>
              </a:spcBef>
              <a:spcAft>
                <a:spcPts val="0"/>
              </a:spcAft>
              <a:buSzTx/>
              <a:buNone/>
            </a:pPr>
            <a:endParaRPr lang="zh-CN" altLang="en-US" sz="2000" dirty="0"/>
          </a:p>
          <a:p>
            <a:pPr marL="0" lvl="1" indent="457200" algn="l">
              <a:spcBef>
                <a:spcPts val="0"/>
              </a:spcBef>
              <a:spcAft>
                <a:spcPts val="0"/>
              </a:spcAft>
              <a:buSzTx/>
              <a:buNone/>
            </a:pPr>
            <a:endParaRPr lang="zh-CN" altLang="en-US" sz="2000" dirty="0"/>
          </a:p>
          <a:p>
            <a:pPr marL="0" lvl="1" indent="0">
              <a:buNone/>
            </a:pPr>
            <a:endParaRPr lang="zh-CN" altLang="en-US" sz="20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a:t>
            </a:r>
            <a:r>
              <a:rPr lang="en-US" altLang="zh-CN" sz="2800" b="1" dirty="0" err="1">
                <a:effectLst>
                  <a:outerShdw blurRad="38100" dist="38100" dir="2700000">
                    <a:srgbClr val="C0C0C0"/>
                  </a:outerShdw>
                </a:effectLst>
                <a:latin typeface="+mn-lt"/>
                <a:ea typeface="+mn-ea"/>
                <a:cs typeface="+mn-cs"/>
              </a:rPr>
              <a:t>SimplE</a:t>
            </a:r>
            <a:r>
              <a:rPr lang="en-US" altLang="zh-CN" sz="2800" b="1" dirty="0">
                <a:effectLst>
                  <a:outerShdw blurRad="38100" dist="38100" dir="2700000">
                    <a:srgbClr val="C0C0C0"/>
                  </a:outerShdw>
                </a:effectLst>
                <a:latin typeface="+mn-lt"/>
                <a:ea typeface="+mn-ea"/>
                <a:cs typeface="+mn-cs"/>
              </a:rPr>
              <a:t> </a:t>
            </a:r>
            <a:r>
              <a:rPr lang="zh-CN" altLang="en-US" sz="2800" b="1" dirty="0">
                <a:effectLst>
                  <a:outerShdw blurRad="38100" dist="38100" dir="2700000">
                    <a:srgbClr val="C0C0C0"/>
                  </a:outerShdw>
                </a:effectLst>
                <a:latin typeface="+mn-lt"/>
                <a:ea typeface="+mn-ea"/>
                <a:cs typeface="+mn-cs"/>
              </a:rPr>
              <a:t>一个简单并充分表达的模型</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spcBef>
                <a:spcPts val="0"/>
              </a:spcBef>
              <a:spcAft>
                <a:spcPts val="0"/>
              </a:spcAft>
              <a:buNone/>
            </a:pPr>
            <a:r>
              <a:rPr lang="zh-CN" altLang="en-US" sz="2400" b="1" dirty="0"/>
              <a:t>张量因子分解</a:t>
            </a:r>
            <a:r>
              <a:rPr lang="zh-CN" altLang="en-US" sz="2400" dirty="0"/>
              <a:t>：这个概念应该是在矩形分解的基础上提出来的，一般用在做推荐，预测方面特别多，因为用来预测的矩阵一般都是稀疏矩阵，所以经过分解后便可以对原矩阵进行填充，达到预测的效果，这一点同样也应用在张量中，所以张量因子分解也是类似的功能，而</a:t>
            </a:r>
            <a:r>
              <a:rPr lang="en-US" altLang="zh-CN" sz="2400" dirty="0"/>
              <a:t>CP</a:t>
            </a:r>
            <a:r>
              <a:rPr lang="zh-CN" altLang="en-US" sz="2400" dirty="0"/>
              <a:t>分解只是其中的一种分解方法。</a:t>
            </a:r>
            <a:endParaRPr lang="en-US" altLang="zh-CN" sz="2400" dirty="0"/>
          </a:p>
          <a:p>
            <a:pPr marL="0" lvl="1" indent="457200">
              <a:spcBef>
                <a:spcPts val="0"/>
              </a:spcBef>
              <a:spcAft>
                <a:spcPts val="0"/>
              </a:spcAft>
              <a:buNone/>
            </a:pPr>
            <a:r>
              <a:rPr lang="en-US" altLang="zh-CN" sz="2400" dirty="0"/>
              <a:t>CP</a:t>
            </a:r>
            <a:r>
              <a:rPr lang="zh-CN" altLang="en-US" sz="2400" dirty="0"/>
              <a:t>分解需要为每个实体学习两个向量，分别是头向量与尾向量，在学习的时候头向量与尾向量是分开的，而本文提出的</a:t>
            </a:r>
            <a:r>
              <a:rPr lang="en-US" altLang="zh-CN" sz="2400" dirty="0" err="1"/>
              <a:t>SimplE</a:t>
            </a:r>
            <a:r>
              <a:rPr lang="zh-CN" altLang="en-US" sz="2400" dirty="0"/>
              <a:t>可以解决两个嵌入向量的独立性问题。</a:t>
            </a:r>
            <a:endParaRPr lang="en-US" altLang="zh-CN" sz="2400" dirty="0"/>
          </a:p>
          <a:p>
            <a:pPr marL="0" lvl="1" indent="457200">
              <a:spcBef>
                <a:spcPts val="0"/>
              </a:spcBef>
              <a:spcAft>
                <a:spcPts val="0"/>
              </a:spcAft>
              <a:buNone/>
            </a:pPr>
            <a:r>
              <a:rPr lang="zh-CN" altLang="en-US" sz="2400" dirty="0"/>
              <a:t>为了使学习过程效率更高，我们还对</a:t>
            </a:r>
            <a:r>
              <a:rPr lang="en-US" altLang="zh-CN" sz="2400" dirty="0"/>
              <a:t>KG</a:t>
            </a:r>
            <a:r>
              <a:rPr lang="zh-CN" altLang="en-US" sz="2400" dirty="0"/>
              <a:t>中的三元组的一些性质进行应用，比如对称，反对称等。</a:t>
            </a:r>
            <a:endParaRPr lang="zh-CN" altLang="en-US" sz="2400" dirty="0"/>
          </a:p>
          <a:p>
            <a:pPr marL="0" lvl="1" indent="457200">
              <a:spcBef>
                <a:spcPts val="0"/>
              </a:spcBef>
              <a:spcAft>
                <a:spcPts val="0"/>
              </a:spcAft>
              <a:buNone/>
            </a:pPr>
            <a:endParaRPr lang="zh-CN" altLang="en-US" sz="20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a:t>
            </a:r>
            <a:r>
              <a:rPr lang="en-US" altLang="zh-CN" sz="2800" b="1" dirty="0" err="1">
                <a:effectLst>
                  <a:outerShdw blurRad="38100" dist="38100" dir="2700000">
                    <a:srgbClr val="C0C0C0"/>
                  </a:outerShdw>
                </a:effectLst>
                <a:latin typeface="+mn-lt"/>
                <a:ea typeface="+mn-ea"/>
                <a:cs typeface="+mn-cs"/>
              </a:rPr>
              <a:t>SimplE</a:t>
            </a:r>
            <a:r>
              <a:rPr lang="en-US" altLang="zh-CN" sz="2800" b="1" dirty="0">
                <a:effectLst>
                  <a:outerShdw blurRad="38100" dist="38100" dir="2700000">
                    <a:srgbClr val="C0C0C0"/>
                  </a:outerShdw>
                </a:effectLst>
                <a:latin typeface="+mn-lt"/>
                <a:ea typeface="+mn-ea"/>
                <a:cs typeface="+mn-cs"/>
              </a:rPr>
              <a:t> </a:t>
            </a:r>
            <a:r>
              <a:rPr lang="zh-CN" altLang="en-US" sz="2800" b="1" dirty="0">
                <a:effectLst>
                  <a:outerShdw blurRad="38100" dist="38100" dir="2700000">
                    <a:srgbClr val="C0C0C0"/>
                  </a:outerShdw>
                </a:effectLst>
                <a:latin typeface="+mn-lt"/>
                <a:ea typeface="+mn-ea"/>
                <a:cs typeface="+mn-cs"/>
              </a:rPr>
              <a:t>一个简单并充分表达的模型</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spcBef>
                <a:spcPts val="0"/>
              </a:spcBef>
              <a:spcAft>
                <a:spcPts val="0"/>
              </a:spcAft>
              <a:buNone/>
            </a:pPr>
            <a:r>
              <a:rPr lang="zh-CN" altLang="en-US" sz="2400" dirty="0"/>
              <a:t>在</a:t>
            </a:r>
            <a:r>
              <a:rPr lang="en-US" altLang="zh-CN" sz="2400" dirty="0"/>
              <a:t>CP</a:t>
            </a:r>
            <a:r>
              <a:rPr lang="zh-CN" altLang="en-US" sz="2400" dirty="0"/>
              <a:t>分解中，每个实体</a:t>
            </a:r>
            <a:r>
              <a:rPr lang="en-US" altLang="zh-CN" sz="2400" dirty="0"/>
              <a:t>e</a:t>
            </a:r>
            <a:r>
              <a:rPr lang="zh-CN" altLang="en-US" sz="2400" dirty="0"/>
              <a:t>的嵌入包含两个向量，</a:t>
            </a:r>
            <a:endParaRPr lang="en-US" altLang="zh-CN" sz="2400" dirty="0"/>
          </a:p>
          <a:p>
            <a:pPr marL="0" lvl="1" indent="457200">
              <a:spcBef>
                <a:spcPts val="0"/>
              </a:spcBef>
              <a:spcAft>
                <a:spcPts val="0"/>
              </a:spcAft>
              <a:buNone/>
            </a:pPr>
            <a:r>
              <a:rPr lang="zh-CN" altLang="en-US" sz="2400" dirty="0"/>
              <a:t>每个关系</a:t>
            </a:r>
            <a:r>
              <a:rPr lang="en-US" altLang="zh-CN" sz="2400" dirty="0"/>
              <a:t>r</a:t>
            </a:r>
            <a:r>
              <a:rPr lang="zh-CN" altLang="en-US" sz="2400" dirty="0"/>
              <a:t>包含一个向量</a:t>
            </a:r>
            <a:endParaRPr lang="en-US" altLang="zh-CN" sz="2400" dirty="0"/>
          </a:p>
          <a:p>
            <a:pPr marL="0" lvl="1" indent="457200">
              <a:spcBef>
                <a:spcPts val="0"/>
              </a:spcBef>
              <a:spcAft>
                <a:spcPts val="0"/>
              </a:spcAft>
              <a:buNone/>
            </a:pPr>
            <a:r>
              <a:rPr lang="en-US" altLang="zh-CN" sz="2000" dirty="0"/>
              <a:t>	</a:t>
            </a:r>
            <a:r>
              <a:rPr lang="zh-CN" altLang="en-US" sz="2000" dirty="0"/>
              <a:t>捕获</a:t>
            </a:r>
            <a:r>
              <a:rPr lang="en-US" altLang="zh-CN" sz="2000" dirty="0"/>
              <a:t>e</a:t>
            </a:r>
            <a:r>
              <a:rPr lang="zh-CN" altLang="en-US" sz="2000" dirty="0"/>
              <a:t>作为关系头时的行为，</a:t>
            </a:r>
            <a:r>
              <a:rPr lang="en-US" altLang="zh-CN" sz="2000" dirty="0"/>
              <a:t>	</a:t>
            </a:r>
            <a:r>
              <a:rPr lang="zh-CN" altLang="en-US" sz="2000" dirty="0"/>
              <a:t>捕获</a:t>
            </a:r>
            <a:r>
              <a:rPr lang="en-US" altLang="zh-CN" sz="2000" dirty="0"/>
              <a:t>e</a:t>
            </a:r>
            <a:r>
              <a:rPr lang="zh-CN" altLang="en-US" sz="2000" dirty="0"/>
              <a:t>作为关系尾时的行为</a:t>
            </a:r>
            <a:endParaRPr lang="en-US" altLang="zh-CN" sz="2000" dirty="0"/>
          </a:p>
          <a:p>
            <a:pPr marL="0" lvl="1" indent="457200">
              <a:spcBef>
                <a:spcPts val="0"/>
              </a:spcBef>
              <a:spcAft>
                <a:spcPts val="0"/>
              </a:spcAft>
              <a:buNone/>
            </a:pPr>
            <a:r>
              <a:rPr lang="zh-CN" altLang="en-US" sz="2000" dirty="0"/>
              <a:t>在</a:t>
            </a:r>
            <a:r>
              <a:rPr lang="en-US" altLang="zh-CN" sz="2000" dirty="0"/>
              <a:t>CP</a:t>
            </a:r>
            <a:r>
              <a:rPr lang="zh-CN" altLang="en-US" sz="2000" dirty="0"/>
              <a:t>分解中，实体</a:t>
            </a:r>
            <a:r>
              <a:rPr lang="en-US" altLang="zh-CN" sz="2000" dirty="0"/>
              <a:t>e</a:t>
            </a:r>
            <a:r>
              <a:rPr lang="zh-CN" altLang="en-US" sz="2000" dirty="0"/>
              <a:t>的两个嵌入向量是单独学习的，也就是学习</a:t>
            </a:r>
            <a:endParaRPr lang="en-US" altLang="zh-CN" sz="2000" dirty="0"/>
          </a:p>
          <a:p>
            <a:pPr marL="0" lvl="1" indent="457200">
              <a:spcBef>
                <a:spcPts val="0"/>
              </a:spcBef>
              <a:spcAft>
                <a:spcPts val="0"/>
              </a:spcAft>
              <a:buNone/>
            </a:pPr>
            <a:r>
              <a:rPr lang="en-US" altLang="zh-CN" sz="2000" dirty="0"/>
              <a:t>	      </a:t>
            </a:r>
            <a:r>
              <a:rPr lang="zh-CN" altLang="en-US" sz="2000" dirty="0"/>
              <a:t>时，只会更新</a:t>
            </a:r>
            <a:r>
              <a:rPr lang="en-US" altLang="zh-CN" sz="2000" dirty="0"/>
              <a:t>	     </a:t>
            </a:r>
            <a:r>
              <a:rPr lang="zh-CN" altLang="en-US" sz="2000" dirty="0"/>
              <a:t>不会更新</a:t>
            </a:r>
            <a:endParaRPr lang="en-US" altLang="zh-CN" sz="2000" dirty="0"/>
          </a:p>
          <a:p>
            <a:pPr marL="0" lvl="1" indent="457200">
              <a:spcBef>
                <a:spcPts val="0"/>
              </a:spcBef>
              <a:spcAft>
                <a:spcPts val="0"/>
              </a:spcAft>
              <a:buNone/>
            </a:pPr>
            <a:r>
              <a:rPr lang="zh-CN" altLang="en-US" sz="2000" dirty="0"/>
              <a:t>例</a:t>
            </a:r>
            <a:r>
              <a:rPr lang="en-US" altLang="zh-CN" sz="2000" dirty="0"/>
              <a:t>1</a:t>
            </a:r>
            <a:r>
              <a:rPr lang="zh-CN" altLang="en-US" sz="2000" dirty="0"/>
              <a:t>：</a:t>
            </a:r>
            <a:r>
              <a:rPr lang="en-US" altLang="zh-CN" sz="2000" dirty="0"/>
              <a:t>	   </a:t>
            </a:r>
            <a:r>
              <a:rPr lang="zh-CN" altLang="en-US" sz="2000" dirty="0"/>
              <a:t>，表示</a:t>
            </a:r>
            <a:r>
              <a:rPr lang="en-US" altLang="zh-CN" sz="2000" dirty="0"/>
              <a:t>p</a:t>
            </a:r>
            <a:r>
              <a:rPr lang="zh-CN" altLang="en-US" sz="2000" dirty="0"/>
              <a:t>喜欢</a:t>
            </a:r>
            <a:r>
              <a:rPr lang="en-US" altLang="zh-CN" sz="2000" dirty="0"/>
              <a:t>m</a:t>
            </a:r>
            <a:r>
              <a:rPr lang="zh-CN" altLang="en-US" sz="2000" dirty="0"/>
              <a:t>这部电影，而</a:t>
            </a:r>
            <a:r>
              <a:rPr lang="en-US" altLang="zh-CN" sz="2000" dirty="0"/>
              <a:t>		</a:t>
            </a:r>
            <a:r>
              <a:rPr lang="zh-CN" altLang="en-US" sz="2000" dirty="0"/>
              <a:t>表示</a:t>
            </a:r>
            <a:r>
              <a:rPr lang="en-US" altLang="zh-CN" sz="2000" dirty="0"/>
              <a:t>a</a:t>
            </a:r>
            <a:r>
              <a:rPr lang="zh-CN" altLang="en-US" sz="2000" dirty="0"/>
              <a:t>在</a:t>
            </a:r>
            <a:r>
              <a:rPr lang="en-US" altLang="zh-CN" sz="2000" dirty="0"/>
              <a:t>m</a:t>
            </a:r>
            <a:r>
              <a:rPr lang="zh-CN" altLang="en-US" sz="2000" dirty="0"/>
              <a:t>这部电影中出演。</a:t>
            </a:r>
            <a:r>
              <a:rPr lang="zh-CN" altLang="en-US" sz="2000" dirty="0">
                <a:latin typeface="Arial" panose="020B0604020202020204" pitchFamily="34" charset="0"/>
              </a:rPr>
              <a:t>哪位演员在一部电影中扮演角色会影响谁喜欢这部电影。在</a:t>
            </a:r>
            <a:r>
              <a:rPr lang="en-US" altLang="zh-CN" sz="2000" dirty="0">
                <a:latin typeface="Arial" panose="020B0604020202020204" pitchFamily="34" charset="0"/>
              </a:rPr>
              <a:t>CP</a:t>
            </a:r>
            <a:r>
              <a:rPr lang="zh-CN" altLang="en-US" sz="2000" dirty="0">
                <a:latin typeface="Arial" panose="020B0604020202020204" pitchFamily="34" charset="0"/>
              </a:rPr>
              <a:t>分解中，关于</a:t>
            </a:r>
            <a:r>
              <a:rPr lang="en-US" altLang="zh-CN" sz="2000" dirty="0">
                <a:latin typeface="Arial" panose="020B0604020202020204" pitchFamily="34" charset="0"/>
              </a:rPr>
              <a:t>likes</a:t>
            </a:r>
            <a:r>
              <a:rPr lang="zh-CN" altLang="en-US" sz="2000" dirty="0">
                <a:latin typeface="Arial" panose="020B0604020202020204" pitchFamily="34" charset="0"/>
              </a:rPr>
              <a:t>的观察只更新了电影的</a:t>
            </a:r>
            <a:r>
              <a:rPr lang="en-US" altLang="zh-CN" sz="2000" dirty="0">
                <a:latin typeface="Arial" panose="020B0604020202020204" pitchFamily="34" charset="0"/>
              </a:rPr>
              <a:t>t</a:t>
            </a:r>
            <a:r>
              <a:rPr lang="zh-CN" altLang="en-US" sz="2000" dirty="0">
                <a:latin typeface="Arial" panose="020B0604020202020204" pitchFamily="34" charset="0"/>
              </a:rPr>
              <a:t>向量，而关于</a:t>
            </a:r>
            <a:r>
              <a:rPr lang="en-US" altLang="zh-CN" sz="2000" dirty="0">
                <a:latin typeface="Arial" panose="020B0604020202020204" pitchFamily="34" charset="0"/>
              </a:rPr>
              <a:t>act</a:t>
            </a:r>
            <a:r>
              <a:rPr lang="zh-CN" altLang="en-US" sz="2000" dirty="0">
                <a:latin typeface="Arial" panose="020B0604020202020204" pitchFamily="34" charset="0"/>
              </a:rPr>
              <a:t>的观察只更新了</a:t>
            </a:r>
            <a:r>
              <a:rPr lang="en-US" altLang="zh-CN" sz="2000" dirty="0">
                <a:latin typeface="Arial" panose="020B0604020202020204" pitchFamily="34" charset="0"/>
              </a:rPr>
              <a:t>h</a:t>
            </a:r>
            <a:r>
              <a:rPr lang="zh-CN" altLang="en-US" sz="2000" dirty="0">
                <a:latin typeface="Arial" panose="020B0604020202020204" pitchFamily="34" charset="0"/>
              </a:rPr>
              <a:t>向量。因此，通过对</a:t>
            </a:r>
            <a:r>
              <a:rPr lang="en-US" altLang="zh-CN" sz="2000" dirty="0">
                <a:latin typeface="Arial" panose="020B0604020202020204" pitchFamily="34" charset="0"/>
              </a:rPr>
              <a:t>m</a:t>
            </a:r>
            <a:r>
              <a:rPr lang="zh-CN" altLang="en-US" sz="2000" dirty="0">
                <a:latin typeface="Arial" panose="020B0604020202020204" pitchFamily="34" charset="0"/>
              </a:rPr>
              <a:t>的观察了解到的</a:t>
            </a:r>
            <a:r>
              <a:rPr lang="en-US" altLang="zh-CN" sz="2000" dirty="0">
                <a:latin typeface="Arial" panose="020B0604020202020204" pitchFamily="34" charset="0"/>
              </a:rPr>
              <a:t>acted</a:t>
            </a:r>
            <a:r>
              <a:rPr lang="zh-CN" altLang="en-US" sz="2000" dirty="0">
                <a:latin typeface="Arial" panose="020B0604020202020204" pitchFamily="34" charset="0"/>
              </a:rPr>
              <a:t>并不会影响对</a:t>
            </a:r>
            <a:r>
              <a:rPr lang="en-US" altLang="zh-CN" sz="2000" dirty="0">
                <a:latin typeface="Arial" panose="020B0604020202020204" pitchFamily="34" charset="0"/>
              </a:rPr>
              <a:t>likes</a:t>
            </a:r>
            <a:r>
              <a:rPr lang="zh-CN" altLang="en-US" sz="2000" dirty="0">
                <a:latin typeface="Arial" panose="020B0604020202020204" pitchFamily="34" charset="0"/>
              </a:rPr>
              <a:t>的预测，反之亦然。</a:t>
            </a:r>
            <a:endParaRPr lang="en-US" altLang="zh-CN" sz="2000" dirty="0">
              <a:latin typeface="Arial" panose="020B0604020202020204" pitchFamily="34" charset="0"/>
            </a:endParaRPr>
          </a:p>
          <a:p>
            <a:pPr marL="0" lvl="1" indent="457200">
              <a:spcBef>
                <a:spcPts val="0"/>
              </a:spcBef>
              <a:spcAft>
                <a:spcPts val="0"/>
              </a:spcAft>
              <a:buNone/>
            </a:pPr>
            <a:r>
              <a:rPr lang="en-US" altLang="zh-CN" sz="2000" dirty="0" err="1">
                <a:latin typeface="Arial" panose="020B0604020202020204" pitchFamily="34" charset="0"/>
              </a:rPr>
              <a:t>SimplE</a:t>
            </a:r>
            <a:r>
              <a:rPr lang="zh-CN" altLang="en-US" sz="2000" dirty="0">
                <a:latin typeface="Arial" panose="020B0604020202020204" pitchFamily="34" charset="0"/>
              </a:rPr>
              <a:t>利用关系的逆来解决</a:t>
            </a:r>
            <a:r>
              <a:rPr lang="en-US" altLang="zh-CN" sz="2000" dirty="0">
                <a:latin typeface="Arial" panose="020B0604020202020204" pitchFamily="34" charset="0"/>
              </a:rPr>
              <a:t>CP</a:t>
            </a:r>
            <a:r>
              <a:rPr lang="zh-CN" altLang="en-US" sz="2000">
                <a:latin typeface="Arial" panose="020B0604020202020204" pitchFamily="34" charset="0"/>
              </a:rPr>
              <a:t>中每个实体的两个向量的独立性。</a:t>
            </a:r>
            <a:endParaRPr lang="zh-CN" altLang="en-US" sz="20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7372724" y="1371654"/>
            <a:ext cx="790201" cy="380990"/>
          </a:xfrm>
          <a:prstGeom prst="rect">
            <a:avLst/>
          </a:prstGeom>
        </p:spPr>
      </p:pic>
      <p:pic>
        <p:nvPicPr>
          <p:cNvPr id="3" name="图片 2"/>
          <p:cNvPicPr>
            <a:picLocks noChangeAspect="1"/>
          </p:cNvPicPr>
          <p:nvPr/>
        </p:nvPicPr>
        <p:blipFill rotWithShape="1">
          <a:blip r:embed="rId3"/>
          <a:srcRect l="12723" b="11108"/>
          <a:stretch>
            <a:fillRect/>
          </a:stretch>
        </p:blipFill>
        <p:spPr>
          <a:xfrm>
            <a:off x="4343406" y="1752644"/>
            <a:ext cx="446006" cy="380990"/>
          </a:xfrm>
          <a:prstGeom prst="rect">
            <a:avLst/>
          </a:prstGeom>
        </p:spPr>
      </p:pic>
      <p:pic>
        <p:nvPicPr>
          <p:cNvPr id="4" name="图片 3"/>
          <p:cNvPicPr>
            <a:picLocks noChangeAspect="1"/>
          </p:cNvPicPr>
          <p:nvPr/>
        </p:nvPicPr>
        <p:blipFill rotWithShape="1">
          <a:blip r:embed="rId4"/>
          <a:srcRect l="-600" b="11108"/>
          <a:stretch>
            <a:fillRect/>
          </a:stretch>
        </p:blipFill>
        <p:spPr>
          <a:xfrm>
            <a:off x="987642" y="2133634"/>
            <a:ext cx="511025" cy="380990"/>
          </a:xfrm>
          <a:prstGeom prst="rect">
            <a:avLst/>
          </a:prstGeom>
        </p:spPr>
      </p:pic>
      <p:pic>
        <p:nvPicPr>
          <p:cNvPr id="5" name="图片 4"/>
          <p:cNvPicPr>
            <a:picLocks noChangeAspect="1"/>
          </p:cNvPicPr>
          <p:nvPr/>
        </p:nvPicPr>
        <p:blipFill>
          <a:blip r:embed="rId5"/>
          <a:stretch>
            <a:fillRect/>
          </a:stretch>
        </p:blipFill>
        <p:spPr>
          <a:xfrm>
            <a:off x="4525700" y="2133634"/>
            <a:ext cx="513507" cy="380990"/>
          </a:xfrm>
          <a:prstGeom prst="rect">
            <a:avLst/>
          </a:prstGeom>
        </p:spPr>
      </p:pic>
      <p:pic>
        <p:nvPicPr>
          <p:cNvPr id="6" name="图片 5"/>
          <p:cNvPicPr>
            <a:picLocks noChangeAspect="1"/>
          </p:cNvPicPr>
          <p:nvPr/>
        </p:nvPicPr>
        <p:blipFill>
          <a:blip r:embed="rId6"/>
          <a:stretch>
            <a:fillRect/>
          </a:stretch>
        </p:blipFill>
        <p:spPr>
          <a:xfrm>
            <a:off x="1055810" y="2916279"/>
            <a:ext cx="885714" cy="276190"/>
          </a:xfrm>
          <a:prstGeom prst="rect">
            <a:avLst/>
          </a:prstGeom>
        </p:spPr>
      </p:pic>
      <p:pic>
        <p:nvPicPr>
          <p:cNvPr id="7" name="图片 6"/>
          <p:cNvPicPr>
            <a:picLocks noChangeAspect="1"/>
          </p:cNvPicPr>
          <p:nvPr/>
        </p:nvPicPr>
        <p:blipFill>
          <a:blip r:embed="rId7"/>
          <a:stretch>
            <a:fillRect/>
          </a:stretch>
        </p:blipFill>
        <p:spPr>
          <a:xfrm>
            <a:off x="3644406" y="2989848"/>
            <a:ext cx="1038095" cy="266667"/>
          </a:xfrm>
          <a:prstGeom prst="rect">
            <a:avLst/>
          </a:prstGeom>
        </p:spPr>
      </p:pic>
      <p:pic>
        <p:nvPicPr>
          <p:cNvPr id="8" name="图片 7"/>
          <p:cNvPicPr>
            <a:picLocks noChangeAspect="1"/>
          </p:cNvPicPr>
          <p:nvPr/>
        </p:nvPicPr>
        <p:blipFill>
          <a:blip r:embed="rId8"/>
          <a:stretch>
            <a:fillRect/>
          </a:stretch>
        </p:blipFill>
        <p:spPr>
          <a:xfrm>
            <a:off x="5791168" y="2916279"/>
            <a:ext cx="1000000" cy="323810"/>
          </a:xfrm>
          <a:prstGeom prst="rect">
            <a:avLst/>
          </a:prstGeom>
        </p:spPr>
      </p:pic>
      <p:pic>
        <p:nvPicPr>
          <p:cNvPr id="9" name="图片 8"/>
          <p:cNvPicPr>
            <a:picLocks noChangeAspect="1"/>
          </p:cNvPicPr>
          <p:nvPr/>
        </p:nvPicPr>
        <p:blipFill>
          <a:blip r:embed="rId9"/>
          <a:stretch>
            <a:fillRect/>
          </a:stretch>
        </p:blipFill>
        <p:spPr>
          <a:xfrm>
            <a:off x="1676476" y="3294066"/>
            <a:ext cx="1000000" cy="266667"/>
          </a:xfrm>
          <a:prstGeom prst="rect">
            <a:avLst/>
          </a:prstGeom>
        </p:spPr>
      </p:pic>
      <p:pic>
        <p:nvPicPr>
          <p:cNvPr id="10" name="图片 9"/>
          <p:cNvPicPr>
            <a:picLocks noChangeAspect="1"/>
          </p:cNvPicPr>
          <p:nvPr/>
        </p:nvPicPr>
        <p:blipFill>
          <a:blip r:embed="rId10"/>
          <a:stretch>
            <a:fillRect/>
          </a:stretch>
        </p:blipFill>
        <p:spPr>
          <a:xfrm>
            <a:off x="5962764" y="3294066"/>
            <a:ext cx="1009524" cy="247619"/>
          </a:xfrm>
          <a:prstGeom prst="rect">
            <a:avLst/>
          </a:prstGeom>
        </p:spPr>
      </p:pic>
    </p:spTree>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a:t>
            </a:r>
            <a:r>
              <a:rPr lang="en-US" altLang="zh-CN" sz="2800" b="1" dirty="0" err="1">
                <a:effectLst>
                  <a:outerShdw blurRad="38100" dist="38100" dir="2700000">
                    <a:srgbClr val="C0C0C0"/>
                  </a:outerShdw>
                </a:effectLst>
                <a:latin typeface="+mn-lt"/>
                <a:ea typeface="+mn-ea"/>
                <a:cs typeface="+mn-cs"/>
              </a:rPr>
              <a:t>SimplE</a:t>
            </a:r>
            <a:r>
              <a:rPr lang="en-US" altLang="zh-CN" sz="2800" b="1" dirty="0">
                <a:effectLst>
                  <a:outerShdw blurRad="38100" dist="38100" dir="2700000">
                    <a:srgbClr val="C0C0C0"/>
                  </a:outerShdw>
                </a:effectLst>
                <a:latin typeface="+mn-lt"/>
                <a:ea typeface="+mn-ea"/>
                <a:cs typeface="+mn-cs"/>
              </a:rPr>
              <a:t> </a:t>
            </a:r>
            <a:r>
              <a:rPr lang="zh-CN" altLang="en-US" sz="2800" b="1" dirty="0">
                <a:effectLst>
                  <a:outerShdw blurRad="38100" dist="38100" dir="2700000">
                    <a:srgbClr val="C0C0C0"/>
                  </a:outerShdw>
                </a:effectLst>
                <a:latin typeface="+mn-lt"/>
                <a:ea typeface="+mn-ea"/>
                <a:cs typeface="+mn-cs"/>
              </a:rPr>
              <a:t>一个简单并充分表达的模型</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spcBef>
                <a:spcPts val="0"/>
              </a:spcBef>
              <a:spcAft>
                <a:spcPts val="0"/>
              </a:spcAft>
              <a:buNone/>
            </a:pPr>
            <a:r>
              <a:rPr lang="zh-CN" sz="2000" b="1" dirty="0">
                <a:latin typeface="Arial" panose="020B0604020202020204" pitchFamily="34" charset="0"/>
              </a:rPr>
              <a:t>模型定义：</a:t>
            </a:r>
            <a:endParaRPr lang="zh-CN" sz="2000" b="1" dirty="0">
              <a:latin typeface="Arial" panose="020B0604020202020204" pitchFamily="34" charset="0"/>
            </a:endParaRPr>
          </a:p>
          <a:p>
            <a:pPr marL="0" lvl="1" indent="457200">
              <a:spcBef>
                <a:spcPts val="0"/>
              </a:spcBef>
              <a:spcAft>
                <a:spcPts val="0"/>
              </a:spcAft>
              <a:buNone/>
            </a:pPr>
            <a:r>
              <a:rPr lang="zh-CN" sz="2000" dirty="0">
                <a:latin typeface="Arial" panose="020B0604020202020204" pitchFamily="34" charset="0"/>
              </a:rPr>
              <a:t>与</a:t>
            </a:r>
            <a:r>
              <a:rPr lang="en-US" altLang="zh-CN" sz="2000" dirty="0">
                <a:latin typeface="Arial" panose="020B0604020202020204" pitchFamily="34" charset="0"/>
              </a:rPr>
              <a:t>CP</a:t>
            </a:r>
            <a:r>
              <a:rPr lang="zh-CN" altLang="en-US" sz="2000" dirty="0">
                <a:latin typeface="Arial" panose="020B0604020202020204" pitchFamily="34" charset="0"/>
              </a:rPr>
              <a:t>分解类似，</a:t>
            </a:r>
            <a:r>
              <a:rPr lang="en-US" altLang="zh-CN" sz="2000" dirty="0">
                <a:latin typeface="Arial" panose="020B0604020202020204" pitchFamily="34" charset="0"/>
              </a:rPr>
              <a:t>SimplE</a:t>
            </a:r>
            <a:r>
              <a:rPr lang="zh-CN" altLang="en-US" sz="2000" dirty="0">
                <a:latin typeface="Arial" panose="020B0604020202020204" pitchFamily="34" charset="0"/>
              </a:rPr>
              <a:t>对每一个实体</a:t>
            </a:r>
            <a:r>
              <a:rPr lang="en-US" altLang="zh-CN" sz="2000" dirty="0">
                <a:latin typeface="Arial" panose="020B0604020202020204" pitchFamily="34" charset="0"/>
              </a:rPr>
              <a:t>e</a:t>
            </a:r>
            <a:r>
              <a:rPr lang="zh-CN" altLang="en-US" sz="2000" dirty="0">
                <a:latin typeface="Arial" panose="020B0604020202020204" pitchFamily="34" charset="0"/>
              </a:rPr>
              <a:t>的嵌入考虑两个向量</a:t>
            </a:r>
            <a:r>
              <a:rPr lang="en-US" altLang="zh-CN" sz="2000" dirty="0">
                <a:latin typeface="Arial" panose="020B0604020202020204" pitchFamily="34" charset="0"/>
              </a:rPr>
              <a:t>	        </a:t>
            </a:r>
            <a:r>
              <a:rPr lang="zh-CN" altLang="en-US" sz="2000" dirty="0">
                <a:latin typeface="Arial" panose="020B0604020202020204" pitchFamily="34" charset="0"/>
              </a:rPr>
              <a:t>，对于每一个关系</a:t>
            </a:r>
            <a:r>
              <a:rPr lang="en-US" altLang="zh-CN" sz="2000" dirty="0">
                <a:latin typeface="Arial" panose="020B0604020202020204" pitchFamily="34" charset="0"/>
              </a:rPr>
              <a:t>r</a:t>
            </a:r>
            <a:r>
              <a:rPr lang="zh-CN" altLang="en-US" sz="2000" dirty="0">
                <a:latin typeface="Arial" panose="020B0604020202020204" pitchFamily="34" charset="0"/>
              </a:rPr>
              <a:t>的嵌入考虑两个向量</a:t>
            </a:r>
            <a:r>
              <a:rPr lang="en-US" altLang="zh-CN" sz="2000" dirty="0">
                <a:latin typeface="Arial" panose="020B0604020202020204" pitchFamily="34" charset="0"/>
              </a:rPr>
              <a:t>		</a:t>
            </a:r>
            <a:r>
              <a:rPr lang="zh-CN" altLang="en-US" sz="2000" dirty="0">
                <a:latin typeface="Arial" panose="020B0604020202020204" pitchFamily="34" charset="0"/>
              </a:rPr>
              <a:t>。</a:t>
            </a:r>
            <a:endParaRPr lang="zh-CN" altLang="en-US" sz="2000" dirty="0">
              <a:latin typeface="Arial" panose="020B0604020202020204" pitchFamily="34" charset="0"/>
            </a:endParaRPr>
          </a:p>
          <a:p>
            <a:pPr marL="0" lvl="1" indent="457200">
              <a:spcBef>
                <a:spcPts val="0"/>
              </a:spcBef>
              <a:spcAft>
                <a:spcPts val="0"/>
              </a:spcAft>
              <a:buNone/>
            </a:pPr>
            <a:r>
              <a:rPr lang="en-US" altLang="zh-CN" sz="2000" dirty="0">
                <a:latin typeface="Arial" panose="020B0604020202020204" pitchFamily="34" charset="0"/>
              </a:rPr>
              <a:t>SimplE</a:t>
            </a:r>
            <a:r>
              <a:rPr lang="zh-CN" altLang="en-US" sz="2000" dirty="0">
                <a:latin typeface="Arial" panose="020B0604020202020204" pitchFamily="34" charset="0"/>
              </a:rPr>
              <a:t>对于一个三元组</a:t>
            </a:r>
            <a:r>
              <a:rPr lang="en-US" altLang="zh-CN" sz="2000" dirty="0">
                <a:latin typeface="Arial" panose="020B0604020202020204" pitchFamily="34" charset="0"/>
              </a:rPr>
              <a:t>	    </a:t>
            </a:r>
            <a:r>
              <a:rPr lang="zh-CN" altLang="en-US" sz="2000" dirty="0">
                <a:latin typeface="Arial" panose="020B0604020202020204" pitchFamily="34" charset="0"/>
              </a:rPr>
              <a:t>的相似性方程定义为</a:t>
            </a:r>
            <a:endParaRPr lang="zh-CN" altLang="en-US" sz="2000" dirty="0">
              <a:latin typeface="Arial" panose="020B0604020202020204" pitchFamily="34" charset="0"/>
            </a:endParaRPr>
          </a:p>
          <a:p>
            <a:pPr marL="0" lvl="1" indent="457200">
              <a:spcBef>
                <a:spcPts val="0"/>
              </a:spcBef>
              <a:spcAft>
                <a:spcPts val="0"/>
              </a:spcAft>
              <a:buNone/>
            </a:pPr>
            <a:endParaRPr lang="zh-CN" altLang="en-US" sz="2000" dirty="0">
              <a:latin typeface="Arial" panose="020B0604020202020204" pitchFamily="34" charset="0"/>
            </a:endParaRPr>
          </a:p>
          <a:p>
            <a:pPr marL="0" lvl="1" indent="457200">
              <a:spcBef>
                <a:spcPts val="0"/>
              </a:spcBef>
              <a:spcAft>
                <a:spcPts val="0"/>
              </a:spcAft>
              <a:buNone/>
            </a:pPr>
            <a:r>
              <a:rPr lang="zh-CN" altLang="en-US" sz="2000" dirty="0">
                <a:latin typeface="Arial" panose="020B0604020202020204" pitchFamily="34" charset="0"/>
              </a:rPr>
              <a:t>即</a:t>
            </a:r>
            <a:r>
              <a:rPr lang="en-US" altLang="zh-CN" sz="2000" dirty="0">
                <a:latin typeface="Arial" panose="020B0604020202020204" pitchFamily="34" charset="0"/>
              </a:rPr>
              <a:t>			    </a:t>
            </a:r>
            <a:r>
              <a:rPr lang="zh-CN" altLang="en-US" sz="2000" dirty="0">
                <a:latin typeface="Arial" panose="020B0604020202020204" pitchFamily="34" charset="0"/>
              </a:rPr>
              <a:t>在</a:t>
            </a:r>
            <a:r>
              <a:rPr lang="en-US" altLang="zh-CN" sz="2000" dirty="0">
                <a:latin typeface="Arial" panose="020B0604020202020204" pitchFamily="34" charset="0"/>
              </a:rPr>
              <a:t>CP</a:t>
            </a:r>
            <a:r>
              <a:rPr lang="zh-CN" altLang="en-US" sz="2000" dirty="0">
                <a:latin typeface="Arial" panose="020B0604020202020204" pitchFamily="34" charset="0"/>
              </a:rPr>
              <a:t>中分数的平均值。</a:t>
            </a:r>
            <a:endParaRPr lang="zh-CN" altLang="en-US" sz="2000" dirty="0">
              <a:latin typeface="Arial" panose="020B0604020202020204" pitchFamily="34" charset="0"/>
            </a:endParaRPr>
          </a:p>
          <a:p>
            <a:pPr marL="0" lvl="1" indent="457200">
              <a:spcBef>
                <a:spcPts val="0"/>
              </a:spcBef>
              <a:spcAft>
                <a:spcPts val="0"/>
              </a:spcAft>
              <a:buNone/>
            </a:pPr>
            <a:endParaRPr lang="zh-CN" altLang="en-US" sz="2000" dirty="0">
              <a:latin typeface="Arial" panose="020B0604020202020204" pitchFamily="34" charset="0"/>
            </a:endParaRPr>
          </a:p>
          <a:p>
            <a:pPr marL="0" lvl="1" indent="457200">
              <a:spcBef>
                <a:spcPts val="0"/>
              </a:spcBef>
              <a:spcAft>
                <a:spcPts val="0"/>
              </a:spcAft>
              <a:buNone/>
            </a:pPr>
            <a:r>
              <a:rPr lang="zh-CN" altLang="en-US" sz="2000" dirty="0">
                <a:latin typeface="Arial" panose="020B0604020202020204" pitchFamily="34" charset="0"/>
              </a:rPr>
              <a:t>在实验中，我们还考虑了一种不同的变体，我们称之为</a:t>
            </a:r>
            <a:endParaRPr lang="zh-CN" altLang="en-US" sz="2000" dirty="0">
              <a:latin typeface="Arial" panose="020B0604020202020204" pitchFamily="34" charset="0"/>
            </a:endParaRPr>
          </a:p>
          <a:p>
            <a:pPr marL="0" lvl="1" indent="457200">
              <a:spcBef>
                <a:spcPts val="0"/>
              </a:spcBef>
              <a:spcAft>
                <a:spcPts val="0"/>
              </a:spcAft>
              <a:buNone/>
            </a:pPr>
            <a:r>
              <a:rPr lang="zh-CN" altLang="en-US" sz="2000" dirty="0">
                <a:latin typeface="Arial" panose="020B0604020202020204" pitchFamily="34" charset="0"/>
              </a:rPr>
              <a:t>在我们的训练中，</a:t>
            </a:r>
            <a:r>
              <a:rPr lang="en-US" altLang="zh-CN" sz="2000" dirty="0">
                <a:latin typeface="Arial" panose="020B0604020202020204" pitchFamily="34" charset="0"/>
              </a:rPr>
              <a:t>		</a:t>
            </a:r>
            <a:r>
              <a:rPr lang="zh-CN" altLang="en-US" sz="2000" dirty="0">
                <a:latin typeface="Arial" panose="020B0604020202020204" pitchFamily="34" charset="0"/>
              </a:rPr>
              <a:t>对于每一个正确的三元组更新嵌入使他们的得分</a:t>
            </a:r>
            <a:r>
              <a:rPr lang="en-US" altLang="zh-CN" sz="2000" dirty="0">
                <a:latin typeface="Arial" panose="020B0604020202020204" pitchFamily="34" charset="0"/>
              </a:rPr>
              <a:t>				</a:t>
            </a:r>
            <a:r>
              <a:rPr lang="zh-CN" altLang="en-US" sz="2000" dirty="0">
                <a:latin typeface="Arial" panose="020B0604020202020204" pitchFamily="34" charset="0"/>
              </a:rPr>
              <a:t>变得更大，对</a:t>
            </a:r>
            <a:r>
              <a:rPr lang="zh-CN" altLang="en-US" sz="2000" dirty="0">
                <a:latin typeface="Arial" panose="020B0604020202020204" pitchFamily="34" charset="0"/>
                <a:sym typeface="+mn-ea"/>
              </a:rPr>
              <a:t>每一个错误的三元组更新嵌入使他们的得分</a:t>
            </a:r>
            <a:r>
              <a:rPr lang="en-US" altLang="zh-CN" sz="2000" dirty="0">
                <a:latin typeface="Arial" panose="020B0604020202020204" pitchFamily="34" charset="0"/>
                <a:sym typeface="+mn-ea"/>
              </a:rPr>
              <a:t>				 </a:t>
            </a:r>
            <a:r>
              <a:rPr lang="zh-CN" altLang="en-US" sz="2000" dirty="0">
                <a:latin typeface="Arial" panose="020B0604020202020204" pitchFamily="34" charset="0"/>
                <a:sym typeface="+mn-ea"/>
              </a:rPr>
              <a:t>变得更小。</a:t>
            </a:r>
            <a:endParaRPr lang="zh-CN" altLang="en-US" sz="2000" dirty="0">
              <a:latin typeface="Arial" panose="020B0604020202020204" pitchFamily="34" charset="0"/>
              <a:sym typeface="+mn-ea"/>
            </a:endParaRPr>
          </a:p>
          <a:p>
            <a:pPr marL="0" lvl="1" indent="457200">
              <a:spcBef>
                <a:spcPts val="0"/>
              </a:spcBef>
              <a:spcAft>
                <a:spcPts val="0"/>
              </a:spcAft>
              <a:buNone/>
            </a:pPr>
            <a:r>
              <a:rPr lang="zh-CN" altLang="en-US" sz="2000" dirty="0">
                <a:latin typeface="Arial" panose="020B0604020202020204" pitchFamily="34" charset="0"/>
              </a:rPr>
              <a:t>在我们的测试中，</a:t>
            </a:r>
            <a:r>
              <a:rPr lang="en-US" altLang="zh-CN" sz="2000" dirty="0">
                <a:latin typeface="Arial" panose="020B0604020202020204" pitchFamily="34" charset="0"/>
              </a:rPr>
              <a:t>		</a:t>
            </a:r>
            <a:r>
              <a:rPr lang="zh-CN" altLang="en-US" sz="2000" dirty="0">
                <a:latin typeface="Arial" panose="020B0604020202020204" pitchFamily="34" charset="0"/>
              </a:rPr>
              <a:t>忽略</a:t>
            </a:r>
            <a:r>
              <a:rPr lang="en-US" altLang="zh-CN" sz="2000" dirty="0">
                <a:latin typeface="Arial" panose="020B0604020202020204" pitchFamily="34" charset="0"/>
              </a:rPr>
              <a:t>	  </a:t>
            </a:r>
            <a:r>
              <a:rPr lang="zh-CN" altLang="en-US" sz="2000" dirty="0">
                <a:latin typeface="Arial" panose="020B0604020202020204" pitchFamily="34" charset="0"/>
              </a:rPr>
              <a:t>，定义的相似函数为</a:t>
            </a:r>
            <a:endParaRPr lang="zh-CN" altLang="en-US" sz="2000" dirty="0">
              <a:latin typeface="Arial" panose="020B0604020202020204" pitchFamily="34" charset="0"/>
            </a:endParaRPr>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7810500" y="1739265"/>
            <a:ext cx="571500" cy="266700"/>
          </a:xfrm>
          <a:prstGeom prst="rect">
            <a:avLst/>
          </a:prstGeom>
        </p:spPr>
      </p:pic>
      <p:pic>
        <p:nvPicPr>
          <p:cNvPr id="3" name="图片 2"/>
          <p:cNvPicPr>
            <a:picLocks noChangeAspect="1"/>
          </p:cNvPicPr>
          <p:nvPr/>
        </p:nvPicPr>
        <p:blipFill>
          <a:blip r:embed="rId3"/>
          <a:stretch>
            <a:fillRect/>
          </a:stretch>
        </p:blipFill>
        <p:spPr>
          <a:xfrm>
            <a:off x="5302885" y="2097405"/>
            <a:ext cx="685800" cy="238125"/>
          </a:xfrm>
          <a:prstGeom prst="rect">
            <a:avLst/>
          </a:prstGeom>
        </p:spPr>
      </p:pic>
      <p:pic>
        <p:nvPicPr>
          <p:cNvPr id="4" name="图片 3"/>
          <p:cNvPicPr>
            <a:picLocks noChangeAspect="1"/>
          </p:cNvPicPr>
          <p:nvPr/>
        </p:nvPicPr>
        <p:blipFill>
          <a:blip r:embed="rId4"/>
          <a:stretch>
            <a:fillRect/>
          </a:stretch>
        </p:blipFill>
        <p:spPr>
          <a:xfrm>
            <a:off x="3731260" y="2470150"/>
            <a:ext cx="838200" cy="266700"/>
          </a:xfrm>
          <a:prstGeom prst="rect">
            <a:avLst/>
          </a:prstGeom>
        </p:spPr>
      </p:pic>
      <p:pic>
        <p:nvPicPr>
          <p:cNvPr id="5" name="图片 4"/>
          <p:cNvPicPr>
            <a:picLocks noChangeAspect="1"/>
          </p:cNvPicPr>
          <p:nvPr/>
        </p:nvPicPr>
        <p:blipFill>
          <a:blip r:embed="rId5"/>
          <a:stretch>
            <a:fillRect/>
          </a:stretch>
        </p:blipFill>
        <p:spPr>
          <a:xfrm>
            <a:off x="3082290" y="2826385"/>
            <a:ext cx="2828925" cy="276225"/>
          </a:xfrm>
          <a:prstGeom prst="rect">
            <a:avLst/>
          </a:prstGeom>
        </p:spPr>
      </p:pic>
      <p:pic>
        <p:nvPicPr>
          <p:cNvPr id="6" name="图片 5"/>
          <p:cNvPicPr>
            <a:picLocks noChangeAspect="1"/>
          </p:cNvPicPr>
          <p:nvPr/>
        </p:nvPicPr>
        <p:blipFill>
          <a:blip r:embed="rId6"/>
          <a:stretch>
            <a:fillRect/>
          </a:stretch>
        </p:blipFill>
        <p:spPr>
          <a:xfrm>
            <a:off x="1390650" y="3166745"/>
            <a:ext cx="2219325" cy="266700"/>
          </a:xfrm>
          <a:prstGeom prst="rect">
            <a:avLst/>
          </a:prstGeom>
        </p:spPr>
      </p:pic>
      <p:pic>
        <p:nvPicPr>
          <p:cNvPr id="7" name="图片 6"/>
          <p:cNvPicPr>
            <a:picLocks noChangeAspect="1"/>
          </p:cNvPicPr>
          <p:nvPr/>
        </p:nvPicPr>
        <p:blipFill>
          <a:blip r:embed="rId7"/>
          <a:stretch>
            <a:fillRect/>
          </a:stretch>
        </p:blipFill>
        <p:spPr>
          <a:xfrm>
            <a:off x="7249795" y="3877310"/>
            <a:ext cx="1000125" cy="219075"/>
          </a:xfrm>
          <a:prstGeom prst="rect">
            <a:avLst/>
          </a:prstGeom>
        </p:spPr>
      </p:pic>
      <p:pic>
        <p:nvPicPr>
          <p:cNvPr id="8" name="图片 7"/>
          <p:cNvPicPr>
            <a:picLocks noChangeAspect="1"/>
          </p:cNvPicPr>
          <p:nvPr/>
        </p:nvPicPr>
        <p:blipFill>
          <a:blip r:embed="rId7"/>
          <a:stretch>
            <a:fillRect/>
          </a:stretch>
        </p:blipFill>
        <p:spPr>
          <a:xfrm>
            <a:off x="3082290" y="4202430"/>
            <a:ext cx="1000125" cy="219075"/>
          </a:xfrm>
          <a:prstGeom prst="rect">
            <a:avLst/>
          </a:prstGeom>
        </p:spPr>
      </p:pic>
      <p:pic>
        <p:nvPicPr>
          <p:cNvPr id="9" name="图片 8"/>
          <p:cNvPicPr>
            <a:picLocks noChangeAspect="1"/>
          </p:cNvPicPr>
          <p:nvPr/>
        </p:nvPicPr>
        <p:blipFill>
          <a:blip r:embed="rId8"/>
          <a:stretch>
            <a:fillRect/>
          </a:stretch>
        </p:blipFill>
        <p:spPr>
          <a:xfrm>
            <a:off x="1906905" y="4569460"/>
            <a:ext cx="3181350" cy="228600"/>
          </a:xfrm>
          <a:prstGeom prst="rect">
            <a:avLst/>
          </a:prstGeom>
        </p:spPr>
      </p:pic>
      <p:pic>
        <p:nvPicPr>
          <p:cNvPr id="11" name="图片 10"/>
          <p:cNvPicPr>
            <a:picLocks noChangeAspect="1"/>
          </p:cNvPicPr>
          <p:nvPr/>
        </p:nvPicPr>
        <p:blipFill>
          <a:blip r:embed="rId8"/>
          <a:stretch>
            <a:fillRect/>
          </a:stretch>
        </p:blipFill>
        <p:spPr>
          <a:xfrm>
            <a:off x="3907155" y="4928870"/>
            <a:ext cx="3181350" cy="228600"/>
          </a:xfrm>
          <a:prstGeom prst="rect">
            <a:avLst/>
          </a:prstGeom>
        </p:spPr>
      </p:pic>
      <p:pic>
        <p:nvPicPr>
          <p:cNvPr id="12" name="图片 11"/>
          <p:cNvPicPr>
            <a:picLocks noChangeAspect="1"/>
          </p:cNvPicPr>
          <p:nvPr/>
        </p:nvPicPr>
        <p:blipFill>
          <a:blip r:embed="rId7"/>
          <a:stretch>
            <a:fillRect/>
          </a:stretch>
        </p:blipFill>
        <p:spPr>
          <a:xfrm>
            <a:off x="3133725" y="5236210"/>
            <a:ext cx="1000125" cy="219075"/>
          </a:xfrm>
          <a:prstGeom prst="rect">
            <a:avLst/>
          </a:prstGeom>
        </p:spPr>
      </p:pic>
      <p:pic>
        <p:nvPicPr>
          <p:cNvPr id="13" name="图片 12"/>
          <p:cNvPicPr>
            <a:picLocks noChangeAspect="1"/>
          </p:cNvPicPr>
          <p:nvPr/>
        </p:nvPicPr>
        <p:blipFill>
          <a:blip r:embed="rId9"/>
          <a:stretch>
            <a:fillRect/>
          </a:stretch>
        </p:blipFill>
        <p:spPr>
          <a:xfrm>
            <a:off x="4921885" y="5236210"/>
            <a:ext cx="381000" cy="285750"/>
          </a:xfrm>
          <a:prstGeom prst="rect">
            <a:avLst/>
          </a:prstGeom>
        </p:spPr>
      </p:pic>
      <p:pic>
        <p:nvPicPr>
          <p:cNvPr id="14" name="图片 13"/>
          <p:cNvPicPr>
            <a:picLocks noChangeAspect="1"/>
          </p:cNvPicPr>
          <p:nvPr/>
        </p:nvPicPr>
        <p:blipFill>
          <a:blip r:embed="rId10"/>
          <a:srcRect t="3556"/>
          <a:stretch>
            <a:fillRect/>
          </a:stretch>
        </p:blipFill>
        <p:spPr>
          <a:xfrm>
            <a:off x="3907155" y="5617210"/>
            <a:ext cx="1076325" cy="275590"/>
          </a:xfrm>
          <a:prstGeom prst="rect">
            <a:avLst/>
          </a:prstGeom>
        </p:spPr>
      </p:pic>
    </p:spTree>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a:t>
            </a:r>
            <a:r>
              <a:rPr lang="en-US" altLang="zh-CN" sz="2800" b="1" dirty="0" err="1">
                <a:effectLst>
                  <a:outerShdw blurRad="38100" dist="38100" dir="2700000">
                    <a:srgbClr val="C0C0C0"/>
                  </a:outerShdw>
                </a:effectLst>
                <a:latin typeface="+mn-lt"/>
                <a:ea typeface="+mn-ea"/>
                <a:cs typeface="+mn-cs"/>
              </a:rPr>
              <a:t>SimplE</a:t>
            </a:r>
            <a:r>
              <a:rPr lang="en-US" altLang="zh-CN" sz="2800" b="1" dirty="0">
                <a:effectLst>
                  <a:outerShdw blurRad="38100" dist="38100" dir="2700000">
                    <a:srgbClr val="C0C0C0"/>
                  </a:outerShdw>
                </a:effectLst>
                <a:latin typeface="+mn-lt"/>
                <a:ea typeface="+mn-ea"/>
                <a:cs typeface="+mn-cs"/>
              </a:rPr>
              <a:t> </a:t>
            </a:r>
            <a:r>
              <a:rPr lang="zh-CN" altLang="en-US" sz="2800" b="1" dirty="0">
                <a:effectLst>
                  <a:outerShdw blurRad="38100" dist="38100" dir="2700000">
                    <a:srgbClr val="C0C0C0"/>
                  </a:outerShdw>
                </a:effectLst>
                <a:latin typeface="+mn-lt"/>
                <a:ea typeface="+mn-ea"/>
                <a:cs typeface="+mn-cs"/>
              </a:rPr>
              <a:t>一个简单并充分表达的模型</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spcBef>
                <a:spcPts val="0"/>
              </a:spcBef>
              <a:spcAft>
                <a:spcPts val="0"/>
              </a:spcAft>
              <a:buNone/>
            </a:pPr>
            <a:r>
              <a:rPr lang="zh-CN" altLang="en-US" sz="2000" b="1" dirty="0">
                <a:latin typeface="Arial" panose="020B0604020202020204" pitchFamily="34" charset="0"/>
              </a:rPr>
              <a:t>学习</a:t>
            </a:r>
            <a:r>
              <a:rPr lang="en-US" altLang="zh-CN" sz="2000" b="1" dirty="0">
                <a:latin typeface="Arial" panose="020B0604020202020204" pitchFamily="34" charset="0"/>
              </a:rPr>
              <a:t>SimplE</a:t>
            </a:r>
            <a:r>
              <a:rPr lang="zh-CN" altLang="en-US" sz="2000" b="1" dirty="0">
                <a:latin typeface="Arial" panose="020B0604020202020204" pitchFamily="34" charset="0"/>
              </a:rPr>
              <a:t>模型：</a:t>
            </a:r>
            <a:endParaRPr lang="zh-CN" altLang="en-US" sz="2000" b="1" dirty="0">
              <a:latin typeface="Arial" panose="020B0604020202020204" pitchFamily="34" charset="0"/>
            </a:endParaRPr>
          </a:p>
          <a:p>
            <a:pPr marL="0" lvl="1" indent="457200">
              <a:spcBef>
                <a:spcPts val="0"/>
              </a:spcBef>
              <a:spcAft>
                <a:spcPts val="0"/>
              </a:spcAft>
              <a:buNone/>
            </a:pPr>
            <a:r>
              <a:rPr lang="zh-CN" altLang="en-US" sz="2000" dirty="0">
                <a:latin typeface="Arial" panose="020B0604020202020204" pitchFamily="34" charset="0"/>
              </a:rPr>
              <a:t>为了学习</a:t>
            </a:r>
            <a:r>
              <a:rPr lang="en-US" altLang="zh-CN" sz="2000" dirty="0">
                <a:latin typeface="Arial" panose="020B0604020202020204" pitchFamily="34" charset="0"/>
              </a:rPr>
              <a:t>SimplE</a:t>
            </a:r>
            <a:r>
              <a:rPr lang="zh-CN" altLang="en-US" sz="2000" dirty="0">
                <a:latin typeface="Arial" panose="020B0604020202020204" pitchFamily="34" charset="0"/>
              </a:rPr>
              <a:t>模型，我们使用了带有小批量的随机梯度下降。在每次学习迭代中，我们迭代地从KG中获取一批正的三组，然后对这批中每一个正的三组，我们通过破坏正的三组产生n个负的三组。</a:t>
            </a:r>
            <a:endParaRPr lang="zh-CN" altLang="en-US" sz="2000" dirty="0">
              <a:latin typeface="Arial" panose="020B0604020202020204" pitchFamily="34" charset="0"/>
            </a:endParaRPr>
          </a:p>
          <a:p>
            <a:pPr marL="0" lvl="1" indent="457200">
              <a:spcBef>
                <a:spcPts val="0"/>
              </a:spcBef>
              <a:spcAft>
                <a:spcPts val="0"/>
              </a:spcAft>
              <a:buNone/>
            </a:pPr>
            <a:endParaRPr lang="zh-CN" altLang="en-US" sz="2000" dirty="0">
              <a:latin typeface="Arial" panose="020B0604020202020204" pitchFamily="34" charset="0"/>
            </a:endParaRPr>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3725</Words>
  <Application>WPS 演示</Application>
  <PresentationFormat>全屏显示(4:3)</PresentationFormat>
  <Paragraphs>210</Paragraphs>
  <Slides>22</Slides>
  <Notes>20</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22</vt:i4>
      </vt:variant>
    </vt:vector>
  </HeadingPairs>
  <TitlesOfParts>
    <vt:vector size="39" baseType="lpstr">
      <vt:lpstr>Arial</vt:lpstr>
      <vt:lpstr>宋体</vt:lpstr>
      <vt:lpstr>Wingdings</vt:lpstr>
      <vt:lpstr>Gulim</vt:lpstr>
      <vt:lpstr>Malgun Gothic</vt:lpstr>
      <vt:lpstr>Times New Roman</vt:lpstr>
      <vt:lpstr>Tahoma</vt:lpstr>
      <vt:lpstr>微软雅黑</vt:lpstr>
      <vt:lpstr>HY헤드라인M</vt:lpstr>
      <vt:lpstr>Arial Unicode MS</vt:lpstr>
      <vt:lpstr>BatangChe</vt:lpstr>
      <vt:lpstr>UmePlus Gothic</vt:lpstr>
      <vt:lpstr>Adobe Myungjo Std M</vt:lpstr>
      <vt:lpstr>프레젠테이션-서식4</vt:lpstr>
      <vt:lpstr>1_프레젠테이션-서식4</vt:lpstr>
      <vt:lpstr>2_프레젠테이션-서식4</vt:lpstr>
      <vt:lpstr>3_프레젠테이션-서식4</vt:lpstr>
      <vt:lpstr>SimplE Embedding for Link Prediction in  Knowledge Graphs</vt:lpstr>
      <vt:lpstr>摘要</vt:lpstr>
      <vt:lpstr>大纲</vt:lpstr>
      <vt:lpstr>1、 Introduction</vt:lpstr>
      <vt:lpstr>1、 Introduction</vt:lpstr>
      <vt:lpstr>2、SimplE 一个简单并充分表达的模型</vt:lpstr>
      <vt:lpstr>2、SimplE 一个简单并充分表达的模型</vt:lpstr>
      <vt:lpstr>2、SimplE 一个简单并充分表达的模型</vt:lpstr>
      <vt:lpstr>2、SimplE 一个简单并充分表达的模型</vt:lpstr>
      <vt:lpstr>PowerPoint 演示文稿</vt:lpstr>
      <vt:lpstr>PowerPoint 演示文稿</vt:lpstr>
      <vt:lpstr>PowerPoint 演示文稿</vt:lpstr>
      <vt:lpstr>3、实验</vt:lpstr>
      <vt:lpstr>3、实验</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厦门科长</cp:lastModifiedBy>
  <cp:revision>2751</cp:revision>
  <dcterms:created xsi:type="dcterms:W3CDTF">2014-06-19T14:09:00Z</dcterms:created>
  <dcterms:modified xsi:type="dcterms:W3CDTF">2021-03-27T08:21:50Z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2052-11.1.0.9828</vt:lpwstr>
  </property>
</Properties>
</file>