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29"/>
  </p:notesMasterIdLst>
  <p:sldIdLst>
    <p:sldId id="256" r:id="rId5"/>
    <p:sldId id="988" r:id="rId6"/>
    <p:sldId id="808" r:id="rId7"/>
    <p:sldId id="899" r:id="rId8"/>
    <p:sldId id="989" r:id="rId9"/>
    <p:sldId id="1010" r:id="rId10"/>
    <p:sldId id="995" r:id="rId11"/>
    <p:sldId id="993" r:id="rId12"/>
    <p:sldId id="999" r:id="rId13"/>
    <p:sldId id="1011" r:id="rId14"/>
    <p:sldId id="1012" r:id="rId15"/>
    <p:sldId id="1000" r:id="rId16"/>
    <p:sldId id="994" r:id="rId17"/>
    <p:sldId id="998" r:id="rId18"/>
    <p:sldId id="1013" r:id="rId19"/>
    <p:sldId id="1014" r:id="rId20"/>
    <p:sldId id="1002" r:id="rId21"/>
    <p:sldId id="1015" r:id="rId22"/>
    <p:sldId id="1003" r:id="rId23"/>
    <p:sldId id="1016" r:id="rId24"/>
    <p:sldId id="1017" r:id="rId25"/>
    <p:sldId id="1007" r:id="rId26"/>
    <p:sldId id="1018" r:id="rId27"/>
    <p:sldId id="507" r:id="rId28"/>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95" autoAdjust="0"/>
  </p:normalViewPr>
  <p:slideViewPr>
    <p:cSldViewPr showGuides="1">
      <p:cViewPr varScale="1">
        <p:scale>
          <a:sx n="90" d="100"/>
          <a:sy n="90" d="100"/>
        </p:scale>
        <p:origin x="2214" y="96"/>
      </p:cViewPr>
      <p:guideLst>
        <p:guide orient="horz" pos="2160"/>
        <p:guide pos="283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6%B5%81%E5%BD%A2/2884058"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smtClean="0">
                <a:effectLst/>
              </a:rPr>
              <a:t>大家好，今天我要介绍的这篇论文题目是</a:t>
            </a:r>
            <a:r>
              <a:rPr lang="en-US" altLang="zh-CN" dirty="0" smtClean="0">
                <a:effectLst/>
              </a:rPr>
              <a:t>《</a:t>
            </a:r>
            <a:r>
              <a:rPr lang="zh-CN" altLang="en-US" dirty="0" smtClean="0">
                <a:effectLst/>
              </a:rPr>
              <a:t>基于李群的知识图谱嵌入</a:t>
            </a:r>
            <a:r>
              <a:rPr lang="en-US" altLang="zh-CN" dirty="0" smtClean="0">
                <a:effectLst/>
              </a:rPr>
              <a:t>》</a:t>
            </a:r>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smtClean="0">
                <a:effectLst/>
              </a:rPr>
              <a:t>Lie Group</a:t>
            </a:r>
            <a:r>
              <a:rPr lang="zh-CN" altLang="en-US" dirty="0" smtClean="0">
                <a:effectLst/>
              </a:rPr>
              <a:t>：李群</a:t>
            </a:r>
            <a:r>
              <a:rPr lang="zh-CN" altLang="en-US" dirty="0" smtClean="0"/>
              <a:t>是具有群结构的实</a:t>
            </a:r>
            <a:r>
              <a:rPr lang="zh-CN" altLang="en-US" dirty="0" smtClean="0">
                <a:hlinkClick r:id="rId3"/>
              </a:rPr>
              <a:t>流形</a:t>
            </a:r>
            <a:r>
              <a:rPr lang="zh-CN" altLang="en-US" dirty="0" smtClean="0"/>
              <a:t>或者复流形，并且群中的加法运算和逆元运算是流形中的解析映射。李群在数学分析、物理和几何中都有非常重要的作用。</a:t>
            </a:r>
            <a:endParaRPr lang="zh-CN" altLang="en-US" dirty="0"/>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zh-CN" altLang="en-US" b="0" dirty="0" smtClean="0"/>
              <a:t>读</a:t>
            </a:r>
            <a:r>
              <a:rPr lang="en-US" altLang="zh-CN" b="0" dirty="0" smtClean="0"/>
              <a:t>PPT</a:t>
            </a:r>
            <a:r>
              <a:rPr lang="zh-CN" altLang="en-US" b="0" dirty="0" smtClean="0"/>
              <a:t>）</a:t>
            </a:r>
            <a:endParaRPr lang="en-US" altLang="zh-CN" b="0" dirty="0" smtClean="0"/>
          </a:p>
          <a:p>
            <a:r>
              <a:rPr lang="zh-CN" altLang="en-US" dirty="0" smtClean="0"/>
              <a:t>微分同胚</a:t>
            </a:r>
            <a:r>
              <a:rPr lang="zh-CN" altLang="en-US" dirty="0" smtClean="0"/>
              <a:t>是适用于微分流形范畴的同构概念。这是从微分流形之间的可逆映射，使得此映射及其逆映射均为光滑（即无穷可微）的</a:t>
            </a:r>
          </a:p>
        </p:txBody>
      </p:sp>
    </p:spTree>
    <p:extLst>
      <p:ext uri="{BB962C8B-B14F-4D97-AF65-F5344CB8AC3E}">
        <p14:creationId xmlns:p14="http://schemas.microsoft.com/office/powerpoint/2010/main" val="363069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（读</a:t>
            </a:r>
            <a:r>
              <a:rPr lang="en-US" altLang="zh-CN" dirty="0" smtClean="0"/>
              <a:t>PPT</a:t>
            </a:r>
            <a:r>
              <a:rPr lang="zh-CN" altLang="en-US" dirty="0" smtClean="0"/>
              <a:t>）</a:t>
            </a:r>
            <a:endParaRPr lang="zh-CN" altLang="en-US" dirty="0" smtClean="0"/>
          </a:p>
        </p:txBody>
      </p:sp>
    </p:spTree>
    <p:extLst>
      <p:ext uri="{BB962C8B-B14F-4D97-AF65-F5344CB8AC3E}">
        <p14:creationId xmlns:p14="http://schemas.microsoft.com/office/powerpoint/2010/main" val="2659344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n=1</a:t>
            </a:r>
            <a:r>
              <a:rPr lang="zh-CN" altLang="en-US" dirty="0" smtClean="0"/>
              <a:t>时</a:t>
            </a:r>
            <a:r>
              <a:rPr lang="en-US" altLang="zh-CN" dirty="0" err="1" smtClean="0"/>
              <a:t>TorusE</a:t>
            </a:r>
            <a:r>
              <a:rPr lang="zh-CN" altLang="en-US" dirty="0" smtClean="0"/>
              <a:t>的评分函数及其导数图。</a:t>
            </a:r>
            <a:r>
              <a:rPr lang="en-US" altLang="zh-CN" dirty="0" smtClean="0"/>
              <a:t>fL1</a:t>
            </a:r>
            <a:r>
              <a:rPr lang="zh-CN" altLang="en-US" dirty="0" smtClean="0"/>
              <a:t>，</a:t>
            </a:r>
            <a:r>
              <a:rPr lang="en-US" altLang="zh-CN" dirty="0" smtClean="0"/>
              <a:t>fL2</a:t>
            </a:r>
            <a:r>
              <a:rPr lang="zh-CN" altLang="en-US" dirty="0" smtClean="0"/>
              <a:t>和</a:t>
            </a:r>
            <a:r>
              <a:rPr lang="en-US" altLang="zh-CN" dirty="0" smtClean="0"/>
              <a:t>feL2</a:t>
            </a:r>
            <a:r>
              <a:rPr lang="zh-CN" altLang="en-US" dirty="0" smtClean="0"/>
              <a:t>看起来很相似，但是它们的导数却出人意料地不同。</a:t>
            </a:r>
            <a:r>
              <a:rPr lang="en-US" altLang="zh-CN" dirty="0" err="1" smtClean="0"/>
              <a:t>fL</a:t>
            </a:r>
            <a:r>
              <a:rPr lang="en-US" altLang="zh-CN" dirty="0" smtClean="0"/>
              <a:t>  1</a:t>
            </a:r>
            <a:r>
              <a:rPr lang="zh-CN" altLang="en-US" dirty="0" smtClean="0"/>
              <a:t>是常数，</a:t>
            </a:r>
            <a:r>
              <a:rPr lang="en-US" altLang="zh-CN" dirty="0" err="1" smtClean="0"/>
              <a:t>fL</a:t>
            </a:r>
            <a:r>
              <a:rPr lang="en-US" altLang="zh-CN" dirty="0" smtClean="0"/>
              <a:t>  2</a:t>
            </a:r>
            <a:r>
              <a:rPr lang="zh-CN" altLang="en-US" dirty="0" smtClean="0"/>
              <a:t>在</a:t>
            </a:r>
            <a:r>
              <a:rPr lang="en-US" altLang="zh-CN" dirty="0" smtClean="0"/>
              <a:t>x=0</a:t>
            </a:r>
            <a:r>
              <a:rPr lang="zh-CN" altLang="en-US" dirty="0" smtClean="0"/>
              <a:t>有一个消失点，</a:t>
            </a:r>
            <a:r>
              <a:rPr lang="en-US" altLang="zh-CN" dirty="0" err="1" smtClean="0"/>
              <a:t>feL</a:t>
            </a:r>
            <a:r>
              <a:rPr lang="en-US" altLang="zh-CN" dirty="0" smtClean="0"/>
              <a:t>  2</a:t>
            </a:r>
            <a:r>
              <a:rPr lang="zh-CN" altLang="en-US" dirty="0" smtClean="0"/>
              <a:t>在</a:t>
            </a:r>
            <a:r>
              <a:rPr lang="en-US" altLang="zh-CN" dirty="0" smtClean="0"/>
              <a:t>x=0</a:t>
            </a:r>
            <a:r>
              <a:rPr lang="zh-CN" altLang="en-US" dirty="0" smtClean="0"/>
              <a:t>和</a:t>
            </a:r>
            <a:r>
              <a:rPr lang="en-US" altLang="zh-CN" dirty="0" smtClean="0"/>
              <a:t>x=0.5</a:t>
            </a:r>
            <a:r>
              <a:rPr lang="zh-CN" altLang="en-US" dirty="0" smtClean="0"/>
              <a:t>有两个消失点。</a:t>
            </a:r>
          </a:p>
          <a:p>
            <a:r>
              <a:rPr lang="zh-CN" altLang="en-US" dirty="0" smtClean="0"/>
              <a:t>这些影响通过梯度下降学习得到的嵌入。</a:t>
            </a:r>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a:t>
            </a:r>
            <a:r>
              <a:rPr lang="en-US" altLang="zh-CN" dirty="0" smtClean="0"/>
              <a:t>[x]+</a:t>
            </a:r>
            <a:r>
              <a:rPr lang="zh-CN" altLang="en-US" dirty="0" smtClean="0"/>
              <a:t>表示</a:t>
            </a:r>
            <a:r>
              <a:rPr lang="en-US" altLang="zh-CN" dirty="0" smtClean="0"/>
              <a:t>x</a:t>
            </a:r>
            <a:r>
              <a:rPr lang="zh-CN" altLang="en-US" dirty="0" smtClean="0"/>
              <a:t>的正部分，</a:t>
            </a:r>
            <a:r>
              <a:rPr lang="en-US" altLang="zh-CN" dirty="0" smtClean="0"/>
              <a:t>γ&gt;0</a:t>
            </a:r>
            <a:r>
              <a:rPr lang="zh-CN" altLang="en-US" dirty="0" smtClean="0"/>
              <a:t>是一个边缘超参数，</a:t>
            </a:r>
            <a:r>
              <a:rPr lang="en-US" altLang="zh-CN" dirty="0" err="1" smtClean="0"/>
              <a:t>fd</a:t>
            </a:r>
            <a:r>
              <a:rPr lang="en-US" altLang="zh-CN" dirty="0" smtClean="0"/>
              <a:t>∈{fL1</a:t>
            </a:r>
            <a:r>
              <a:rPr lang="zh-CN" altLang="en-US" dirty="0" smtClean="0"/>
              <a:t>，</a:t>
            </a:r>
            <a:r>
              <a:rPr lang="en-US" altLang="zh-CN" dirty="0" smtClean="0"/>
              <a:t>fL2</a:t>
            </a:r>
            <a:r>
              <a:rPr lang="zh-CN" altLang="en-US" dirty="0" smtClean="0"/>
              <a:t>，</a:t>
            </a:r>
            <a:r>
              <a:rPr lang="en-US" altLang="zh-CN" dirty="0" smtClean="0"/>
              <a:t>feL2}</a:t>
            </a:r>
            <a:r>
              <a:rPr lang="zh-CN" altLang="en-US" dirty="0" smtClean="0"/>
              <a:t>。</a:t>
            </a:r>
            <a:endParaRPr lang="en-US" altLang="zh-CN" dirty="0" smtClean="0"/>
          </a:p>
          <a:p>
            <a:r>
              <a:rPr lang="en-US" altLang="zh-CN" dirty="0" err="1" smtClean="0"/>
              <a:t>TorusE</a:t>
            </a:r>
            <a:r>
              <a:rPr lang="zh-CN" altLang="en-US" dirty="0" smtClean="0"/>
              <a:t>不需要任何正则化和正则化计算时间，因此它有望比</a:t>
            </a:r>
            <a:r>
              <a:rPr lang="en-US" altLang="zh-CN" dirty="0" err="1" smtClean="0"/>
              <a:t>TransE</a:t>
            </a:r>
            <a:r>
              <a:rPr lang="zh-CN" altLang="en-US" dirty="0" smtClean="0"/>
              <a:t>更具伸缩性。</a:t>
            </a:r>
          </a:p>
          <a:p>
            <a:r>
              <a:rPr lang="zh-CN" altLang="en-US" dirty="0" smtClean="0"/>
              <a:t>图</a:t>
            </a:r>
            <a:r>
              <a:rPr lang="en-US" altLang="zh-CN" dirty="0" smtClean="0"/>
              <a:t>3</a:t>
            </a:r>
            <a:r>
              <a:rPr lang="zh-CN" altLang="en-US" dirty="0" smtClean="0"/>
              <a:t>显示了</a:t>
            </a:r>
            <a:r>
              <a:rPr lang="en-US" altLang="zh-CN" dirty="0" err="1" smtClean="0"/>
              <a:t>TorusE</a:t>
            </a:r>
            <a:r>
              <a:rPr lang="zh-CN" altLang="en-US" dirty="0" smtClean="0"/>
              <a:t>获得的嵌入图像。说明了三元组（</a:t>
            </a:r>
            <a:r>
              <a:rPr lang="en-US" altLang="zh-CN" dirty="0" smtClean="0"/>
              <a:t>A</a:t>
            </a:r>
            <a:r>
              <a:rPr lang="zh-CN" altLang="en-US" dirty="0" smtClean="0"/>
              <a:t>，</a:t>
            </a:r>
            <a:r>
              <a:rPr lang="en-US" altLang="zh-CN" dirty="0" smtClean="0"/>
              <a:t>r</a:t>
            </a:r>
            <a:r>
              <a:rPr lang="zh-CN" altLang="en-US" dirty="0" smtClean="0"/>
              <a:t>，</a:t>
            </a:r>
            <a:r>
              <a:rPr lang="en-US" altLang="zh-CN" dirty="0" smtClean="0"/>
              <a:t>A </a:t>
            </a:r>
            <a:r>
              <a:rPr lang="zh-CN" altLang="en-US" dirty="0" smtClean="0"/>
              <a:t>）和（</a:t>
            </a:r>
            <a:r>
              <a:rPr lang="en-US" altLang="zh-CN" dirty="0" smtClean="0"/>
              <a:t>B</a:t>
            </a:r>
            <a:r>
              <a:rPr lang="zh-CN" altLang="en-US" dirty="0" smtClean="0"/>
              <a:t>，</a:t>
            </a:r>
            <a:r>
              <a:rPr lang="en-US" altLang="zh-CN" dirty="0" smtClean="0"/>
              <a:t>r</a:t>
            </a:r>
            <a:r>
              <a:rPr lang="zh-CN" altLang="en-US" dirty="0" smtClean="0"/>
              <a:t>，</a:t>
            </a:r>
            <a:r>
              <a:rPr lang="en-US" altLang="zh-CN" dirty="0" smtClean="0"/>
              <a:t>B </a:t>
            </a:r>
            <a:r>
              <a:rPr lang="zh-CN" altLang="en-US" dirty="0" smtClean="0"/>
              <a:t>）的嵌入。请注意，圆环体上的</a:t>
            </a:r>
            <a:r>
              <a:rPr lang="en-US" altLang="zh-CN" dirty="0" smtClean="0"/>
              <a:t>[A ]-[A]</a:t>
            </a:r>
            <a:r>
              <a:rPr lang="zh-CN" altLang="en-US" dirty="0" smtClean="0"/>
              <a:t>和</a:t>
            </a:r>
            <a:r>
              <a:rPr lang="en-US" altLang="zh-CN" dirty="0" smtClean="0"/>
              <a:t>[B ]-[B]</a:t>
            </a:r>
            <a:r>
              <a:rPr lang="zh-CN" altLang="en-US" dirty="0" smtClean="0"/>
              <a:t>类似</a:t>
            </a:r>
          </a:p>
          <a:p>
            <a:endParaRPr lang="zh-CN" altLang="en-US" dirty="0"/>
          </a:p>
        </p:txBody>
      </p:sp>
    </p:spTree>
    <p:extLst>
      <p:ext uri="{BB962C8B-B14F-4D97-AF65-F5344CB8AC3E}">
        <p14:creationId xmlns:p14="http://schemas.microsoft.com/office/powerpoint/2010/main" val="3072960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接下来是算法的一个计算技巧，（读</a:t>
            </a:r>
            <a:r>
              <a:rPr lang="en-US" altLang="zh-CN" dirty="0" smtClean="0"/>
              <a:t>PPT</a:t>
            </a:r>
            <a:r>
              <a:rPr lang="zh-CN" altLang="en-US" dirty="0" smtClean="0"/>
              <a:t>）</a:t>
            </a:r>
            <a:endParaRPr lang="zh-CN" altLang="en-US" dirty="0"/>
          </a:p>
        </p:txBody>
      </p:sp>
    </p:spTree>
    <p:extLst>
      <p:ext uri="{BB962C8B-B14F-4D97-AF65-F5344CB8AC3E}">
        <p14:creationId xmlns:p14="http://schemas.microsoft.com/office/powerpoint/2010/main" val="417076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表</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列出了一些典型的基于翻译的模型和本文的模型的评分函数和参数总数。可以明显看出，对于每个三元组，本文的模型中的参数数量仅比最简单的</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TransE</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多一个，而比其他的少得多，这表明了本文的方法的效率较高。</a:t>
            </a:r>
          </a:p>
          <a:p>
            <a:endParaRPr lang="zh-CN" altLang="en-US" dirty="0"/>
          </a:p>
        </p:txBody>
      </p:sp>
    </p:spTree>
    <p:extLst>
      <p:ext uri="{BB962C8B-B14F-4D97-AF65-F5344CB8AC3E}">
        <p14:creationId xmlns:p14="http://schemas.microsoft.com/office/powerpoint/2010/main" val="1626570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表</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列出</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了相关模型的评分</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函数</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和复杂</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度。虽然</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ComplEx</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是一个双线性模型，</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TorusE</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是一个基于翻译的模型，但是它们有很强的相似性。通过</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g</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Cn</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上映射</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[h]</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[r]</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[t]</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，并将</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g</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[r]</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）标识为相应的对角矩阵，</a:t>
            </a:r>
            <a:endPar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2 feL2</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h</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r</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t</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+1=</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fComplEx</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h</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r</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t</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）成立。双线性模型被训练成</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使三元组的</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分数最大化，而基于翻译的模型被训练</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成使</a:t>
            </a:r>
            <a:r>
              <a:rPr lang="zh-CN" altLang="en-US" sz="1200" u="none" kern="1200" baseline="0" smtClean="0">
                <a:solidFill>
                  <a:schemeClr val="tx1"/>
                </a:solidFill>
                <a:effectLst/>
                <a:latin typeface="Malgun Gothic" panose="020B0503020000020004" pitchFamily="2" charset="-127"/>
                <a:ea typeface="Malgun Gothic" panose="020B0503020000020004" pitchFamily="2" charset="-127"/>
              </a:rPr>
              <a:t>三元组的得分最小</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化。</a:t>
            </a: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因此，含</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feL2</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的</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TorusE</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可以被认为是</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T </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n⊂Cn</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上的一种更受限制和更少冗余的复杂版本。</a:t>
            </a: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请注意，</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TransE</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的一些扩展，如</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TransG</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pTransE</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，可以通过将嵌入空间从实向量空间更改为圆环来直接应用于</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TorusE</a:t>
            </a:r>
            <a:endParaRPr lang="zh-CN" altLang="en-US" dirty="0"/>
          </a:p>
        </p:txBody>
      </p:sp>
    </p:spTree>
    <p:extLst>
      <p:ext uri="{BB962C8B-B14F-4D97-AF65-F5344CB8AC3E}">
        <p14:creationId xmlns:p14="http://schemas.microsoft.com/office/powerpoint/2010/main" val="3310442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这个是实验所采用的数据</a:t>
            </a:r>
            <a:r>
              <a:rPr lang="zh-CN" altLang="en-US" dirty="0" smtClean="0"/>
              <a:t>集，分别是</a:t>
            </a:r>
            <a:r>
              <a:rPr lang="en-US" altLang="zh-CN" dirty="0" smtClean="0"/>
              <a:t>WN18</a:t>
            </a:r>
            <a:r>
              <a:rPr lang="zh-CN" altLang="en-US" dirty="0" smtClean="0"/>
              <a:t>和</a:t>
            </a:r>
            <a:r>
              <a:rPr lang="en-US" altLang="zh-CN" dirty="0" smtClean="0"/>
              <a:t>FB15K</a:t>
            </a:r>
            <a:endParaRPr lang="zh-CN" altLang="en-US" dirty="0"/>
          </a:p>
        </p:txBody>
      </p:sp>
    </p:spTree>
    <p:extLst>
      <p:ext uri="{BB962C8B-B14F-4D97-AF65-F5344CB8AC3E}">
        <p14:creationId xmlns:p14="http://schemas.microsoft.com/office/powerpoint/2010/main" val="4111751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37272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smtClean="0"/>
              <a:t>对于</a:t>
            </a:r>
            <a:r>
              <a:rPr lang="en-US" altLang="zh-CN" dirty="0" smtClean="0"/>
              <a:t>WN18</a:t>
            </a:r>
            <a:r>
              <a:rPr lang="zh-CN" altLang="en-US" dirty="0" smtClean="0"/>
              <a:t>数据集，当维数为</a:t>
            </a:r>
            <a:r>
              <a:rPr lang="en-US" altLang="zh-CN" dirty="0" smtClean="0"/>
              <a:t>10000</a:t>
            </a:r>
            <a:r>
              <a:rPr lang="zh-CN" altLang="en-US" dirty="0" smtClean="0"/>
              <a:t>时，</a:t>
            </a:r>
            <a:r>
              <a:rPr lang="en-US" altLang="zh-CN" dirty="0" err="1" smtClean="0"/>
              <a:t>TransE</a:t>
            </a:r>
            <a:r>
              <a:rPr lang="zh-CN" altLang="en-US" dirty="0" smtClean="0"/>
              <a:t>需要</a:t>
            </a:r>
            <a:r>
              <a:rPr lang="en-US" altLang="zh-CN" dirty="0" smtClean="0"/>
              <a:t>55.6</a:t>
            </a:r>
            <a:r>
              <a:rPr lang="zh-CN" altLang="en-US" dirty="0" smtClean="0"/>
              <a:t>秒来完成一个历元。另一方面，当尺寸为</a:t>
            </a:r>
            <a:r>
              <a:rPr lang="en-US" altLang="zh-CN" dirty="0" smtClean="0"/>
              <a:t>10000</a:t>
            </a:r>
            <a:r>
              <a:rPr lang="zh-CN" altLang="en-US" dirty="0" smtClean="0"/>
              <a:t>时，</a:t>
            </a:r>
            <a:r>
              <a:rPr lang="en-US" altLang="zh-CN" dirty="0" err="1" smtClean="0"/>
              <a:t>TorusE</a:t>
            </a:r>
            <a:r>
              <a:rPr lang="zh-CN" altLang="en-US" dirty="0" smtClean="0"/>
              <a:t>需要</a:t>
            </a:r>
            <a:r>
              <a:rPr lang="en-US" altLang="zh-CN" dirty="0" smtClean="0"/>
              <a:t>4.0</a:t>
            </a:r>
            <a:r>
              <a:rPr lang="zh-CN" altLang="en-US" dirty="0" smtClean="0"/>
              <a:t>秒，因此</a:t>
            </a:r>
            <a:r>
              <a:rPr lang="en-US" altLang="zh-CN" dirty="0" err="1" smtClean="0"/>
              <a:t>TorusE</a:t>
            </a:r>
            <a:r>
              <a:rPr lang="zh-CN" altLang="en-US" dirty="0" smtClean="0"/>
              <a:t>比</a:t>
            </a:r>
            <a:r>
              <a:rPr lang="en-US" altLang="zh-CN" dirty="0" err="1" smtClean="0"/>
              <a:t>TransE</a:t>
            </a:r>
            <a:r>
              <a:rPr lang="zh-CN" altLang="en-US" dirty="0" smtClean="0"/>
              <a:t>快</a:t>
            </a:r>
            <a:r>
              <a:rPr lang="en-US" altLang="zh-CN" dirty="0" smtClean="0"/>
              <a:t>11</a:t>
            </a:r>
            <a:r>
              <a:rPr lang="zh-CN" altLang="en-US" dirty="0" smtClean="0"/>
              <a:t>倍。</a:t>
            </a: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smtClean="0"/>
              <a:t>这主要是由于</a:t>
            </a:r>
            <a:r>
              <a:rPr lang="en-US" altLang="zh-CN" dirty="0" err="1" smtClean="0"/>
              <a:t>TransE</a:t>
            </a:r>
            <a:r>
              <a:rPr lang="zh-CN" altLang="en-US" dirty="0" smtClean="0"/>
              <a:t>的正则化，因为所有实体嵌入的规范化计算都是耗时的。</a:t>
            </a:r>
            <a:endParaRPr lang="en-US" altLang="zh-CN" dirty="0" smtClean="0"/>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smtClean="0"/>
              <a:t>对于</a:t>
            </a:r>
            <a:r>
              <a:rPr lang="en-US" altLang="zh-CN" dirty="0" smtClean="0"/>
              <a:t>FB15K</a:t>
            </a:r>
            <a:r>
              <a:rPr lang="zh-CN" altLang="en-US" dirty="0" smtClean="0"/>
              <a:t>，</a:t>
            </a:r>
            <a:r>
              <a:rPr lang="en-US" altLang="zh-CN" dirty="0" err="1" smtClean="0"/>
              <a:t>TransE</a:t>
            </a:r>
            <a:r>
              <a:rPr lang="zh-CN" altLang="en-US" dirty="0" smtClean="0"/>
              <a:t>完成一个历元需要</a:t>
            </a:r>
            <a:r>
              <a:rPr lang="en-US" altLang="zh-CN" dirty="0" smtClean="0"/>
              <a:t>29.4</a:t>
            </a:r>
            <a:r>
              <a:rPr lang="zh-CN" altLang="en-US" dirty="0" smtClean="0"/>
              <a:t>秒，当尺寸为</a:t>
            </a:r>
            <a:r>
              <a:rPr lang="en-US" altLang="zh-CN" dirty="0" smtClean="0"/>
              <a:t>10000</a:t>
            </a:r>
            <a:r>
              <a:rPr lang="zh-CN" altLang="en-US" dirty="0" smtClean="0"/>
              <a:t>时，</a:t>
            </a:r>
            <a:r>
              <a:rPr lang="en-US" altLang="zh-CN" dirty="0" err="1" smtClean="0"/>
              <a:t>TorusE</a:t>
            </a:r>
            <a:r>
              <a:rPr lang="zh-CN" altLang="en-US" dirty="0" smtClean="0"/>
              <a:t>需要</a:t>
            </a:r>
            <a:r>
              <a:rPr lang="en-US" altLang="zh-CN" dirty="0" smtClean="0"/>
              <a:t>16.8</a:t>
            </a:r>
            <a:r>
              <a:rPr lang="zh-CN" altLang="en-US" dirty="0" smtClean="0"/>
              <a:t>秒，因此</a:t>
            </a:r>
            <a:r>
              <a:rPr lang="en-US" altLang="zh-CN" dirty="0" err="1" smtClean="0"/>
              <a:t>TorusE</a:t>
            </a:r>
            <a:r>
              <a:rPr lang="zh-CN" altLang="en-US" dirty="0" smtClean="0"/>
              <a:t>比</a:t>
            </a:r>
            <a:r>
              <a:rPr lang="en-US" altLang="zh-CN" dirty="0" err="1" smtClean="0"/>
              <a:t>TransE</a:t>
            </a:r>
            <a:r>
              <a:rPr lang="zh-CN" altLang="en-US" dirty="0" smtClean="0"/>
              <a:t>快。</a:t>
            </a:r>
            <a:r>
              <a:rPr lang="en-US" altLang="zh-CN" dirty="0" smtClean="0"/>
              <a:t>FB15K</a:t>
            </a:r>
            <a:r>
              <a:rPr lang="zh-CN" altLang="en-US" dirty="0" smtClean="0"/>
              <a:t>含有比</a:t>
            </a:r>
            <a:r>
              <a:rPr lang="en-US" altLang="zh-CN" dirty="0" smtClean="0"/>
              <a:t>WN18</a:t>
            </a:r>
            <a:r>
              <a:rPr lang="zh-CN" altLang="en-US" dirty="0" smtClean="0"/>
              <a:t>更多的三倍体。因此，</a:t>
            </a:r>
            <a:r>
              <a:rPr lang="en-US" altLang="zh-CN" dirty="0" err="1" smtClean="0"/>
              <a:t>TorusE</a:t>
            </a:r>
            <a:r>
              <a:rPr lang="zh-CN" altLang="en-US" dirty="0" smtClean="0"/>
              <a:t>花在</a:t>
            </a:r>
            <a:r>
              <a:rPr lang="en-US" altLang="zh-CN" dirty="0" smtClean="0"/>
              <a:t>FB15K</a:t>
            </a:r>
            <a:r>
              <a:rPr lang="zh-CN" altLang="en-US" dirty="0" smtClean="0"/>
              <a:t>上的时间比</a:t>
            </a:r>
            <a:r>
              <a:rPr lang="en-US" altLang="zh-CN" dirty="0" smtClean="0"/>
              <a:t>WN18</a:t>
            </a:r>
            <a:r>
              <a:rPr lang="zh-CN" altLang="en-US" dirty="0" smtClean="0"/>
              <a:t>长。然而，</a:t>
            </a:r>
            <a:r>
              <a:rPr lang="en-US" altLang="zh-CN" dirty="0" err="1" smtClean="0"/>
              <a:t>TransE</a:t>
            </a:r>
            <a:r>
              <a:rPr lang="zh-CN" altLang="en-US" dirty="0" smtClean="0"/>
              <a:t>所需时间较少。这是因为数据集中包含的实体的数量。</a:t>
            </a:r>
            <a:r>
              <a:rPr lang="en-US" altLang="zh-CN" dirty="0" smtClean="0"/>
              <a:t>WN18</a:t>
            </a:r>
            <a:r>
              <a:rPr lang="zh-CN" altLang="en-US" dirty="0" smtClean="0"/>
              <a:t>的实体数远远多于</a:t>
            </a:r>
            <a:r>
              <a:rPr lang="en-US" altLang="zh-CN" dirty="0" smtClean="0"/>
              <a:t>FB15K</a:t>
            </a:r>
            <a:r>
              <a:rPr lang="zh-CN" altLang="en-US" dirty="0" smtClean="0"/>
              <a:t>的实体数。</a:t>
            </a:r>
            <a:endParaRPr lang="en-US" altLang="zh-CN" dirty="0" smtClean="0"/>
          </a:p>
        </p:txBody>
      </p:sp>
    </p:spTree>
    <p:extLst>
      <p:ext uri="{BB962C8B-B14F-4D97-AF65-F5344CB8AC3E}">
        <p14:creationId xmlns:p14="http://schemas.microsoft.com/office/powerpoint/2010/main" val="2189221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首先来看摘要，（读</a:t>
            </a:r>
            <a:r>
              <a:rPr lang="en-US" altLang="zh-CN" dirty="0" smtClean="0"/>
              <a:t>PPT</a:t>
            </a:r>
            <a:r>
              <a:rPr lang="zh-CN" altLang="en-US" dirty="0" smtClean="0"/>
              <a:t>）</a:t>
            </a:r>
            <a:endParaRPr lang="en-US" altLang="zh-CN" dirty="0" smtClean="0"/>
          </a:p>
          <a:p>
            <a:r>
              <a:rPr lang="zh-CN" altLang="en-US" dirty="0" smtClean="0"/>
              <a:t>紧李群：紧李群</a:t>
            </a:r>
            <a:r>
              <a:rPr lang="en-US" altLang="zh-CN" dirty="0" smtClean="0"/>
              <a:t>(compact Lie group)</a:t>
            </a:r>
            <a:r>
              <a:rPr lang="zh-CN" altLang="en-US" dirty="0" smtClean="0"/>
              <a:t>拓扑结构为紧的李群</a:t>
            </a:r>
            <a:r>
              <a:rPr lang="en-US" altLang="zh-CN" dirty="0" smtClean="0"/>
              <a:t>.</a:t>
            </a:r>
            <a:r>
              <a:rPr lang="zh-CN" altLang="en-US" dirty="0" smtClean="0"/>
              <a:t>设</a:t>
            </a:r>
            <a:r>
              <a:rPr lang="en-US" altLang="zh-CN" dirty="0" smtClean="0"/>
              <a:t>G</a:t>
            </a:r>
            <a:r>
              <a:rPr lang="zh-CN" altLang="en-US" dirty="0" smtClean="0"/>
              <a:t>为李群，作为流形它有拓扑结构，若这个拓扑为紧拓扑，则</a:t>
            </a:r>
            <a:r>
              <a:rPr lang="en-US" altLang="zh-CN" dirty="0" smtClean="0"/>
              <a:t>G</a:t>
            </a:r>
            <a:r>
              <a:rPr lang="zh-CN" altLang="en-US" dirty="0" smtClean="0"/>
              <a:t>称为紧李群</a:t>
            </a:r>
            <a:r>
              <a:rPr lang="en-US" altLang="zh-CN" dirty="0" smtClean="0"/>
              <a:t>.</a:t>
            </a:r>
            <a:r>
              <a:rPr lang="zh-CN" altLang="en-US" dirty="0" smtClean="0"/>
              <a:t>紧李群只有有限多个连通分支</a:t>
            </a:r>
            <a:r>
              <a:rPr lang="en-US" altLang="zh-CN" dirty="0" smtClean="0"/>
              <a:t>.</a:t>
            </a:r>
            <a:r>
              <a:rPr lang="zh-CN" altLang="en-US" dirty="0" smtClean="0"/>
              <a:t>紧李群的李代数为紧李代数，且连通李群紧当且仅当它的李代数为紧李代数</a:t>
            </a:r>
            <a:r>
              <a:rPr lang="en-US" altLang="zh-CN" dirty="0" smtClean="0"/>
              <a:t>.</a:t>
            </a:r>
            <a:r>
              <a:rPr lang="zh-CN" altLang="en-US" dirty="0" smtClean="0"/>
              <a:t>复紧李群必可交换，它就是复环面</a:t>
            </a:r>
            <a:r>
              <a:rPr lang="en-US" altLang="zh-CN" dirty="0" smtClean="0"/>
              <a:t>.</a:t>
            </a:r>
            <a:r>
              <a:rPr lang="zh-CN" altLang="en-US" dirty="0" smtClean="0"/>
              <a:t>实紧李群</a:t>
            </a:r>
            <a:r>
              <a:rPr lang="en-US" altLang="zh-CN" dirty="0" smtClean="0"/>
              <a:t>G</a:t>
            </a:r>
            <a:r>
              <a:rPr lang="zh-CN" altLang="en-US" dirty="0" smtClean="0"/>
              <a:t>为中心</a:t>
            </a:r>
            <a:r>
              <a:rPr lang="en-US" altLang="zh-CN" dirty="0" smtClean="0"/>
              <a:t>C&lt;G&gt;</a:t>
            </a:r>
            <a:r>
              <a:rPr lang="zh-CN" altLang="en-US" dirty="0" smtClean="0"/>
              <a:t>及半单正规李子群弓之半直乘积</a:t>
            </a:r>
            <a:r>
              <a:rPr lang="en-US" altLang="zh-CN" dirty="0" smtClean="0"/>
              <a:t>G=C(G&gt;C}</a:t>
            </a:r>
            <a:r>
              <a:rPr lang="zh-CN" altLang="en-US" dirty="0" smtClean="0"/>
              <a:t>，且</a:t>
            </a:r>
            <a:r>
              <a:rPr lang="en-US" altLang="zh-CN" dirty="0" smtClean="0"/>
              <a:t>C (G)</a:t>
            </a:r>
            <a:r>
              <a:rPr lang="zh-CN" altLang="en-US" dirty="0" smtClean="0"/>
              <a:t>自</a:t>
            </a:r>
            <a:r>
              <a:rPr lang="en-US" altLang="zh-CN" dirty="0" smtClean="0"/>
              <a:t>C}</a:t>
            </a:r>
            <a:r>
              <a:rPr lang="zh-CN" altLang="en-US" dirty="0" smtClean="0"/>
              <a:t>为有限群</a:t>
            </a:r>
            <a:r>
              <a:rPr lang="en-US" altLang="zh-CN" dirty="0" smtClean="0"/>
              <a:t>.</a:t>
            </a:r>
            <a:r>
              <a:rPr lang="zh-CN" altLang="en-US" dirty="0" smtClean="0"/>
              <a:t>实半单李群</a:t>
            </a:r>
            <a:r>
              <a:rPr lang="en-US" altLang="zh-CN" dirty="0" smtClean="0"/>
              <a:t>G</a:t>
            </a:r>
            <a:r>
              <a:rPr lang="zh-CN" altLang="en-US" dirty="0" smtClean="0"/>
              <a:t>为紧半单李群当且仅当它的李代数为紧半单李代数，所以</a:t>
            </a:r>
            <a:r>
              <a:rPr lang="en-US" altLang="zh-CN" dirty="0" smtClean="0"/>
              <a:t>G</a:t>
            </a:r>
            <a:r>
              <a:rPr lang="zh-CN" altLang="en-US" dirty="0" smtClean="0"/>
              <a:t>为有限个紧单李群的半直乘积</a:t>
            </a:r>
            <a:r>
              <a:rPr lang="en-US" altLang="zh-CN" dirty="0" smtClean="0"/>
              <a:t>.</a:t>
            </a:r>
            <a:endParaRPr lang="zh-CN" altLang="en-US" dirty="0"/>
          </a:p>
        </p:txBody>
      </p:sp>
    </p:spTree>
    <p:extLst>
      <p:ext uri="{BB962C8B-B14F-4D97-AF65-F5344CB8AC3E}">
        <p14:creationId xmlns:p14="http://schemas.microsoft.com/office/powerpoint/2010/main" val="60128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smtClean="0"/>
              <a:t>链路预测任务的结果如表</a:t>
            </a:r>
            <a:r>
              <a:rPr lang="en-US" altLang="zh-CN" dirty="0" smtClean="0"/>
              <a:t>3</a:t>
            </a:r>
            <a:r>
              <a:rPr lang="zh-CN" altLang="en-US" dirty="0" smtClean="0"/>
              <a:t>所示。本文的方法</a:t>
            </a:r>
            <a:r>
              <a:rPr lang="en-US" altLang="zh-CN" dirty="0" err="1" smtClean="0"/>
              <a:t>TorusE</a:t>
            </a:r>
            <a:r>
              <a:rPr lang="zh-CN" altLang="en-US" dirty="0" smtClean="0"/>
              <a:t>在所有指标上都优于所有其他模型，除了在</a:t>
            </a:r>
            <a:r>
              <a:rPr lang="en-US" altLang="zh-CN" dirty="0" smtClean="0"/>
              <a:t>FB15K</a:t>
            </a:r>
            <a:r>
              <a:rPr lang="zh-CN" altLang="en-US" dirty="0" smtClean="0"/>
              <a:t>的</a:t>
            </a:r>
            <a:r>
              <a:rPr lang="en-US" altLang="zh-CN" dirty="0" smtClean="0"/>
              <a:t>hit@10</a:t>
            </a:r>
            <a:r>
              <a:rPr lang="zh-CN" altLang="en-US" dirty="0" smtClean="0"/>
              <a:t>上，</a:t>
            </a:r>
            <a:r>
              <a:rPr lang="en-US" altLang="zh-CN" dirty="0" err="1" smtClean="0"/>
              <a:t>TorusE</a:t>
            </a:r>
            <a:r>
              <a:rPr lang="zh-CN" altLang="en-US" dirty="0" smtClean="0"/>
              <a:t>排名第二，与最佳模型</a:t>
            </a:r>
            <a:r>
              <a:rPr lang="en-US" altLang="zh-CN" dirty="0" err="1" smtClean="0"/>
              <a:t>ComplEx</a:t>
            </a:r>
            <a:r>
              <a:rPr lang="zh-CN" altLang="en-US" dirty="0" smtClean="0"/>
              <a:t>的差异仅为</a:t>
            </a:r>
            <a:r>
              <a:rPr lang="en-US" altLang="zh-CN" dirty="0" smtClean="0"/>
              <a:t>0.8%</a:t>
            </a:r>
            <a:r>
              <a:rPr lang="zh-CN" altLang="en-US" dirty="0" smtClean="0"/>
              <a:t>。</a:t>
            </a:r>
            <a:endParaRPr lang="en-US" altLang="zh-CN" dirty="0" smtClean="0"/>
          </a:p>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dirty="0" err="1" smtClean="0"/>
              <a:t>TransE</a:t>
            </a:r>
            <a:r>
              <a:rPr lang="zh-CN" altLang="en-US" dirty="0" smtClean="0"/>
              <a:t>和扩展的</a:t>
            </a:r>
            <a:r>
              <a:rPr lang="en-US" altLang="zh-CN" dirty="0" err="1" smtClean="0"/>
              <a:t>TransE</a:t>
            </a:r>
            <a:r>
              <a:rPr lang="zh-CN" altLang="en-US" dirty="0" smtClean="0"/>
              <a:t>模型在</a:t>
            </a:r>
            <a:r>
              <a:rPr lang="en-US" altLang="zh-CN" dirty="0" smtClean="0"/>
              <a:t>hit@10</a:t>
            </a:r>
            <a:r>
              <a:rPr lang="zh-CN" altLang="en-US" dirty="0" smtClean="0"/>
              <a:t>上表现较好，但是他们在</a:t>
            </a:r>
            <a:r>
              <a:rPr lang="en-US" altLang="zh-CN" dirty="0" smtClean="0"/>
              <a:t>hit@1</a:t>
            </a:r>
            <a:r>
              <a:rPr lang="zh-CN" altLang="en-US" dirty="0" smtClean="0"/>
              <a:t>上表现并不好。本文认为这种现象是由模型的正则化引起的，</a:t>
            </a:r>
            <a:r>
              <a:rPr lang="en-US" altLang="zh-CN" dirty="0" err="1" smtClean="0"/>
              <a:t>TorusE</a:t>
            </a:r>
            <a:r>
              <a:rPr lang="zh-CN" altLang="en-US" dirty="0" smtClean="0"/>
              <a:t>避免了正则化。</a:t>
            </a:r>
            <a:endParaRPr lang="en-US" altLang="zh-CN" dirty="0" smtClean="0"/>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smtClean="0"/>
              <a:t>因此，</a:t>
            </a:r>
            <a:r>
              <a:rPr lang="en-US" altLang="zh-CN" dirty="0" err="1" smtClean="0"/>
              <a:t>TorusE</a:t>
            </a:r>
            <a:r>
              <a:rPr lang="zh-CN" altLang="en-US" dirty="0" smtClean="0"/>
              <a:t>在</a:t>
            </a:r>
            <a:r>
              <a:rPr lang="en-US" altLang="zh-CN" dirty="0" smtClean="0"/>
              <a:t>hit@1</a:t>
            </a:r>
            <a:r>
              <a:rPr lang="zh-CN" altLang="en-US" dirty="0" smtClean="0"/>
              <a:t>上表现良好。</a:t>
            </a:r>
            <a:r>
              <a:rPr lang="en-US" altLang="zh-CN" dirty="0" err="1" smtClean="0"/>
              <a:t>TorusE</a:t>
            </a:r>
            <a:r>
              <a:rPr lang="zh-CN" altLang="en-US" dirty="0" smtClean="0"/>
              <a:t>相比于</a:t>
            </a:r>
            <a:r>
              <a:rPr lang="en-US" altLang="zh-CN" dirty="0" err="1" smtClean="0"/>
              <a:t>TransE</a:t>
            </a:r>
            <a:r>
              <a:rPr lang="zh-CN" altLang="en-US" dirty="0" smtClean="0"/>
              <a:t>，在</a:t>
            </a:r>
            <a:r>
              <a:rPr lang="en-US" altLang="zh-CN" dirty="0" smtClean="0"/>
              <a:t>WN18</a:t>
            </a:r>
            <a:r>
              <a:rPr lang="zh-CN" altLang="en-US" dirty="0" smtClean="0"/>
              <a:t>和</a:t>
            </a:r>
            <a:r>
              <a:rPr lang="en-US" altLang="zh-CN" dirty="0" smtClean="0"/>
              <a:t>FB15K</a:t>
            </a:r>
            <a:r>
              <a:rPr lang="zh-CN" altLang="en-US" dirty="0" smtClean="0"/>
              <a:t>的</a:t>
            </a:r>
            <a:r>
              <a:rPr lang="en-US" altLang="zh-CN" dirty="0" smtClean="0"/>
              <a:t>hit@1</a:t>
            </a:r>
            <a:r>
              <a:rPr lang="zh-CN" altLang="en-US" dirty="0" smtClean="0"/>
              <a:t>分别改进了</a:t>
            </a:r>
            <a:r>
              <a:rPr lang="en-US" altLang="zh-CN" dirty="0" smtClean="0"/>
              <a:t>90.3%</a:t>
            </a:r>
            <a:r>
              <a:rPr lang="zh-CN" altLang="en-US" dirty="0" smtClean="0"/>
              <a:t>和</a:t>
            </a:r>
            <a:r>
              <a:rPr lang="en-US" altLang="zh-CN" dirty="0" smtClean="0"/>
              <a:t>42.7%</a:t>
            </a: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smtClean="0"/>
              <a:t>相比于</a:t>
            </a:r>
            <a:r>
              <a:rPr lang="en-US" altLang="zh-CN" dirty="0" err="1" smtClean="0"/>
              <a:t>DistMult</a:t>
            </a:r>
            <a:r>
              <a:rPr lang="zh-CN" altLang="en-US" dirty="0" smtClean="0"/>
              <a:t>和</a:t>
            </a:r>
            <a:r>
              <a:rPr lang="en-US" altLang="zh-CN" dirty="0" err="1" smtClean="0"/>
              <a:t>ComplEx</a:t>
            </a:r>
            <a:r>
              <a:rPr lang="zh-CN" altLang="en-US" dirty="0" smtClean="0"/>
              <a:t>，</a:t>
            </a:r>
            <a:r>
              <a:rPr lang="en-US" altLang="zh-CN" dirty="0" smtClean="0"/>
              <a:t>Torus</a:t>
            </a:r>
            <a:r>
              <a:rPr lang="zh-CN" altLang="en-US" dirty="0" smtClean="0"/>
              <a:t>的表现也要优于他们</a:t>
            </a:r>
            <a:endParaRPr lang="en-US" altLang="zh-CN" dirty="0" smtClean="0"/>
          </a:p>
        </p:txBody>
      </p:sp>
    </p:spTree>
    <p:extLst>
      <p:ext uri="{BB962C8B-B14F-4D97-AF65-F5344CB8AC3E}">
        <p14:creationId xmlns:p14="http://schemas.microsoft.com/office/powerpoint/2010/main" val="167044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dirty="0" smtClean="0"/>
              <a:t>WN18</a:t>
            </a:r>
            <a:r>
              <a:rPr lang="zh-CN" altLang="en-US" dirty="0" smtClean="0"/>
              <a:t>上每个关系的</a:t>
            </a:r>
            <a:r>
              <a:rPr lang="en-US" altLang="zh-CN" dirty="0" smtClean="0"/>
              <a:t>MRR</a:t>
            </a:r>
            <a:r>
              <a:rPr lang="zh-CN" altLang="en-US" dirty="0" smtClean="0"/>
              <a:t>详情如表</a:t>
            </a:r>
            <a:r>
              <a:rPr lang="en-US" altLang="zh-CN" dirty="0" smtClean="0"/>
              <a:t>4</a:t>
            </a:r>
            <a:r>
              <a:rPr lang="zh-CN" altLang="en-US" dirty="0" smtClean="0"/>
              <a:t>所示。对于许多关系，</a:t>
            </a:r>
            <a:r>
              <a:rPr lang="en-US" altLang="zh-CN" dirty="0" err="1" smtClean="0"/>
              <a:t>TorusE</a:t>
            </a:r>
            <a:r>
              <a:rPr lang="zh-CN" altLang="en-US" dirty="0" smtClean="0"/>
              <a:t>的性能等于或优于</a:t>
            </a:r>
            <a:r>
              <a:rPr lang="en-US" altLang="zh-CN" dirty="0" err="1" smtClean="0"/>
              <a:t>ComplEx</a:t>
            </a:r>
            <a:r>
              <a:rPr lang="zh-CN" altLang="en-US" dirty="0" smtClean="0"/>
              <a:t>。如前所述，</a:t>
            </a:r>
            <a:r>
              <a:rPr lang="en-US" altLang="zh-CN" dirty="0" err="1" smtClean="0"/>
              <a:t>TransE</a:t>
            </a:r>
            <a:r>
              <a:rPr lang="zh-CN" altLang="en-US" dirty="0" smtClean="0"/>
              <a:t>原则的问题在于它不能处理</a:t>
            </a:r>
            <a:r>
              <a:rPr lang="en-US" altLang="zh-CN" dirty="0" smtClean="0"/>
              <a:t>1-N</a:t>
            </a:r>
            <a:r>
              <a:rPr lang="zh-CN" altLang="en-US" dirty="0" smtClean="0"/>
              <a:t>、</a:t>
            </a:r>
            <a:r>
              <a:rPr lang="en-US" altLang="zh-CN" dirty="0" smtClean="0"/>
              <a:t>N-1</a:t>
            </a:r>
            <a:r>
              <a:rPr lang="zh-CN" altLang="en-US" dirty="0" smtClean="0"/>
              <a:t>或</a:t>
            </a:r>
            <a:r>
              <a:rPr lang="en-US" altLang="zh-CN" dirty="0" smtClean="0"/>
              <a:t>N-N</a:t>
            </a:r>
            <a:r>
              <a:rPr lang="zh-CN" altLang="en-US" dirty="0" smtClean="0"/>
              <a:t>关系。然而，</a:t>
            </a:r>
            <a:r>
              <a:rPr lang="en-US" altLang="zh-CN" dirty="0" err="1" smtClean="0"/>
              <a:t>TorusE</a:t>
            </a:r>
            <a:r>
              <a:rPr lang="zh-CN" altLang="en-US" dirty="0" smtClean="0"/>
              <a:t>似乎能正确地预测这种关系中的实体，尽管它使用了与</a:t>
            </a:r>
            <a:r>
              <a:rPr lang="en-US" altLang="zh-CN" dirty="0" err="1" smtClean="0"/>
              <a:t>TransE</a:t>
            </a:r>
            <a:r>
              <a:rPr lang="zh-CN" altLang="en-US" dirty="0" smtClean="0"/>
              <a:t>相同的原理。</a:t>
            </a:r>
            <a:endParaRPr lang="en-US" altLang="zh-CN" dirty="0" smtClean="0"/>
          </a:p>
        </p:txBody>
      </p:sp>
    </p:spTree>
    <p:extLst>
      <p:ext uri="{BB962C8B-B14F-4D97-AF65-F5344CB8AC3E}">
        <p14:creationId xmlns:p14="http://schemas.microsoft.com/office/powerpoint/2010/main" val="2526305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（读</a:t>
            </a:r>
            <a:r>
              <a:rPr lang="en-US" altLang="zh-CN" dirty="0" smtClean="0"/>
              <a:t>PPT</a:t>
            </a:r>
            <a:r>
              <a:rPr lang="zh-CN" altLang="en-US" dirty="0" smtClean="0"/>
              <a:t>）</a:t>
            </a:r>
            <a:endParaRPr lang="zh-CN" altLang="en-US" dirty="0"/>
          </a:p>
        </p:txBody>
      </p:sp>
    </p:spTree>
    <p:extLst>
      <p:ext uri="{BB962C8B-B14F-4D97-AF65-F5344CB8AC3E}">
        <p14:creationId xmlns:p14="http://schemas.microsoft.com/office/powerpoint/2010/main" val="2739613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（读</a:t>
            </a:r>
            <a:r>
              <a:rPr lang="en-US" altLang="zh-CN" dirty="0" smtClean="0"/>
              <a:t>PPT</a:t>
            </a:r>
            <a:r>
              <a:rPr lang="zh-CN" altLang="en-US" dirty="0" smtClean="0"/>
              <a:t>）</a:t>
            </a:r>
            <a:endParaRPr lang="zh-CN" altLang="en-US" dirty="0"/>
          </a:p>
        </p:txBody>
      </p:sp>
    </p:spTree>
    <p:extLst>
      <p:ext uri="{BB962C8B-B14F-4D97-AF65-F5344CB8AC3E}">
        <p14:creationId xmlns:p14="http://schemas.microsoft.com/office/powerpoint/2010/main" val="191640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这是这次汇报的大纲</a:t>
            </a:r>
            <a:endParaRPr lang="zh-CN" altLang="en-US" dirty="0"/>
          </a:p>
        </p:txBody>
      </p:sp>
    </p:spTree>
    <p:extLst>
      <p:ext uri="{BB962C8B-B14F-4D97-AF65-F5344CB8AC3E}">
        <p14:creationId xmlns:p14="http://schemas.microsoft.com/office/powerpoint/2010/main" val="113090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首先是本文的动机，（读</a:t>
            </a:r>
            <a:r>
              <a:rPr lang="en-US" altLang="zh-CN" dirty="0" smtClean="0"/>
              <a:t>PPT</a:t>
            </a:r>
            <a:r>
              <a:rPr lang="zh-CN" altLang="en-US" dirty="0" smtClean="0"/>
              <a:t>）</a:t>
            </a:r>
            <a:endParaRPr lang="zh-CN" altLang="en-US" dirty="0"/>
          </a:p>
        </p:txBody>
      </p:sp>
    </p:spTree>
    <p:extLst>
      <p:ext uri="{BB962C8B-B14F-4D97-AF65-F5344CB8AC3E}">
        <p14:creationId xmlns:p14="http://schemas.microsoft.com/office/powerpoint/2010/main" val="28436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简单回顾一下</a:t>
            </a:r>
            <a:r>
              <a:rPr lang="en-US" altLang="zh-CN" dirty="0" err="1" smtClean="0"/>
              <a:t>TransE</a:t>
            </a:r>
            <a:r>
              <a:rPr lang="zh-CN" altLang="en-US" dirty="0" smtClean="0"/>
              <a:t>算法，（</a:t>
            </a:r>
            <a:r>
              <a:rPr lang="zh-CN" altLang="en-US" dirty="0" smtClean="0"/>
              <a:t>读</a:t>
            </a:r>
            <a:r>
              <a:rPr lang="en-US" altLang="zh-CN" dirty="0" smtClean="0"/>
              <a:t>PPT</a:t>
            </a:r>
            <a:r>
              <a:rPr lang="zh-CN" altLang="en-US" dirty="0" smtClean="0"/>
              <a:t>）</a:t>
            </a:r>
            <a:endParaRPr lang="en-US" altLang="zh-CN" dirty="0" smtClean="0"/>
          </a:p>
          <a:p>
            <a:r>
              <a:rPr lang="zh-CN" altLang="en-US" dirty="0" smtClean="0"/>
              <a:t>平凡解：</a:t>
            </a:r>
            <a:r>
              <a:rPr lang="en-US" altLang="zh-CN" dirty="0" smtClean="0"/>
              <a:t>x=0</a:t>
            </a:r>
            <a:endParaRPr lang="zh-CN" altLang="en-US" dirty="0"/>
          </a:p>
        </p:txBody>
      </p:sp>
    </p:spTree>
    <p:extLst>
      <p:ext uri="{BB962C8B-B14F-4D97-AF65-F5344CB8AC3E}">
        <p14:creationId xmlns:p14="http://schemas.microsoft.com/office/powerpoint/2010/main" val="130868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smtClean="0"/>
              <a:t>（读</a:t>
            </a:r>
            <a:r>
              <a:rPr lang="en-US" altLang="zh-CN" dirty="0" smtClean="0"/>
              <a:t>PPT</a:t>
            </a:r>
            <a:r>
              <a:rPr lang="zh-CN" altLang="en-US" dirty="0" smtClean="0"/>
              <a:t>），</a:t>
            </a:r>
            <a:r>
              <a:rPr lang="zh-CN" altLang="en-US" sz="1200" dirty="0" smtClean="0"/>
              <a:t>在这个图中，假设（</a:t>
            </a:r>
            <a:r>
              <a:rPr lang="en-US" altLang="zh-CN" sz="1200" dirty="0" smtClean="0"/>
              <a:t>A</a:t>
            </a:r>
            <a:r>
              <a:rPr lang="zh-CN" altLang="en-US" sz="1200" dirty="0" smtClean="0"/>
              <a:t>，</a:t>
            </a:r>
            <a:r>
              <a:rPr lang="en-US" altLang="zh-CN" sz="1200" dirty="0" smtClean="0"/>
              <a:t>r</a:t>
            </a:r>
            <a:r>
              <a:rPr lang="zh-CN" altLang="en-US" sz="1200" dirty="0" smtClean="0"/>
              <a:t>，</a:t>
            </a:r>
            <a:r>
              <a:rPr lang="en-US" altLang="zh-CN" sz="1200" dirty="0" smtClean="0"/>
              <a:t>A’</a:t>
            </a:r>
            <a:r>
              <a:rPr lang="zh-CN" altLang="en-US" sz="1200" dirty="0" smtClean="0"/>
              <a:t>），（</a:t>
            </a:r>
            <a:r>
              <a:rPr lang="en-US" altLang="zh-CN" sz="1200" dirty="0" smtClean="0"/>
              <a:t>B</a:t>
            </a:r>
            <a:r>
              <a:rPr lang="zh-CN" altLang="en-US" sz="1200" dirty="0" smtClean="0"/>
              <a:t>，</a:t>
            </a:r>
            <a:r>
              <a:rPr lang="en-US" altLang="zh-CN" sz="1200" dirty="0" smtClean="0"/>
              <a:t>r</a:t>
            </a:r>
            <a:r>
              <a:rPr lang="zh-CN" altLang="en-US" sz="1200" dirty="0" smtClean="0"/>
              <a:t>，</a:t>
            </a:r>
            <a:r>
              <a:rPr lang="en-US" altLang="zh-CN" sz="1200" dirty="0" smtClean="0"/>
              <a:t>B’</a:t>
            </a:r>
            <a:r>
              <a:rPr lang="zh-CN" altLang="en-US" sz="1200" dirty="0" smtClean="0"/>
              <a:t>），（</a:t>
            </a:r>
            <a:r>
              <a:rPr lang="en-US" altLang="zh-CN" sz="1200" dirty="0" smtClean="0"/>
              <a:t>C</a:t>
            </a:r>
            <a:r>
              <a:rPr lang="zh-CN" altLang="en-US" sz="1200" dirty="0" smtClean="0"/>
              <a:t>，</a:t>
            </a:r>
            <a:r>
              <a:rPr lang="en-US" altLang="zh-CN" sz="1200" dirty="0" smtClean="0"/>
              <a:t>r</a:t>
            </a:r>
            <a:r>
              <a:rPr lang="zh-CN" altLang="en-US" sz="1200" dirty="0" smtClean="0"/>
              <a:t>，</a:t>
            </a:r>
            <a:r>
              <a:rPr lang="en-US" altLang="zh-CN" sz="1200" dirty="0" smtClean="0"/>
              <a:t>C’</a:t>
            </a:r>
            <a:r>
              <a:rPr lang="zh-CN" altLang="en-US" sz="1200" dirty="0" smtClean="0"/>
              <a:t>）成立。点表示实体嵌入，箭头表示关系嵌入，</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实体被映射到圆上，但已知的三元组（</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A,</a:t>
            </a:r>
            <a:r>
              <a:rPr lang="en-US" altLang="zh-CN" sz="1200" i="1" u="none" kern="1200" baseline="0" dirty="0" err="1" smtClean="0">
                <a:solidFill>
                  <a:schemeClr val="tx1"/>
                </a:solidFill>
                <a:effectLst/>
                <a:latin typeface="Malgun Gothic" panose="020B0503020000020004" pitchFamily="2" charset="-127"/>
                <a:ea typeface="Malgun Gothic" panose="020B0503020000020004" pitchFamily="2" charset="-127"/>
              </a:rPr>
              <a:t>r</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,A</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B,</a:t>
            </a:r>
            <a:r>
              <a:rPr lang="en-US" altLang="zh-CN" sz="1200" i="1" u="none" kern="1200" baseline="0" dirty="0" err="1" smtClean="0">
                <a:solidFill>
                  <a:schemeClr val="tx1"/>
                </a:solidFill>
                <a:effectLst/>
                <a:latin typeface="Malgun Gothic" panose="020B0503020000020004" pitchFamily="2" charset="-127"/>
                <a:ea typeface="Malgun Gothic" panose="020B0503020000020004" pitchFamily="2" charset="-127"/>
              </a:rPr>
              <a:t>r</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,B</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C,</a:t>
            </a:r>
            <a:r>
              <a:rPr lang="en-US" altLang="zh-CN" sz="1200" i="1" u="none" kern="1200" baseline="0" dirty="0" err="1" smtClean="0">
                <a:solidFill>
                  <a:schemeClr val="tx1"/>
                </a:solidFill>
                <a:effectLst/>
                <a:latin typeface="Malgun Gothic" panose="020B0503020000020004" pitchFamily="2" charset="-127"/>
                <a:ea typeface="Malgun Gothic" panose="020B0503020000020004" pitchFamily="2" charset="-127"/>
              </a:rPr>
              <a:t>r</a:t>
            </a:r>
            <a:r>
              <a:rPr lang="en-US" altLang="zh-CN" sz="1200" u="none" kern="1200" baseline="0" dirty="0" err="1" smtClean="0">
                <a:solidFill>
                  <a:schemeClr val="tx1"/>
                </a:solidFill>
                <a:effectLst/>
                <a:latin typeface="Malgun Gothic" panose="020B0503020000020004" pitchFamily="2" charset="-127"/>
                <a:ea typeface="Malgun Gothic" panose="020B0503020000020004" pitchFamily="2" charset="-127"/>
              </a:rPr>
              <a:t>,C</a:t>
            </a:r>
            <a:r>
              <a:rPr lang="en-US" altLang="zh-CN" sz="1200" u="none" kern="1200" baseline="0" dirty="0" smtClean="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却不能很好地在图中被表示出来。这样的嵌入效果只能勉强朝 </a:t>
            </a:r>
            <a:r>
              <a:rPr lang="en-US" altLang="zh-CN" sz="1200" i="1" u="none" kern="1200" baseline="0" dirty="0" err="1" smtClean="0">
                <a:solidFill>
                  <a:schemeClr val="tx1"/>
                </a:solidFill>
                <a:effectLst/>
                <a:latin typeface="Malgun Gothic" panose="020B0503020000020004" pitchFamily="2" charset="-127"/>
                <a:ea typeface="Malgun Gothic" panose="020B0503020000020004" pitchFamily="2" charset="-127"/>
              </a:rPr>
              <a:t>h+r</a:t>
            </a:r>
            <a:r>
              <a:rPr lang="en-US" altLang="zh-CN" sz="1200" i="1" u="none" kern="1200" baseline="0" dirty="0" smtClean="0">
                <a:solidFill>
                  <a:schemeClr val="tx1"/>
                </a:solidFill>
                <a:effectLst/>
                <a:latin typeface="Malgun Gothic" panose="020B0503020000020004" pitchFamily="2" charset="-127"/>
                <a:ea typeface="Malgun Gothic" panose="020B0503020000020004" pitchFamily="2" charset="-127"/>
              </a:rPr>
              <a:t> ≈ t </a:t>
            </a:r>
            <a:r>
              <a:rPr lang="zh-CN" altLang="en-US" sz="1200" u="none" kern="1200" baseline="0" dirty="0" smtClean="0">
                <a:solidFill>
                  <a:schemeClr val="tx1"/>
                </a:solidFill>
                <a:effectLst/>
                <a:latin typeface="Malgun Gothic" panose="020B0503020000020004" pitchFamily="2" charset="-127"/>
                <a:ea typeface="Malgun Gothic" panose="020B0503020000020004" pitchFamily="2" charset="-127"/>
              </a:rPr>
              <a:t>方向努力，也会为训练带来阻碍。</a:t>
            </a:r>
            <a:endParaRPr lang="en-US" altLang="zh-CN" sz="1200" dirty="0" smtClean="0"/>
          </a:p>
        </p:txBody>
      </p:sp>
    </p:spTree>
    <p:extLst>
      <p:ext uri="{BB962C8B-B14F-4D97-AF65-F5344CB8AC3E}">
        <p14:creationId xmlns:p14="http://schemas.microsoft.com/office/powerpoint/2010/main" val="2210154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接下来来看模型，（</a:t>
            </a:r>
            <a:r>
              <a:rPr lang="zh-CN" altLang="en-US" dirty="0" smtClean="0"/>
              <a:t>读</a:t>
            </a:r>
            <a:r>
              <a:rPr lang="en-US" altLang="zh-CN" dirty="0" smtClean="0"/>
              <a:t>PPT</a:t>
            </a:r>
            <a:r>
              <a:rPr lang="zh-CN" altLang="en-US" dirty="0" smtClean="0"/>
              <a:t>）</a:t>
            </a:r>
            <a:endParaRPr lang="en-US" altLang="zh-CN" dirty="0" smtClean="0"/>
          </a:p>
          <a:p>
            <a:r>
              <a:rPr lang="zh-CN" altLang="en-US" dirty="0" smtClean="0"/>
              <a:t>梯度</a:t>
            </a:r>
            <a:r>
              <a:rPr lang="zh-CN" altLang="en-US" dirty="0" smtClean="0"/>
              <a:t>下降法：简单</a:t>
            </a:r>
            <a:r>
              <a:rPr lang="zh-CN" altLang="en-US" dirty="0" smtClean="0"/>
              <a:t>来说就是一种寻找目标函数最小化的方法。</a:t>
            </a:r>
            <a:endParaRPr lang="en-US" altLang="zh-CN" dirty="0" smtClean="0"/>
          </a:p>
          <a:p>
            <a:r>
              <a:rPr lang="zh-CN" altLang="en-US" dirty="0" smtClean="0"/>
              <a:t>紧致</a:t>
            </a:r>
            <a:r>
              <a:rPr lang="zh-CN" altLang="en-US" dirty="0" smtClean="0"/>
              <a:t>性：直观</a:t>
            </a:r>
            <a:r>
              <a:rPr lang="zh-CN" altLang="en-US" dirty="0" smtClean="0"/>
              <a:t>地理解就是有界闭集</a:t>
            </a:r>
            <a:endParaRPr lang="en-US" altLang="zh-CN" dirty="0" smtClean="0"/>
          </a:p>
          <a:p>
            <a:r>
              <a:rPr lang="zh-CN" altLang="en-US" dirty="0" smtClean="0"/>
              <a:t>欧式空间</a:t>
            </a:r>
            <a:endParaRPr lang="en-US" altLang="zh-CN" dirty="0" smtClean="0"/>
          </a:p>
          <a:p>
            <a:r>
              <a:rPr lang="zh-CN" altLang="en-US" b="1" dirty="0" smtClean="0"/>
              <a:t>欧几里得空间</a:t>
            </a:r>
            <a:r>
              <a:rPr lang="zh-CN" altLang="en-US" dirty="0" smtClean="0"/>
              <a:t>就是在对</a:t>
            </a:r>
            <a:r>
              <a:rPr lang="zh-CN" altLang="en-US" b="1" dirty="0" smtClean="0"/>
              <a:t>现实空间的规则抽象和推广（从</a:t>
            </a:r>
            <a:r>
              <a:rPr lang="en-US" altLang="zh-CN" b="1" dirty="0" smtClean="0"/>
              <a:t>n&lt;=3</a:t>
            </a:r>
            <a:r>
              <a:rPr lang="zh-CN" altLang="en-US" b="1" dirty="0" smtClean="0"/>
              <a:t>推广到有限</a:t>
            </a:r>
            <a:r>
              <a:rPr lang="en-US" altLang="zh-CN" b="1" dirty="0" smtClean="0"/>
              <a:t>n</a:t>
            </a:r>
            <a:r>
              <a:rPr lang="zh-CN" altLang="en-US" b="1" dirty="0" smtClean="0"/>
              <a:t>维空间）</a:t>
            </a:r>
            <a:r>
              <a:rPr lang="zh-CN" altLang="en-US" dirty="0" smtClean="0"/>
              <a:t/>
            </a:r>
            <a:br>
              <a:rPr lang="zh-CN" altLang="en-US" dirty="0" smtClean="0"/>
            </a:br>
            <a:r>
              <a:rPr lang="zh-CN" altLang="en-US" dirty="0" smtClean="0"/>
              <a:t>设</a:t>
            </a:r>
            <a:r>
              <a:rPr lang="en-US" altLang="zh-CN" dirty="0" smtClean="0"/>
              <a:t>V</a:t>
            </a:r>
            <a:r>
              <a:rPr lang="zh-CN" altLang="en-US" dirty="0" smtClean="0"/>
              <a:t>是实数域</a:t>
            </a:r>
            <a:r>
              <a:rPr lang="en-US" altLang="zh-CN" dirty="0" smtClean="0"/>
              <a:t>R</a:t>
            </a:r>
            <a:r>
              <a:rPr lang="zh-CN" altLang="en-US" dirty="0" smtClean="0"/>
              <a:t>上的线性空间（或称为向量空间），若</a:t>
            </a:r>
            <a:r>
              <a:rPr lang="en-US" altLang="zh-CN" dirty="0" smtClean="0"/>
              <a:t>V</a:t>
            </a:r>
            <a:r>
              <a:rPr lang="zh-CN" altLang="en-US" dirty="0" smtClean="0"/>
              <a:t>上定义着正定对称双线性型</a:t>
            </a:r>
            <a:r>
              <a:rPr lang="en-US" altLang="zh-CN" dirty="0" smtClean="0"/>
              <a:t>g</a:t>
            </a:r>
            <a:r>
              <a:rPr lang="zh-CN" altLang="en-US" dirty="0" smtClean="0"/>
              <a:t>（</a:t>
            </a:r>
            <a:r>
              <a:rPr lang="en-US" altLang="zh-CN" dirty="0" smtClean="0"/>
              <a:t>g</a:t>
            </a:r>
            <a:r>
              <a:rPr lang="zh-CN" altLang="en-US" dirty="0" smtClean="0"/>
              <a:t>称为内积），则</a:t>
            </a:r>
            <a:r>
              <a:rPr lang="en-US" altLang="zh-CN" dirty="0" smtClean="0"/>
              <a:t>V</a:t>
            </a:r>
            <a:r>
              <a:rPr lang="zh-CN" altLang="en-US" dirty="0" smtClean="0"/>
              <a:t>称为（对于</a:t>
            </a:r>
            <a:r>
              <a:rPr lang="en-US" altLang="zh-CN" dirty="0" smtClean="0"/>
              <a:t>g</a:t>
            </a:r>
            <a:r>
              <a:rPr lang="zh-CN" altLang="en-US" dirty="0" smtClean="0"/>
              <a:t>的）内积空间或欧几里德空间（有时仅当</a:t>
            </a:r>
            <a:r>
              <a:rPr lang="en-US" altLang="zh-CN" dirty="0" smtClean="0"/>
              <a:t>V</a:t>
            </a:r>
            <a:r>
              <a:rPr lang="zh-CN" altLang="en-US" dirty="0" smtClean="0"/>
              <a:t>是有限维时，才称为欧几里德空间）。具体来说，</a:t>
            </a:r>
            <a:r>
              <a:rPr lang="en-US" altLang="zh-CN" dirty="0" smtClean="0"/>
              <a:t>g</a:t>
            </a:r>
            <a:r>
              <a:rPr lang="zh-CN" altLang="en-US" dirty="0" smtClean="0"/>
              <a:t>是</a:t>
            </a:r>
            <a:r>
              <a:rPr lang="en-US" altLang="zh-CN" dirty="0" smtClean="0"/>
              <a:t>V</a:t>
            </a:r>
            <a:r>
              <a:rPr lang="zh-CN" altLang="en-US" dirty="0" smtClean="0"/>
              <a:t>上的二元实值函数，满足如下关系：</a:t>
            </a:r>
            <a:br>
              <a:rPr lang="zh-CN" altLang="en-US" dirty="0" smtClean="0"/>
            </a:br>
            <a:r>
              <a:rPr lang="zh-CN" altLang="en-US" dirty="0" smtClean="0"/>
              <a:t>（</a:t>
            </a:r>
            <a:r>
              <a:rPr lang="en-US" altLang="zh-CN" dirty="0" smtClean="0"/>
              <a:t>1</a:t>
            </a:r>
            <a:r>
              <a:rPr lang="zh-CN" altLang="en-US" dirty="0" smtClean="0"/>
              <a:t>）对称性：</a:t>
            </a:r>
            <a:r>
              <a:rPr lang="en-US" altLang="zh-CN" dirty="0" smtClean="0"/>
              <a:t>g(</a:t>
            </a:r>
            <a:r>
              <a:rPr lang="en-US" altLang="zh-CN" dirty="0" err="1" smtClean="0"/>
              <a:t>x,y</a:t>
            </a:r>
            <a:r>
              <a:rPr lang="en-US" altLang="zh-CN" dirty="0" smtClean="0"/>
              <a:t>)=g(</a:t>
            </a:r>
            <a:r>
              <a:rPr lang="en-US" altLang="zh-CN" dirty="0" err="1" smtClean="0"/>
              <a:t>y,x</a:t>
            </a:r>
            <a:r>
              <a:rPr lang="en-US" altLang="zh-CN" dirty="0" smtClean="0"/>
              <a:t>)</a:t>
            </a:r>
            <a:r>
              <a:rPr lang="zh-CN" altLang="en-US" dirty="0" smtClean="0"/>
              <a:t>；</a:t>
            </a:r>
            <a:br>
              <a:rPr lang="zh-CN" altLang="en-US" dirty="0" smtClean="0"/>
            </a:br>
            <a:r>
              <a:rPr lang="zh-CN" altLang="en-US" dirty="0" smtClean="0"/>
              <a:t>（</a:t>
            </a:r>
            <a:r>
              <a:rPr lang="en-US" altLang="zh-CN" dirty="0" smtClean="0"/>
              <a:t>2</a:t>
            </a:r>
            <a:r>
              <a:rPr lang="zh-CN" altLang="en-US" dirty="0" smtClean="0"/>
              <a:t>）加性：</a:t>
            </a:r>
            <a:r>
              <a:rPr lang="en-US" altLang="zh-CN" dirty="0" smtClean="0"/>
              <a:t>g(</a:t>
            </a:r>
            <a:r>
              <a:rPr lang="en-US" altLang="zh-CN" dirty="0" err="1" smtClean="0"/>
              <a:t>x+y,z</a:t>
            </a:r>
            <a:r>
              <a:rPr lang="en-US" altLang="zh-CN" dirty="0" smtClean="0"/>
              <a:t>)=g(</a:t>
            </a:r>
            <a:r>
              <a:rPr lang="en-US" altLang="zh-CN" dirty="0" err="1" smtClean="0"/>
              <a:t>x,z</a:t>
            </a:r>
            <a:r>
              <a:rPr lang="en-US" altLang="zh-CN" dirty="0" smtClean="0"/>
              <a:t>)+g(</a:t>
            </a:r>
            <a:r>
              <a:rPr lang="en-US" altLang="zh-CN" dirty="0" err="1" smtClean="0"/>
              <a:t>y,z</a:t>
            </a:r>
            <a:r>
              <a:rPr lang="en-US" altLang="zh-CN" dirty="0" smtClean="0"/>
              <a:t>)</a:t>
            </a:r>
            <a:r>
              <a:rPr lang="zh-CN" altLang="en-US" dirty="0" smtClean="0"/>
              <a:t>；</a:t>
            </a:r>
            <a:br>
              <a:rPr lang="zh-CN" altLang="en-US" dirty="0" smtClean="0"/>
            </a:br>
            <a:r>
              <a:rPr lang="zh-CN" altLang="en-US" dirty="0" smtClean="0"/>
              <a:t>（</a:t>
            </a:r>
            <a:r>
              <a:rPr lang="en-US" altLang="zh-CN" dirty="0" smtClean="0"/>
              <a:t>3</a:t>
            </a:r>
            <a:r>
              <a:rPr lang="zh-CN" altLang="en-US" dirty="0" smtClean="0"/>
              <a:t>）齐次性：</a:t>
            </a:r>
            <a:r>
              <a:rPr lang="en-US" altLang="zh-CN" dirty="0" smtClean="0"/>
              <a:t>g(</a:t>
            </a:r>
            <a:r>
              <a:rPr lang="en-US" altLang="zh-CN" dirty="0" err="1" smtClean="0"/>
              <a:t>kx,y</a:t>
            </a:r>
            <a:r>
              <a:rPr lang="en-US" altLang="zh-CN" dirty="0" smtClean="0"/>
              <a:t>)=kg(</a:t>
            </a:r>
            <a:r>
              <a:rPr lang="en-US" altLang="zh-CN" dirty="0" err="1" smtClean="0"/>
              <a:t>x,y</a:t>
            </a:r>
            <a:r>
              <a:rPr lang="en-US" altLang="zh-CN" dirty="0" smtClean="0"/>
              <a:t>)</a:t>
            </a:r>
            <a:r>
              <a:rPr lang="zh-CN" altLang="en-US" dirty="0" smtClean="0"/>
              <a:t>；</a:t>
            </a:r>
            <a:br>
              <a:rPr lang="zh-CN" altLang="en-US" dirty="0" smtClean="0"/>
            </a:br>
            <a:r>
              <a:rPr lang="zh-CN" altLang="en-US" dirty="0" smtClean="0"/>
              <a:t>（</a:t>
            </a:r>
            <a:r>
              <a:rPr lang="en-US" altLang="zh-CN" dirty="0" smtClean="0"/>
              <a:t>4</a:t>
            </a:r>
            <a:r>
              <a:rPr lang="zh-CN" altLang="en-US" dirty="0" smtClean="0"/>
              <a:t>）非负性：</a:t>
            </a:r>
            <a:r>
              <a:rPr lang="en-US" altLang="zh-CN" dirty="0" smtClean="0"/>
              <a:t>g(</a:t>
            </a:r>
            <a:r>
              <a:rPr lang="en-US" altLang="zh-CN" dirty="0" err="1" smtClean="0"/>
              <a:t>x,x</a:t>
            </a:r>
            <a:r>
              <a:rPr lang="en-US" altLang="zh-CN" dirty="0" smtClean="0"/>
              <a:t>)&gt;=0</a:t>
            </a:r>
            <a:r>
              <a:rPr lang="zh-CN" altLang="en-US" dirty="0" smtClean="0"/>
              <a:t>，而且</a:t>
            </a:r>
            <a:r>
              <a:rPr lang="en-US" altLang="zh-CN" dirty="0" smtClean="0"/>
              <a:t>g(</a:t>
            </a:r>
            <a:r>
              <a:rPr lang="en-US" altLang="zh-CN" dirty="0" err="1" smtClean="0"/>
              <a:t>x,x</a:t>
            </a:r>
            <a:r>
              <a:rPr lang="en-US" altLang="zh-CN" dirty="0" smtClean="0"/>
              <a:t>)=0</a:t>
            </a:r>
            <a:r>
              <a:rPr lang="zh-CN" altLang="en-US" dirty="0" smtClean="0"/>
              <a:t>当且仅当</a:t>
            </a:r>
            <a:r>
              <a:rPr lang="en-US" altLang="zh-CN" dirty="0" smtClean="0"/>
              <a:t>x=0</a:t>
            </a:r>
            <a:r>
              <a:rPr lang="zh-CN" altLang="en-US" dirty="0" smtClean="0"/>
              <a:t>时成立。</a:t>
            </a:r>
            <a:br>
              <a:rPr lang="zh-CN" altLang="en-US" dirty="0" smtClean="0"/>
            </a:br>
            <a:r>
              <a:rPr lang="zh-CN" altLang="en-US" dirty="0" smtClean="0"/>
              <a:t>这里</a:t>
            </a:r>
            <a:r>
              <a:rPr lang="en-US" altLang="zh-CN" dirty="0" err="1" smtClean="0"/>
              <a:t>x,y,z</a:t>
            </a:r>
            <a:r>
              <a:rPr lang="zh-CN" altLang="en-US" dirty="0" smtClean="0"/>
              <a:t>是</a:t>
            </a:r>
            <a:r>
              <a:rPr lang="en-US" altLang="zh-CN" dirty="0" smtClean="0"/>
              <a:t>V</a:t>
            </a:r>
            <a:r>
              <a:rPr lang="zh-CN" altLang="en-US" dirty="0" smtClean="0"/>
              <a:t>中任意向量，</a:t>
            </a:r>
            <a:r>
              <a:rPr lang="en-US" altLang="zh-CN" dirty="0" smtClean="0"/>
              <a:t>k</a:t>
            </a:r>
            <a:r>
              <a:rPr lang="zh-CN" altLang="en-US" dirty="0" smtClean="0"/>
              <a:t>是任意实数</a:t>
            </a:r>
            <a:endParaRPr lang="zh-CN" altLang="en-US" dirty="0"/>
          </a:p>
        </p:txBody>
      </p:sp>
    </p:spTree>
    <p:extLst>
      <p:ext uri="{BB962C8B-B14F-4D97-AF65-F5344CB8AC3E}">
        <p14:creationId xmlns:p14="http://schemas.microsoft.com/office/powerpoint/2010/main" val="3721736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接下来来看一下李群的定义，（读</a:t>
            </a:r>
            <a:r>
              <a:rPr lang="en-US" altLang="zh-CN" dirty="0" smtClean="0"/>
              <a:t>PPT</a:t>
            </a:r>
            <a:r>
              <a:rPr lang="zh-CN" altLang="en-US" dirty="0" smtClean="0"/>
              <a:t>）</a:t>
            </a:r>
            <a:endParaRPr lang="en-US" altLang="zh-CN" dirty="0" smtClean="0"/>
          </a:p>
          <a:p>
            <a:r>
              <a:rPr lang="zh-CN" altLang="en-US" dirty="0" smtClean="0"/>
              <a:t>光滑：在其定义域内无穷阶数连续可导</a:t>
            </a:r>
            <a:endParaRPr lang="en-US" altLang="zh-CN" dirty="0" smtClean="0"/>
          </a:p>
          <a:p>
            <a:r>
              <a:rPr lang="zh-CN" altLang="en-US" dirty="0" smtClean="0"/>
              <a:t>流形</a:t>
            </a:r>
            <a:r>
              <a:rPr lang="zh-CN" altLang="en-US" dirty="0" smtClean="0"/>
              <a:t>：流形学习的观点是认为，我们所能观察到的数据实际上是由一个低维流形映射到高维空间上的。由于数据内部特征的限制，一些高维中的数据会产生维度上的冗余，实际上只需要比较低的维度就能唯一地表示。</a:t>
            </a:r>
          </a:p>
          <a:p>
            <a:r>
              <a:rPr lang="zh-CN" altLang="en-US" dirty="0" smtClean="0"/>
              <a:t>举个例子，比如说我们在平面上有个圆，如何表示这个圆呢？如果我们把圆放在一个平面直角坐标系中，那一个圆实际上就是由一堆二维点构成的。</a:t>
            </a:r>
          </a:p>
          <a:p>
            <a:r>
              <a:rPr lang="zh-CN" altLang="en-US" dirty="0" smtClean="0"/>
              <a:t>比如一个单位圆： 是一个在圆上的点， 也是一个在圆上的点，但 和 等等很多点是不在这个圆上的。</a:t>
            </a:r>
          </a:p>
          <a:p>
            <a:r>
              <a:rPr lang="zh-CN" altLang="en-US" dirty="0" smtClean="0"/>
              <a:t>显然如果用二维坐标来表示，我们没有办法让这个二维坐标系的所有点都是这个圆上的点。也就是说，用二维坐标来表示这个圆其实是有冗余的。</a:t>
            </a:r>
          </a:p>
          <a:p>
            <a:r>
              <a:rPr lang="zh-CN" altLang="en-US" dirty="0" smtClean="0"/>
              <a:t>我们希望，如果能建立某一种描述方法，让这个描述方法所确定的所有点的集合都能在圆上，甚至能连续不间断地表示圆上的点，那就好了！</a:t>
            </a:r>
          </a:p>
          <a:p>
            <a:r>
              <a:rPr lang="zh-CN" altLang="en-US" dirty="0" smtClean="0"/>
              <a:t>有没有这种方法呢？对于圆来说，当然有！那就是用极坐标。在极坐标的表示方法下，圆心在原点的圆，只需要一个参数就能确定：半径。</a:t>
            </a:r>
          </a:p>
          <a:p>
            <a:r>
              <a:rPr lang="zh-CN" altLang="en-US" dirty="0" smtClean="0"/>
              <a:t>当你连续改变半径的大小，就能产生连续不断的“能被转换成二维坐标表示”的圆。所以说，实际上二维空间中的圆就是一个一维流形。</a:t>
            </a:r>
          </a:p>
          <a:p>
            <a:r>
              <a:rPr lang="zh-CN" altLang="en-US" dirty="0" smtClean="0"/>
              <a:t>与之相似的，三维空间中一个球面，用</a:t>
            </a:r>
            <a:r>
              <a:rPr lang="en-US" altLang="zh-CN" dirty="0" smtClean="0"/>
              <a:t>x, y, z</a:t>
            </a:r>
            <a:r>
              <a:rPr lang="zh-CN" altLang="en-US" dirty="0" smtClean="0"/>
              <a:t>三个坐标轴确定时会产生冗余（很多在三维空间中的数据点并不在球面上）。但其实只需要用两个坐标就可以确定了，比如经度和维度。</a:t>
            </a:r>
          </a:p>
          <a:p>
            <a:r>
              <a:rPr lang="zh-CN" altLang="en-US" dirty="0" smtClean="0"/>
              <a:t>只要给定任何合法的经度和维度，我们就都能保证这个点肯定在球面上！</a:t>
            </a:r>
          </a:p>
          <a:p>
            <a:endParaRPr lang="zh-CN" altLang="en-US" dirty="0" smtClean="0"/>
          </a:p>
          <a:p>
            <a:endParaRPr lang="zh-CN" altLang="en-US" dirty="0"/>
          </a:p>
        </p:txBody>
      </p:sp>
    </p:spTree>
    <p:extLst>
      <p:ext uri="{BB962C8B-B14F-4D97-AF65-F5344CB8AC3E}">
        <p14:creationId xmlns:p14="http://schemas.microsoft.com/office/powerpoint/2010/main" val="3068782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smtClean="0"/>
              <a:t>然后是圆环面的数学定义，</a:t>
            </a:r>
            <a:r>
              <a:rPr lang="en-US" altLang="zh-CN" dirty="0" err="1" smtClean="0"/>
              <a:t>Tn</a:t>
            </a:r>
            <a:r>
              <a:rPr lang="zh-CN" altLang="en-US" dirty="0" smtClean="0"/>
              <a:t>是</a:t>
            </a:r>
            <a:r>
              <a:rPr lang="en-US" altLang="zh-CN" dirty="0" smtClean="0"/>
              <a:t>Rn</a:t>
            </a:r>
            <a:r>
              <a:rPr lang="zh-CN" altLang="en-US" dirty="0" smtClean="0"/>
              <a:t>的关于等价关系的商集，（读</a:t>
            </a:r>
            <a:r>
              <a:rPr lang="en-US" altLang="zh-CN" dirty="0" smtClean="0"/>
              <a:t>PPT</a:t>
            </a:r>
            <a:r>
              <a:rPr lang="zh-CN" altLang="en-US" dirty="0" smtClean="0"/>
              <a:t>前半），然后是商空间的数学定义，（读</a:t>
            </a:r>
            <a:r>
              <a:rPr lang="en-US" altLang="zh-CN" dirty="0" smtClean="0"/>
              <a:t>PPT</a:t>
            </a:r>
            <a:r>
              <a:rPr lang="zh-CN" altLang="en-US" dirty="0" smtClean="0"/>
              <a:t>后半）</a:t>
            </a:r>
            <a:endParaRPr lang="en-US" altLang="zh-CN" dirty="0" smtClean="0"/>
          </a:p>
          <a:p>
            <a:endParaRPr lang="zh-CN" altLang="en-US" dirty="0" smtClean="0"/>
          </a:p>
        </p:txBody>
      </p:sp>
    </p:spTree>
    <p:extLst>
      <p:ext uri="{BB962C8B-B14F-4D97-AF65-F5344CB8AC3E}">
        <p14:creationId xmlns:p14="http://schemas.microsoft.com/office/powerpoint/2010/main" val="3840304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5" name="Rectangle 3"/>
          <p:cNvSpPr>
            <a:spLocks noGrp="1" noChangeArrowheads="1"/>
          </p:cNvSpPr>
          <p:nvPr>
            <p:ph idx="1"/>
          </p:nvPr>
        </p:nvSpPr>
        <p:spPr bwMode="auto">
          <a:xfrm>
            <a:off x="566738" y="1196975"/>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mtClean="0"/>
              <a:t>单击此处编辑母版文本样式</a:t>
            </a:r>
          </a:p>
          <a:p>
            <a:pPr lvl="1"/>
            <a:r>
              <a:rPr lang="zh-CN" altLang="en-US" smtClean="0"/>
              <a:t>第二级</a:t>
            </a:r>
          </a:p>
        </p:txBody>
      </p:sp>
      <p:sp>
        <p:nvSpPr>
          <p:cNvPr id="4" name="Rectangle 6"/>
          <p:cNvSpPr>
            <a:spLocks noGrp="1" noChangeArrowheads="1"/>
          </p:cNvSpPr>
          <p:nvPr>
            <p:ph type="sldNum" sz="quarter" idx="10"/>
          </p:nvPr>
        </p:nvSpPr>
        <p:spPr>
          <a:xfrm>
            <a:off x="6227763" y="6481763"/>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5" name="Rectangle 3"/>
          <p:cNvSpPr>
            <a:spLocks noGrp="1" noChangeArrowheads="1"/>
          </p:cNvSpPr>
          <p:nvPr>
            <p:ph idx="1"/>
          </p:nvPr>
        </p:nvSpPr>
        <p:spPr bwMode="auto">
          <a:xfrm>
            <a:off x="566738" y="1196975"/>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mtClean="0"/>
              <a:t>单击此处编辑母版文本样式</a:t>
            </a:r>
          </a:p>
          <a:p>
            <a:pPr lvl="1"/>
            <a:r>
              <a:rPr lang="zh-CN" altLang="en-US" smtClean="0"/>
              <a:t>第二级</a:t>
            </a:r>
          </a:p>
        </p:txBody>
      </p:sp>
      <p:sp>
        <p:nvSpPr>
          <p:cNvPr id="4" name="Rectangle 6"/>
          <p:cNvSpPr>
            <a:spLocks noGrp="1" noChangeArrowheads="1"/>
          </p:cNvSpPr>
          <p:nvPr>
            <p:ph type="sldNum" sz="quarter" idx="10"/>
          </p:nvPr>
        </p:nvSpPr>
        <p:spPr>
          <a:xfrm>
            <a:off x="6227763" y="6481763"/>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0"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3"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0" y="6172200"/>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0" y="6172200"/>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0"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0" y="6172200"/>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0" y="6172200"/>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0.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0.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0.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8153400" cy="762000"/>
          </a:xfrm>
        </p:spPr>
        <p:txBody>
          <a:bodyPr vert="horz" wrap="square" anchor="b"/>
          <a:lstStyle>
            <a:lvl1pPr lvl="0">
              <a:defRPr/>
            </a:lvl1pPr>
          </a:lstStyle>
          <a:p>
            <a:pPr lvl="0" algn="ctr"/>
            <a:r>
              <a:rPr lang="en-US" altLang="zh-CN" sz="2800" b="1" dirty="0" err="1"/>
              <a:t>TorusE</a:t>
            </a:r>
            <a:r>
              <a:rPr lang="en-US" altLang="zh-CN" sz="2800" b="1" dirty="0"/>
              <a:t>: Knowledge Graph Embedding on a </a:t>
            </a:r>
            <a:r>
              <a:rPr lang="en-US" altLang="zh-CN" sz="2800" b="1" dirty="0" smtClean="0"/>
              <a:t/>
            </a:r>
            <a:br>
              <a:rPr lang="en-US" altLang="zh-CN" sz="2800" b="1" dirty="0" smtClean="0"/>
            </a:br>
            <a:r>
              <a:rPr lang="en-US" altLang="zh-CN" sz="2800" b="1" dirty="0" smtClean="0"/>
              <a:t>Lie </a:t>
            </a:r>
            <a:r>
              <a:rPr lang="en-US" altLang="zh-CN" sz="2800" b="1" dirty="0"/>
              <a:t>Group</a:t>
            </a:r>
            <a:r>
              <a:rPr lang="en-US" altLang="zh-CN" sz="2800" dirty="0"/>
              <a:t> </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a:t>
            </a:r>
            <a:r>
              <a:rPr lang="zh-CN" altLang="en-US" sz="1800" dirty="0" smtClean="0"/>
              <a:t>：</a:t>
            </a:r>
            <a:r>
              <a:rPr lang="zh-CN" altLang="en-US" sz="1800" dirty="0"/>
              <a:t>杨心逸</a:t>
            </a:r>
          </a:p>
          <a:p>
            <a:pPr lvl="0" algn="l" eaLnBrk="1" hangingPunct="1">
              <a:lnSpc>
                <a:spcPct val="115000"/>
              </a:lnSpc>
            </a:pPr>
            <a:r>
              <a:rPr lang="zh-CN" altLang="en-US" sz="1800" dirty="0"/>
              <a:t>日    期：</a:t>
            </a:r>
            <a:r>
              <a:rPr lang="en-US" altLang="x-none" sz="1800" dirty="0" smtClean="0"/>
              <a:t>2020</a:t>
            </a:r>
            <a:r>
              <a:rPr lang="zh-CN" altLang="en-US" sz="1800" dirty="0" smtClean="0"/>
              <a:t>-</a:t>
            </a:r>
            <a:r>
              <a:rPr lang="en-US" altLang="zh-CN" sz="1800" dirty="0" smtClean="0"/>
              <a:t>12</a:t>
            </a:r>
            <a:r>
              <a:rPr lang="zh-CN" altLang="en-US" sz="1800" dirty="0" smtClean="0"/>
              <a:t>-</a:t>
            </a:r>
            <a:r>
              <a:rPr lang="en-US" altLang="zh-CN" sz="1800" dirty="0" smtClean="0"/>
              <a:t>21</a:t>
            </a:r>
            <a:endParaRPr lang="en-US" altLang="zh-CN" sz="1800" dirty="0"/>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457308" y="1066862"/>
            <a:ext cx="8172342" cy="4952870"/>
          </a:xfrm>
        </p:spPr>
        <p:txBody>
          <a:bodyPr vert="horz" wrap="square" anchor="t"/>
          <a:lstStyle/>
          <a:p>
            <a:pPr marL="0" indent="457200">
              <a:buNone/>
            </a:pPr>
            <a:r>
              <a:rPr lang="zh-CN" altLang="en-US" dirty="0"/>
              <a:t>为了更好地理解商集和等价类，首先定义一个等价关系。等价关系需要满足自反性，传递性和对称性。假设等价关系为“朋友关系”，设为</a:t>
            </a:r>
            <a:r>
              <a:rPr lang="en-US" altLang="zh-CN" dirty="0"/>
              <a:t>~</a:t>
            </a:r>
            <a:r>
              <a:rPr lang="zh-CN" altLang="en-US" dirty="0"/>
              <a:t>。对于某个社区中的人</a:t>
            </a:r>
            <a:r>
              <a:rPr lang="en-US" altLang="zh-CN" dirty="0"/>
              <a:t>A</a:t>
            </a:r>
            <a:r>
              <a:rPr lang="zh-CN" altLang="en-US" dirty="0"/>
              <a:t>，所有与他有朋友关系的人</a:t>
            </a:r>
            <a:r>
              <a:rPr lang="en-US" altLang="zh-CN" dirty="0"/>
              <a:t>A1,A2,A3…</a:t>
            </a:r>
            <a:r>
              <a:rPr lang="zh-CN" altLang="en-US" dirty="0"/>
              <a:t>等的集合是</a:t>
            </a:r>
            <a:r>
              <a:rPr lang="en-US" altLang="zh-CN" dirty="0"/>
              <a:t>A</a:t>
            </a:r>
            <a:r>
              <a:rPr lang="zh-CN" altLang="en-US" dirty="0"/>
              <a:t>的一个等价类</a:t>
            </a:r>
            <a:r>
              <a:rPr lang="en-US" altLang="zh-CN" dirty="0" err="1"/>
              <a:t>A_set</a:t>
            </a:r>
            <a:r>
              <a:rPr lang="zh-CN" altLang="en-US" dirty="0"/>
              <a:t>。同理，在该社区中与</a:t>
            </a:r>
            <a:r>
              <a:rPr lang="en-US" altLang="zh-CN" dirty="0"/>
              <a:t>B</a:t>
            </a:r>
            <a:r>
              <a:rPr lang="zh-CN" altLang="en-US" dirty="0"/>
              <a:t>有朋友关系的</a:t>
            </a:r>
            <a:r>
              <a:rPr lang="en-US" altLang="zh-CN" dirty="0"/>
              <a:t>B1,B2,B3…</a:t>
            </a:r>
            <a:r>
              <a:rPr lang="zh-CN" altLang="en-US" dirty="0"/>
              <a:t>等人形成的集合是</a:t>
            </a:r>
            <a:r>
              <a:rPr lang="en-US" altLang="zh-CN" dirty="0"/>
              <a:t>B</a:t>
            </a:r>
            <a:r>
              <a:rPr lang="zh-CN" altLang="en-US" dirty="0"/>
              <a:t>的一个等价类</a:t>
            </a:r>
            <a:r>
              <a:rPr lang="en-US" altLang="zh-CN" dirty="0" err="1"/>
              <a:t>B_set</a:t>
            </a:r>
            <a:r>
              <a:rPr lang="zh-CN" altLang="en-US" dirty="0"/>
              <a:t>。显然</a:t>
            </a:r>
            <a:r>
              <a:rPr lang="en-US" altLang="zh-CN" dirty="0"/>
              <a:t>Ai</a:t>
            </a:r>
            <a:r>
              <a:rPr lang="zh-CN" altLang="en-US" dirty="0"/>
              <a:t>与</a:t>
            </a:r>
            <a:r>
              <a:rPr lang="en-US" altLang="zh-CN" dirty="0" err="1"/>
              <a:t>Bj</a:t>
            </a:r>
            <a:r>
              <a:rPr lang="zh-CN" altLang="en-US" dirty="0"/>
              <a:t>有可能是同一个人。若将该社区作为实空间，那么该实空间在</a:t>
            </a:r>
            <a:r>
              <a:rPr lang="en-US" altLang="zh-CN" dirty="0"/>
              <a:t>~</a:t>
            </a:r>
            <a:r>
              <a:rPr lang="zh-CN" altLang="en-US" dirty="0"/>
              <a:t>等价关系上的商空间为</a:t>
            </a:r>
            <a:r>
              <a:rPr lang="en-US" altLang="zh-CN" dirty="0"/>
              <a:t>{</a:t>
            </a:r>
            <a:r>
              <a:rPr lang="en-US" altLang="zh-CN" dirty="0" err="1"/>
              <a:t>A_set</a:t>
            </a:r>
            <a:r>
              <a:rPr lang="en-US" altLang="zh-CN" dirty="0"/>
              <a:t>, </a:t>
            </a:r>
            <a:r>
              <a:rPr lang="en-US" altLang="zh-CN" dirty="0" err="1"/>
              <a:t>B_set</a:t>
            </a:r>
            <a:r>
              <a:rPr lang="en-US" altLang="zh-CN" dirty="0"/>
              <a:t>, …}</a:t>
            </a:r>
            <a:r>
              <a:rPr lang="zh-CN" altLang="en-US" dirty="0"/>
              <a:t>。</a:t>
            </a:r>
          </a:p>
          <a:p>
            <a:r>
              <a:rPr lang="zh-CN" altLang="en-US" b="1" dirty="0"/>
              <a:t>商空间映射的例子</a:t>
            </a:r>
            <a:r>
              <a:rPr lang="zh-CN" altLang="en-US" dirty="0"/>
              <a:t>： </a:t>
            </a:r>
            <a:endParaRPr lang="en-US" altLang="zh-CN" dirty="0" smtClean="0"/>
          </a:p>
          <a:p>
            <a:pPr>
              <a:buFont typeface="+mj-lt"/>
              <a:buAutoNum type="arabicPeriod"/>
            </a:pPr>
            <a:r>
              <a:rPr lang="zh-CN" altLang="en-US" sz="1800" dirty="0" smtClean="0"/>
              <a:t>∏</a:t>
            </a:r>
            <a:r>
              <a:rPr lang="zh-CN" altLang="en-US" sz="1800" dirty="0"/>
              <a:t>：</a:t>
            </a:r>
            <a:r>
              <a:rPr lang="en-US" altLang="zh-CN" sz="1800" i="1" dirty="0"/>
              <a:t>x </a:t>
            </a:r>
            <a:r>
              <a:rPr lang="zh-CN" altLang="en-US" sz="1800" dirty="0"/>
              <a:t>→ </a:t>
            </a:r>
            <a:r>
              <a:rPr lang="en-US" altLang="zh-CN" sz="1800" dirty="0"/>
              <a:t>[</a:t>
            </a:r>
            <a:r>
              <a:rPr lang="en-US" altLang="zh-CN" sz="1800" i="1" dirty="0"/>
              <a:t>x</a:t>
            </a:r>
            <a:r>
              <a:rPr lang="en-US" altLang="zh-CN" sz="1800" dirty="0"/>
              <a:t>]  </a:t>
            </a:r>
            <a:r>
              <a:rPr lang="zh-CN" altLang="en-US" sz="1800" dirty="0"/>
              <a:t>从某个 </a:t>
            </a:r>
            <a:r>
              <a:rPr lang="en-US" altLang="zh-CN" sz="1800" i="1" dirty="0"/>
              <a:t>x </a:t>
            </a:r>
            <a:r>
              <a:rPr lang="zh-CN" altLang="en-US" sz="1800" dirty="0"/>
              <a:t>映射到该 </a:t>
            </a:r>
            <a:r>
              <a:rPr lang="en-US" altLang="zh-CN" sz="1800" i="1" dirty="0"/>
              <a:t>x</a:t>
            </a:r>
            <a:r>
              <a:rPr lang="zh-CN" altLang="en-US" sz="1800" dirty="0"/>
              <a:t> 的等价类，从实空间到商空间</a:t>
            </a:r>
            <a:r>
              <a:rPr lang="zh-CN" altLang="en-US" sz="1800" dirty="0" smtClean="0"/>
              <a:t>；</a:t>
            </a:r>
            <a:endParaRPr lang="en-US" altLang="zh-CN" sz="1800" dirty="0" smtClean="0"/>
          </a:p>
          <a:p>
            <a:pPr>
              <a:buFont typeface="+mj-lt"/>
              <a:buAutoNum type="arabicPeriod"/>
            </a:pPr>
            <a:r>
              <a:rPr lang="zh-CN" altLang="en-US" sz="1800" dirty="0" smtClean="0"/>
              <a:t>若</a:t>
            </a:r>
            <a:r>
              <a:rPr lang="en-US" altLang="zh-CN" sz="1800" i="1" dirty="0"/>
              <a:t>g</a:t>
            </a:r>
            <a:r>
              <a:rPr lang="zh-CN" altLang="en-US" sz="1800" dirty="0"/>
              <a:t>为微分同胚映射，有</a:t>
            </a:r>
            <a:r>
              <a:rPr lang="zh-CN" altLang="en-US" sz="1800" i="1" dirty="0"/>
              <a:t> </a:t>
            </a:r>
            <a:r>
              <a:rPr lang="en-US" altLang="zh-CN" sz="1800" i="1" dirty="0"/>
              <a:t>g</a:t>
            </a:r>
            <a:r>
              <a:rPr lang="zh-CN" altLang="en-US" sz="1800" dirty="0"/>
              <a:t>：</a:t>
            </a:r>
            <a:r>
              <a:rPr lang="en-US" altLang="zh-CN" sz="1800" dirty="0"/>
              <a:t>[</a:t>
            </a:r>
            <a:r>
              <a:rPr lang="en-US" altLang="zh-CN" sz="1800" i="1" dirty="0"/>
              <a:t>x</a:t>
            </a:r>
            <a:r>
              <a:rPr lang="en-US" altLang="zh-CN" sz="1800" dirty="0"/>
              <a:t>] →</a:t>
            </a:r>
            <a:r>
              <a:rPr lang="zh-CN" altLang="en-US" sz="1800" i="1" dirty="0"/>
              <a:t> </a:t>
            </a:r>
            <a:r>
              <a:rPr lang="en-US" altLang="zh-CN" sz="1800" i="1" dirty="0"/>
              <a:t>e</a:t>
            </a:r>
            <a:r>
              <a:rPr lang="en-US" altLang="zh-CN" sz="1800" i="1" baseline="30000" dirty="0"/>
              <a:t>2πix</a:t>
            </a:r>
            <a:r>
              <a:rPr lang="zh-CN" altLang="en-US" sz="1800" i="1" dirty="0"/>
              <a:t> </a:t>
            </a:r>
            <a:r>
              <a:rPr lang="zh-CN" altLang="en-US" sz="1800" dirty="0"/>
              <a:t>表示从商空间映射到复数空间，</a:t>
            </a:r>
            <a:r>
              <a:rPr lang="en-US" altLang="zh-CN" sz="1800" i="1" dirty="0"/>
              <a:t>g</a:t>
            </a:r>
            <a:r>
              <a:rPr lang="zh-CN" altLang="en-US" sz="1800" dirty="0"/>
              <a:t>与</a:t>
            </a:r>
            <a:r>
              <a:rPr lang="en-US" altLang="zh-CN" sz="1800" i="1" dirty="0"/>
              <a:t>g</a:t>
            </a:r>
            <a:r>
              <a:rPr lang="en-US" altLang="zh-CN" sz="1800" baseline="30000" dirty="0"/>
              <a:t>-1</a:t>
            </a:r>
            <a:r>
              <a:rPr lang="zh-CN" altLang="en-US" sz="1800" dirty="0"/>
              <a:t>均无穷可微</a:t>
            </a:r>
            <a:r>
              <a:rPr lang="zh-CN" altLang="en-US" sz="1800" dirty="0" smtClean="0"/>
              <a:t>；</a:t>
            </a:r>
            <a:endParaRPr lang="en-US" altLang="zh-CN" sz="1800" dirty="0" smtClean="0"/>
          </a:p>
          <a:p>
            <a:pPr>
              <a:buFont typeface="+mj-lt"/>
              <a:buAutoNum type="arabicPeriod"/>
            </a:pPr>
            <a:r>
              <a:rPr lang="en-US" altLang="zh-CN" sz="1800" i="1" dirty="0" smtClean="0"/>
              <a:t>μ</a:t>
            </a:r>
            <a:r>
              <a:rPr lang="en-US" altLang="zh-CN" sz="1800" dirty="0"/>
              <a:t>([</a:t>
            </a:r>
            <a:r>
              <a:rPr lang="en-US" altLang="zh-CN" sz="1800" i="1" dirty="0"/>
              <a:t>x</a:t>
            </a:r>
            <a:r>
              <a:rPr lang="en-US" altLang="zh-CN" sz="1800" dirty="0"/>
              <a:t>],[</a:t>
            </a:r>
            <a:r>
              <a:rPr lang="en-US" altLang="zh-CN" sz="1800" i="1" dirty="0"/>
              <a:t>y</a:t>
            </a:r>
            <a:r>
              <a:rPr lang="en-US" altLang="zh-CN" sz="1800" dirty="0"/>
              <a:t>]) = [</a:t>
            </a:r>
            <a:r>
              <a:rPr lang="en-US" altLang="zh-CN" sz="1800" i="1" dirty="0"/>
              <a:t>x</a:t>
            </a:r>
            <a:r>
              <a:rPr lang="en-US" altLang="zh-CN" sz="1800" dirty="0"/>
              <a:t>]+[</a:t>
            </a:r>
            <a:r>
              <a:rPr lang="en-US" altLang="zh-CN" sz="1800" i="1" dirty="0"/>
              <a:t>y</a:t>
            </a:r>
            <a:r>
              <a:rPr lang="en-US" altLang="zh-CN" sz="1800" dirty="0"/>
              <a:t>] </a:t>
            </a:r>
            <a:r>
              <a:rPr lang="zh-CN" altLang="en-US" sz="1800" dirty="0"/>
              <a:t>等价于 </a:t>
            </a:r>
            <a:r>
              <a:rPr lang="en-US" altLang="zh-CN" sz="1800" dirty="0"/>
              <a:t>[</a:t>
            </a:r>
            <a:r>
              <a:rPr lang="en-US" altLang="zh-CN" sz="1800" i="1" dirty="0" err="1"/>
              <a:t>x+y</a:t>
            </a:r>
            <a:r>
              <a:rPr lang="en-US" altLang="zh-CN" sz="1800" dirty="0"/>
              <a:t>] </a:t>
            </a:r>
            <a:r>
              <a:rPr lang="zh-CN" altLang="en-US" sz="1800" dirty="0"/>
              <a:t>，因为对于任意</a:t>
            </a:r>
            <a:r>
              <a:rPr lang="en-US" altLang="zh-CN" sz="1800" i="1" dirty="0"/>
              <a:t>N</a:t>
            </a:r>
            <a:r>
              <a:rPr lang="en-US" altLang="zh-CN" sz="1800" baseline="-25000" dirty="0"/>
              <a:t>1</a:t>
            </a:r>
            <a:r>
              <a:rPr lang="en-US" altLang="zh-CN" sz="1800" dirty="0"/>
              <a:t>,N</a:t>
            </a:r>
            <a:r>
              <a:rPr lang="en-US" altLang="zh-CN" sz="1800" baseline="-25000" dirty="0"/>
              <a:t>2</a:t>
            </a:r>
            <a:r>
              <a:rPr lang="zh-CN" altLang="en-US" sz="1800" dirty="0"/>
              <a:t>使得 </a:t>
            </a:r>
            <a:r>
              <a:rPr lang="en-US" altLang="zh-CN" sz="1800" dirty="0"/>
              <a:t>[</a:t>
            </a:r>
            <a:r>
              <a:rPr lang="en-US" altLang="zh-CN" sz="1800" i="1" dirty="0"/>
              <a:t>x</a:t>
            </a:r>
            <a:r>
              <a:rPr lang="en-US" altLang="zh-CN" sz="1800" dirty="0"/>
              <a:t>] =</a:t>
            </a:r>
            <a:r>
              <a:rPr lang="zh-CN" altLang="en-US" sz="1800" i="1" dirty="0"/>
              <a:t> </a:t>
            </a:r>
            <a:r>
              <a:rPr lang="en-US" altLang="zh-CN" sz="1800" i="1" dirty="0"/>
              <a:t>x+N</a:t>
            </a:r>
            <a:r>
              <a:rPr lang="en-US" altLang="zh-CN" sz="1800" baseline="-25000" dirty="0"/>
              <a:t>1 </a:t>
            </a:r>
            <a:r>
              <a:rPr lang="zh-CN" altLang="en-US" sz="1800" dirty="0"/>
              <a:t>和 </a:t>
            </a:r>
            <a:r>
              <a:rPr lang="en-US" altLang="zh-CN" sz="1800" dirty="0"/>
              <a:t>[</a:t>
            </a:r>
            <a:r>
              <a:rPr lang="en-US" altLang="zh-CN" sz="1800" i="1" dirty="0"/>
              <a:t>y</a:t>
            </a:r>
            <a:r>
              <a:rPr lang="en-US" altLang="zh-CN" sz="1800" dirty="0"/>
              <a:t>] =</a:t>
            </a:r>
            <a:r>
              <a:rPr lang="zh-CN" altLang="en-US" sz="1800" i="1" dirty="0"/>
              <a:t> </a:t>
            </a:r>
            <a:r>
              <a:rPr lang="en-US" altLang="zh-CN" sz="1800" i="1" dirty="0"/>
              <a:t>y+N</a:t>
            </a:r>
            <a:r>
              <a:rPr lang="en-US" altLang="zh-CN" sz="1800" i="1" baseline="-25000" dirty="0"/>
              <a:t>2</a:t>
            </a:r>
            <a:r>
              <a:rPr lang="zh-CN" altLang="en-US" sz="1800" dirty="0"/>
              <a:t>，都能找到 </a:t>
            </a:r>
            <a:r>
              <a:rPr lang="en-US" altLang="zh-CN" sz="1800" i="1" dirty="0"/>
              <a:t>N</a:t>
            </a:r>
            <a:r>
              <a:rPr lang="en-US" altLang="zh-CN" sz="1800" i="1" baseline="-25000" dirty="0"/>
              <a:t>3 </a:t>
            </a:r>
            <a:r>
              <a:rPr lang="zh-CN" altLang="en-US" sz="1800" dirty="0"/>
              <a:t>使得 </a:t>
            </a:r>
            <a:r>
              <a:rPr lang="en-US" altLang="zh-CN" sz="1800" dirty="0"/>
              <a:t>[</a:t>
            </a:r>
            <a:r>
              <a:rPr lang="en-US" altLang="zh-CN" sz="1800" i="1" dirty="0" err="1"/>
              <a:t>x+y</a:t>
            </a:r>
            <a:r>
              <a:rPr lang="en-US" altLang="zh-CN" sz="1800" dirty="0"/>
              <a:t>] = </a:t>
            </a:r>
            <a:r>
              <a:rPr lang="en-US" altLang="zh-CN" sz="1800" i="1" dirty="0"/>
              <a:t>x+y+N</a:t>
            </a:r>
            <a:r>
              <a:rPr lang="en-US" altLang="zh-CN" sz="1800" baseline="-25000" dirty="0"/>
              <a:t>3</a:t>
            </a:r>
            <a:r>
              <a:rPr lang="zh-CN" altLang="en-US" sz="1800" dirty="0"/>
              <a:t>。</a:t>
            </a:r>
          </a:p>
          <a:p>
            <a:endParaRPr lang="en-US" altLang="zh-CN" sz="1800" dirty="0" smtClean="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10</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863719488"/>
      </p:ext>
    </p:extLst>
  </p:cSld>
  <p:clrMapOvr>
    <a:masterClrMapping/>
  </p:clrMapOvr>
  <p:transition spd="slow" advTm="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457308" y="1066862"/>
            <a:ext cx="8172342" cy="4952870"/>
          </a:xfrm>
        </p:spPr>
        <p:txBody>
          <a:bodyPr vert="horz" wrap="square" anchor="t"/>
          <a:lstStyle/>
          <a:p>
            <a:r>
              <a:rPr lang="zh-CN" altLang="en-US" sz="1800" b="1" dirty="0"/>
              <a:t>商空间中等价类距离函数的定义：</a:t>
            </a:r>
            <a:endParaRPr lang="zh-CN" altLang="en-US" sz="1800" dirty="0"/>
          </a:p>
          <a:p>
            <a:pPr marL="0" indent="457200">
              <a:buNone/>
            </a:pPr>
            <a:r>
              <a:rPr lang="zh-CN" altLang="en-US" sz="1800" dirty="0"/>
              <a:t>了解了商空间和等价类的概念后，就可以定义在圆环面上的距离函数了。显然，在原空间的某一个向量被映射到圆环面（商空间）上时变成了多个向量（向量的集合）。要度量原空间中两个向量在商空间等价类的距离，则考虑集合之间的距离表示。两个集合之间的距离等于分别从两个集合中随机取出一个向量后，这两个向量之间距离的最小值。也就是 </a:t>
            </a:r>
            <a:r>
              <a:rPr lang="en-US" altLang="zh-CN" sz="1800" i="1" dirty="0"/>
              <a:t>d(S</a:t>
            </a:r>
            <a:r>
              <a:rPr lang="en-US" altLang="zh-CN" sz="1800" i="1" baseline="-25000" dirty="0"/>
              <a:t>1</a:t>
            </a:r>
            <a:r>
              <a:rPr lang="en-US" altLang="zh-CN" sz="1800" i="1" dirty="0"/>
              <a:t>,S</a:t>
            </a:r>
            <a:r>
              <a:rPr lang="en-US" altLang="zh-CN" sz="1800" i="1" baseline="-25000" dirty="0"/>
              <a:t>2</a:t>
            </a:r>
            <a:r>
              <a:rPr lang="en-US" altLang="zh-CN" sz="1800" i="1" dirty="0"/>
              <a:t>) </a:t>
            </a:r>
            <a:r>
              <a:rPr lang="en-US" altLang="zh-CN" sz="1800" dirty="0"/>
              <a:t>= min </a:t>
            </a:r>
            <a:r>
              <a:rPr lang="en-US" altLang="zh-CN" sz="1800" i="1" dirty="0"/>
              <a:t>d(</a:t>
            </a:r>
            <a:r>
              <a:rPr lang="en-US" altLang="zh-CN" sz="1800" i="1" dirty="0" err="1"/>
              <a:t>x,y</a:t>
            </a:r>
            <a:r>
              <a:rPr lang="en-US" altLang="zh-CN" sz="1800" i="1" dirty="0"/>
              <a:t>)</a:t>
            </a:r>
            <a:r>
              <a:rPr lang="en-US" altLang="zh-CN" sz="1800" dirty="0"/>
              <a:t>, x</a:t>
            </a:r>
            <a:r>
              <a:rPr lang="zh-CN" altLang="en-US" sz="1800" dirty="0"/>
              <a:t>属于</a:t>
            </a:r>
            <a:r>
              <a:rPr lang="en-US" altLang="zh-CN" sz="1800" i="1" dirty="0"/>
              <a:t>S</a:t>
            </a:r>
            <a:r>
              <a:rPr lang="en-US" altLang="zh-CN" sz="1800" i="1" baseline="-25000" dirty="0"/>
              <a:t>1</a:t>
            </a:r>
            <a:r>
              <a:rPr lang="en-US" altLang="zh-CN" sz="1800" dirty="0"/>
              <a:t>, </a:t>
            </a:r>
            <a:r>
              <a:rPr lang="en-US" altLang="zh-CN" sz="1800" i="1" dirty="0"/>
              <a:t>y</a:t>
            </a:r>
            <a:r>
              <a:rPr lang="zh-CN" altLang="en-US" sz="1800" dirty="0"/>
              <a:t>属于</a:t>
            </a:r>
            <a:r>
              <a:rPr lang="en-US" altLang="zh-CN" sz="1800" i="1" dirty="0"/>
              <a:t>S</a:t>
            </a:r>
            <a:r>
              <a:rPr lang="en-US" altLang="zh-CN" sz="1800" i="1" baseline="-25000" dirty="0"/>
              <a:t>2</a:t>
            </a:r>
            <a:r>
              <a:rPr lang="zh-CN" altLang="en-US" sz="1800" dirty="0"/>
              <a:t>。</a:t>
            </a:r>
          </a:p>
          <a:p>
            <a:pPr marL="0" indent="457200">
              <a:buNone/>
            </a:pPr>
            <a:r>
              <a:rPr lang="zh-CN" altLang="en-US" sz="1800" dirty="0"/>
              <a:t>根据不同的空间映射方式，两个等价类之间的距离有多种不同的表示方法。定义了以下三种距离函数，其中，</a:t>
            </a:r>
            <a:r>
              <a:rPr lang="en-US" altLang="zh-CN" sz="1800" dirty="0"/>
              <a:t>(</a:t>
            </a:r>
            <a:r>
              <a:rPr lang="en-US" altLang="zh-CN" sz="1800" dirty="0" err="1"/>
              <a:t>x',y</a:t>
            </a:r>
            <a:r>
              <a:rPr lang="en-US" altLang="zh-CN" sz="1800" dirty="0"/>
              <a:t>')</a:t>
            </a:r>
            <a:r>
              <a:rPr lang="zh-CN" altLang="en-US" sz="1800" dirty="0"/>
              <a:t>属于</a:t>
            </a:r>
            <a:r>
              <a:rPr lang="en-US" altLang="zh-CN" sz="1800" dirty="0"/>
              <a:t>[x]×[y] </a:t>
            </a:r>
            <a:r>
              <a:rPr lang="zh-CN" altLang="en-US" sz="1800" dirty="0"/>
              <a:t>表示</a:t>
            </a:r>
            <a:r>
              <a:rPr lang="en-US" altLang="zh-CN" sz="1800" dirty="0"/>
              <a:t>x'</a:t>
            </a:r>
            <a:r>
              <a:rPr lang="zh-CN" altLang="en-US" sz="1800" dirty="0"/>
              <a:t>属于</a:t>
            </a:r>
            <a:r>
              <a:rPr lang="en-US" altLang="zh-CN" sz="1800" dirty="0"/>
              <a:t>[x]</a:t>
            </a:r>
            <a:r>
              <a:rPr lang="zh-CN" altLang="en-US" sz="1800" dirty="0"/>
              <a:t>且</a:t>
            </a:r>
            <a:r>
              <a:rPr lang="en-US" altLang="zh-CN" sz="1800" dirty="0"/>
              <a:t>y'</a:t>
            </a:r>
            <a:r>
              <a:rPr lang="zh-CN" altLang="en-US" sz="1800" dirty="0"/>
              <a:t>属于</a:t>
            </a:r>
            <a:r>
              <a:rPr lang="en-US" altLang="zh-CN" sz="1800" dirty="0"/>
              <a:t>[y</a:t>
            </a:r>
            <a:r>
              <a:rPr lang="en-US" altLang="zh-CN" sz="1800" dirty="0" smtClean="0"/>
              <a:t>]</a:t>
            </a:r>
            <a:endParaRPr lang="zh-CN" altLang="en-US" sz="1800" dirty="0"/>
          </a:p>
          <a:p>
            <a:pPr>
              <a:buFont typeface="+mj-lt"/>
              <a:buAutoNum type="arabicPeriod"/>
            </a:pPr>
            <a:r>
              <a:rPr lang="en-US" altLang="zh-CN" sz="1800" i="1" dirty="0" smtClean="0"/>
              <a:t>d</a:t>
            </a:r>
            <a:r>
              <a:rPr lang="en-US" altLang="zh-CN" sz="1800" i="1" baseline="-25000" dirty="0" smtClean="0"/>
              <a:t>L1</a:t>
            </a:r>
            <a:r>
              <a:rPr lang="en-US" altLang="zh-CN" sz="1800" dirty="0"/>
              <a:t>([</a:t>
            </a:r>
            <a:r>
              <a:rPr lang="en-US" altLang="zh-CN" sz="1800" i="1" dirty="0"/>
              <a:t>x</a:t>
            </a:r>
            <a:r>
              <a:rPr lang="en-US" altLang="zh-CN" sz="1800" dirty="0"/>
              <a:t>],[</a:t>
            </a:r>
            <a:r>
              <a:rPr lang="en-US" altLang="zh-CN" sz="1800" i="1" dirty="0"/>
              <a:t>y</a:t>
            </a:r>
            <a:r>
              <a:rPr lang="en-US" altLang="zh-CN" sz="1800" dirty="0"/>
              <a:t>]) = min</a:t>
            </a:r>
            <a:r>
              <a:rPr lang="en-US" altLang="zh-CN" sz="1800" baseline="-25000" dirty="0"/>
              <a:t>(</a:t>
            </a:r>
            <a:r>
              <a:rPr lang="en-US" altLang="zh-CN" sz="1800" i="1" baseline="-25000" dirty="0" err="1"/>
              <a:t>x',y</a:t>
            </a:r>
            <a:r>
              <a:rPr lang="en-US" altLang="zh-CN" sz="1800" i="1" baseline="-25000" dirty="0"/>
              <a:t>'</a:t>
            </a:r>
            <a:r>
              <a:rPr lang="en-US" altLang="zh-CN" sz="1800" baseline="-25000" dirty="0"/>
              <a:t>)</a:t>
            </a:r>
            <a:r>
              <a:rPr lang="zh-CN" altLang="en-US" sz="1800" baseline="-25000" dirty="0"/>
              <a:t>属于</a:t>
            </a:r>
            <a:r>
              <a:rPr lang="en-US" altLang="zh-CN" sz="1800" baseline="-25000" dirty="0"/>
              <a:t>[</a:t>
            </a:r>
            <a:r>
              <a:rPr lang="en-US" altLang="zh-CN" sz="1800" i="1" baseline="-25000" dirty="0"/>
              <a:t>x</a:t>
            </a:r>
            <a:r>
              <a:rPr lang="en-US" altLang="zh-CN" sz="1800" baseline="-25000" dirty="0"/>
              <a:t>]×[</a:t>
            </a:r>
            <a:r>
              <a:rPr lang="en-US" altLang="zh-CN" sz="1800" i="1" baseline="-25000" dirty="0"/>
              <a:t>y</a:t>
            </a:r>
            <a:r>
              <a:rPr lang="en-US" altLang="zh-CN" sz="1800" baseline="-25000" dirty="0"/>
              <a:t>]   </a:t>
            </a:r>
            <a:r>
              <a:rPr lang="en-US" altLang="zh-CN" sz="1800" dirty="0"/>
              <a:t>|| </a:t>
            </a:r>
            <a:r>
              <a:rPr lang="en-US" altLang="zh-CN" sz="1800" i="1" dirty="0"/>
              <a:t>x'-y'</a:t>
            </a:r>
            <a:r>
              <a:rPr lang="zh-CN" altLang="en-US" sz="1800" dirty="0"/>
              <a:t> </a:t>
            </a:r>
            <a:r>
              <a:rPr lang="en-US" altLang="zh-CN" sz="1800" dirty="0"/>
              <a:t>||</a:t>
            </a:r>
            <a:r>
              <a:rPr lang="en-US" altLang="zh-CN" sz="1800" baseline="-25000" dirty="0"/>
              <a:t>1</a:t>
            </a:r>
            <a:r>
              <a:rPr lang="zh-CN" altLang="en-US" sz="1800" dirty="0"/>
              <a:t> ，度量商空间中等价类的距离，利用集合距离的表示方法映射到实空间</a:t>
            </a:r>
            <a:r>
              <a:rPr lang="en-US" altLang="zh-CN" sz="1800" i="1" dirty="0"/>
              <a:t>R</a:t>
            </a:r>
            <a:r>
              <a:rPr lang="en-US" altLang="zh-CN" sz="1800" baseline="30000" dirty="0"/>
              <a:t>n</a:t>
            </a:r>
            <a:r>
              <a:rPr lang="zh-CN" altLang="en-US" sz="1800" dirty="0"/>
              <a:t>计算，使用</a:t>
            </a:r>
            <a:r>
              <a:rPr lang="en-US" altLang="zh-CN" sz="1800" i="1" dirty="0"/>
              <a:t>L</a:t>
            </a:r>
            <a:r>
              <a:rPr lang="en-US" altLang="zh-CN" sz="1800" baseline="-25000" dirty="0"/>
              <a:t>1</a:t>
            </a:r>
            <a:r>
              <a:rPr lang="zh-CN" altLang="en-US" sz="1800" dirty="0"/>
              <a:t>范数。</a:t>
            </a:r>
          </a:p>
          <a:p>
            <a:pPr>
              <a:buFont typeface="+mj-lt"/>
              <a:buAutoNum type="arabicPeriod"/>
            </a:pPr>
            <a:r>
              <a:rPr lang="en-US" altLang="zh-CN" sz="1800" i="1" dirty="0" smtClean="0"/>
              <a:t>d</a:t>
            </a:r>
            <a:r>
              <a:rPr lang="en-US" altLang="zh-CN" sz="1800" i="1" baseline="-25000" dirty="0" smtClean="0"/>
              <a:t>L2</a:t>
            </a:r>
            <a:r>
              <a:rPr lang="en-US" altLang="zh-CN" sz="1800" dirty="0"/>
              <a:t>([</a:t>
            </a:r>
            <a:r>
              <a:rPr lang="en-US" altLang="zh-CN" sz="1800" i="1" dirty="0"/>
              <a:t>x</a:t>
            </a:r>
            <a:r>
              <a:rPr lang="en-US" altLang="zh-CN" sz="1800" dirty="0"/>
              <a:t>],[</a:t>
            </a:r>
            <a:r>
              <a:rPr lang="en-US" altLang="zh-CN" sz="1800" i="1" dirty="0"/>
              <a:t>y</a:t>
            </a:r>
            <a:r>
              <a:rPr lang="en-US" altLang="zh-CN" sz="1800" dirty="0"/>
              <a:t>]) = min</a:t>
            </a:r>
            <a:r>
              <a:rPr lang="en-US" altLang="zh-CN" sz="1800" baseline="-25000" dirty="0"/>
              <a:t>(</a:t>
            </a:r>
            <a:r>
              <a:rPr lang="en-US" altLang="zh-CN" sz="1800" i="1" baseline="-25000" dirty="0" err="1"/>
              <a:t>x',y</a:t>
            </a:r>
            <a:r>
              <a:rPr lang="en-US" altLang="zh-CN" sz="1800" i="1" baseline="-25000" dirty="0"/>
              <a:t>'</a:t>
            </a:r>
            <a:r>
              <a:rPr lang="en-US" altLang="zh-CN" sz="1800" baseline="-25000" dirty="0"/>
              <a:t>)</a:t>
            </a:r>
            <a:r>
              <a:rPr lang="zh-CN" altLang="en-US" sz="1800" baseline="-25000" dirty="0"/>
              <a:t>属于</a:t>
            </a:r>
            <a:r>
              <a:rPr lang="en-US" altLang="zh-CN" sz="1800" baseline="-25000" dirty="0"/>
              <a:t>[</a:t>
            </a:r>
            <a:r>
              <a:rPr lang="en-US" altLang="zh-CN" sz="1800" i="1" baseline="-25000" dirty="0"/>
              <a:t>x</a:t>
            </a:r>
            <a:r>
              <a:rPr lang="en-US" altLang="zh-CN" sz="1800" baseline="-25000" dirty="0"/>
              <a:t>]×[</a:t>
            </a:r>
            <a:r>
              <a:rPr lang="en-US" altLang="zh-CN" sz="1800" i="1" baseline="-25000" dirty="0"/>
              <a:t>y</a:t>
            </a:r>
            <a:r>
              <a:rPr lang="en-US" altLang="zh-CN" sz="1800" baseline="-25000" dirty="0"/>
              <a:t>]  </a:t>
            </a:r>
            <a:r>
              <a:rPr lang="en-US" altLang="zh-CN" sz="1800" dirty="0"/>
              <a:t>|| </a:t>
            </a:r>
            <a:r>
              <a:rPr lang="en-US" altLang="zh-CN" sz="1800" i="1" dirty="0"/>
              <a:t>x'-y'</a:t>
            </a:r>
            <a:r>
              <a:rPr lang="zh-CN" altLang="en-US" sz="1800" dirty="0"/>
              <a:t> </a:t>
            </a:r>
            <a:r>
              <a:rPr lang="en-US" altLang="zh-CN" sz="1800" dirty="0"/>
              <a:t>||</a:t>
            </a:r>
            <a:r>
              <a:rPr lang="en-US" altLang="zh-CN" sz="1800" baseline="-25000" dirty="0"/>
              <a:t>2</a:t>
            </a:r>
            <a:r>
              <a:rPr lang="zh-CN" altLang="en-US" sz="1800" dirty="0"/>
              <a:t> ，同理，使用</a:t>
            </a:r>
            <a:r>
              <a:rPr lang="en-US" altLang="zh-CN" sz="1800" i="1" dirty="0"/>
              <a:t>L</a:t>
            </a:r>
            <a:r>
              <a:rPr lang="en-US" altLang="zh-CN" sz="1800" i="1" baseline="-25000" dirty="0"/>
              <a:t>2</a:t>
            </a:r>
            <a:r>
              <a:rPr lang="zh-CN" altLang="en-US" sz="1800" dirty="0"/>
              <a:t>范数。</a:t>
            </a:r>
          </a:p>
          <a:p>
            <a:pPr>
              <a:buFont typeface="+mj-lt"/>
              <a:buAutoNum type="arabicPeriod"/>
            </a:pPr>
            <a:r>
              <a:rPr lang="en-US" altLang="zh-CN" sz="1800" i="1" dirty="0" smtClean="0"/>
              <a:t>d</a:t>
            </a:r>
            <a:r>
              <a:rPr lang="en-US" altLang="zh-CN" sz="1800" i="1" baseline="-25000" dirty="0" smtClean="0"/>
              <a:t>el2</a:t>
            </a:r>
            <a:r>
              <a:rPr lang="en-US" altLang="zh-CN" sz="1800" dirty="0"/>
              <a:t>([</a:t>
            </a:r>
            <a:r>
              <a:rPr lang="en-US" altLang="zh-CN" sz="1800" i="1" dirty="0"/>
              <a:t>x</a:t>
            </a:r>
            <a:r>
              <a:rPr lang="en-US" altLang="zh-CN" sz="1800" dirty="0"/>
              <a:t>],[</a:t>
            </a:r>
            <a:r>
              <a:rPr lang="en-US" altLang="zh-CN" sz="1800" i="1" dirty="0"/>
              <a:t>y</a:t>
            </a:r>
            <a:r>
              <a:rPr lang="en-US" altLang="zh-CN" sz="1800" dirty="0"/>
              <a:t>]) = || </a:t>
            </a:r>
            <a:r>
              <a:rPr lang="en-US" altLang="zh-CN" sz="1800" i="1" dirty="0"/>
              <a:t>g</a:t>
            </a:r>
            <a:r>
              <a:rPr lang="en-US" altLang="zh-CN" sz="1800" dirty="0"/>
              <a:t>([</a:t>
            </a:r>
            <a:r>
              <a:rPr lang="en-US" altLang="zh-CN" sz="1800" i="1" dirty="0"/>
              <a:t>x</a:t>
            </a:r>
            <a:r>
              <a:rPr lang="en-US" altLang="zh-CN" sz="1800" dirty="0"/>
              <a:t>]) -</a:t>
            </a:r>
            <a:r>
              <a:rPr lang="zh-CN" altLang="en-US" sz="1800" i="1" dirty="0"/>
              <a:t> </a:t>
            </a:r>
            <a:r>
              <a:rPr lang="en-US" altLang="zh-CN" sz="1800" i="1" dirty="0"/>
              <a:t>g</a:t>
            </a:r>
            <a:r>
              <a:rPr lang="en-US" altLang="zh-CN" sz="1800" dirty="0"/>
              <a:t>([</a:t>
            </a:r>
            <a:r>
              <a:rPr lang="en-US" altLang="zh-CN" sz="1800" i="1" dirty="0"/>
              <a:t>y</a:t>
            </a:r>
            <a:r>
              <a:rPr lang="en-US" altLang="zh-CN" sz="1800" dirty="0"/>
              <a:t>]) ||</a:t>
            </a:r>
            <a:r>
              <a:rPr lang="en-US" altLang="zh-CN" sz="1800" baseline="-25000" dirty="0"/>
              <a:t>2</a:t>
            </a:r>
            <a:r>
              <a:rPr lang="zh-CN" altLang="en-US" sz="1800" dirty="0"/>
              <a:t> </a:t>
            </a:r>
            <a:r>
              <a:rPr lang="en-US" altLang="zh-CN" sz="1800" dirty="0"/>
              <a:t>= || </a:t>
            </a:r>
            <a:r>
              <a:rPr lang="en-US" altLang="zh-CN" sz="1800" i="1" dirty="0"/>
              <a:t>e</a:t>
            </a:r>
            <a:r>
              <a:rPr lang="en-US" altLang="zh-CN" sz="1800" i="1" baseline="30000" dirty="0"/>
              <a:t>2πix </a:t>
            </a:r>
            <a:r>
              <a:rPr lang="en-US" altLang="zh-CN" sz="1800" dirty="0"/>
              <a:t>-</a:t>
            </a:r>
            <a:r>
              <a:rPr lang="zh-CN" altLang="en-US" sz="1800" i="1" dirty="0"/>
              <a:t> </a:t>
            </a:r>
            <a:r>
              <a:rPr lang="en-US" altLang="zh-CN" sz="1800" i="1" dirty="0"/>
              <a:t>e</a:t>
            </a:r>
            <a:r>
              <a:rPr lang="en-US" altLang="zh-CN" sz="1800" i="1" baseline="30000" dirty="0"/>
              <a:t>2π</a:t>
            </a:r>
            <a:r>
              <a:rPr lang="en-US" altLang="zh-CN" sz="1800" i="1" baseline="30000" dirty="0" err="1"/>
              <a:t>iy</a:t>
            </a:r>
            <a:r>
              <a:rPr lang="zh-CN" altLang="en-US" sz="1800" i="1" dirty="0"/>
              <a:t> </a:t>
            </a:r>
            <a:r>
              <a:rPr lang="en-US" altLang="zh-CN" sz="1800" dirty="0"/>
              <a:t>||</a:t>
            </a:r>
            <a:r>
              <a:rPr lang="en-US" altLang="zh-CN" sz="1800" baseline="-25000" dirty="0"/>
              <a:t>2</a:t>
            </a:r>
            <a:r>
              <a:rPr lang="zh-CN" altLang="en-US" sz="1800" dirty="0"/>
              <a:t> ，映射到复数空间中，使用</a:t>
            </a:r>
            <a:r>
              <a:rPr lang="en-US" altLang="zh-CN" sz="1800" i="1" dirty="0"/>
              <a:t>L</a:t>
            </a:r>
            <a:r>
              <a:rPr lang="en-US" altLang="zh-CN" sz="1800" baseline="-25000" dirty="0"/>
              <a:t>2</a:t>
            </a:r>
            <a:r>
              <a:rPr lang="zh-CN" altLang="en-US" sz="1800" dirty="0"/>
              <a:t>范数计算。</a:t>
            </a:r>
          </a:p>
          <a:p>
            <a:endParaRPr lang="en-US" altLang="zh-CN" sz="1800" dirty="0" smtClean="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11</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92109000"/>
      </p:ext>
    </p:extLst>
  </p:cSld>
  <p:clrMapOvr>
    <a:masterClrMapping/>
  </p:clrMapOvr>
  <p:transition spd="slow" advTm="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096250" cy="4952870"/>
          </a:xfrm>
        </p:spPr>
        <p:txBody>
          <a:bodyPr vert="horz" wrap="square" anchor="t"/>
          <a:lstStyle/>
          <a:p>
            <a:pPr marL="0" indent="469900">
              <a:buNone/>
            </a:pPr>
            <a:r>
              <a:rPr lang="en-US" altLang="zh-CN" b="1" dirty="0" err="1"/>
              <a:t>TorusE</a:t>
            </a:r>
            <a:r>
              <a:rPr lang="zh-CN" altLang="en-US" b="1" dirty="0"/>
              <a:t>模型</a:t>
            </a:r>
          </a:p>
          <a:p>
            <a:pPr marL="0" indent="469900">
              <a:buNone/>
            </a:pPr>
            <a:r>
              <a:rPr lang="zh-CN" altLang="en-US" dirty="0"/>
              <a:t>通过将嵌入空间定义在圆环面上，</a:t>
            </a:r>
            <a:r>
              <a:rPr lang="en-US" altLang="zh-CN" dirty="0" err="1"/>
              <a:t>TorusE</a:t>
            </a:r>
            <a:r>
              <a:rPr lang="zh-CN" altLang="en-US" dirty="0"/>
              <a:t>克服了</a:t>
            </a:r>
            <a:r>
              <a:rPr lang="en-US" altLang="zh-CN" dirty="0" err="1"/>
              <a:t>TransE</a:t>
            </a:r>
            <a:r>
              <a:rPr lang="zh-CN" altLang="en-US" dirty="0"/>
              <a:t>的局限性。模型设计如下</a:t>
            </a:r>
            <a:r>
              <a:rPr lang="zh-CN" altLang="en-US" dirty="0" smtClean="0"/>
              <a:t>。</a:t>
            </a:r>
            <a:endParaRPr lang="en-US" altLang="zh-CN" dirty="0" smtClean="0"/>
          </a:p>
          <a:p>
            <a:pPr marL="0" indent="469900">
              <a:buNone/>
            </a:pPr>
            <a:r>
              <a:rPr lang="en-US" altLang="zh-CN" dirty="0" err="1"/>
              <a:t>TorusE</a:t>
            </a:r>
            <a:r>
              <a:rPr lang="zh-CN" altLang="en-US" dirty="0"/>
              <a:t>所使用的距离函数</a:t>
            </a:r>
            <a:r>
              <a:rPr lang="en-US" altLang="zh-CN" dirty="0"/>
              <a:t>f</a:t>
            </a:r>
            <a:r>
              <a:rPr lang="zh-CN" altLang="en-US" dirty="0"/>
              <a:t>由上文定义的距离函数</a:t>
            </a:r>
            <a:r>
              <a:rPr lang="en-US" altLang="zh-CN" dirty="0"/>
              <a:t>d</a:t>
            </a:r>
            <a:r>
              <a:rPr lang="zh-CN" altLang="en-US" dirty="0"/>
              <a:t>构造，对应有三种</a:t>
            </a:r>
            <a:r>
              <a:rPr lang="zh-CN" altLang="en-US" dirty="0" smtClean="0"/>
              <a:t>：</a:t>
            </a:r>
            <a:endParaRPr lang="en-US" altLang="zh-CN" dirty="0" smtClean="0"/>
          </a:p>
          <a:p>
            <a:r>
              <a:rPr lang="pt-BR" altLang="zh-CN" i="1" dirty="0" smtClean="0"/>
              <a:t>f</a:t>
            </a:r>
            <a:r>
              <a:rPr lang="pt-BR" altLang="zh-CN" i="1" baseline="-25000" dirty="0" smtClean="0"/>
              <a:t>L1</a:t>
            </a:r>
            <a:r>
              <a:rPr lang="pt-BR" altLang="zh-CN" dirty="0" smtClean="0"/>
              <a:t>(</a:t>
            </a:r>
            <a:r>
              <a:rPr lang="pt-BR" altLang="zh-CN" i="1" dirty="0" smtClean="0"/>
              <a:t>h,r,t</a:t>
            </a:r>
            <a:r>
              <a:rPr lang="pt-BR" altLang="zh-CN" dirty="0"/>
              <a:t>) = 2</a:t>
            </a:r>
            <a:r>
              <a:rPr lang="pt-BR" altLang="zh-CN" i="1" dirty="0"/>
              <a:t>d</a:t>
            </a:r>
            <a:r>
              <a:rPr lang="pt-BR" altLang="zh-CN" i="1" baseline="-25000" dirty="0"/>
              <a:t>L1</a:t>
            </a:r>
            <a:r>
              <a:rPr lang="pt-BR" altLang="zh-CN" dirty="0"/>
              <a:t>( [</a:t>
            </a:r>
            <a:r>
              <a:rPr lang="pt-BR" altLang="zh-CN" i="1" dirty="0"/>
              <a:t>h</a:t>
            </a:r>
            <a:r>
              <a:rPr lang="pt-BR" altLang="zh-CN" dirty="0"/>
              <a:t>]+[</a:t>
            </a:r>
            <a:r>
              <a:rPr lang="pt-BR" altLang="zh-CN" i="1" dirty="0"/>
              <a:t>r</a:t>
            </a:r>
            <a:r>
              <a:rPr lang="pt-BR" altLang="zh-CN" dirty="0"/>
              <a:t>], [</a:t>
            </a:r>
            <a:r>
              <a:rPr lang="pt-BR" altLang="zh-CN" i="1" dirty="0"/>
              <a:t>t</a:t>
            </a:r>
            <a:r>
              <a:rPr lang="pt-BR" altLang="zh-CN" dirty="0"/>
              <a:t>] )</a:t>
            </a:r>
          </a:p>
          <a:p>
            <a:r>
              <a:rPr lang="pt-BR" altLang="zh-CN" i="1" dirty="0" smtClean="0"/>
              <a:t>f</a:t>
            </a:r>
            <a:r>
              <a:rPr lang="pt-BR" altLang="zh-CN" i="1" baseline="-25000" dirty="0" smtClean="0"/>
              <a:t>L2</a:t>
            </a:r>
            <a:r>
              <a:rPr lang="pt-BR" altLang="zh-CN" dirty="0" smtClean="0"/>
              <a:t>(</a:t>
            </a:r>
            <a:r>
              <a:rPr lang="pt-BR" altLang="zh-CN" i="1" dirty="0" smtClean="0"/>
              <a:t>h,r,t</a:t>
            </a:r>
            <a:r>
              <a:rPr lang="pt-BR" altLang="zh-CN" dirty="0"/>
              <a:t>) = ( 2</a:t>
            </a:r>
            <a:r>
              <a:rPr lang="pt-BR" altLang="zh-CN" i="1" dirty="0"/>
              <a:t>d</a:t>
            </a:r>
            <a:r>
              <a:rPr lang="pt-BR" altLang="zh-CN" i="1" baseline="-25000" dirty="0"/>
              <a:t>L2</a:t>
            </a:r>
            <a:r>
              <a:rPr lang="pt-BR" altLang="zh-CN" dirty="0"/>
              <a:t>( [</a:t>
            </a:r>
            <a:r>
              <a:rPr lang="pt-BR" altLang="zh-CN" i="1" dirty="0"/>
              <a:t>h</a:t>
            </a:r>
            <a:r>
              <a:rPr lang="pt-BR" altLang="zh-CN" dirty="0"/>
              <a:t>]+[</a:t>
            </a:r>
            <a:r>
              <a:rPr lang="pt-BR" altLang="zh-CN" i="1" dirty="0"/>
              <a:t>r</a:t>
            </a:r>
            <a:r>
              <a:rPr lang="pt-BR" altLang="zh-CN" dirty="0"/>
              <a:t>], [</a:t>
            </a:r>
            <a:r>
              <a:rPr lang="pt-BR" altLang="zh-CN" i="1" dirty="0"/>
              <a:t>t</a:t>
            </a:r>
            <a:r>
              <a:rPr lang="pt-BR" altLang="zh-CN" dirty="0"/>
              <a:t>] ) )</a:t>
            </a:r>
            <a:r>
              <a:rPr lang="pt-BR" altLang="zh-CN" baseline="30000" dirty="0"/>
              <a:t>2</a:t>
            </a:r>
            <a:endParaRPr lang="pt-BR" altLang="zh-CN" dirty="0"/>
          </a:p>
          <a:p>
            <a:r>
              <a:rPr lang="pt-BR" altLang="zh-CN" i="1" dirty="0" smtClean="0"/>
              <a:t>f</a:t>
            </a:r>
            <a:r>
              <a:rPr lang="pt-BR" altLang="zh-CN" i="1" baseline="-25000" dirty="0" smtClean="0"/>
              <a:t>eL2</a:t>
            </a:r>
            <a:r>
              <a:rPr lang="pt-BR" altLang="zh-CN" dirty="0" smtClean="0"/>
              <a:t>(</a:t>
            </a:r>
            <a:r>
              <a:rPr lang="pt-BR" altLang="zh-CN" i="1" dirty="0" smtClean="0"/>
              <a:t>h,r,t</a:t>
            </a:r>
            <a:r>
              <a:rPr lang="pt-BR" altLang="zh-CN" dirty="0"/>
              <a:t>) = ( </a:t>
            </a:r>
            <a:r>
              <a:rPr lang="pt-BR" altLang="zh-CN" i="1" dirty="0"/>
              <a:t>d</a:t>
            </a:r>
            <a:r>
              <a:rPr lang="pt-BR" altLang="zh-CN" i="1" baseline="-25000" dirty="0"/>
              <a:t>eL2</a:t>
            </a:r>
            <a:r>
              <a:rPr lang="pt-BR" altLang="zh-CN" dirty="0"/>
              <a:t>( [</a:t>
            </a:r>
            <a:r>
              <a:rPr lang="pt-BR" altLang="zh-CN" i="1" dirty="0"/>
              <a:t>h</a:t>
            </a:r>
            <a:r>
              <a:rPr lang="pt-BR" altLang="zh-CN" dirty="0"/>
              <a:t>]+[</a:t>
            </a:r>
            <a:r>
              <a:rPr lang="pt-BR" altLang="zh-CN" i="1" dirty="0"/>
              <a:t>r</a:t>
            </a:r>
            <a:r>
              <a:rPr lang="pt-BR" altLang="zh-CN" dirty="0"/>
              <a:t>], [</a:t>
            </a:r>
            <a:r>
              <a:rPr lang="pt-BR" altLang="zh-CN" i="1" dirty="0"/>
              <a:t>t</a:t>
            </a:r>
            <a:r>
              <a:rPr lang="pt-BR" altLang="zh-CN" dirty="0"/>
              <a:t>] ) / 2 )</a:t>
            </a:r>
            <a:r>
              <a:rPr lang="pt-BR" altLang="zh-CN" baseline="30000" dirty="0" smtClean="0"/>
              <a:t>2</a:t>
            </a:r>
          </a:p>
          <a:p>
            <a:pPr marL="0" indent="457200">
              <a:buNone/>
            </a:pPr>
            <a:r>
              <a:rPr lang="zh-CN" altLang="en-US" dirty="0" smtClean="0"/>
              <a:t>训练</a:t>
            </a:r>
            <a:r>
              <a:rPr lang="zh-CN" altLang="en-US" dirty="0"/>
              <a:t>时对基本原则 </a:t>
            </a:r>
            <a:r>
              <a:rPr lang="en-US" altLang="zh-CN" i="1" dirty="0" err="1"/>
              <a:t>h+r</a:t>
            </a:r>
            <a:r>
              <a:rPr lang="en-US" altLang="zh-CN" i="1" dirty="0"/>
              <a:t>=t</a:t>
            </a:r>
            <a:r>
              <a:rPr lang="en-US" altLang="zh-CN" dirty="0"/>
              <a:t> </a:t>
            </a:r>
            <a:r>
              <a:rPr lang="zh-CN" altLang="en-US" dirty="0"/>
              <a:t>也变成了 </a:t>
            </a:r>
            <a:r>
              <a:rPr lang="en-US" altLang="zh-CN" dirty="0"/>
              <a:t>[</a:t>
            </a:r>
            <a:r>
              <a:rPr lang="en-US" altLang="zh-CN" i="1" dirty="0"/>
              <a:t>h</a:t>
            </a:r>
            <a:r>
              <a:rPr lang="en-US" altLang="zh-CN" dirty="0"/>
              <a:t>]+[</a:t>
            </a:r>
            <a:r>
              <a:rPr lang="en-US" altLang="zh-CN" i="1" dirty="0"/>
              <a:t>r</a:t>
            </a:r>
            <a:r>
              <a:rPr lang="en-US" altLang="zh-CN" dirty="0"/>
              <a:t>]=[</a:t>
            </a:r>
            <a:r>
              <a:rPr lang="en-US" altLang="zh-CN" i="1" dirty="0"/>
              <a:t>t</a:t>
            </a:r>
            <a:r>
              <a:rPr lang="en-US" altLang="zh-CN" dirty="0"/>
              <a:t>]</a:t>
            </a:r>
            <a:r>
              <a:rPr lang="zh-CN" altLang="en-US" dirty="0"/>
              <a:t>。</a:t>
            </a:r>
            <a:endParaRPr lang="en-US" altLang="zh-CN" dirty="0"/>
          </a:p>
          <a:p>
            <a:pPr marL="0" indent="0">
              <a:buNone/>
            </a:pPr>
            <a:endParaRPr lang="pt-BR" altLang="zh-CN" dirty="0"/>
          </a:p>
          <a:p>
            <a:pPr marL="0" indent="469900">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12</a:t>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4"/>
          <a:stretch>
            <a:fillRect/>
          </a:stretch>
        </p:blipFill>
        <p:spPr>
          <a:xfrm>
            <a:off x="829543" y="1524050"/>
            <a:ext cx="7503963" cy="3733559"/>
          </a:xfrm>
          <a:prstGeom prst="rect">
            <a:avLst/>
          </a:prstGeom>
        </p:spPr>
      </p:pic>
    </p:spTree>
    <p:extLst>
      <p:ext uri="{BB962C8B-B14F-4D97-AF65-F5344CB8AC3E}">
        <p14:creationId xmlns:p14="http://schemas.microsoft.com/office/powerpoint/2010/main" val="321988879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295400"/>
            <a:ext cx="8096250" cy="4824412"/>
          </a:xfrm>
        </p:spPr>
        <p:txBody>
          <a:bodyPr vert="horz" wrap="square" anchor="t"/>
          <a:lstStyle/>
          <a:p>
            <a:pPr marL="0" indent="469900">
              <a:buNone/>
            </a:pPr>
            <a:r>
              <a:rPr lang="zh-CN" altLang="en-US" dirty="0"/>
              <a:t>损失函数为</a:t>
            </a:r>
            <a:r>
              <a:rPr lang="zh-CN" altLang="en-US" dirty="0" smtClean="0"/>
              <a:t>：</a:t>
            </a:r>
            <a:endParaRPr lang="en-US" altLang="zh-CN" dirty="0" smtClean="0"/>
          </a:p>
          <a:p>
            <a:pPr marL="0" indent="469900">
              <a:buNone/>
            </a:pPr>
            <a:endParaRPr lang="en-US" altLang="zh-CN" dirty="0"/>
          </a:p>
          <a:p>
            <a:pPr marL="0" indent="469900">
              <a:buNone/>
            </a:pPr>
            <a:endParaRPr lang="en-US" altLang="zh-CN" dirty="0" smtClean="0"/>
          </a:p>
          <a:p>
            <a:pPr marL="0" indent="469900">
              <a:buNone/>
            </a:pPr>
            <a:r>
              <a:rPr lang="zh-CN" altLang="en-US" dirty="0"/>
              <a:t>其中</a:t>
            </a:r>
            <a:r>
              <a:rPr lang="en-US" altLang="zh-CN" dirty="0" err="1"/>
              <a:t>f</a:t>
            </a:r>
            <a:r>
              <a:rPr lang="en-US" altLang="zh-CN" baseline="-25000" dirty="0" err="1"/>
              <a:t>d</a:t>
            </a:r>
            <a:r>
              <a:rPr lang="zh-CN" altLang="en-US" dirty="0"/>
              <a:t>是上述三种距离函数中的一种。除了归一化操作和损失函数的定义，算法的其他步骤与</a:t>
            </a:r>
            <a:r>
              <a:rPr lang="en-US" altLang="zh-CN" dirty="0" err="1"/>
              <a:t>TransE</a:t>
            </a:r>
            <a:r>
              <a:rPr lang="zh-CN" altLang="en-US" dirty="0"/>
              <a:t>一致。</a:t>
            </a:r>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84" y="1752644"/>
            <a:ext cx="5820587" cy="819264"/>
          </a:xfrm>
          <a:prstGeom prst="rect">
            <a:avLst/>
          </a:prstGeom>
        </p:spPr>
      </p:pic>
      <p:pic>
        <p:nvPicPr>
          <p:cNvPr id="2" name="图片 1"/>
          <p:cNvPicPr>
            <a:picLocks noChangeAspect="1"/>
          </p:cNvPicPr>
          <p:nvPr/>
        </p:nvPicPr>
        <p:blipFill>
          <a:blip r:embed="rId5"/>
          <a:stretch>
            <a:fillRect/>
          </a:stretch>
        </p:blipFill>
        <p:spPr>
          <a:xfrm>
            <a:off x="1449414" y="3510944"/>
            <a:ext cx="5742857" cy="2600000"/>
          </a:xfrm>
          <a:prstGeom prst="rect">
            <a:avLst/>
          </a:prstGeom>
        </p:spPr>
      </p:pic>
    </p:spTree>
    <p:extLst>
      <p:ext uri="{BB962C8B-B14F-4D97-AF65-F5344CB8AC3E}">
        <p14:creationId xmlns:p14="http://schemas.microsoft.com/office/powerpoint/2010/main" val="2380555239"/>
      </p:ext>
    </p:extLst>
  </p:cSld>
  <p:clrMapOvr>
    <a:masterClrMapping/>
  </p:clrMapOvr>
  <p:transition spd="slow" advTm="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pPr marL="0" indent="0">
              <a:buNone/>
            </a:pPr>
            <a:r>
              <a:rPr lang="zh-CN" altLang="en-US" b="1" dirty="0"/>
              <a:t>计算</a:t>
            </a:r>
            <a:r>
              <a:rPr lang="zh-CN" altLang="en-US" b="1" dirty="0" smtClean="0"/>
              <a:t>技巧</a:t>
            </a:r>
            <a:r>
              <a:rPr lang="en-US" altLang="zh-CN" b="1" dirty="0" smtClean="0"/>
              <a:t>:</a:t>
            </a:r>
            <a:endParaRPr lang="zh-CN" altLang="en-US" dirty="0"/>
          </a:p>
          <a:p>
            <a:pPr marL="0" indent="457200">
              <a:buNone/>
            </a:pPr>
            <a:r>
              <a:rPr lang="zh-CN" altLang="en-US" dirty="0"/>
              <a:t>观察基础距离函数</a:t>
            </a:r>
            <a:r>
              <a:rPr lang="en-US" altLang="zh-CN" dirty="0"/>
              <a:t>d</a:t>
            </a:r>
            <a:r>
              <a:rPr lang="zh-CN" altLang="en-US" dirty="0"/>
              <a:t>的定义</a:t>
            </a:r>
            <a:r>
              <a:rPr lang="zh-CN" altLang="en-US" dirty="0" smtClean="0"/>
              <a:t>，</a:t>
            </a:r>
            <a:endParaRPr lang="en-US" altLang="zh-CN" dirty="0" smtClean="0"/>
          </a:p>
          <a:p>
            <a:pPr marL="0" indent="457200">
              <a:buNone/>
            </a:pPr>
            <a:r>
              <a:rPr lang="zh-CN" altLang="en-US" dirty="0" smtClean="0"/>
              <a:t>例</a:t>
            </a:r>
            <a:r>
              <a:rPr lang="zh-CN" altLang="en-US" dirty="0"/>
              <a:t>：</a:t>
            </a:r>
            <a:r>
              <a:rPr lang="en-US" altLang="zh-CN" i="1" dirty="0"/>
              <a:t>d</a:t>
            </a:r>
            <a:r>
              <a:rPr lang="en-US" altLang="zh-CN" i="1" baseline="-25000" dirty="0"/>
              <a:t>L1</a:t>
            </a:r>
            <a:r>
              <a:rPr lang="en-US" altLang="zh-CN" dirty="0"/>
              <a:t>([</a:t>
            </a:r>
            <a:r>
              <a:rPr lang="en-US" altLang="zh-CN" i="1" dirty="0"/>
              <a:t>x</a:t>
            </a:r>
            <a:r>
              <a:rPr lang="en-US" altLang="zh-CN" dirty="0"/>
              <a:t>],[</a:t>
            </a:r>
            <a:r>
              <a:rPr lang="en-US" altLang="zh-CN" i="1" dirty="0"/>
              <a:t>y</a:t>
            </a:r>
            <a:r>
              <a:rPr lang="en-US" altLang="zh-CN" dirty="0"/>
              <a:t>]) = min</a:t>
            </a:r>
            <a:r>
              <a:rPr lang="en-US" altLang="zh-CN" baseline="-25000" dirty="0"/>
              <a:t>(</a:t>
            </a:r>
            <a:r>
              <a:rPr lang="en-US" altLang="zh-CN" i="1" baseline="-25000" dirty="0" err="1"/>
              <a:t>x',y</a:t>
            </a:r>
            <a:r>
              <a:rPr lang="en-US" altLang="zh-CN" i="1" baseline="-25000" dirty="0"/>
              <a:t>'</a:t>
            </a:r>
            <a:r>
              <a:rPr lang="en-US" altLang="zh-CN" baseline="-25000" dirty="0"/>
              <a:t>)</a:t>
            </a:r>
            <a:r>
              <a:rPr lang="zh-CN" altLang="en-US" baseline="-25000" dirty="0"/>
              <a:t>属于</a:t>
            </a:r>
            <a:r>
              <a:rPr lang="en-US" altLang="zh-CN" baseline="-25000" dirty="0"/>
              <a:t>[</a:t>
            </a:r>
            <a:r>
              <a:rPr lang="en-US" altLang="zh-CN" i="1" baseline="-25000" dirty="0"/>
              <a:t>x</a:t>
            </a:r>
            <a:r>
              <a:rPr lang="en-US" altLang="zh-CN" baseline="-25000" dirty="0"/>
              <a:t>]×[</a:t>
            </a:r>
            <a:r>
              <a:rPr lang="en-US" altLang="zh-CN" i="1" baseline="-25000" dirty="0"/>
              <a:t>y</a:t>
            </a:r>
            <a:r>
              <a:rPr lang="en-US" altLang="zh-CN" baseline="-25000" dirty="0"/>
              <a:t>]  </a:t>
            </a:r>
            <a:r>
              <a:rPr lang="en-US" altLang="zh-CN" dirty="0"/>
              <a:t>|| </a:t>
            </a:r>
            <a:r>
              <a:rPr lang="en-US" altLang="zh-CN" i="1" dirty="0"/>
              <a:t>x'-y'</a:t>
            </a:r>
            <a:r>
              <a:rPr lang="zh-CN" altLang="en-US" dirty="0"/>
              <a:t> </a:t>
            </a:r>
            <a:r>
              <a:rPr lang="en-US" altLang="zh-CN" dirty="0"/>
              <a:t>||</a:t>
            </a:r>
            <a:r>
              <a:rPr lang="en-US" altLang="zh-CN" baseline="-25000" dirty="0"/>
              <a:t>1</a:t>
            </a:r>
            <a:endParaRPr lang="zh-CN" altLang="en-US" dirty="0"/>
          </a:p>
          <a:p>
            <a:pPr marL="0" indent="457200">
              <a:buNone/>
            </a:pPr>
            <a:r>
              <a:rPr lang="zh-CN" altLang="en-US" dirty="0"/>
              <a:t>在真正运算时，并非穷尽</a:t>
            </a:r>
            <a:r>
              <a:rPr lang="en-US" altLang="zh-CN" dirty="0"/>
              <a:t>[</a:t>
            </a:r>
            <a:r>
              <a:rPr lang="en-US" altLang="zh-CN" i="1" dirty="0"/>
              <a:t>x</a:t>
            </a:r>
            <a:r>
              <a:rPr lang="en-US" altLang="zh-CN" dirty="0"/>
              <a:t>]×[</a:t>
            </a:r>
            <a:r>
              <a:rPr lang="en-US" altLang="zh-CN" i="1" dirty="0"/>
              <a:t>y</a:t>
            </a:r>
            <a:r>
              <a:rPr lang="en-US" altLang="zh-CN" dirty="0"/>
              <a:t>]</a:t>
            </a:r>
            <a:r>
              <a:rPr lang="zh-CN" altLang="en-US" dirty="0"/>
              <a:t>中所有的</a:t>
            </a:r>
            <a:r>
              <a:rPr lang="en-US" altLang="zh-CN" i="1" dirty="0"/>
              <a:t>x'</a:t>
            </a:r>
            <a:r>
              <a:rPr lang="zh-CN" altLang="en-US" dirty="0"/>
              <a:t>和</a:t>
            </a:r>
            <a:r>
              <a:rPr lang="en-US" altLang="zh-CN" i="1" dirty="0"/>
              <a:t>y'</a:t>
            </a:r>
            <a:r>
              <a:rPr lang="zh-CN" altLang="en-US" dirty="0"/>
              <a:t>。充分利用等价关系的表达一致性，所有的</a:t>
            </a:r>
            <a:r>
              <a:rPr lang="en-US" altLang="zh-CN" i="1" dirty="0"/>
              <a:t>x'</a:t>
            </a:r>
            <a:r>
              <a:rPr lang="zh-CN" altLang="en-US" dirty="0"/>
              <a:t>和</a:t>
            </a:r>
            <a:r>
              <a:rPr lang="en-US" altLang="zh-CN" i="1" dirty="0"/>
              <a:t>y'</a:t>
            </a:r>
            <a:r>
              <a:rPr lang="zh-CN" altLang="en-US" dirty="0"/>
              <a:t>都可以被表示为</a:t>
            </a:r>
            <a:r>
              <a:rPr lang="en-US" altLang="zh-CN" i="1" dirty="0"/>
              <a:t>x'=x+N</a:t>
            </a:r>
            <a:r>
              <a:rPr lang="en-US" altLang="zh-CN" baseline="-25000" dirty="0"/>
              <a:t>1</a:t>
            </a:r>
            <a:r>
              <a:rPr lang="zh-CN" altLang="en-US" dirty="0"/>
              <a:t>，</a:t>
            </a:r>
            <a:r>
              <a:rPr lang="en-US" altLang="zh-CN" i="1" dirty="0"/>
              <a:t>y'=y+N</a:t>
            </a:r>
            <a:r>
              <a:rPr lang="en-US" altLang="zh-CN" baseline="-25000" dirty="0"/>
              <a:t>2</a:t>
            </a:r>
            <a:r>
              <a:rPr lang="zh-CN" altLang="en-US" dirty="0"/>
              <a:t>，其中</a:t>
            </a:r>
            <a:r>
              <a:rPr lang="en-US" altLang="zh-CN" i="1" dirty="0"/>
              <a:t>N</a:t>
            </a:r>
            <a:r>
              <a:rPr lang="en-US" altLang="zh-CN" i="1" baseline="-25000" dirty="0"/>
              <a:t>1</a:t>
            </a:r>
            <a:r>
              <a:rPr lang="zh-CN" altLang="en-US" dirty="0"/>
              <a:t>和</a:t>
            </a:r>
            <a:r>
              <a:rPr lang="en-US" altLang="zh-CN" i="1" dirty="0"/>
              <a:t>N</a:t>
            </a:r>
            <a:r>
              <a:rPr lang="en-US" altLang="zh-CN" baseline="-25000" dirty="0"/>
              <a:t>2</a:t>
            </a:r>
            <a:r>
              <a:rPr lang="zh-CN" altLang="en-US" dirty="0"/>
              <a:t>为向量。求</a:t>
            </a:r>
            <a:r>
              <a:rPr lang="en-US" altLang="zh-CN" dirty="0"/>
              <a:t>min</a:t>
            </a:r>
            <a:r>
              <a:rPr lang="en-US" altLang="zh-CN" i="1" dirty="0"/>
              <a:t>(x'-y'</a:t>
            </a:r>
            <a:r>
              <a:rPr lang="en-US" altLang="zh-CN" dirty="0"/>
              <a:t>)</a:t>
            </a:r>
            <a:r>
              <a:rPr lang="zh-CN" altLang="en-US" dirty="0"/>
              <a:t>，即选取最佳的</a:t>
            </a:r>
            <a:r>
              <a:rPr lang="en-US" altLang="zh-CN" i="1" dirty="0"/>
              <a:t>N</a:t>
            </a:r>
            <a:r>
              <a:rPr lang="en-US" altLang="zh-CN" i="1" baseline="-25000" dirty="0"/>
              <a:t>1</a:t>
            </a:r>
            <a:r>
              <a:rPr lang="zh-CN" altLang="en-US" dirty="0"/>
              <a:t>和</a:t>
            </a:r>
            <a:r>
              <a:rPr lang="en-US" altLang="zh-CN" i="1" dirty="0"/>
              <a:t>N</a:t>
            </a:r>
            <a:r>
              <a:rPr lang="en-US" altLang="zh-CN" i="1" baseline="-25000" dirty="0"/>
              <a:t>2</a:t>
            </a:r>
            <a:r>
              <a:rPr lang="zh-CN" altLang="en-US" dirty="0"/>
              <a:t>。但是要如何选取呢？由于</a:t>
            </a:r>
            <a:r>
              <a:rPr lang="en-US" altLang="zh-CN" i="1" dirty="0"/>
              <a:t>x'</a:t>
            </a:r>
            <a:r>
              <a:rPr lang="zh-CN" altLang="en-US" dirty="0"/>
              <a:t>和</a:t>
            </a:r>
            <a:r>
              <a:rPr lang="en-US" altLang="zh-CN" i="1" dirty="0"/>
              <a:t>y'</a:t>
            </a:r>
            <a:r>
              <a:rPr lang="zh-CN" altLang="en-US" dirty="0"/>
              <a:t>都是</a:t>
            </a:r>
            <a:r>
              <a:rPr lang="en-US" altLang="zh-CN" i="1" dirty="0"/>
              <a:t>n</a:t>
            </a:r>
            <a:r>
              <a:rPr lang="zh-CN" altLang="en-US" dirty="0"/>
              <a:t>维向量，则可以分开考虑元素</a:t>
            </a:r>
            <a:r>
              <a:rPr lang="en-US" altLang="zh-CN" i="1" dirty="0"/>
              <a:t>x</a:t>
            </a:r>
            <a:r>
              <a:rPr lang="en-US" altLang="zh-CN" i="1" baseline="-25000" dirty="0"/>
              <a:t>i</a:t>
            </a:r>
            <a:r>
              <a:rPr lang="zh-CN" altLang="en-US" dirty="0"/>
              <a:t>和</a:t>
            </a:r>
            <a:r>
              <a:rPr lang="en-US" altLang="zh-CN" i="1" dirty="0" err="1"/>
              <a:t>y</a:t>
            </a:r>
            <a:r>
              <a:rPr lang="en-US" altLang="zh-CN" baseline="-25000" dirty="0" err="1"/>
              <a:t>i</a:t>
            </a:r>
            <a:r>
              <a:rPr lang="zh-CN" altLang="en-US" dirty="0"/>
              <a:t>。选取某个</a:t>
            </a:r>
            <a:r>
              <a:rPr lang="en-US" altLang="zh-CN" i="1" dirty="0"/>
              <a:t>N</a:t>
            </a:r>
            <a:r>
              <a:rPr lang="en-US" altLang="zh-CN" i="1" baseline="-25000" dirty="0"/>
              <a:t>1</a:t>
            </a:r>
            <a:r>
              <a:rPr lang="zh-CN" altLang="en-US" dirty="0"/>
              <a:t>或</a:t>
            </a:r>
            <a:r>
              <a:rPr lang="en-US" altLang="zh-CN" i="1" dirty="0"/>
              <a:t>N</a:t>
            </a:r>
            <a:r>
              <a:rPr lang="en-US" altLang="zh-CN" baseline="-25000" dirty="0"/>
              <a:t>2</a:t>
            </a:r>
            <a:r>
              <a:rPr lang="zh-CN" altLang="en-US" dirty="0"/>
              <a:t>，也就是为每一对</a:t>
            </a:r>
            <a:r>
              <a:rPr lang="en-US" altLang="zh-CN" i="1" dirty="0"/>
              <a:t>x</a:t>
            </a:r>
            <a:r>
              <a:rPr lang="en-US" altLang="zh-CN" baseline="-25000" dirty="0"/>
              <a:t>i</a:t>
            </a:r>
            <a:r>
              <a:rPr lang="zh-CN" altLang="en-US" dirty="0"/>
              <a:t>和</a:t>
            </a:r>
            <a:r>
              <a:rPr lang="en-US" altLang="zh-CN" i="1" dirty="0" err="1"/>
              <a:t>y</a:t>
            </a:r>
            <a:r>
              <a:rPr lang="en-US" altLang="zh-CN" i="1" baseline="-25000" dirty="0" err="1"/>
              <a:t>i</a:t>
            </a:r>
            <a:r>
              <a:rPr lang="zh-CN" altLang="en-US" dirty="0"/>
              <a:t>选取合适的</a:t>
            </a:r>
            <a:r>
              <a:rPr lang="en-US" altLang="zh-CN" i="1" dirty="0" err="1"/>
              <a:t>n</a:t>
            </a:r>
            <a:r>
              <a:rPr lang="en-US" altLang="zh-CN" baseline="-25000" dirty="0" err="1"/>
              <a:t>i</a:t>
            </a:r>
            <a:r>
              <a:rPr lang="zh-CN" altLang="en-US" dirty="0"/>
              <a:t>。也就是说，只要使得每个</a:t>
            </a:r>
            <a:r>
              <a:rPr lang="en-US" altLang="zh-CN" dirty="0"/>
              <a:t>(</a:t>
            </a:r>
            <a:r>
              <a:rPr lang="en-US" altLang="zh-CN" i="1" dirty="0"/>
              <a:t>x</a:t>
            </a:r>
            <a:r>
              <a:rPr lang="en-US" altLang="zh-CN" i="1" baseline="-25000" dirty="0"/>
              <a:t>i</a:t>
            </a:r>
            <a:r>
              <a:rPr lang="en-US" altLang="zh-CN" i="1" dirty="0"/>
              <a:t>-</a:t>
            </a:r>
            <a:r>
              <a:rPr lang="en-US" altLang="zh-CN" i="1" dirty="0" err="1"/>
              <a:t>y</a:t>
            </a:r>
            <a:r>
              <a:rPr lang="en-US" altLang="zh-CN" i="1" baseline="-25000" dirty="0" err="1"/>
              <a:t>i</a:t>
            </a:r>
            <a:r>
              <a:rPr lang="en-US" altLang="zh-CN" dirty="0"/>
              <a:t>)</a:t>
            </a:r>
            <a:r>
              <a:rPr lang="zh-CN" altLang="en-US" dirty="0"/>
              <a:t>取得最小值即可。由于</a:t>
            </a:r>
            <a:r>
              <a:rPr lang="en-US" altLang="zh-CN" i="1" dirty="0" err="1"/>
              <a:t>n</a:t>
            </a:r>
            <a:r>
              <a:rPr lang="en-US" altLang="zh-CN" baseline="-25000" dirty="0" err="1"/>
              <a:t>i</a:t>
            </a:r>
            <a:r>
              <a:rPr lang="zh-CN" altLang="en-US" dirty="0"/>
              <a:t>为整数，因此最小值必然在</a:t>
            </a:r>
            <a:r>
              <a:rPr lang="en-US" altLang="zh-CN" dirty="0"/>
              <a:t>[0,1)</a:t>
            </a:r>
            <a:r>
              <a:rPr lang="zh-CN" altLang="en-US" dirty="0"/>
              <a:t>之间</a:t>
            </a:r>
            <a:r>
              <a:rPr lang="zh-CN" altLang="en-US" dirty="0" smtClean="0"/>
              <a:t>。</a:t>
            </a: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14</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2742713201"/>
      </p:ext>
    </p:extLst>
  </p:cSld>
  <p:clrMapOvr>
    <a:masterClrMapping/>
  </p:clrMapOvr>
  <p:transition spd="slow" advTm="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pPr marL="0" indent="457200">
              <a:buNone/>
            </a:pPr>
            <a:r>
              <a:rPr lang="zh-CN" altLang="en-US" dirty="0"/>
              <a:t>举个例子，对于一维的</a:t>
            </a:r>
            <a:r>
              <a:rPr lang="en-US" altLang="zh-CN" i="1" dirty="0"/>
              <a:t>x</a:t>
            </a:r>
            <a:r>
              <a:rPr lang="zh-CN" altLang="en-US" dirty="0"/>
              <a:t>和</a:t>
            </a:r>
            <a:r>
              <a:rPr lang="en-US" altLang="zh-CN" i="1" dirty="0"/>
              <a:t>y</a:t>
            </a:r>
            <a:r>
              <a:rPr lang="zh-CN" altLang="en-US" dirty="0"/>
              <a:t>，若</a:t>
            </a:r>
            <a:r>
              <a:rPr lang="en-US" altLang="zh-CN" i="1" dirty="0"/>
              <a:t>x</a:t>
            </a:r>
            <a:r>
              <a:rPr lang="en-US" altLang="zh-CN" dirty="0"/>
              <a:t>=0.5</a:t>
            </a:r>
            <a:r>
              <a:rPr lang="zh-CN" altLang="en-US" dirty="0"/>
              <a:t>，</a:t>
            </a:r>
            <a:r>
              <a:rPr lang="en-US" altLang="zh-CN" i="1" dirty="0"/>
              <a:t>y</a:t>
            </a:r>
            <a:r>
              <a:rPr lang="en-US" altLang="zh-CN" dirty="0"/>
              <a:t>=3.8</a:t>
            </a:r>
            <a:r>
              <a:rPr lang="zh-CN" altLang="en-US" dirty="0"/>
              <a:t>，那么</a:t>
            </a:r>
            <a:r>
              <a:rPr lang="en-US" altLang="zh-CN" dirty="0"/>
              <a:t>[</a:t>
            </a:r>
            <a:r>
              <a:rPr lang="en-US" altLang="zh-CN" i="1" dirty="0"/>
              <a:t>x</a:t>
            </a:r>
            <a:r>
              <a:rPr lang="en-US" altLang="zh-CN" dirty="0"/>
              <a:t>]</a:t>
            </a:r>
            <a:r>
              <a:rPr lang="zh-CN" altLang="en-US" dirty="0"/>
              <a:t>和</a:t>
            </a:r>
            <a:r>
              <a:rPr lang="en-US" altLang="zh-CN" dirty="0"/>
              <a:t>[</a:t>
            </a:r>
            <a:r>
              <a:rPr lang="en-US" altLang="zh-CN" i="1" dirty="0"/>
              <a:t>y</a:t>
            </a:r>
            <a:r>
              <a:rPr lang="en-US" altLang="zh-CN" dirty="0"/>
              <a:t>]</a:t>
            </a:r>
            <a:r>
              <a:rPr lang="zh-CN" altLang="en-US" dirty="0"/>
              <a:t>的最小距离应为多少？首先</a:t>
            </a:r>
            <a:r>
              <a:rPr lang="en-US" altLang="zh-CN" dirty="0"/>
              <a:t>[</a:t>
            </a:r>
            <a:r>
              <a:rPr lang="en-US" altLang="zh-CN" i="1" dirty="0"/>
              <a:t>x</a:t>
            </a:r>
            <a:r>
              <a:rPr lang="en-US" altLang="zh-CN" dirty="0"/>
              <a:t>] = {…,-0.5,1.5,2.5,…}</a:t>
            </a:r>
            <a:r>
              <a:rPr lang="zh-CN" altLang="en-US" dirty="0"/>
              <a:t>，</a:t>
            </a:r>
            <a:r>
              <a:rPr lang="en-US" altLang="zh-CN" dirty="0"/>
              <a:t>[</a:t>
            </a:r>
            <a:r>
              <a:rPr lang="en-US" altLang="zh-CN" i="1" dirty="0"/>
              <a:t>y</a:t>
            </a:r>
            <a:r>
              <a:rPr lang="en-US" altLang="zh-CN" dirty="0"/>
              <a:t>] = {…,2.8,3.8,4.8,…}</a:t>
            </a:r>
            <a:r>
              <a:rPr lang="zh-CN" altLang="en-US" dirty="0"/>
              <a:t>。显然，有多种选取方法使得</a:t>
            </a:r>
            <a:r>
              <a:rPr lang="en-US" altLang="zh-CN" dirty="0"/>
              <a:t>[</a:t>
            </a:r>
            <a:r>
              <a:rPr lang="en-US" altLang="zh-CN" i="1" dirty="0"/>
              <a:t>x</a:t>
            </a:r>
            <a:r>
              <a:rPr lang="en-US" altLang="zh-CN" dirty="0"/>
              <a:t>]</a:t>
            </a:r>
            <a:r>
              <a:rPr lang="zh-CN" altLang="en-US" dirty="0"/>
              <a:t>和</a:t>
            </a:r>
            <a:r>
              <a:rPr lang="en-US" altLang="zh-CN" dirty="0"/>
              <a:t>[</a:t>
            </a:r>
            <a:r>
              <a:rPr lang="en-US" altLang="zh-CN" i="1" dirty="0"/>
              <a:t>y</a:t>
            </a:r>
            <a:r>
              <a:rPr lang="en-US" altLang="zh-CN" dirty="0"/>
              <a:t>]</a:t>
            </a:r>
            <a:r>
              <a:rPr lang="zh-CN" altLang="en-US" dirty="0"/>
              <a:t>的距离最小，如</a:t>
            </a:r>
            <a:r>
              <a:rPr lang="en-US" altLang="zh-CN" dirty="0"/>
              <a:t>2.5</a:t>
            </a:r>
            <a:r>
              <a:rPr lang="zh-CN" altLang="en-US" dirty="0"/>
              <a:t>和</a:t>
            </a:r>
            <a:r>
              <a:rPr lang="en-US" altLang="zh-CN" dirty="0"/>
              <a:t>2.8</a:t>
            </a:r>
            <a:r>
              <a:rPr lang="zh-CN" altLang="en-US" dirty="0"/>
              <a:t>，</a:t>
            </a:r>
            <a:r>
              <a:rPr lang="en-US" altLang="zh-CN" dirty="0"/>
              <a:t>1.5</a:t>
            </a:r>
            <a:r>
              <a:rPr lang="zh-CN" altLang="en-US" dirty="0"/>
              <a:t>和</a:t>
            </a:r>
            <a:r>
              <a:rPr lang="en-US" altLang="zh-CN" dirty="0"/>
              <a:t>1.8</a:t>
            </a:r>
            <a:r>
              <a:rPr lang="zh-CN" altLang="en-US" dirty="0"/>
              <a:t>等。这个时候可以发现，等价类中元素的整数部分对于求距离没有任何作用，因此只需考虑小数部分即可。从而计算方式变为，</a:t>
            </a:r>
            <a:r>
              <a:rPr lang="en-US" altLang="zh-CN" i="1" dirty="0"/>
              <a:t>x</a:t>
            </a:r>
            <a:r>
              <a:rPr lang="zh-CN" altLang="en-US" dirty="0"/>
              <a:t>取整为</a:t>
            </a:r>
            <a:r>
              <a:rPr lang="en-US" altLang="zh-CN" dirty="0"/>
              <a:t>0.5</a:t>
            </a:r>
            <a:r>
              <a:rPr lang="zh-CN" altLang="en-US" dirty="0"/>
              <a:t>，</a:t>
            </a:r>
            <a:r>
              <a:rPr lang="en-US" altLang="zh-CN" i="1" dirty="0"/>
              <a:t>y</a:t>
            </a:r>
            <a:r>
              <a:rPr lang="zh-CN" altLang="en-US" dirty="0"/>
              <a:t>取整为</a:t>
            </a:r>
            <a:r>
              <a:rPr lang="en-US" altLang="zh-CN" dirty="0"/>
              <a:t>0.8</a:t>
            </a:r>
            <a:r>
              <a:rPr lang="zh-CN" altLang="en-US" dirty="0"/>
              <a:t>，从而距离为</a:t>
            </a:r>
            <a:r>
              <a:rPr lang="en-US" altLang="zh-CN" dirty="0"/>
              <a:t>0.3</a:t>
            </a:r>
            <a:r>
              <a:rPr lang="zh-CN" altLang="en-US" dirty="0"/>
              <a:t>。</a:t>
            </a:r>
          </a:p>
          <a:p>
            <a:pPr marL="0" indent="457200">
              <a:buNone/>
            </a:pPr>
            <a:r>
              <a:rPr lang="zh-CN" altLang="en-US" dirty="0"/>
              <a:t>如前所述，对于</a:t>
            </a:r>
            <a:r>
              <a:rPr lang="en-US" altLang="zh-CN" i="1" dirty="0"/>
              <a:t>n</a:t>
            </a:r>
            <a:r>
              <a:rPr lang="zh-CN" altLang="en-US" dirty="0"/>
              <a:t>维向量，则每一维都需要进行求取小数部分的操作。基于</a:t>
            </a:r>
            <a:r>
              <a:rPr lang="en-US" altLang="zh-CN" i="1" dirty="0"/>
              <a:t>L</a:t>
            </a:r>
            <a:r>
              <a:rPr lang="en-US" altLang="zh-CN" baseline="-25000" dirty="0"/>
              <a:t>1</a:t>
            </a:r>
            <a:r>
              <a:rPr lang="zh-CN" altLang="en-US" dirty="0"/>
              <a:t>范数的距离函数的计算式可以表示为</a:t>
            </a:r>
            <a:r>
              <a:rPr lang="zh-CN" altLang="en-US" dirty="0" smtClean="0"/>
              <a:t>：</a:t>
            </a:r>
            <a:endParaRPr lang="en-US" altLang="zh-CN" dirty="0" smtClean="0"/>
          </a:p>
          <a:p>
            <a:pPr marL="0" indent="457200">
              <a:buNone/>
            </a:pPr>
            <a:endParaRPr lang="en-US" altLang="zh-CN" dirty="0"/>
          </a:p>
          <a:p>
            <a:pPr marL="0" indent="457200">
              <a:buNone/>
            </a:pPr>
            <a:r>
              <a:rPr lang="zh-CN" altLang="en-US" dirty="0"/>
              <a:t>其中</a:t>
            </a:r>
            <a:r>
              <a:rPr lang="en-US" altLang="zh-CN" i="1" dirty="0"/>
              <a:t>π</a:t>
            </a:r>
            <a:r>
              <a:rPr lang="zh-CN" altLang="en-US" dirty="0"/>
              <a:t>表示取整函数：</a:t>
            </a:r>
          </a:p>
          <a:p>
            <a:pPr marL="0" indent="0">
              <a:buNone/>
            </a:pPr>
            <a:r>
              <a:rPr lang="zh-CN" altLang="en-US" dirty="0" smtClean="0"/>
              <a:t>从而简化了计算</a:t>
            </a: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15</a:t>
            </a:fld>
            <a:endParaRPr lang="zh-CN" altLang="en-US" sz="2400" b="1" dirty="0">
              <a:solidFill>
                <a:srgbClr val="254061"/>
              </a:solidFill>
              <a:latin typeface="HY헤드라인M" pitchFamily="2" charset="-127"/>
              <a:ea typeface="HY헤드라인M" pitchFamily="2" charset="-127"/>
            </a:endParaRPr>
          </a:p>
        </p:txBody>
      </p:sp>
      <p:pic>
        <p:nvPicPr>
          <p:cNvPr id="3" name="图片 2"/>
          <p:cNvPicPr>
            <a:picLocks noChangeAspect="1"/>
          </p:cNvPicPr>
          <p:nvPr/>
        </p:nvPicPr>
        <p:blipFill>
          <a:blip r:embed="rId4"/>
          <a:stretch>
            <a:fillRect/>
          </a:stretch>
        </p:blipFill>
        <p:spPr>
          <a:xfrm>
            <a:off x="914496" y="4181695"/>
            <a:ext cx="1752554" cy="390275"/>
          </a:xfrm>
          <a:prstGeom prst="rect">
            <a:avLst/>
          </a:prstGeom>
        </p:spPr>
      </p:pic>
      <p:pic>
        <p:nvPicPr>
          <p:cNvPr id="4" name="图片 3"/>
          <p:cNvPicPr>
            <a:picLocks noChangeAspect="1"/>
          </p:cNvPicPr>
          <p:nvPr/>
        </p:nvPicPr>
        <p:blipFill>
          <a:blip r:embed="rId5"/>
          <a:stretch>
            <a:fillRect/>
          </a:stretch>
        </p:blipFill>
        <p:spPr>
          <a:xfrm>
            <a:off x="2667050" y="4038584"/>
            <a:ext cx="4419484" cy="598049"/>
          </a:xfrm>
          <a:prstGeom prst="rect">
            <a:avLst/>
          </a:prstGeom>
        </p:spPr>
      </p:pic>
      <p:pic>
        <p:nvPicPr>
          <p:cNvPr id="5" name="图片 4"/>
          <p:cNvPicPr>
            <a:picLocks noChangeAspect="1"/>
          </p:cNvPicPr>
          <p:nvPr/>
        </p:nvPicPr>
        <p:blipFill>
          <a:blip r:embed="rId6"/>
          <a:stretch>
            <a:fillRect/>
          </a:stretch>
        </p:blipFill>
        <p:spPr>
          <a:xfrm>
            <a:off x="3581426" y="4552942"/>
            <a:ext cx="2590732" cy="496852"/>
          </a:xfrm>
          <a:prstGeom prst="rect">
            <a:avLst/>
          </a:prstGeom>
        </p:spPr>
      </p:pic>
    </p:spTree>
    <p:extLst>
      <p:ext uri="{BB962C8B-B14F-4D97-AF65-F5344CB8AC3E}">
        <p14:creationId xmlns:p14="http://schemas.microsoft.com/office/powerpoint/2010/main" val="3975455102"/>
      </p:ext>
    </p:extLst>
  </p:cSld>
  <p:clrMapOvr>
    <a:masterClrMapping/>
  </p:clrMapOvr>
  <p:transition spd="slow" advTm="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pPr marL="0" indent="457200">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16</a:t>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4"/>
          <a:stretch>
            <a:fillRect/>
          </a:stretch>
        </p:blipFill>
        <p:spPr>
          <a:xfrm>
            <a:off x="-75406" y="1707986"/>
            <a:ext cx="9144000" cy="3081311"/>
          </a:xfrm>
          <a:prstGeom prst="rect">
            <a:avLst/>
          </a:prstGeom>
        </p:spPr>
      </p:pic>
      <p:pic>
        <p:nvPicPr>
          <p:cNvPr id="3" name="图片 2"/>
          <p:cNvPicPr>
            <a:picLocks noChangeAspect="1"/>
          </p:cNvPicPr>
          <p:nvPr/>
        </p:nvPicPr>
        <p:blipFill>
          <a:blip r:embed="rId5"/>
          <a:stretch>
            <a:fillRect/>
          </a:stretch>
        </p:blipFill>
        <p:spPr>
          <a:xfrm>
            <a:off x="2876724" y="5106832"/>
            <a:ext cx="3695238" cy="295238"/>
          </a:xfrm>
          <a:prstGeom prst="rect">
            <a:avLst/>
          </a:prstGeom>
        </p:spPr>
      </p:pic>
    </p:spTree>
    <p:extLst>
      <p:ext uri="{BB962C8B-B14F-4D97-AF65-F5344CB8AC3E}">
        <p14:creationId xmlns:p14="http://schemas.microsoft.com/office/powerpoint/2010/main" val="1841908479"/>
      </p:ext>
    </p:extLst>
  </p:cSld>
  <p:clrMapOvr>
    <a:masterClrMapping/>
  </p:clrMapOvr>
  <p:transition spd="slow" advTm="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en-US" altLang="zh-CN" dirty="0" smtClean="0"/>
              <a:t>Datasets</a:t>
            </a:r>
          </a:p>
          <a:p>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17</a:t>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4"/>
          <a:stretch>
            <a:fillRect/>
          </a:stretch>
        </p:blipFill>
        <p:spPr>
          <a:xfrm>
            <a:off x="415390" y="2414646"/>
            <a:ext cx="8617906" cy="2104905"/>
          </a:xfrm>
          <a:prstGeom prst="rect">
            <a:avLst/>
          </a:prstGeom>
        </p:spPr>
      </p:pic>
    </p:spTree>
    <p:extLst>
      <p:ext uri="{BB962C8B-B14F-4D97-AF65-F5344CB8AC3E}">
        <p14:creationId xmlns:p14="http://schemas.microsoft.com/office/powerpoint/2010/main" val="2320967748"/>
      </p:ext>
    </p:extLst>
  </p:cSld>
  <p:clrMapOvr>
    <a:masterClrMapping/>
  </p:clrMapOvr>
  <p:transition spd="slow" advTm="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smtClean="0"/>
              <a:t>链路预测</a:t>
            </a:r>
            <a:endParaRPr lang="en-US" altLang="zh-CN" dirty="0" smtClean="0"/>
          </a:p>
          <a:p>
            <a:pPr marL="0" lvl="0" indent="0">
              <a:lnSpc>
                <a:spcPct val="100000"/>
              </a:lnSpc>
              <a:spcBef>
                <a:spcPct val="30000"/>
              </a:spcBef>
              <a:spcAft>
                <a:spcPct val="0"/>
              </a:spcAft>
              <a:buClrTx/>
              <a:buNone/>
              <a:defRPr/>
            </a:pPr>
            <a:r>
              <a:rPr lang="zh-CN" altLang="en-US" sz="1600" dirty="0"/>
              <a:t>为了评估</a:t>
            </a:r>
            <a:r>
              <a:rPr lang="en-US" altLang="zh-CN" sz="1600" dirty="0" err="1"/>
              <a:t>TorusE</a:t>
            </a:r>
            <a:r>
              <a:rPr lang="zh-CN" altLang="en-US" sz="1600" dirty="0"/>
              <a:t>的可扩展性，我们通过改变模型的维数来测量训练</a:t>
            </a:r>
            <a:r>
              <a:rPr lang="en-US" altLang="zh-CN" sz="1600" dirty="0" err="1"/>
              <a:t>TorusE</a:t>
            </a:r>
            <a:r>
              <a:rPr lang="zh-CN" altLang="en-US" sz="1600" dirty="0"/>
              <a:t>一个周期所需的时间。</a:t>
            </a:r>
          </a:p>
          <a:p>
            <a:pPr marL="0" lvl="0" indent="0">
              <a:lnSpc>
                <a:spcPct val="100000"/>
              </a:lnSpc>
              <a:spcBef>
                <a:spcPct val="30000"/>
              </a:spcBef>
              <a:spcAft>
                <a:spcPct val="0"/>
              </a:spcAft>
              <a:buClrTx/>
              <a:buNone/>
              <a:defRPr/>
            </a:pPr>
            <a:r>
              <a:rPr lang="zh-CN" altLang="en-US" sz="1600" dirty="0"/>
              <a:t>我们还采用与</a:t>
            </a:r>
            <a:r>
              <a:rPr lang="en-US" altLang="zh-CN" sz="1600" dirty="0" err="1"/>
              <a:t>TransE</a:t>
            </a:r>
            <a:r>
              <a:rPr lang="zh-CN" altLang="en-US" sz="1600" dirty="0"/>
              <a:t>相同的方式进行链接预测任务（</a:t>
            </a:r>
            <a:r>
              <a:rPr lang="en-US" altLang="zh-CN" sz="1600" dirty="0" err="1"/>
              <a:t>Bordes</a:t>
            </a:r>
            <a:r>
              <a:rPr lang="zh-CN" altLang="en-US" sz="1600" dirty="0"/>
              <a:t>等人，</a:t>
            </a:r>
            <a:r>
              <a:rPr lang="en-US" altLang="zh-CN" sz="1600" dirty="0"/>
              <a:t>2013</a:t>
            </a:r>
            <a:r>
              <a:rPr lang="zh-CN" altLang="en-US" sz="1600" dirty="0"/>
              <a:t>）。对于每个测试三元组，头（或尾）由每个实体替换。然后利用模型计算出每一个被破坏的三元组的得分，并根据得分得到实体的排名。我们称之为“原始”排名。</a:t>
            </a:r>
            <a:endParaRPr lang="en-US" altLang="zh-CN" sz="1600" dirty="0"/>
          </a:p>
          <a:p>
            <a:pPr marL="0" lvl="0" indent="0">
              <a:lnSpc>
                <a:spcPct val="100000"/>
              </a:lnSpc>
              <a:spcBef>
                <a:spcPct val="30000"/>
              </a:spcBef>
              <a:spcAft>
                <a:spcPct val="0"/>
              </a:spcAft>
              <a:buClrTx/>
              <a:buNone/>
              <a:defRPr/>
            </a:pPr>
            <a:r>
              <a:rPr lang="zh-CN" altLang="en-US" sz="1600" dirty="0"/>
              <a:t>在我们的实现细节中，对于</a:t>
            </a:r>
            <a:r>
              <a:rPr lang="en-US" altLang="zh-CN" sz="1600" dirty="0" err="1"/>
              <a:t>TransE</a:t>
            </a:r>
            <a:r>
              <a:rPr lang="zh-CN" altLang="en-US" sz="1600" dirty="0"/>
              <a:t>，</a:t>
            </a:r>
            <a:r>
              <a:rPr lang="en-US" altLang="zh-CN" sz="1600" dirty="0" err="1"/>
              <a:t>TorusE</a:t>
            </a:r>
            <a:r>
              <a:rPr lang="zh-CN" altLang="en-US" sz="1600" dirty="0"/>
              <a:t>通过随机梯度下降进行优化。对于每个历元，我们随机地将训练三元组分成</a:t>
            </a:r>
            <a:r>
              <a:rPr lang="en-US" altLang="zh-CN" sz="1600" dirty="0"/>
              <a:t>100</a:t>
            </a:r>
            <a:r>
              <a:rPr lang="zh-CN" altLang="en-US" sz="1600" dirty="0"/>
              <a:t>组，并为每组更新嵌入参数。由于数据集只包含正三元组，我们采用“</a:t>
            </a:r>
            <a:r>
              <a:rPr lang="en-US" altLang="zh-CN" sz="1600" dirty="0"/>
              <a:t>Bern”</a:t>
            </a:r>
            <a:r>
              <a:rPr lang="zh-CN" altLang="en-US" sz="1600" dirty="0"/>
              <a:t>方法（</a:t>
            </a:r>
            <a:r>
              <a:rPr lang="en-US" altLang="zh-CN" sz="1600" dirty="0"/>
              <a:t>Wang</a:t>
            </a:r>
            <a:r>
              <a:rPr lang="zh-CN" altLang="en-US" sz="1600" dirty="0"/>
              <a:t>等人，</a:t>
            </a:r>
            <a:r>
              <a:rPr lang="en-US" altLang="zh-CN" sz="1600" dirty="0"/>
              <a:t>2014</a:t>
            </a:r>
            <a:r>
              <a:rPr lang="zh-CN" altLang="en-US" sz="1600" dirty="0"/>
              <a:t>年）进行负采样。</a:t>
            </a:r>
          </a:p>
          <a:p>
            <a:pPr marL="0" lvl="0" indent="0">
              <a:lnSpc>
                <a:spcPct val="100000"/>
              </a:lnSpc>
              <a:spcBef>
                <a:spcPct val="30000"/>
              </a:spcBef>
              <a:spcAft>
                <a:spcPct val="0"/>
              </a:spcAft>
              <a:buClrTx/>
              <a:buNone/>
              <a:defRPr/>
            </a:pPr>
            <a:r>
              <a:rPr lang="zh-CN" altLang="en-US" sz="1600" dirty="0"/>
              <a:t>与其他嵌入方法相比，不需要正则化。</a:t>
            </a:r>
          </a:p>
          <a:p>
            <a:pPr marL="0" lvl="0" indent="0">
              <a:lnSpc>
                <a:spcPct val="100000"/>
              </a:lnSpc>
              <a:spcBef>
                <a:spcPct val="30000"/>
              </a:spcBef>
              <a:spcAft>
                <a:spcPct val="0"/>
              </a:spcAft>
              <a:buClrTx/>
              <a:buNone/>
              <a:defRPr/>
            </a:pPr>
            <a:r>
              <a:rPr lang="zh-CN" altLang="en-US" sz="1600" dirty="0"/>
              <a:t>我们进行了网格搜索，为每个数据集找到合适的超参数。维度被固定为</a:t>
            </a:r>
            <a:r>
              <a:rPr lang="en-US" altLang="zh-CN" sz="1600" dirty="0"/>
              <a:t>10000</a:t>
            </a:r>
            <a:r>
              <a:rPr lang="zh-CN" altLang="en-US" sz="1600" dirty="0"/>
              <a:t>，因为高维模型在实践中会产生更好的结果。我们从</a:t>
            </a:r>
            <a:r>
              <a:rPr lang="en-US" altLang="zh-CN" sz="1600" dirty="0"/>
              <a:t>{2000</a:t>
            </a:r>
            <a:r>
              <a:rPr lang="zh-CN" altLang="en-US" sz="1600" dirty="0"/>
              <a:t>，</a:t>
            </a:r>
            <a:r>
              <a:rPr lang="en-US" altLang="zh-CN" sz="1600" dirty="0"/>
              <a:t>1000</a:t>
            </a:r>
            <a:r>
              <a:rPr lang="zh-CN" altLang="en-US" sz="1600" dirty="0"/>
              <a:t>，</a:t>
            </a:r>
            <a:r>
              <a:rPr lang="en-US" altLang="zh-CN" sz="1600" dirty="0"/>
              <a:t>500</a:t>
            </a:r>
            <a:r>
              <a:rPr lang="zh-CN" altLang="en-US" sz="1600" dirty="0"/>
              <a:t>，</a:t>
            </a:r>
            <a:r>
              <a:rPr lang="en-US" altLang="zh-CN" sz="1600" dirty="0"/>
              <a:t>200</a:t>
            </a:r>
            <a:r>
              <a:rPr lang="zh-CN" altLang="en-US" sz="1600" dirty="0"/>
              <a:t>，</a:t>
            </a:r>
            <a:r>
              <a:rPr lang="en-US" altLang="zh-CN" sz="1600" dirty="0"/>
              <a:t>100}</a:t>
            </a:r>
            <a:r>
              <a:rPr lang="zh-CN" altLang="en-US" sz="1600" dirty="0"/>
              <a:t>中选择边距</a:t>
            </a:r>
            <a:r>
              <a:rPr lang="en-US" altLang="zh-CN" sz="1600" dirty="0"/>
              <a:t>γ</a:t>
            </a:r>
            <a:r>
              <a:rPr lang="zh-CN" altLang="en-US" sz="1600" dirty="0"/>
              <a:t>，从</a:t>
            </a:r>
            <a:r>
              <a:rPr lang="en-US" altLang="zh-CN" sz="1600" dirty="0"/>
              <a:t>{0.002</a:t>
            </a:r>
            <a:r>
              <a:rPr lang="zh-CN" altLang="en-US" sz="1600" dirty="0"/>
              <a:t>，</a:t>
            </a:r>
            <a:r>
              <a:rPr lang="en-US" altLang="zh-CN" sz="1600" dirty="0"/>
              <a:t>0.001</a:t>
            </a:r>
            <a:r>
              <a:rPr lang="zh-CN" altLang="en-US" sz="1600" dirty="0"/>
              <a:t>，</a:t>
            </a:r>
            <a:r>
              <a:rPr lang="en-US" altLang="zh-CN" sz="1600" dirty="0"/>
              <a:t>0.0005</a:t>
            </a:r>
            <a:r>
              <a:rPr lang="zh-CN" altLang="en-US" sz="1600" dirty="0"/>
              <a:t>，</a:t>
            </a:r>
            <a:r>
              <a:rPr lang="en-US" altLang="zh-CN" sz="1600" dirty="0"/>
              <a:t>0.0002</a:t>
            </a:r>
            <a:r>
              <a:rPr lang="zh-CN" altLang="en-US" sz="1600" dirty="0"/>
              <a:t>，</a:t>
            </a:r>
            <a:r>
              <a:rPr lang="en-US" altLang="zh-CN" sz="1600" dirty="0"/>
              <a:t>0.0001}</a:t>
            </a:r>
            <a:r>
              <a:rPr lang="zh-CN" altLang="en-US" sz="1600" dirty="0"/>
              <a:t>中选择学习率</a:t>
            </a:r>
            <a:r>
              <a:rPr lang="en-US" altLang="zh-CN" sz="1600" dirty="0"/>
              <a:t>α</a:t>
            </a:r>
            <a:r>
              <a:rPr lang="zh-CN" altLang="en-US" sz="1600" dirty="0"/>
              <a:t>。评分函数</a:t>
            </a:r>
            <a:r>
              <a:rPr lang="en-US" altLang="zh-CN" sz="1600" dirty="0" err="1"/>
              <a:t>fd</a:t>
            </a:r>
            <a:r>
              <a:rPr lang="zh-CN" altLang="en-US" sz="1600" dirty="0"/>
              <a:t>选自</a:t>
            </a:r>
            <a:r>
              <a:rPr lang="en-US" altLang="zh-CN" sz="1600" dirty="0"/>
              <a:t>{fL1</a:t>
            </a:r>
            <a:r>
              <a:rPr lang="zh-CN" altLang="en-US" sz="1600" dirty="0"/>
              <a:t>，</a:t>
            </a:r>
            <a:r>
              <a:rPr lang="en-US" altLang="zh-CN" sz="1600" dirty="0"/>
              <a:t>fL2</a:t>
            </a:r>
            <a:r>
              <a:rPr lang="zh-CN" altLang="en-US" sz="1600" dirty="0"/>
              <a:t>，</a:t>
            </a:r>
            <a:r>
              <a:rPr lang="en-US" altLang="zh-CN" sz="1600" dirty="0"/>
              <a:t>feL2}</a:t>
            </a:r>
            <a:r>
              <a:rPr lang="zh-CN" altLang="en-US" sz="1600" dirty="0"/>
              <a:t>。最佳模型由</a:t>
            </a:r>
            <a:r>
              <a:rPr lang="en-US" altLang="zh-CN" sz="1600" dirty="0"/>
              <a:t>MRR</a:t>
            </a:r>
            <a:r>
              <a:rPr lang="zh-CN" altLang="en-US" sz="1600" dirty="0"/>
              <a:t>在验证集上通过“过滤”排名选出。</a:t>
            </a:r>
          </a:p>
          <a:p>
            <a:pPr marL="0" lvl="0" indent="0">
              <a:lnSpc>
                <a:spcPct val="100000"/>
              </a:lnSpc>
              <a:spcBef>
                <a:spcPct val="30000"/>
              </a:spcBef>
              <a:spcAft>
                <a:spcPct val="0"/>
              </a:spcAft>
              <a:buClrTx/>
              <a:buNone/>
              <a:defRPr/>
            </a:pPr>
            <a:r>
              <a:rPr lang="zh-CN" altLang="en-US" sz="1600" dirty="0"/>
              <a:t>优化配置如下：</a:t>
            </a:r>
            <a:r>
              <a:rPr lang="en-US" altLang="zh-CN" sz="1600" dirty="0"/>
              <a:t>WN18</a:t>
            </a:r>
            <a:r>
              <a:rPr lang="zh-CN" altLang="en-US" sz="1600" dirty="0"/>
              <a:t>为</a:t>
            </a:r>
            <a:r>
              <a:rPr lang="en-US" altLang="zh-CN" sz="1600" dirty="0"/>
              <a:t>γ=2000</a:t>
            </a:r>
            <a:r>
              <a:rPr lang="zh-CN" altLang="en-US" sz="1600" dirty="0"/>
              <a:t>，</a:t>
            </a:r>
            <a:r>
              <a:rPr lang="en-US" altLang="zh-CN" sz="1600" dirty="0"/>
              <a:t>α=0.0005</a:t>
            </a:r>
            <a:r>
              <a:rPr lang="zh-CN" altLang="en-US" sz="1600" dirty="0"/>
              <a:t>，</a:t>
            </a:r>
            <a:r>
              <a:rPr lang="en-US" altLang="zh-CN" sz="1600" dirty="0" err="1"/>
              <a:t>fd</a:t>
            </a:r>
            <a:r>
              <a:rPr lang="en-US" altLang="zh-CN" sz="1600" dirty="0"/>
              <a:t>=fL1</a:t>
            </a:r>
            <a:r>
              <a:rPr lang="zh-CN" altLang="en-US" sz="1600" dirty="0"/>
              <a:t>；</a:t>
            </a:r>
            <a:r>
              <a:rPr lang="en-US" altLang="zh-CN" sz="1600" dirty="0"/>
              <a:t>FB15K</a:t>
            </a:r>
            <a:r>
              <a:rPr lang="zh-CN" altLang="en-US" sz="1600" dirty="0"/>
              <a:t>为</a:t>
            </a:r>
            <a:r>
              <a:rPr lang="en-US" altLang="zh-CN" sz="1600" dirty="0"/>
              <a:t>γ=500</a:t>
            </a:r>
            <a:r>
              <a:rPr lang="zh-CN" altLang="en-US" sz="1600" dirty="0"/>
              <a:t>，</a:t>
            </a:r>
            <a:r>
              <a:rPr lang="en-US" altLang="zh-CN" sz="1600" dirty="0"/>
              <a:t>α=0.001</a:t>
            </a:r>
            <a:r>
              <a:rPr lang="zh-CN" altLang="en-US" sz="1600" dirty="0"/>
              <a:t>，</a:t>
            </a:r>
            <a:r>
              <a:rPr lang="en-US" altLang="zh-CN" sz="1600" dirty="0" err="1"/>
              <a:t>fd</a:t>
            </a:r>
            <a:r>
              <a:rPr lang="en-US" altLang="zh-CN" sz="1600" dirty="0"/>
              <a:t>=feL2</a:t>
            </a:r>
          </a:p>
          <a:p>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18</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820658824"/>
      </p:ext>
    </p:extLst>
  </p:cSld>
  <p:clrMapOvr>
    <a:masterClrMapping/>
  </p:clrMapOvr>
  <p:transition spd="slow" advTm="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en-US" altLang="zh-CN" dirty="0" err="1" smtClean="0"/>
              <a:t>TorusE</a:t>
            </a:r>
            <a:r>
              <a:rPr lang="zh-CN" altLang="en-US" dirty="0" smtClean="0"/>
              <a:t>的扩展性实验</a:t>
            </a:r>
            <a:endParaRPr lang="en-US" altLang="zh-CN" dirty="0" smtClean="0"/>
          </a:p>
          <a:p>
            <a:pPr marL="0" indent="0">
              <a:buNone/>
            </a:pPr>
            <a:r>
              <a:rPr lang="zh-CN" altLang="en-US" dirty="0" smtClean="0"/>
              <a:t>图</a:t>
            </a:r>
            <a:r>
              <a:rPr lang="en-US" altLang="zh-CN" dirty="0" smtClean="0"/>
              <a:t>4</a:t>
            </a:r>
            <a:r>
              <a:rPr lang="zh-CN" altLang="en-US" dirty="0" smtClean="0"/>
              <a:t>显示了</a:t>
            </a:r>
            <a:r>
              <a:rPr lang="en-US" altLang="zh-CN" dirty="0" err="1" smtClean="0"/>
              <a:t>TorusE</a:t>
            </a:r>
            <a:r>
              <a:rPr lang="zh-CN" altLang="en-US" dirty="0" smtClean="0"/>
              <a:t>和</a:t>
            </a:r>
            <a:r>
              <a:rPr lang="en-US" altLang="zh-CN" dirty="0" err="1" smtClean="0"/>
              <a:t>TransE</a:t>
            </a:r>
            <a:r>
              <a:rPr lang="zh-CN" altLang="en-US" dirty="0" smtClean="0"/>
              <a:t>的计算时间。它们是通过使用单个</a:t>
            </a:r>
            <a:r>
              <a:rPr lang="en-US" altLang="zh-CN" dirty="0" smtClean="0"/>
              <a:t>GPU</a:t>
            </a:r>
            <a:r>
              <a:rPr lang="zh-CN" altLang="en-US" dirty="0" smtClean="0"/>
              <a:t>（</a:t>
            </a:r>
            <a:r>
              <a:rPr lang="en-US" altLang="zh-CN" dirty="0" smtClean="0"/>
              <a:t>NVIDIA Titan X</a:t>
            </a:r>
            <a:r>
              <a:rPr lang="zh-CN" altLang="en-US" dirty="0" smtClean="0"/>
              <a:t>）来测量的。</a:t>
            </a:r>
            <a:r>
              <a:rPr lang="en-US" altLang="zh-CN" dirty="0" smtClean="0"/>
              <a:t>WN18</a:t>
            </a:r>
            <a:r>
              <a:rPr lang="zh-CN" altLang="en-US" dirty="0" smtClean="0"/>
              <a:t>的</a:t>
            </a:r>
            <a:r>
              <a:rPr lang="en-US" altLang="zh-CN" dirty="0" err="1" smtClean="0"/>
              <a:t>TorusE</a:t>
            </a:r>
            <a:r>
              <a:rPr lang="zh-CN" altLang="en-US" dirty="0" smtClean="0"/>
              <a:t>评分函数为</a:t>
            </a:r>
            <a:r>
              <a:rPr lang="en-US" altLang="zh-CN" dirty="0" smtClean="0"/>
              <a:t>fL1</a:t>
            </a:r>
            <a:r>
              <a:rPr lang="zh-CN" altLang="en-US" dirty="0" smtClean="0"/>
              <a:t>，</a:t>
            </a:r>
            <a:r>
              <a:rPr lang="en-US" altLang="zh-CN" dirty="0" smtClean="0"/>
              <a:t>FB15K</a:t>
            </a:r>
            <a:r>
              <a:rPr lang="zh-CN" altLang="en-US" dirty="0" smtClean="0"/>
              <a:t>的评分函数为</a:t>
            </a:r>
            <a:r>
              <a:rPr lang="en-US" altLang="zh-CN" dirty="0" smtClean="0"/>
              <a:t>feL2</a:t>
            </a:r>
            <a:r>
              <a:rPr lang="zh-CN" altLang="en-US" dirty="0" smtClean="0"/>
              <a:t>，两个数据集的</a:t>
            </a:r>
            <a:r>
              <a:rPr lang="en-US" altLang="zh-CN" dirty="0" err="1" smtClean="0"/>
              <a:t>TransE</a:t>
            </a:r>
            <a:r>
              <a:rPr lang="zh-CN" altLang="en-US" dirty="0" smtClean="0"/>
              <a:t>的评分函数均为</a:t>
            </a:r>
            <a:r>
              <a:rPr lang="en-US" altLang="zh-CN" dirty="0" smtClean="0"/>
              <a:t>L2</a:t>
            </a:r>
            <a:r>
              <a:rPr lang="zh-CN" altLang="en-US" dirty="0" smtClean="0"/>
              <a:t>范数。</a:t>
            </a: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19</a:t>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4"/>
          <a:stretch>
            <a:fillRect/>
          </a:stretch>
        </p:blipFill>
        <p:spPr>
          <a:xfrm>
            <a:off x="152343" y="2696489"/>
            <a:ext cx="9144000" cy="3285179"/>
          </a:xfrm>
          <a:prstGeom prst="rect">
            <a:avLst/>
          </a:prstGeom>
        </p:spPr>
      </p:pic>
    </p:spTree>
    <p:extLst>
      <p:ext uri="{BB962C8B-B14F-4D97-AF65-F5344CB8AC3E}">
        <p14:creationId xmlns:p14="http://schemas.microsoft.com/office/powerpoint/2010/main" val="2079534839"/>
      </p:ext>
    </p:extLst>
  </p:cSld>
  <p:clrMapOvr>
    <a:masterClrMapping/>
  </p:clrMapOvr>
  <p:transition spd="slow" advTm="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Abstract</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295400"/>
            <a:ext cx="8229600" cy="4878388"/>
          </a:xfrm>
        </p:spPr>
        <p:txBody>
          <a:bodyPr vert="horz" wrap="square" anchor="t"/>
          <a:lstStyle/>
          <a:p>
            <a:pPr marL="0" lvl="1" indent="469900">
              <a:buNone/>
            </a:pPr>
            <a:r>
              <a:rPr lang="en-US" altLang="zh-CN" sz="1800" dirty="0" err="1" smtClean="0"/>
              <a:t>TransE</a:t>
            </a:r>
            <a:r>
              <a:rPr lang="zh-CN" altLang="en-US" sz="1800" dirty="0"/>
              <a:t>是第一个基于翻译的方法，并且由于其</a:t>
            </a:r>
            <a:r>
              <a:rPr lang="zh-CN" altLang="en-US" sz="1800" dirty="0" smtClean="0"/>
              <a:t>简单和</a:t>
            </a:r>
            <a:r>
              <a:rPr lang="zh-CN" altLang="en-US" sz="1800" dirty="0"/>
              <a:t>高效的知识</a:t>
            </a:r>
            <a:r>
              <a:rPr lang="zh-CN" altLang="en-US" sz="1800" dirty="0" smtClean="0"/>
              <a:t>图补全效率</a:t>
            </a:r>
            <a:r>
              <a:rPr lang="zh-CN" altLang="en-US" sz="1800" dirty="0"/>
              <a:t>而广为人知。 </a:t>
            </a:r>
            <a:endParaRPr lang="en-US" altLang="zh-CN" sz="1800" dirty="0"/>
          </a:p>
          <a:p>
            <a:pPr marL="0" lvl="1" indent="469900">
              <a:buNone/>
            </a:pPr>
            <a:r>
              <a:rPr lang="zh-CN" altLang="en-US" sz="1800" dirty="0" smtClean="0"/>
              <a:t>但是</a:t>
            </a:r>
            <a:r>
              <a:rPr lang="zh-CN" altLang="en-US" sz="1800" dirty="0"/>
              <a:t>，</a:t>
            </a:r>
            <a:r>
              <a:rPr lang="en-US" altLang="zh-CN" sz="1800" dirty="0" err="1"/>
              <a:t>TransE</a:t>
            </a:r>
            <a:r>
              <a:rPr lang="zh-CN" altLang="en-US" sz="1800" dirty="0" smtClean="0"/>
              <a:t>的正则化</a:t>
            </a:r>
            <a:r>
              <a:rPr lang="zh-CN" altLang="en-US" sz="1800" dirty="0"/>
              <a:t>存在问题</a:t>
            </a:r>
            <a:r>
              <a:rPr lang="zh-CN" altLang="en-US" sz="1800" dirty="0" smtClean="0"/>
              <a:t>。</a:t>
            </a:r>
            <a:r>
              <a:rPr lang="en-US" altLang="zh-CN" sz="1800" dirty="0" err="1" smtClean="0"/>
              <a:t>TransE</a:t>
            </a:r>
            <a:r>
              <a:rPr lang="zh-CN" altLang="en-US" sz="1800" dirty="0"/>
              <a:t>强制实体嵌入在嵌入向量空间中的一</a:t>
            </a:r>
            <a:r>
              <a:rPr lang="zh-CN" altLang="en-US" sz="1800" dirty="0" smtClean="0"/>
              <a:t>个球体内。一方面，这种</a:t>
            </a:r>
            <a:r>
              <a:rPr lang="zh-CN" altLang="en-US" sz="1800" dirty="0"/>
              <a:t>正则化扭曲了嵌入，使它们难以</a:t>
            </a:r>
            <a:r>
              <a:rPr lang="zh-CN" altLang="en-US" sz="1800" dirty="0" smtClean="0"/>
              <a:t>实现</a:t>
            </a:r>
            <a:r>
              <a:rPr lang="en-US" altLang="zh-CN" sz="1800" dirty="0" err="1" smtClean="0"/>
              <a:t>h+r</a:t>
            </a:r>
            <a:r>
              <a:rPr lang="en-US" altLang="zh-CN" sz="1800" dirty="0" smtClean="0"/>
              <a:t>=t</a:t>
            </a:r>
            <a:r>
              <a:rPr lang="zh-CN" altLang="en-US" sz="1800" dirty="0" smtClean="0"/>
              <a:t>的</a:t>
            </a:r>
            <a:r>
              <a:rPr lang="zh-CN" altLang="en-US" sz="1800" dirty="0"/>
              <a:t>原则。正则化也会对链路预测的精度产生不利</a:t>
            </a:r>
            <a:r>
              <a:rPr lang="zh-CN" altLang="en-US" sz="1800" dirty="0" smtClean="0"/>
              <a:t>影响；另一方面</a:t>
            </a:r>
            <a:r>
              <a:rPr lang="zh-CN" altLang="en-US" sz="1800" dirty="0"/>
              <a:t>，正则化也很重要，因为没有正则化的实体嵌入</a:t>
            </a:r>
            <a:r>
              <a:rPr lang="zh-CN" altLang="en-US" sz="1800" dirty="0" smtClean="0"/>
              <a:t>项会通过</a:t>
            </a:r>
            <a:r>
              <a:rPr lang="zh-CN" altLang="en-US" sz="1800" dirty="0"/>
              <a:t>负采样发散</a:t>
            </a:r>
            <a:r>
              <a:rPr lang="zh-CN" altLang="en-US" sz="1800" dirty="0" smtClean="0"/>
              <a:t>。</a:t>
            </a:r>
            <a:endParaRPr lang="en-US" altLang="zh-CN" sz="1800" dirty="0" smtClean="0"/>
          </a:p>
          <a:p>
            <a:pPr marL="0" lvl="1" indent="469900">
              <a:buNone/>
            </a:pPr>
            <a:r>
              <a:rPr lang="zh-CN" altLang="en-US" sz="1800" dirty="0" smtClean="0"/>
              <a:t>本文</a:t>
            </a:r>
            <a:r>
              <a:rPr lang="zh-CN" altLang="en-US" sz="1800" dirty="0"/>
              <a:t>提出了一种新的嵌入模型</a:t>
            </a:r>
            <a:r>
              <a:rPr lang="en-US" altLang="zh-CN" sz="1800" dirty="0" err="1"/>
              <a:t>TorusE</a:t>
            </a:r>
            <a:r>
              <a:rPr lang="zh-CN" altLang="en-US" sz="1800" dirty="0"/>
              <a:t>来解决正则化问题</a:t>
            </a:r>
            <a:r>
              <a:rPr lang="zh-CN" altLang="en-US" sz="1800" dirty="0" smtClean="0"/>
              <a:t>。</a:t>
            </a:r>
            <a:r>
              <a:rPr lang="en-US" altLang="zh-CN" sz="1800" dirty="0" err="1" smtClean="0"/>
              <a:t>TransE</a:t>
            </a:r>
            <a:r>
              <a:rPr lang="zh-CN" altLang="en-US" sz="1800" dirty="0" smtClean="0"/>
              <a:t>的原理可以</a:t>
            </a:r>
            <a:r>
              <a:rPr lang="zh-CN" altLang="en-US" sz="1800" dirty="0"/>
              <a:t>定义在任何李群上。为了避免正则化，可以选择紧李群中的一个环作为嵌入空间</a:t>
            </a:r>
            <a:r>
              <a:rPr lang="zh-CN" altLang="en-US" sz="1800" dirty="0" smtClean="0"/>
              <a:t>。</a:t>
            </a:r>
            <a:r>
              <a:rPr lang="en-US" altLang="zh-CN" sz="1800" dirty="0" err="1" smtClean="0"/>
              <a:t>TorusE</a:t>
            </a:r>
            <a:r>
              <a:rPr lang="zh-CN" altLang="en-US" sz="1800" dirty="0"/>
              <a:t>是第一个将对象嵌入</a:t>
            </a:r>
            <a:r>
              <a:rPr lang="zh-CN" altLang="en-US" sz="1800" dirty="0" smtClean="0"/>
              <a:t>实向量空间和复</a:t>
            </a:r>
            <a:r>
              <a:rPr lang="zh-CN" altLang="en-US" sz="1800" dirty="0"/>
              <a:t>向量空间之外的模型，本文也是第一个正式</a:t>
            </a:r>
            <a:r>
              <a:rPr lang="zh-CN" altLang="en-US" sz="1800" dirty="0" smtClean="0"/>
              <a:t>讨论</a:t>
            </a:r>
            <a:r>
              <a:rPr lang="en-US" altLang="zh-CN" sz="1800" dirty="0" err="1" smtClean="0"/>
              <a:t>TransE</a:t>
            </a:r>
            <a:r>
              <a:rPr lang="zh-CN" altLang="en-US" sz="1800" dirty="0"/>
              <a:t>正则化问题的模型。在标准链路预测任务中</a:t>
            </a:r>
            <a:r>
              <a:rPr lang="zh-CN" altLang="en-US" sz="1800" dirty="0" smtClean="0"/>
              <a:t>，本文的</a:t>
            </a:r>
            <a:r>
              <a:rPr lang="zh-CN" altLang="en-US" sz="1800" dirty="0"/>
              <a:t>方法优于其他最先进的方法，如</a:t>
            </a:r>
            <a:r>
              <a:rPr lang="en-US" altLang="zh-CN" sz="1800" dirty="0" err="1"/>
              <a:t>TransE</a:t>
            </a:r>
            <a:r>
              <a:rPr lang="zh-CN" altLang="en-US" sz="1800" dirty="0"/>
              <a:t>、</a:t>
            </a:r>
            <a:r>
              <a:rPr lang="en-US" altLang="zh-CN" sz="1800" dirty="0" err="1"/>
              <a:t>DistMult</a:t>
            </a:r>
            <a:r>
              <a:rPr lang="zh-CN" altLang="en-US" sz="1800" dirty="0"/>
              <a:t>和</a:t>
            </a:r>
            <a:r>
              <a:rPr lang="en-US" altLang="zh-CN" sz="1800" dirty="0" err="1"/>
              <a:t>ComplEx</a:t>
            </a:r>
            <a:r>
              <a:rPr lang="zh-CN" altLang="en-US" sz="1800" dirty="0" smtClean="0"/>
              <a:t>。本文证明</a:t>
            </a:r>
            <a:r>
              <a:rPr lang="en-US" altLang="zh-CN" sz="1800" dirty="0" err="1"/>
              <a:t>TorusE</a:t>
            </a:r>
            <a:r>
              <a:rPr lang="zh-CN" altLang="en-US" sz="1800" dirty="0"/>
              <a:t>可以扩展到</a:t>
            </a:r>
            <a:r>
              <a:rPr lang="zh-CN" altLang="en-US" sz="1800" dirty="0" smtClean="0"/>
              <a:t>大规模的</a:t>
            </a:r>
            <a:r>
              <a:rPr lang="zh-CN" altLang="en-US" sz="1800" dirty="0"/>
              <a:t>知识</a:t>
            </a:r>
            <a:r>
              <a:rPr lang="zh-CN" altLang="en-US" sz="1800" dirty="0" smtClean="0"/>
              <a:t>图谱，</a:t>
            </a:r>
            <a:r>
              <a:rPr lang="zh-CN" altLang="en-US" sz="1800" dirty="0"/>
              <a:t>并且比原始的</a:t>
            </a:r>
            <a:r>
              <a:rPr lang="en-US" altLang="zh-CN" sz="1800" dirty="0" err="1"/>
              <a:t>TransE</a:t>
            </a:r>
            <a:r>
              <a:rPr lang="zh-CN" altLang="en-US" sz="1800" dirty="0"/>
              <a:t>更</a:t>
            </a:r>
            <a:r>
              <a:rPr lang="zh-CN" altLang="en-US" sz="1800" dirty="0" smtClean="0"/>
              <a:t>快。</a:t>
            </a:r>
            <a:endParaRPr lang="zh-CN" altLang="en-US" sz="1800"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90969008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smtClean="0"/>
              <a:t>链路</a:t>
            </a:r>
            <a:r>
              <a:rPr lang="zh-CN" altLang="en-US" dirty="0" smtClean="0"/>
              <a:t>预测任务</a:t>
            </a:r>
            <a:r>
              <a:rPr lang="zh-CN" altLang="en-US" dirty="0"/>
              <a:t>的精度</a:t>
            </a:r>
            <a:endParaRPr lang="en-US" altLang="zh-CN" dirty="0" smtClean="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20</a:t>
            </a:fld>
            <a:endParaRPr lang="zh-CN" altLang="en-US" sz="2400" b="1" dirty="0">
              <a:solidFill>
                <a:srgbClr val="254061"/>
              </a:solidFill>
              <a:latin typeface="HY헤드라인M" pitchFamily="2" charset="-127"/>
              <a:ea typeface="HY헤드라인M" pitchFamily="2" charset="-127"/>
            </a:endParaRPr>
          </a:p>
        </p:txBody>
      </p:sp>
      <p:pic>
        <p:nvPicPr>
          <p:cNvPr id="3" name="图片 2"/>
          <p:cNvPicPr>
            <a:picLocks noChangeAspect="1"/>
          </p:cNvPicPr>
          <p:nvPr/>
        </p:nvPicPr>
        <p:blipFill>
          <a:blip r:embed="rId4"/>
          <a:stretch>
            <a:fillRect/>
          </a:stretch>
        </p:blipFill>
        <p:spPr>
          <a:xfrm>
            <a:off x="0" y="1803874"/>
            <a:ext cx="9144000" cy="3228130"/>
          </a:xfrm>
          <a:prstGeom prst="rect">
            <a:avLst/>
          </a:prstGeom>
        </p:spPr>
      </p:pic>
    </p:spTree>
    <p:extLst>
      <p:ext uri="{BB962C8B-B14F-4D97-AF65-F5344CB8AC3E}">
        <p14:creationId xmlns:p14="http://schemas.microsoft.com/office/powerpoint/2010/main" val="2132894964"/>
      </p:ext>
    </p:extLst>
  </p:cSld>
  <p:clrMapOvr>
    <a:masterClrMapping/>
  </p:clrMapOvr>
  <p:transition spd="slow" advTm="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smtClean="0"/>
              <a:t>链路</a:t>
            </a:r>
            <a:r>
              <a:rPr lang="zh-CN" altLang="en-US" dirty="0" smtClean="0"/>
              <a:t>预测任务</a:t>
            </a:r>
            <a:r>
              <a:rPr lang="zh-CN" altLang="en-US" dirty="0"/>
              <a:t>的精度</a:t>
            </a:r>
            <a:endParaRPr lang="en-US" altLang="zh-CN" dirty="0" smtClean="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21</a:t>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4"/>
          <a:stretch>
            <a:fillRect/>
          </a:stretch>
        </p:blipFill>
        <p:spPr>
          <a:xfrm>
            <a:off x="2133664" y="524566"/>
            <a:ext cx="5809524" cy="5314286"/>
          </a:xfrm>
          <a:prstGeom prst="rect">
            <a:avLst/>
          </a:prstGeom>
        </p:spPr>
      </p:pic>
    </p:spTree>
    <p:extLst>
      <p:ext uri="{BB962C8B-B14F-4D97-AF65-F5344CB8AC3E}">
        <p14:creationId xmlns:p14="http://schemas.microsoft.com/office/powerpoint/2010/main" val="3086729519"/>
      </p:ext>
    </p:extLst>
  </p:cSld>
  <p:clrMapOvr>
    <a:masterClrMapping/>
  </p:clrMapOvr>
  <p:transition spd="slow" advTm="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4</a:t>
            </a:r>
            <a:r>
              <a:rPr lang="zh-CN" altLang="en-US" sz="2800" b="1" dirty="0" smtClean="0">
                <a:effectLst>
                  <a:outerShdw blurRad="38100" dist="38100" dir="2700000">
                    <a:srgbClr val="C0C0C0"/>
                  </a:outerShdw>
                </a:effectLst>
              </a:rPr>
              <a:t>、结论</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pPr marL="0" indent="457200">
              <a:buNone/>
            </a:pPr>
            <a:r>
              <a:rPr lang="zh-CN" altLang="en-US" dirty="0" smtClean="0"/>
              <a:t>本文贡献如下：</a:t>
            </a:r>
            <a:endParaRPr lang="en-US" altLang="zh-CN" dirty="0" smtClean="0"/>
          </a:p>
          <a:p>
            <a:pPr marL="457200" indent="-457200">
              <a:buFont typeface="+mj-lt"/>
              <a:buAutoNum type="arabicPeriod"/>
            </a:pPr>
            <a:r>
              <a:rPr lang="zh-CN" altLang="en-US" dirty="0" smtClean="0"/>
              <a:t>本文指出了</a:t>
            </a:r>
            <a:r>
              <a:rPr lang="en-US" altLang="zh-CN" dirty="0" err="1" smtClean="0"/>
              <a:t>TransE</a:t>
            </a:r>
            <a:r>
              <a:rPr lang="zh-CN" altLang="en-US" dirty="0" smtClean="0"/>
              <a:t>的</a:t>
            </a:r>
            <a:r>
              <a:rPr lang="zh-CN" altLang="en-US" dirty="0"/>
              <a:t>问题：正则化</a:t>
            </a:r>
            <a:r>
              <a:rPr lang="zh-CN" altLang="en-US" dirty="0" smtClean="0"/>
              <a:t>。正</a:t>
            </a:r>
            <a:r>
              <a:rPr lang="zh-CN" altLang="en-US" dirty="0"/>
              <a:t>则化与原理相冲突，降低了链路预测任务的精度 </a:t>
            </a:r>
            <a:endParaRPr lang="en-US" altLang="zh-CN" dirty="0" smtClean="0"/>
          </a:p>
          <a:p>
            <a:pPr marL="457200" indent="-457200">
              <a:buFont typeface="+mj-lt"/>
              <a:buAutoNum type="arabicPeriod"/>
            </a:pPr>
            <a:r>
              <a:rPr lang="zh-CN" altLang="en-US" dirty="0"/>
              <a:t>为了解决这个问题</a:t>
            </a:r>
            <a:r>
              <a:rPr lang="zh-CN" altLang="en-US" dirty="0" smtClean="0"/>
              <a:t>，本文使用</a:t>
            </a:r>
            <a:r>
              <a:rPr lang="zh-CN" altLang="en-US" dirty="0"/>
              <a:t>与</a:t>
            </a:r>
            <a:r>
              <a:rPr lang="en-US" altLang="zh-CN" dirty="0" err="1"/>
              <a:t>TransE</a:t>
            </a:r>
            <a:r>
              <a:rPr lang="zh-CN" altLang="en-US" dirty="0"/>
              <a:t>相同的原理来改变嵌入空间。通过嵌入紧空间，不再需要正则化。通过寻找合适的空间，阐明了嵌入空间的</a:t>
            </a:r>
            <a:r>
              <a:rPr lang="zh-CN" altLang="en-US" dirty="0" smtClean="0"/>
              <a:t>必要条件</a:t>
            </a:r>
            <a:endParaRPr lang="en-US" altLang="zh-CN" dirty="0" smtClean="0"/>
          </a:p>
          <a:p>
            <a:pPr marL="457200" indent="-457200">
              <a:buFont typeface="+mj-lt"/>
              <a:buAutoNum type="arabicPeriod"/>
            </a:pPr>
            <a:r>
              <a:rPr lang="zh-CN" altLang="en-US" dirty="0" smtClean="0"/>
              <a:t>本文证明</a:t>
            </a:r>
            <a:r>
              <a:rPr lang="zh-CN" altLang="en-US" dirty="0"/>
              <a:t>了一</a:t>
            </a:r>
            <a:r>
              <a:rPr lang="zh-CN" altLang="en-US" dirty="0" smtClean="0"/>
              <a:t>个李群</a:t>
            </a:r>
            <a:r>
              <a:rPr lang="zh-CN" altLang="en-US" dirty="0"/>
              <a:t>可以满足所有的条件</a:t>
            </a:r>
            <a:r>
              <a:rPr lang="zh-CN" altLang="en-US" dirty="0" smtClean="0"/>
              <a:t>。然后，本文引入</a:t>
            </a:r>
            <a:r>
              <a:rPr lang="zh-CN" altLang="en-US" dirty="0"/>
              <a:t>了一个环面，它是一个易于实现的紧李群 </a:t>
            </a:r>
            <a:endParaRPr lang="en-US" altLang="zh-CN" dirty="0" smtClean="0"/>
          </a:p>
          <a:p>
            <a:pPr marL="457200" indent="-457200">
              <a:buFont typeface="+mj-lt"/>
              <a:buAutoNum type="arabicPeriod"/>
            </a:pPr>
            <a:r>
              <a:rPr lang="zh-CN" altLang="en-US" dirty="0" smtClean="0"/>
              <a:t>本文提出</a:t>
            </a:r>
            <a:r>
              <a:rPr lang="zh-CN" altLang="en-US" dirty="0"/>
              <a:t>了一个新的模型</a:t>
            </a:r>
            <a:r>
              <a:rPr lang="en-US" altLang="zh-CN" dirty="0" err="1"/>
              <a:t>TorusE</a:t>
            </a:r>
            <a:r>
              <a:rPr lang="zh-CN" altLang="en-US" dirty="0"/>
              <a:t>，它是一个在圆环上嵌入实体和关系的模型。与其他模型不同，它不使用任何正则化嵌入。在</a:t>
            </a:r>
            <a:r>
              <a:rPr lang="en-US" altLang="zh-CN" dirty="0"/>
              <a:t>WN18</a:t>
            </a:r>
            <a:r>
              <a:rPr lang="zh-CN" altLang="en-US" dirty="0"/>
              <a:t>和</a:t>
            </a:r>
            <a:r>
              <a:rPr lang="en-US" altLang="zh-CN" dirty="0"/>
              <a:t>FB15K</a:t>
            </a:r>
            <a:r>
              <a:rPr lang="zh-CN" altLang="en-US" dirty="0"/>
              <a:t>数据集上，</a:t>
            </a:r>
            <a:r>
              <a:rPr lang="en-US" altLang="zh-CN" dirty="0" err="1"/>
              <a:t>TorusE</a:t>
            </a:r>
            <a:r>
              <a:rPr lang="zh-CN" altLang="en-US" dirty="0"/>
              <a:t>在链路预测任务方面的性能优于最先进的模型，并且实验表明它比</a:t>
            </a:r>
            <a:r>
              <a:rPr lang="en-US" altLang="zh-CN" dirty="0" err="1" smtClean="0"/>
              <a:t>TransE</a:t>
            </a:r>
            <a:r>
              <a:rPr lang="zh-CN" altLang="en-US" dirty="0" smtClean="0"/>
              <a:t>更</a:t>
            </a:r>
            <a:r>
              <a:rPr lang="zh-CN" altLang="en-US" dirty="0"/>
              <a:t>快。</a:t>
            </a:r>
            <a:endParaRPr lang="en-US" altLang="zh-CN" dirty="0" smtClean="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22</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2463495549"/>
      </p:ext>
    </p:extLst>
  </p:cSld>
  <p:clrMapOvr>
    <a:masterClrMapping/>
  </p:clrMapOvr>
  <p:transition spd="slow" advTm="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4</a:t>
            </a:r>
            <a:r>
              <a:rPr lang="zh-CN" altLang="en-US" sz="2800" b="1" dirty="0" smtClean="0">
                <a:effectLst>
                  <a:outerShdw blurRad="38100" dist="38100" dir="2700000">
                    <a:srgbClr val="C0C0C0"/>
                  </a:outerShdw>
                </a:effectLst>
              </a:rPr>
              <a:t>、结论</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381114" y="2667020"/>
            <a:ext cx="8381886" cy="4800474"/>
          </a:xfrm>
        </p:spPr>
        <p:txBody>
          <a:bodyPr vert="horz" wrap="square" anchor="t"/>
          <a:lstStyle/>
          <a:p>
            <a:pPr marL="0" indent="457200">
              <a:buNone/>
            </a:pPr>
            <a:r>
              <a:rPr lang="zh-CN" altLang="en-US" dirty="0"/>
              <a:t>在以后的工作中</a:t>
            </a:r>
            <a:r>
              <a:rPr lang="zh-CN" altLang="en-US" dirty="0" smtClean="0"/>
              <a:t>，作者将</a:t>
            </a:r>
            <a:r>
              <a:rPr lang="zh-CN" altLang="en-US" dirty="0"/>
              <a:t>考虑其他嵌入空间，</a:t>
            </a:r>
            <a:r>
              <a:rPr lang="zh-CN" altLang="en-US" dirty="0" smtClean="0"/>
              <a:t>因为作者只</a:t>
            </a:r>
            <a:r>
              <a:rPr lang="zh-CN" altLang="en-US" dirty="0"/>
              <a:t>使用了一个环面，</a:t>
            </a:r>
            <a:r>
              <a:rPr lang="zh-CN" altLang="en-US" dirty="0" smtClean="0"/>
              <a:t>尽管作者已经</a:t>
            </a:r>
            <a:r>
              <a:rPr lang="zh-CN" altLang="en-US" dirty="0"/>
              <a:t>证明了所有的李群都可以用作嵌入空间。作为另一种方法，我们将尝试将</a:t>
            </a:r>
            <a:r>
              <a:rPr lang="en-US" altLang="zh-CN" dirty="0" err="1"/>
              <a:t>TorusE</a:t>
            </a:r>
            <a:r>
              <a:rPr lang="zh-CN" altLang="en-US" dirty="0"/>
              <a:t>与其他扩展</a:t>
            </a:r>
            <a:r>
              <a:rPr lang="zh-CN" altLang="en-US" dirty="0" smtClean="0"/>
              <a:t>的</a:t>
            </a:r>
            <a:r>
              <a:rPr lang="en-US" altLang="zh-CN" dirty="0" err="1" smtClean="0"/>
              <a:t>TransE</a:t>
            </a:r>
            <a:r>
              <a:rPr lang="zh-CN" altLang="en-US" dirty="0" smtClean="0"/>
              <a:t>模型</a:t>
            </a:r>
            <a:r>
              <a:rPr lang="zh-CN" altLang="en-US" dirty="0"/>
              <a:t>相结合。这些模型中的一些可以直接应用于圆环体，方法是将嵌入空间从向量空间变换为圆环体</a:t>
            </a:r>
            <a:r>
              <a:rPr lang="zh-CN" altLang="en-US" dirty="0" smtClean="0"/>
              <a:t>。</a:t>
            </a:r>
            <a:endParaRPr lang="zh-CN" altLang="en-US"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23</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230265130"/>
      </p:ext>
    </p:extLst>
  </p:cSld>
  <p:clrMapOvr>
    <a:masterClrMapping/>
  </p:clrMapOvr>
  <p:transition spd="slow" advTm="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0"/>
            <a:ext cx="933450" cy="180975"/>
          </a:xfrm>
          <a:prstGeom prst="rect">
            <a:avLst/>
          </a:prstGeom>
          <a:noFill/>
          <a:ln w="9525">
            <a:noFill/>
          </a:ln>
        </p:spPr>
      </p:pic>
      <p:sp>
        <p:nvSpPr>
          <p:cNvPr id="27652" name="TextBox 6"/>
          <p:cNvSpPr txBox="1"/>
          <p:nvPr/>
        </p:nvSpPr>
        <p:spPr>
          <a:xfrm>
            <a:off x="8077200" y="6248400"/>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24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smtClean="0">
                <a:effectLst>
                  <a:outerShdw blurRad="38100" dist="38100" dir="2700000">
                    <a:srgbClr val="C0C0C0"/>
                  </a:outerShdw>
                </a:effectLst>
              </a:rPr>
              <a:t>大纲</a:t>
            </a:r>
            <a:endParaRPr lang="zh-CN" altLang="en-US" sz="2800" b="1" dirty="0">
              <a:effectLst>
                <a:outerShdw blurRad="38100" dist="38100" dir="2700000">
                  <a:srgbClr val="C0C0C0"/>
                </a:outerShdw>
              </a:effectLst>
            </a:endParaRP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a:t>
            </a:r>
            <a:r>
              <a:rPr lang="zh-CN" altLang="en-US" sz="2800" b="1" dirty="0" smtClean="0">
                <a:effectLst>
                  <a:outerShdw blurRad="38100" dist="38100" dir="2700000">
                    <a:srgbClr val="C0C0C0"/>
                  </a:outerShdw>
                </a:effectLst>
                <a:sym typeface="+mn-ea"/>
              </a:rPr>
              <a:t>、动机</a:t>
            </a:r>
            <a:endParaRPr lang="en-US" altLang="zh-CN" sz="2800" b="1" dirty="0" smtClean="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smtClean="0">
                <a:solidFill>
                  <a:schemeClr val="accent1"/>
                </a:solidFill>
                <a:effectLst>
                  <a:outerShdw blurRad="38100" dist="25400" dir="5400000" algn="ctr" rotWithShape="0">
                    <a:srgbClr val="6E747A">
                      <a:alpha val="43000"/>
                    </a:srgbClr>
                  </a:outerShdw>
                </a:effectLst>
                <a:sym typeface="+mn-ea"/>
              </a:rPr>
              <a:t>  </a:t>
            </a:r>
            <a:r>
              <a:rPr lang="zh-CN" altLang="en-US" sz="2800" b="1" dirty="0" smtClean="0">
                <a:effectLst>
                  <a:outerShdw blurRad="38100" dist="38100" dir="2700000">
                    <a:srgbClr val="C0C0C0"/>
                  </a:outerShdw>
                </a:effectLst>
                <a:sym typeface="+mn-ea"/>
              </a:rPr>
              <a:t>2、模型</a:t>
            </a:r>
            <a:endParaRPr lang="en-US" altLang="zh-CN" sz="2800" b="1" dirty="0" smtClean="0">
              <a:effectLst>
                <a:outerShdw blurRad="38100" dist="38100" dir="2700000">
                  <a:srgbClr val="C0C0C0"/>
                </a:outerShdw>
              </a:effectLst>
              <a:sym typeface="+mn-ea"/>
            </a:endParaRPr>
          </a:p>
          <a:p>
            <a:pPr>
              <a:buNone/>
            </a:pPr>
            <a:r>
              <a:rPr lang="zh-CN" altLang="en-US" sz="2800" b="1" dirty="0" smtClean="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smtClean="0">
                <a:effectLst>
                  <a:outerShdw blurRad="38100" dist="38100" dir="2700000">
                    <a:srgbClr val="C0C0C0"/>
                  </a:outerShdw>
                </a:effectLst>
                <a:sym typeface="+mn-ea"/>
              </a:rPr>
              <a:t>、实验</a:t>
            </a:r>
            <a:endParaRPr lang="en-US" altLang="zh-CN" sz="2800" b="1" dirty="0" smtClean="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a:t>
            </a:r>
            <a:r>
              <a:rPr lang="en-US" altLang="zh-CN" sz="2800" b="1" dirty="0" smtClean="0">
                <a:effectLst>
                  <a:outerShdw blurRad="38100" dist="38100" dir="2700000">
                    <a:srgbClr val="C0C0C0"/>
                  </a:outerShdw>
                </a:effectLst>
                <a:sym typeface="+mn-ea"/>
              </a:rPr>
              <a:t> 4</a:t>
            </a:r>
            <a:r>
              <a:rPr lang="zh-CN" altLang="en-US" sz="2800" b="1" dirty="0" smtClean="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3</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gn="l">
              <a:lnSpc>
                <a:spcPct val="115000"/>
              </a:lnSpc>
              <a:spcBef>
                <a:spcPct val="20000"/>
              </a:spcBef>
              <a:spcAft>
                <a:spcPct val="20000"/>
              </a:spcAft>
              <a:buClr>
                <a:schemeClr val="accent2"/>
              </a:buClr>
              <a:buNone/>
            </a:pPr>
            <a:r>
              <a:rPr lang="zh-CN" altLang="en-US" sz="2800" b="1" dirty="0">
                <a:effectLst>
                  <a:outerShdw blurRad="38100" dist="38100" dir="2700000">
                    <a:srgbClr val="C0C0C0"/>
                  </a:outerShdw>
                </a:effectLst>
                <a:latin typeface="+mn-lt"/>
                <a:ea typeface="+mn-ea"/>
                <a:cs typeface="+mn-cs"/>
              </a:rPr>
              <a:t>1</a:t>
            </a:r>
            <a:r>
              <a:rPr lang="zh-CN" altLang="en-US" sz="2800" b="1" dirty="0" smtClean="0">
                <a:effectLst>
                  <a:outerShdw blurRad="38100" dist="38100" dir="2700000">
                    <a:srgbClr val="C0C0C0"/>
                  </a:outerShdw>
                </a:effectLst>
                <a:latin typeface="+mn-lt"/>
                <a:ea typeface="+mn-ea"/>
                <a:cs typeface="+mn-cs"/>
              </a:rPr>
              <a:t>、</a:t>
            </a:r>
            <a:r>
              <a:rPr lang="en-US" altLang="zh-CN" sz="2800" b="1" dirty="0" smtClean="0">
                <a:effectLst>
                  <a:outerShdw blurRad="38100" dist="38100" dir="2700000">
                    <a:srgbClr val="C0C0C0"/>
                  </a:outerShdw>
                </a:effectLst>
                <a:latin typeface="+mn-lt"/>
                <a:ea typeface="+mn-ea"/>
                <a:cs typeface="+mn-cs"/>
              </a:rPr>
              <a:t>motivation</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1"/>
          </p:nvPr>
        </p:nvSpPr>
        <p:spPr>
          <a:xfrm>
            <a:off x="533400" y="1295400"/>
            <a:ext cx="8001000" cy="4878388"/>
          </a:xfrm>
        </p:spPr>
        <p:txBody>
          <a:bodyPr vert="horz" wrap="square" anchor="t"/>
          <a:lstStyle/>
          <a:p>
            <a:pPr marL="0" lvl="1" indent="469900">
              <a:buNone/>
            </a:pPr>
            <a:r>
              <a:rPr lang="en-US" altLang="zh-CN" sz="1800" dirty="0" err="1" smtClean="0"/>
              <a:t>TransE</a:t>
            </a:r>
            <a:r>
              <a:rPr lang="zh-CN" altLang="zh-CN" sz="1800" dirty="0" smtClean="0"/>
              <a:t>模型</a:t>
            </a:r>
            <a:r>
              <a:rPr lang="zh-CN" altLang="en-US" sz="1800" dirty="0"/>
              <a:t>因其有效性和简单性而广为人知，用</a:t>
            </a:r>
            <a:r>
              <a:rPr lang="en-US" altLang="zh-CN" sz="1800" dirty="0" err="1"/>
              <a:t>h+r</a:t>
            </a:r>
            <a:r>
              <a:rPr lang="en-US" altLang="zh-CN" sz="1800" dirty="0"/>
              <a:t>=t</a:t>
            </a:r>
            <a:r>
              <a:rPr lang="zh-CN" altLang="en-US" sz="1800" dirty="0"/>
              <a:t>的原理在实向量空间上嵌入三元组和</a:t>
            </a:r>
            <a:r>
              <a:rPr lang="zh-CN" altLang="en-US" sz="1800" dirty="0" smtClean="0"/>
              <a:t>关系。现在已经</a:t>
            </a:r>
            <a:r>
              <a:rPr lang="zh-CN" altLang="en-US" sz="1800" dirty="0"/>
              <a:t>提出了许多</a:t>
            </a:r>
            <a:r>
              <a:rPr lang="en-US" altLang="zh-CN" sz="1800" dirty="0" err="1"/>
              <a:t>TransE</a:t>
            </a:r>
            <a:r>
              <a:rPr lang="zh-CN" altLang="en-US" sz="1800" dirty="0"/>
              <a:t>的扩展版本。其中包括</a:t>
            </a:r>
            <a:r>
              <a:rPr lang="en-US" altLang="zh-CN" sz="1800" dirty="0" err="1" smtClean="0"/>
              <a:t>TransH</a:t>
            </a:r>
            <a:r>
              <a:rPr lang="zh-CN" altLang="en-US" sz="1800" dirty="0" smtClean="0"/>
              <a:t>、</a:t>
            </a:r>
            <a:r>
              <a:rPr lang="en-US" altLang="zh-CN" sz="1800" dirty="0" err="1" smtClean="0"/>
              <a:t>TransG</a:t>
            </a:r>
            <a:r>
              <a:rPr lang="zh-CN" altLang="en-US" sz="1800" dirty="0"/>
              <a:t>和</a:t>
            </a:r>
            <a:r>
              <a:rPr lang="en-US" altLang="zh-CN" sz="1800" dirty="0" err="1" smtClean="0"/>
              <a:t>pTransE</a:t>
            </a:r>
            <a:r>
              <a:rPr lang="zh-CN" altLang="en-US" sz="1800" dirty="0"/>
              <a:t>。另一方面</a:t>
            </a:r>
            <a:r>
              <a:rPr lang="zh-CN" altLang="en-US" sz="1800" dirty="0" smtClean="0"/>
              <a:t>，也提出了各种双线性模型</a:t>
            </a:r>
            <a:r>
              <a:rPr lang="zh-CN" altLang="en-US" sz="1800" dirty="0"/>
              <a:t>，如</a:t>
            </a:r>
            <a:r>
              <a:rPr lang="en-US" altLang="zh-CN" sz="1800" dirty="0" err="1" smtClean="0"/>
              <a:t>DistMult</a:t>
            </a:r>
            <a:r>
              <a:rPr lang="zh-CN" altLang="en-US" sz="1800" dirty="0" smtClean="0"/>
              <a:t>、</a:t>
            </a:r>
            <a:r>
              <a:rPr lang="en-US" altLang="zh-CN" sz="1800" dirty="0"/>
              <a:t> </a:t>
            </a:r>
            <a:r>
              <a:rPr lang="en-US" altLang="zh-CN" sz="1800" dirty="0" err="1" smtClean="0"/>
              <a:t>HolE</a:t>
            </a:r>
            <a:r>
              <a:rPr lang="zh-CN" altLang="en-US" sz="1800" dirty="0"/>
              <a:t>和</a:t>
            </a:r>
            <a:r>
              <a:rPr lang="en-US" altLang="zh-CN" sz="1800" dirty="0" err="1" smtClean="0"/>
              <a:t>ComplEx</a:t>
            </a:r>
            <a:r>
              <a:rPr lang="zh-CN" altLang="en-US" sz="1800" dirty="0"/>
              <a:t> </a:t>
            </a:r>
            <a:r>
              <a:rPr lang="zh-CN" altLang="en-US" sz="1800" dirty="0" smtClean="0"/>
              <a:t>，它们</a:t>
            </a:r>
            <a:r>
              <a:rPr lang="zh-CN" altLang="en-US" sz="1800" dirty="0"/>
              <a:t>在链路预测任务上实现了较高</a:t>
            </a:r>
            <a:r>
              <a:rPr lang="zh-CN" altLang="en-US" sz="1800" dirty="0" smtClean="0"/>
              <a:t>的</a:t>
            </a:r>
            <a:r>
              <a:rPr lang="en-US" altLang="zh-CN" sz="1800" dirty="0" smtClean="0"/>
              <a:t>hits@1</a:t>
            </a:r>
            <a:r>
              <a:rPr lang="zh-CN" altLang="en-US" sz="1800" dirty="0"/>
              <a:t>。</a:t>
            </a:r>
            <a:endParaRPr lang="en-US" altLang="zh-CN" sz="1800" dirty="0" smtClean="0"/>
          </a:p>
          <a:p>
            <a:pPr marL="0" lvl="1" indent="469900">
              <a:buNone/>
            </a:pPr>
            <a:r>
              <a:rPr lang="en-US" altLang="zh-CN" sz="1800" dirty="0" err="1" smtClean="0"/>
              <a:t>TransE</a:t>
            </a:r>
            <a:r>
              <a:rPr lang="zh-CN" altLang="en-US" sz="1800" dirty="0" smtClean="0"/>
              <a:t>模型在</a:t>
            </a:r>
            <a:r>
              <a:rPr lang="en-US" altLang="zh-CN" sz="1800" dirty="0" smtClean="0"/>
              <a:t>hits@1</a:t>
            </a:r>
            <a:r>
              <a:rPr lang="zh-CN" altLang="en-US" sz="1800" dirty="0" smtClean="0"/>
              <a:t>上效果不好，但</a:t>
            </a:r>
            <a:r>
              <a:rPr lang="en-US" altLang="zh-CN" sz="1800" dirty="0" err="1"/>
              <a:t>TransE</a:t>
            </a:r>
            <a:r>
              <a:rPr lang="zh-CN" altLang="en-US" sz="1800" dirty="0" smtClean="0"/>
              <a:t>与双线性模型相比</a:t>
            </a:r>
            <a:r>
              <a:rPr lang="en-US" altLang="zh-CN" sz="1800" dirty="0" smtClean="0"/>
              <a:t>hits@10</a:t>
            </a:r>
            <a:r>
              <a:rPr lang="zh-CN" altLang="en-US" sz="1800" dirty="0" smtClean="0"/>
              <a:t>效果却更好。</a:t>
            </a:r>
            <a:r>
              <a:rPr lang="zh-CN" altLang="en-US" sz="1800" dirty="0"/>
              <a:t>我们</a:t>
            </a:r>
            <a:r>
              <a:rPr lang="zh-CN" altLang="en-US" sz="1800" dirty="0" smtClean="0"/>
              <a:t>发现原因是</a:t>
            </a:r>
            <a:r>
              <a:rPr lang="en-US" altLang="zh-CN" sz="1800" dirty="0" err="1" smtClean="0"/>
              <a:t>TransE</a:t>
            </a:r>
            <a:r>
              <a:rPr lang="zh-CN" altLang="en-US" sz="1800" dirty="0" smtClean="0"/>
              <a:t>的</a:t>
            </a:r>
            <a:r>
              <a:rPr lang="zh-CN" altLang="en-US" sz="1800" dirty="0"/>
              <a:t>正则化</a:t>
            </a:r>
            <a:r>
              <a:rPr lang="zh-CN" altLang="en-US" sz="1800" dirty="0" smtClean="0"/>
              <a:t>。</a:t>
            </a:r>
            <a:r>
              <a:rPr lang="en-US" altLang="zh-CN" sz="1800" dirty="0" err="1" smtClean="0"/>
              <a:t>TransE</a:t>
            </a:r>
            <a:r>
              <a:rPr lang="zh-CN" altLang="en-US" sz="1800" dirty="0"/>
              <a:t>强制实体嵌入在一</a:t>
            </a:r>
            <a:r>
              <a:rPr lang="zh-CN" altLang="en-US" sz="1800" dirty="0" smtClean="0"/>
              <a:t>个嵌入</a:t>
            </a:r>
            <a:r>
              <a:rPr lang="zh-CN" altLang="en-US" sz="1800" dirty="0"/>
              <a:t>向量</a:t>
            </a:r>
            <a:r>
              <a:rPr lang="zh-CN" altLang="en-US" sz="1800" dirty="0" smtClean="0"/>
              <a:t>空间的球体</a:t>
            </a:r>
            <a:r>
              <a:rPr lang="zh-CN" altLang="en-US" sz="1800" dirty="0"/>
              <a:t>上</a:t>
            </a:r>
            <a:r>
              <a:rPr lang="zh-CN" altLang="en-US" sz="1800" dirty="0" smtClean="0"/>
              <a:t>。这与</a:t>
            </a:r>
            <a:r>
              <a:rPr lang="en-US" altLang="zh-CN" sz="1800" dirty="0" err="1" smtClean="0"/>
              <a:t>TransE</a:t>
            </a:r>
            <a:r>
              <a:rPr lang="zh-CN" altLang="en-US" sz="1800" dirty="0" smtClean="0"/>
              <a:t>的</a:t>
            </a:r>
            <a:r>
              <a:rPr lang="zh-CN" altLang="en-US" sz="1800" dirty="0"/>
              <a:t>原理相冲突，</a:t>
            </a:r>
            <a:r>
              <a:rPr lang="zh-CN" altLang="en-US" sz="1800" dirty="0" smtClean="0"/>
              <a:t>并且扭曲了</a:t>
            </a:r>
            <a:r>
              <a:rPr lang="en-US" altLang="zh-CN" sz="1800" dirty="0" err="1" smtClean="0"/>
              <a:t>TransE</a:t>
            </a:r>
            <a:r>
              <a:rPr lang="zh-CN" altLang="en-US" sz="1800" dirty="0" smtClean="0"/>
              <a:t>得到的嵌入结果。因此，它会对链路预测的精度产生不利影响，但是对于</a:t>
            </a:r>
            <a:r>
              <a:rPr lang="en-US" altLang="zh-CN" sz="1800" dirty="0" err="1" smtClean="0"/>
              <a:t>TransE</a:t>
            </a:r>
            <a:r>
              <a:rPr lang="zh-CN" altLang="en-US" sz="1800" dirty="0" smtClean="0"/>
              <a:t>来说如果没有正则化，嵌入向量就会无限制的发散。</a:t>
            </a:r>
            <a:endParaRPr lang="zh-CN" altLang="en-US" sz="1800" dirty="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zh-CN" altLang="en-US" sz="2800" b="1" dirty="0" smtClean="0">
                <a:effectLst>
                  <a:outerShdw blurRad="38100" dist="38100" dir="2700000">
                    <a:srgbClr val="C0C0C0"/>
                  </a:outerShdw>
                </a:effectLst>
                <a:latin typeface="+mn-lt"/>
                <a:ea typeface="+mn-ea"/>
                <a:cs typeface="+mn-cs"/>
              </a:rPr>
              <a:t>、</a:t>
            </a:r>
            <a:r>
              <a:rPr lang="en-US" altLang="zh-CN" sz="2800" b="1" dirty="0">
                <a:effectLst>
                  <a:outerShdw blurRad="38100" dist="38100" dir="2700000">
                    <a:srgbClr val="C0C0C0"/>
                  </a:outerShdw>
                </a:effectLst>
              </a:rPr>
              <a:t> motivation</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0" lvl="1" indent="469900">
              <a:buNone/>
            </a:pPr>
            <a:r>
              <a:rPr lang="en-US" altLang="zh-CN" sz="1800" dirty="0" err="1"/>
              <a:t>TransE</a:t>
            </a:r>
            <a:r>
              <a:rPr lang="zh-CN" altLang="en-US" sz="1800" dirty="0"/>
              <a:t>算法由三个主要部分组成</a:t>
            </a:r>
            <a:r>
              <a:rPr lang="zh-CN" altLang="en-US" sz="1800" dirty="0" smtClean="0"/>
              <a:t>：</a:t>
            </a:r>
            <a:endParaRPr lang="en-US" altLang="zh-CN" sz="1800" dirty="0" smtClean="0"/>
          </a:p>
          <a:p>
            <a:pPr marL="285750" lvl="1" indent="-285750"/>
            <a:r>
              <a:rPr lang="zh-CN" altLang="en-US" sz="1800" dirty="0" smtClean="0"/>
              <a:t>原理：</a:t>
            </a:r>
            <a:r>
              <a:rPr lang="en-US" altLang="zh-CN" sz="1800" dirty="0" err="1" smtClean="0"/>
              <a:t>TransE</a:t>
            </a:r>
            <a:r>
              <a:rPr lang="zh-CN" altLang="en-US" sz="1800" dirty="0" smtClean="0"/>
              <a:t>学习嵌入当</a:t>
            </a:r>
            <a:r>
              <a:rPr lang="en-US" altLang="zh-CN" sz="1800" dirty="0" err="1" smtClean="0"/>
              <a:t>h+r</a:t>
            </a:r>
            <a:r>
              <a:rPr lang="en-US" altLang="zh-CN" sz="1800" dirty="0" smtClean="0"/>
              <a:t>=t</a:t>
            </a:r>
            <a:r>
              <a:rPr lang="zh-CN" altLang="en-US" sz="1800" dirty="0" smtClean="0"/>
              <a:t>时成立，为了测量三元组嵌入遵循这一原理的程度，使用了一个评分函数</a:t>
            </a:r>
            <a:r>
              <a:rPr lang="en-US" altLang="zh-CN" sz="1800" dirty="0" smtClean="0"/>
              <a:t>f</a:t>
            </a:r>
            <a:r>
              <a:rPr lang="zh-CN" altLang="en-US" sz="1800" dirty="0" smtClean="0"/>
              <a:t>，通常为</a:t>
            </a:r>
            <a:r>
              <a:rPr lang="en-US" altLang="zh-CN" sz="1800" dirty="0" err="1" smtClean="0"/>
              <a:t>h+r-t</a:t>
            </a:r>
            <a:r>
              <a:rPr lang="zh-CN" altLang="en-US" sz="1800" dirty="0" smtClean="0"/>
              <a:t>的</a:t>
            </a:r>
            <a:r>
              <a:rPr lang="en-US" altLang="zh-CN" sz="1800" dirty="0" smtClean="0"/>
              <a:t>L1</a:t>
            </a:r>
            <a:r>
              <a:rPr lang="zh-CN" altLang="en-US" sz="1800" dirty="0" smtClean="0"/>
              <a:t>或</a:t>
            </a:r>
            <a:r>
              <a:rPr lang="en-US" altLang="zh-CN" sz="1800" dirty="0" smtClean="0"/>
              <a:t>L2</a:t>
            </a:r>
            <a:r>
              <a:rPr lang="zh-CN" altLang="en-US" sz="1800" dirty="0" smtClean="0"/>
              <a:t>范数的平方。当</a:t>
            </a:r>
            <a:r>
              <a:rPr lang="en-US" altLang="zh-CN" sz="1800" dirty="0" smtClean="0"/>
              <a:t>f(</a:t>
            </a:r>
            <a:r>
              <a:rPr lang="en-US" altLang="zh-CN" sz="1800" dirty="0" err="1" smtClean="0"/>
              <a:t>h,r,t</a:t>
            </a:r>
            <a:r>
              <a:rPr lang="en-US" altLang="zh-CN" sz="1800" dirty="0" smtClean="0"/>
              <a:t>)=0</a:t>
            </a:r>
            <a:r>
              <a:rPr lang="zh-CN" altLang="en-US" sz="1800" dirty="0" smtClean="0"/>
              <a:t>时，表示</a:t>
            </a:r>
            <a:r>
              <a:rPr lang="en-US" altLang="zh-CN" sz="1800" dirty="0" err="1" smtClean="0"/>
              <a:t>h+r</a:t>
            </a:r>
            <a:r>
              <a:rPr lang="en-US" altLang="zh-CN" sz="1800" dirty="0" smtClean="0"/>
              <a:t>=t</a:t>
            </a:r>
            <a:r>
              <a:rPr lang="zh-CN" altLang="en-US" sz="1800" dirty="0" smtClean="0"/>
              <a:t>完全成立。</a:t>
            </a:r>
            <a:endParaRPr lang="en-US" altLang="zh-CN" sz="1800" dirty="0" smtClean="0"/>
          </a:p>
          <a:p>
            <a:pPr marL="285750" lvl="1" indent="-285750"/>
            <a:r>
              <a:rPr lang="zh-CN" altLang="en-US" sz="1800" dirty="0" smtClean="0"/>
              <a:t>负采样：如果只使用该原理，</a:t>
            </a:r>
            <a:r>
              <a:rPr lang="en-US" altLang="zh-CN" sz="1800" dirty="0" err="1" smtClean="0"/>
              <a:t>TransE</a:t>
            </a:r>
            <a:r>
              <a:rPr lang="zh-CN" altLang="en-US" sz="1800" dirty="0" smtClean="0"/>
              <a:t>只能学习到所有实体嵌入相同并且所有关系嵌入为</a:t>
            </a:r>
            <a:r>
              <a:rPr lang="en-US" altLang="zh-CN" sz="1800" dirty="0" smtClean="0"/>
              <a:t>0</a:t>
            </a:r>
            <a:r>
              <a:rPr lang="zh-CN" altLang="en-US" sz="1800" dirty="0" smtClean="0"/>
              <a:t>的平凡解。因此，需要负例三元组。知识图谱通常只包含正例三元组，因此</a:t>
            </a:r>
            <a:r>
              <a:rPr lang="en-US" altLang="zh-CN" sz="1800" dirty="0" err="1" smtClean="0"/>
              <a:t>TransE</a:t>
            </a:r>
            <a:r>
              <a:rPr lang="zh-CN" altLang="en-US" sz="1800" dirty="0" smtClean="0"/>
              <a:t>通过随机替换头尾实体来获取负例三元组。</a:t>
            </a:r>
            <a:endParaRPr lang="en-US" altLang="zh-CN" sz="1800" dirty="0" smtClean="0"/>
          </a:p>
          <a:p>
            <a:pPr marL="285750" lvl="1" indent="-285750"/>
            <a:r>
              <a:rPr lang="zh-CN" altLang="en-US" sz="1800" dirty="0"/>
              <a:t>正则</a:t>
            </a:r>
            <a:r>
              <a:rPr lang="zh-CN" altLang="en-US" sz="1800" dirty="0" smtClean="0"/>
              <a:t>化（归一化）：</a:t>
            </a:r>
            <a:r>
              <a:rPr lang="zh-CN" altLang="en-US" sz="1800" dirty="0"/>
              <a:t>在计算实体距离之前，对所有的实体和关系向量都进行</a:t>
            </a:r>
            <a:r>
              <a:rPr lang="zh-CN" altLang="en-US" sz="1800" dirty="0" smtClean="0"/>
              <a:t>了正</a:t>
            </a:r>
            <a:r>
              <a:rPr lang="zh-CN" altLang="en-US" sz="1800" dirty="0"/>
              <a:t>则</a:t>
            </a:r>
            <a:r>
              <a:rPr lang="zh-CN" altLang="en-US" sz="1800" dirty="0" smtClean="0"/>
              <a:t>化。</a:t>
            </a:r>
            <a:r>
              <a:rPr lang="zh-CN" altLang="en-US" sz="1800" dirty="0"/>
              <a:t>这是由于向量空间可以无限扩张导致的，为了使其有界才使用了归一化，也就是在每一步计算之前将向量大小都规范到</a:t>
            </a:r>
            <a:r>
              <a:rPr lang="en-US" altLang="zh-CN" sz="1800" dirty="0"/>
              <a:t>1</a:t>
            </a:r>
            <a:r>
              <a:rPr lang="zh-CN" altLang="en-US" sz="1800" dirty="0"/>
              <a:t>。然而，这种规范化虽然避免了向量空间的无限扩张，但导致了新的矛盾产生</a:t>
            </a:r>
            <a:r>
              <a:rPr lang="zh-CN" altLang="en-US" sz="1800" dirty="0" smtClean="0"/>
              <a:t>。</a:t>
            </a:r>
            <a:endParaRPr lang="en-US" altLang="zh-CN" sz="1800" dirty="0" smtClean="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5</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357577502"/>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zh-CN" altLang="en-US" sz="2800" b="1" dirty="0" smtClean="0">
                <a:effectLst>
                  <a:outerShdw blurRad="38100" dist="38100" dir="2700000">
                    <a:srgbClr val="C0C0C0"/>
                  </a:outerShdw>
                </a:effectLst>
                <a:latin typeface="+mn-lt"/>
                <a:ea typeface="+mn-ea"/>
                <a:cs typeface="+mn-cs"/>
              </a:rPr>
              <a:t>、</a:t>
            </a:r>
            <a:r>
              <a:rPr lang="en-US" altLang="zh-CN" sz="2800" b="1" dirty="0">
                <a:effectLst>
                  <a:outerShdw blurRad="38100" dist="38100" dir="2700000">
                    <a:srgbClr val="C0C0C0"/>
                  </a:outerShdw>
                </a:effectLst>
              </a:rPr>
              <a:t> motivation</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r>
              <a:rPr lang="zh-CN" altLang="en-US" dirty="0"/>
              <a:t>首先从平面直观的向量和出发，在等腰三角形</a:t>
            </a:r>
            <a:r>
              <a:rPr lang="en-US" altLang="zh-CN" dirty="0"/>
              <a:t>ΔABC</a:t>
            </a:r>
            <a:r>
              <a:rPr lang="zh-CN" altLang="en-US" dirty="0"/>
              <a:t>中，有向量公式</a:t>
            </a:r>
            <a:r>
              <a:rPr lang="en-US" altLang="zh-CN" dirty="0"/>
              <a:t>AB+BC=AC</a:t>
            </a:r>
            <a:r>
              <a:rPr lang="zh-CN" altLang="en-US" dirty="0"/>
              <a:t>。假设此时</a:t>
            </a:r>
            <a:r>
              <a:rPr lang="en-US" altLang="zh-CN" dirty="0"/>
              <a:t>||AB||=||BC||=1</a:t>
            </a:r>
            <a:r>
              <a:rPr lang="zh-CN" altLang="en-US" dirty="0"/>
              <a:t>，且</a:t>
            </a:r>
            <a:r>
              <a:rPr lang="en-US" altLang="zh-CN" dirty="0"/>
              <a:t>||AC||≠1</a:t>
            </a:r>
            <a:r>
              <a:rPr lang="zh-CN" altLang="en-US" dirty="0"/>
              <a:t>，那么经过规范化后，</a:t>
            </a:r>
            <a:r>
              <a:rPr lang="en-US" altLang="zh-CN" dirty="0"/>
              <a:t>||AB'||=||BC'||=||AC'||=1</a:t>
            </a:r>
            <a:r>
              <a:rPr lang="zh-CN" altLang="en-US" dirty="0"/>
              <a:t>，在三个向量的方向不发生改变的条件下，三角形的三条边是无法闭合的。此时</a:t>
            </a:r>
            <a:r>
              <a:rPr lang="en-US" altLang="zh-CN" dirty="0"/>
              <a:t>AB+BC≠AC</a:t>
            </a:r>
            <a:r>
              <a:rPr lang="zh-CN" altLang="en-US" dirty="0"/>
              <a:t>，不满足第一条基本原则，即</a:t>
            </a:r>
            <a:r>
              <a:rPr lang="en-US" altLang="zh-CN" i="1" dirty="0" err="1"/>
              <a:t>h+r</a:t>
            </a:r>
            <a:r>
              <a:rPr lang="en-US" altLang="zh-CN" i="1" dirty="0"/>
              <a:t>=t</a:t>
            </a:r>
            <a:r>
              <a:rPr lang="zh-CN" altLang="en-US" dirty="0"/>
              <a:t>。产生了矛盾。</a:t>
            </a:r>
          </a:p>
          <a:p>
            <a:r>
              <a:rPr lang="zh-CN" altLang="en-US" dirty="0"/>
              <a:t>其次，从向量空间的维度来看，当向量的长度被规定为某个确定的数值后，这些向量所形成的空间实际上被降维了。如在二维平面中，穷尽从原点出发的所有向量，得到的是一个圆；在三维空间中，穷尽从原点出发的所有向量，得到的是一个球面；同理适用于高维空间。当对所有</a:t>
            </a:r>
            <a:r>
              <a:rPr lang="en-US" altLang="zh-CN" i="1" dirty="0"/>
              <a:t>n</a:t>
            </a:r>
            <a:r>
              <a:rPr lang="zh-CN" altLang="en-US" dirty="0"/>
              <a:t>维实体向量归一化后，实际上将实体嵌入到了</a:t>
            </a:r>
            <a:r>
              <a:rPr lang="en-US" altLang="zh-CN" i="1" dirty="0"/>
              <a:t>n-</a:t>
            </a:r>
            <a:r>
              <a:rPr lang="en-US" altLang="zh-CN" dirty="0"/>
              <a:t>1</a:t>
            </a:r>
            <a:r>
              <a:rPr lang="zh-CN" altLang="en-US" dirty="0"/>
              <a:t>维的向量空间中，它是</a:t>
            </a:r>
            <a:r>
              <a:rPr lang="en-US" altLang="zh-CN" dirty="0"/>
              <a:t>n</a:t>
            </a:r>
            <a:r>
              <a:rPr lang="zh-CN" altLang="en-US" dirty="0"/>
              <a:t>维空间的</a:t>
            </a:r>
            <a:r>
              <a:rPr lang="en-US" altLang="zh-CN" dirty="0"/>
              <a:t>surface</a:t>
            </a:r>
            <a:r>
              <a:rPr lang="zh-CN" altLang="en-US" dirty="0"/>
              <a:t>。若</a:t>
            </a:r>
            <a:r>
              <a:rPr lang="en-US" altLang="zh-CN" i="1" dirty="0"/>
              <a:t>n</a:t>
            </a:r>
            <a:r>
              <a:rPr lang="en-US" altLang="zh-CN" dirty="0"/>
              <a:t>=2</a:t>
            </a:r>
            <a:r>
              <a:rPr lang="zh-CN" altLang="en-US" dirty="0"/>
              <a:t>，当关系也被归一化后，则可能出现以下情况：</a:t>
            </a:r>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6</a:t>
            </a:fld>
            <a:endParaRPr lang="zh-CN" altLang="en-US" sz="2400" b="1" dirty="0">
              <a:solidFill>
                <a:srgbClr val="254061"/>
              </a:solidFill>
              <a:latin typeface="HY헤드라인M" pitchFamily="2" charset="-127"/>
              <a:ea typeface="HY헤드라인M" pitchFamily="2" charset="-127"/>
            </a:endParaRPr>
          </a:p>
        </p:txBody>
      </p:sp>
      <p:pic>
        <p:nvPicPr>
          <p:cNvPr id="7" name="图片 6"/>
          <p:cNvPicPr>
            <a:picLocks noChangeAspect="1"/>
          </p:cNvPicPr>
          <p:nvPr/>
        </p:nvPicPr>
        <p:blipFill>
          <a:blip r:embed="rId4"/>
          <a:stretch>
            <a:fillRect/>
          </a:stretch>
        </p:blipFill>
        <p:spPr>
          <a:xfrm>
            <a:off x="1520403" y="1333456"/>
            <a:ext cx="5952381" cy="4685714"/>
          </a:xfrm>
          <a:prstGeom prst="rect">
            <a:avLst/>
          </a:prstGeom>
        </p:spPr>
      </p:pic>
    </p:spTree>
    <p:extLst>
      <p:ext uri="{BB962C8B-B14F-4D97-AF65-F5344CB8AC3E}">
        <p14:creationId xmlns:p14="http://schemas.microsoft.com/office/powerpoint/2010/main" val="3270820547"/>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096250" cy="4952870"/>
          </a:xfrm>
        </p:spPr>
        <p:txBody>
          <a:bodyPr vert="horz" wrap="square" anchor="t"/>
          <a:lstStyle/>
          <a:p>
            <a:pPr marL="0" indent="469900">
              <a:buNone/>
            </a:pPr>
            <a:r>
              <a:rPr lang="en-US" altLang="zh-CN" dirty="0" err="1"/>
              <a:t>TorusE</a:t>
            </a:r>
            <a:r>
              <a:rPr lang="zh-CN" altLang="en-US" dirty="0"/>
              <a:t>就是根据</a:t>
            </a:r>
            <a:r>
              <a:rPr lang="en-US" altLang="zh-CN" dirty="0" err="1"/>
              <a:t>TransE</a:t>
            </a:r>
            <a:r>
              <a:rPr lang="zh-CN" altLang="en-US" dirty="0"/>
              <a:t>的局限性改进得到的，基本原则沿用了前两条。对于第三条原则，</a:t>
            </a:r>
            <a:r>
              <a:rPr lang="en-US" altLang="zh-CN" dirty="0" err="1"/>
              <a:t>TorusE</a:t>
            </a:r>
            <a:r>
              <a:rPr lang="zh-CN" altLang="en-US" dirty="0"/>
              <a:t>的解决方式是将映射空间由普通向量空间换成李群</a:t>
            </a:r>
            <a:r>
              <a:rPr lang="zh-CN" altLang="en-US" dirty="0" smtClean="0"/>
              <a:t>。</a:t>
            </a:r>
            <a:endParaRPr lang="en-US" altLang="zh-CN" dirty="0" smtClean="0"/>
          </a:p>
          <a:p>
            <a:pPr marL="0" indent="469900">
              <a:buNone/>
            </a:pPr>
            <a:r>
              <a:rPr lang="zh-CN" altLang="en-US" dirty="0"/>
              <a:t>在</a:t>
            </a:r>
            <a:r>
              <a:rPr lang="en-US" altLang="zh-CN" dirty="0" err="1"/>
              <a:t>TransE</a:t>
            </a:r>
            <a:r>
              <a:rPr lang="zh-CN" altLang="en-US" dirty="0"/>
              <a:t>的嵌入模型中，向量空间需要满足的条件有：可微流形（局部具有欧几里得性质的空间，可以使用梯度下降法）；空间中的</a:t>
            </a:r>
            <a:r>
              <a:rPr lang="en-US" altLang="zh-CN" dirty="0"/>
              <a:t>+</a:t>
            </a:r>
            <a:r>
              <a:rPr lang="zh-CN" altLang="en-US" dirty="0"/>
              <a:t>，</a:t>
            </a:r>
            <a:r>
              <a:rPr lang="en-US" altLang="zh-CN" dirty="0"/>
              <a:t>-</a:t>
            </a:r>
            <a:r>
              <a:rPr lang="zh-CN" altLang="en-US" dirty="0"/>
              <a:t>运算可微，是可交换群；可定义性，即能够定义距离函数。</a:t>
            </a:r>
            <a:r>
              <a:rPr lang="en-US" altLang="zh-CN" dirty="0" err="1"/>
              <a:t>TorusE</a:t>
            </a:r>
            <a:r>
              <a:rPr lang="zh-CN" altLang="en-US" dirty="0"/>
              <a:t>则在这基础之上增加了空间紧致性的条件，从而不再需要归一化。实际上，</a:t>
            </a:r>
            <a:r>
              <a:rPr lang="en-US" altLang="zh-CN" dirty="0" err="1"/>
              <a:t>TransE</a:t>
            </a:r>
            <a:r>
              <a:rPr lang="zh-CN" altLang="en-US" dirty="0"/>
              <a:t>中的向量空间就是一种可交换李群，但不紧致，因此用紧致的可交换李群作为嵌入空间。</a:t>
            </a:r>
            <a:endParaRPr lang="en-US" altLang="zh-CN" dirty="0"/>
          </a:p>
          <a:p>
            <a:endParaRPr lang="en-US" altLang="zh-CN" dirty="0" smtClean="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7</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209968607"/>
      </p:ext>
    </p:extLst>
  </p:cSld>
  <p:clrMapOvr>
    <a:masterClrMapping/>
  </p:clrMapOvr>
  <p:transition spd="slow"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gn="l">
              <a:lnSpc>
                <a:spcPct val="115000"/>
              </a:lnSpc>
              <a:spcBef>
                <a:spcPct val="20000"/>
              </a:spcBef>
              <a:spcAft>
                <a:spcPct val="20000"/>
              </a:spcAft>
              <a:buClr>
                <a:schemeClr val="accent2"/>
              </a:buClr>
              <a:buNone/>
            </a:pPr>
            <a:r>
              <a:rPr lang="en-US" altLang="zh-CN" sz="2800" b="1" dirty="0" smtClean="0">
                <a:effectLst>
                  <a:outerShdw blurRad="38100" dist="38100" dir="2700000">
                    <a:srgbClr val="C0C0C0"/>
                  </a:outerShdw>
                </a:effectLst>
                <a:latin typeface="+mn-lt"/>
                <a:ea typeface="+mn-ea"/>
                <a:cs typeface="+mn-cs"/>
              </a:rPr>
              <a:t>2</a:t>
            </a:r>
            <a:r>
              <a:rPr lang="zh-CN" altLang="en-US" sz="2800" b="1" dirty="0" smtClean="0">
                <a:effectLst>
                  <a:outerShdw blurRad="38100" dist="38100" dir="2700000">
                    <a:srgbClr val="C0C0C0"/>
                  </a:outerShdw>
                </a:effectLst>
                <a:latin typeface="+mn-lt"/>
                <a:ea typeface="+mn-ea"/>
                <a:cs typeface="+mn-cs"/>
              </a:rPr>
              <a:t>、</a:t>
            </a:r>
            <a:r>
              <a:rPr lang="en-US" altLang="zh-CN" sz="2800" b="1" dirty="0" smtClean="0">
                <a:effectLst>
                  <a:outerShdw blurRad="38100" dist="38100" dir="2700000">
                    <a:srgbClr val="C0C0C0"/>
                  </a:outerShdw>
                </a:effectLst>
                <a:latin typeface="+mn-lt"/>
                <a:ea typeface="+mn-ea"/>
                <a:cs typeface="+mn-cs"/>
              </a:rPr>
              <a:t>Model</a:t>
            </a:r>
            <a:endParaRPr lang="zh-CN" altLang="en-US" sz="2800" b="1" dirty="0">
              <a:effectLst>
                <a:outerShdw blurRad="38100" dist="38100" dir="2700000">
                  <a:srgbClr val="C0C0C0"/>
                </a:outerShdw>
              </a:effectLst>
              <a:latin typeface="+mn-lt"/>
              <a:ea typeface="+mn-ea"/>
              <a:cs typeface="+mn-cs"/>
            </a:endParaRPr>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8</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0672" y="1216085"/>
            <a:ext cx="8096250" cy="4571880"/>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b="1"/>
              <a:t>李群定义</a:t>
            </a:r>
            <a:r>
              <a:rPr lang="zh-CN" altLang="en-US"/>
              <a:t>：有限维光滑流形，运算的加法和逆运算都是光滑的映射，即可微、可解析的。</a:t>
            </a:r>
          </a:p>
          <a:p>
            <a:r>
              <a:rPr lang="zh-CN" altLang="en-US"/>
              <a:t>圆环面是一种紧致的可交换李群，呈轮胎状，如下图</a:t>
            </a:r>
            <a:r>
              <a:rPr lang="en-US" altLang="zh-CN"/>
              <a:t>:</a:t>
            </a:r>
            <a:endParaRPr lang="zh-CN" altLang="en-US"/>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4647" y="2514624"/>
            <a:ext cx="5448300" cy="3200400"/>
          </a:xfrm>
          <a:prstGeom prst="rect">
            <a:avLst/>
          </a:prstGeom>
        </p:spPr>
      </p:pic>
    </p:spTree>
    <p:extLst>
      <p:ext uri="{BB962C8B-B14F-4D97-AF65-F5344CB8AC3E}">
        <p14:creationId xmlns:p14="http://schemas.microsoft.com/office/powerpoint/2010/main" val="2919407153"/>
      </p:ext>
    </p:extLst>
  </p:cSld>
  <p:clrMapOvr>
    <a:masterClrMapping/>
  </p:clrMapOvr>
  <p:transition spd="slow"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2</a:t>
            </a:r>
            <a:r>
              <a:rPr lang="zh-CN" altLang="en-US" sz="2800" b="1" dirty="0" smtClean="0">
                <a:effectLst>
                  <a:outerShdw blurRad="38100" dist="38100" dir="2700000">
                    <a:srgbClr val="C0C0C0"/>
                  </a:outerShdw>
                </a:effectLst>
              </a:rPr>
              <a:t>、</a:t>
            </a:r>
            <a:r>
              <a:rPr lang="en-US" altLang="zh-CN" sz="2800" b="1" dirty="0" smtClean="0">
                <a:effectLst>
                  <a:outerShdw blurRad="38100" dist="38100" dir="2700000">
                    <a:srgbClr val="C0C0C0"/>
                  </a:outerShdw>
                </a:effectLst>
              </a:rPr>
              <a:t>Model</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457308" y="1066862"/>
            <a:ext cx="8172342" cy="4952870"/>
          </a:xfrm>
        </p:spPr>
        <p:txBody>
          <a:bodyPr vert="horz" wrap="square" anchor="t"/>
          <a:lstStyle/>
          <a:p>
            <a:r>
              <a:rPr lang="zh-CN" altLang="en-US" b="1" dirty="0"/>
              <a:t>圆环面定义</a:t>
            </a:r>
            <a:r>
              <a:rPr lang="zh-CN" altLang="en-US" dirty="0" smtClean="0"/>
              <a:t>：</a:t>
            </a:r>
            <a:endParaRPr lang="en-US" altLang="zh-CN" dirty="0" smtClean="0"/>
          </a:p>
          <a:p>
            <a:pPr marL="0" indent="0">
              <a:buNone/>
            </a:pPr>
            <a:r>
              <a:rPr lang="zh-CN" altLang="en-US" dirty="0" smtClean="0"/>
              <a:t>一</a:t>
            </a:r>
            <a:r>
              <a:rPr lang="zh-CN" altLang="en-US" dirty="0"/>
              <a:t>个</a:t>
            </a:r>
            <a:r>
              <a:rPr lang="en-US" altLang="zh-CN" i="1" dirty="0"/>
              <a:t>n</a:t>
            </a:r>
            <a:r>
              <a:rPr lang="zh-CN" altLang="en-US" dirty="0"/>
              <a:t>维圆环面</a:t>
            </a:r>
            <a:r>
              <a:rPr lang="en-US" altLang="zh-CN" dirty="0" err="1"/>
              <a:t>T</a:t>
            </a:r>
            <a:r>
              <a:rPr lang="en-US" altLang="zh-CN" baseline="30000" dirty="0" err="1"/>
              <a:t>n</a:t>
            </a:r>
            <a:r>
              <a:rPr lang="zh-CN" altLang="en-US" dirty="0"/>
              <a:t>是一个商空间</a:t>
            </a:r>
            <a:r>
              <a:rPr lang="zh-CN" altLang="en-US" dirty="0" smtClean="0"/>
              <a:t>。</a:t>
            </a:r>
            <a:endParaRPr lang="en-US" altLang="zh-CN" dirty="0" smtClean="0"/>
          </a:p>
          <a:p>
            <a:pPr marL="0" indent="0">
              <a:buNone/>
            </a:pPr>
            <a:r>
              <a:rPr lang="en-US" altLang="zh-CN" i="1" dirty="0" err="1" smtClean="0"/>
              <a:t>T</a:t>
            </a:r>
            <a:r>
              <a:rPr lang="en-US" altLang="zh-CN" i="1" baseline="30000" dirty="0" err="1" smtClean="0"/>
              <a:t>n</a:t>
            </a:r>
            <a:r>
              <a:rPr lang="en-US" altLang="zh-CN" i="1" baseline="30000" dirty="0" smtClean="0"/>
              <a:t> </a:t>
            </a:r>
            <a:r>
              <a:rPr lang="en-US" altLang="zh-CN" i="1" dirty="0"/>
              <a:t>= R</a:t>
            </a:r>
            <a:r>
              <a:rPr lang="en-US" altLang="zh-CN" i="1" baseline="30000" dirty="0"/>
              <a:t>n</a:t>
            </a:r>
            <a:r>
              <a:rPr lang="en-US" altLang="zh-CN" dirty="0"/>
              <a:t>/~ = { [</a:t>
            </a:r>
            <a:r>
              <a:rPr lang="en-US" altLang="zh-CN" i="1" dirty="0"/>
              <a:t>x</a:t>
            </a:r>
            <a:r>
              <a:rPr lang="en-US" altLang="zh-CN" dirty="0"/>
              <a:t>] | </a:t>
            </a:r>
            <a:r>
              <a:rPr lang="en-US" altLang="zh-CN" i="1" dirty="0"/>
              <a:t>x</a:t>
            </a:r>
            <a:r>
              <a:rPr lang="zh-CN" altLang="en-US" dirty="0"/>
              <a:t>属于</a:t>
            </a:r>
            <a:r>
              <a:rPr lang="en-US" altLang="zh-CN" i="1" dirty="0"/>
              <a:t>R</a:t>
            </a:r>
            <a:r>
              <a:rPr lang="en-US" altLang="zh-CN" i="1" baseline="30000" dirty="0"/>
              <a:t>n</a:t>
            </a:r>
            <a:r>
              <a:rPr lang="zh-CN" altLang="en-US" baseline="30000" dirty="0"/>
              <a:t> </a:t>
            </a:r>
            <a:r>
              <a:rPr lang="en-US" altLang="zh-CN" dirty="0"/>
              <a:t>}={ {</a:t>
            </a:r>
            <a:r>
              <a:rPr lang="en-US" altLang="zh-CN" i="1" dirty="0"/>
              <a:t>y</a:t>
            </a:r>
            <a:r>
              <a:rPr lang="zh-CN" altLang="en-US" dirty="0"/>
              <a:t>属于</a:t>
            </a:r>
            <a:r>
              <a:rPr lang="en-US" altLang="zh-CN" i="1" dirty="0"/>
              <a:t>R</a:t>
            </a:r>
            <a:r>
              <a:rPr lang="en-US" altLang="zh-CN" i="1" baseline="30000" dirty="0"/>
              <a:t>n </a:t>
            </a:r>
            <a:r>
              <a:rPr lang="en-US" altLang="zh-CN" dirty="0"/>
              <a:t>|</a:t>
            </a:r>
            <a:r>
              <a:rPr lang="zh-CN" altLang="en-US" i="1" dirty="0"/>
              <a:t> </a:t>
            </a:r>
            <a:r>
              <a:rPr lang="en-US" altLang="zh-CN" i="1" dirty="0" err="1"/>
              <a:t>y~x</a:t>
            </a:r>
            <a:r>
              <a:rPr lang="en-US" altLang="zh-CN" dirty="0"/>
              <a:t>} |</a:t>
            </a:r>
            <a:r>
              <a:rPr lang="en-US" altLang="zh-CN" i="1" dirty="0"/>
              <a:t>x</a:t>
            </a:r>
            <a:r>
              <a:rPr lang="zh-CN" altLang="en-US" dirty="0"/>
              <a:t>属于</a:t>
            </a:r>
            <a:r>
              <a:rPr lang="en-US" altLang="zh-CN" i="1" dirty="0"/>
              <a:t>R</a:t>
            </a:r>
            <a:r>
              <a:rPr lang="en-US" altLang="zh-CN" i="1" baseline="30000" dirty="0"/>
              <a:t>n </a:t>
            </a:r>
            <a:r>
              <a:rPr lang="en-US" altLang="zh-CN" dirty="0" smtClean="0"/>
              <a:t>}</a:t>
            </a:r>
          </a:p>
          <a:p>
            <a:pPr marL="0" indent="0">
              <a:buNone/>
            </a:pPr>
            <a:r>
              <a:rPr lang="zh-CN" altLang="en-US" dirty="0" smtClean="0"/>
              <a:t>其中</a:t>
            </a:r>
            <a:r>
              <a:rPr lang="en-US" altLang="zh-CN" dirty="0"/>
              <a:t>~</a:t>
            </a:r>
            <a:r>
              <a:rPr lang="zh-CN" altLang="en-US" dirty="0"/>
              <a:t>为等价关系。且此处的</a:t>
            </a:r>
            <a:r>
              <a:rPr lang="en-US" altLang="zh-CN" i="1" dirty="0" err="1"/>
              <a:t>y~x</a:t>
            </a:r>
            <a:r>
              <a:rPr lang="zh-CN" altLang="en-US" dirty="0"/>
              <a:t>等价关系表示</a:t>
            </a:r>
            <a:r>
              <a:rPr lang="en-US" altLang="zh-CN" i="1" dirty="0"/>
              <a:t>y-x</a:t>
            </a:r>
            <a:r>
              <a:rPr lang="zh-CN" altLang="en-US" dirty="0"/>
              <a:t>属于</a:t>
            </a:r>
            <a:r>
              <a:rPr lang="en-US" altLang="zh-CN" i="1" dirty="0"/>
              <a:t>Zn</a:t>
            </a:r>
            <a:r>
              <a:rPr lang="zh-CN" altLang="en-US" dirty="0"/>
              <a:t>（整数空间），</a:t>
            </a:r>
            <a:r>
              <a:rPr lang="en-US" altLang="zh-CN" dirty="0"/>
              <a:t>[</a:t>
            </a:r>
            <a:r>
              <a:rPr lang="en-US" altLang="zh-CN" i="1" dirty="0"/>
              <a:t>x</a:t>
            </a:r>
            <a:r>
              <a:rPr lang="en-US" altLang="zh-CN" dirty="0"/>
              <a:t>]=</a:t>
            </a:r>
            <a:r>
              <a:rPr lang="en-US" altLang="zh-CN" i="1" dirty="0" err="1"/>
              <a:t>x+N</a:t>
            </a:r>
            <a:r>
              <a:rPr lang="zh-CN" altLang="en-US" dirty="0"/>
              <a:t>表示</a:t>
            </a:r>
            <a:r>
              <a:rPr lang="en-US" altLang="zh-CN" i="1" dirty="0"/>
              <a:t>x</a:t>
            </a:r>
            <a:r>
              <a:rPr lang="zh-CN" altLang="en-US" dirty="0"/>
              <a:t>所在的等价类</a:t>
            </a:r>
            <a:r>
              <a:rPr lang="zh-CN" altLang="en-US" dirty="0" smtClean="0"/>
              <a:t>。</a:t>
            </a:r>
            <a:endParaRPr lang="en-US" altLang="zh-CN" dirty="0" smtClean="0"/>
          </a:p>
          <a:p>
            <a:r>
              <a:rPr lang="zh-CN" altLang="en-US" b="1" dirty="0"/>
              <a:t>商空间定义</a:t>
            </a:r>
            <a:r>
              <a:rPr lang="zh-CN" altLang="en-US" dirty="0" smtClean="0"/>
              <a:t>：</a:t>
            </a:r>
            <a:endParaRPr lang="en-US" altLang="zh-CN" dirty="0" smtClean="0"/>
          </a:p>
          <a:p>
            <a:pPr marL="0" indent="0">
              <a:buNone/>
            </a:pPr>
            <a:r>
              <a:rPr lang="en-US" altLang="zh-CN" dirty="0" smtClean="0"/>
              <a:t>R</a:t>
            </a:r>
            <a:r>
              <a:rPr lang="en-US" altLang="zh-CN" baseline="30000" dirty="0" smtClean="0"/>
              <a:t>n</a:t>
            </a:r>
            <a:r>
              <a:rPr lang="en-US" altLang="zh-CN" dirty="0"/>
              <a:t>/~</a:t>
            </a:r>
            <a:r>
              <a:rPr lang="zh-CN" altLang="en-US" dirty="0"/>
              <a:t>为</a:t>
            </a:r>
            <a:r>
              <a:rPr lang="en-US" altLang="zh-CN" dirty="0"/>
              <a:t>R</a:t>
            </a:r>
            <a:r>
              <a:rPr lang="en-US" altLang="zh-CN" baseline="30000" dirty="0"/>
              <a:t>n</a:t>
            </a:r>
            <a:r>
              <a:rPr lang="zh-CN" altLang="en-US" dirty="0"/>
              <a:t>关于</a:t>
            </a:r>
            <a:r>
              <a:rPr lang="en-US" altLang="zh-CN" dirty="0"/>
              <a:t>~</a:t>
            </a:r>
            <a:r>
              <a:rPr lang="zh-CN" altLang="en-US" dirty="0"/>
              <a:t>的商集</a:t>
            </a:r>
            <a:r>
              <a:rPr lang="zh-CN" altLang="en-US" dirty="0" smtClean="0"/>
              <a:t>。</a:t>
            </a:r>
            <a:endParaRPr lang="en-US" altLang="zh-CN" dirty="0" smtClean="0"/>
          </a:p>
          <a:p>
            <a:pPr marL="0" indent="0">
              <a:buNone/>
            </a:pPr>
            <a:r>
              <a:rPr lang="zh-CN" altLang="en-US" dirty="0" smtClean="0"/>
              <a:t>要求</a:t>
            </a:r>
            <a:r>
              <a:rPr lang="en-US" altLang="zh-CN" dirty="0"/>
              <a:t>R</a:t>
            </a:r>
            <a:r>
              <a:rPr lang="en-US" altLang="zh-CN" baseline="30000" dirty="0"/>
              <a:t>n</a:t>
            </a:r>
            <a:r>
              <a:rPr lang="zh-CN" altLang="en-US" dirty="0"/>
              <a:t>上的</a:t>
            </a:r>
            <a:r>
              <a:rPr lang="en-US" altLang="zh-CN" dirty="0" err="1"/>
              <a:t>r</a:t>
            </a:r>
            <a:r>
              <a:rPr lang="en-US" altLang="zh-CN" baseline="-25000" dirty="0" err="1"/>
              <a:t>i</a:t>
            </a:r>
            <a:r>
              <a:rPr lang="zh-CN" altLang="en-US" dirty="0"/>
              <a:t>的</a:t>
            </a:r>
            <a:r>
              <a:rPr lang="en-US" altLang="zh-CN" dirty="0"/>
              <a:t>~</a:t>
            </a:r>
            <a:r>
              <a:rPr lang="zh-CN" altLang="en-US" dirty="0"/>
              <a:t>等价关系类，则把</a:t>
            </a:r>
            <a:r>
              <a:rPr lang="en-US" altLang="zh-CN" dirty="0"/>
              <a:t>R</a:t>
            </a:r>
            <a:r>
              <a:rPr lang="en-US" altLang="zh-CN" baseline="30000" dirty="0"/>
              <a:t>n</a:t>
            </a:r>
            <a:r>
              <a:rPr lang="zh-CN" altLang="en-US" dirty="0"/>
              <a:t>上所有元素关于</a:t>
            </a:r>
            <a:r>
              <a:rPr lang="en-US" altLang="zh-CN" dirty="0" err="1"/>
              <a:t>r</a:t>
            </a:r>
            <a:r>
              <a:rPr lang="en-US" altLang="zh-CN" baseline="-25000" dirty="0" err="1"/>
              <a:t>i</a:t>
            </a:r>
            <a:r>
              <a:rPr lang="zh-CN" altLang="en-US" dirty="0"/>
              <a:t>（</a:t>
            </a:r>
            <a:r>
              <a:rPr lang="en-US" altLang="zh-CN" dirty="0" err="1"/>
              <a:t>i</a:t>
            </a:r>
            <a:r>
              <a:rPr lang="en-US" altLang="zh-CN" dirty="0"/>
              <a:t>=1,2,…</a:t>
            </a:r>
            <a:r>
              <a:rPr lang="zh-CN" altLang="en-US" dirty="0"/>
              <a:t>）的全部等价类（一个等价类为一个集合）作为元素形成的集合。也就是集合的集合。</a:t>
            </a:r>
            <a:endParaRPr lang="en-US" altLang="zh-CN" dirty="0" smtClean="0"/>
          </a:p>
        </p:txBody>
      </p:sp>
      <p:pic>
        <p:nvPicPr>
          <p:cNvPr id="8196" name="图片 3" descr="bb.jpg"/>
          <p:cNvPicPr>
            <a:picLocks noChangeAspect="1"/>
          </p:cNvPicPr>
          <p:nvPr/>
        </p:nvPicPr>
        <p:blipFill>
          <a:blip r:embed="rId3"/>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9</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662473536"/>
      </p:ext>
    </p:extLst>
  </p:cSld>
  <p:clrMapOvr>
    <a:masterClrMapping/>
  </p:clrMapOvr>
  <p:transition spd="slow" advTm="0"/>
  <p:timing>
    <p:tnLst>
      <p:par>
        <p:cTn id="1" dur="indefinite" restart="never" nodeType="tmRoot"/>
      </p:par>
    </p:tnLst>
  </p:timing>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6712</TotalTime>
  <Words>4129</Words>
  <Application>Microsoft Office PowerPoint</Application>
  <PresentationFormat>全屏显示(4:3)</PresentationFormat>
  <Paragraphs>178</Paragraphs>
  <Slides>24</Slides>
  <Notes>23</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24</vt:i4>
      </vt:variant>
    </vt:vector>
  </HeadingPairs>
  <TitlesOfParts>
    <vt:vector size="36" baseType="lpstr">
      <vt:lpstr>Gulim</vt:lpstr>
      <vt:lpstr>HY헤드라인M</vt:lpstr>
      <vt:lpstr>Malgun Gothic</vt:lpstr>
      <vt:lpstr>微软雅黑</vt:lpstr>
      <vt:lpstr>Arial</vt:lpstr>
      <vt:lpstr>Tahoma</vt:lpstr>
      <vt:lpstr>Times New Roman</vt:lpstr>
      <vt:lpstr>Wingdings</vt:lpstr>
      <vt:lpstr>프레젠테이션-서식4</vt:lpstr>
      <vt:lpstr>1_프레젠테이션-서식4</vt:lpstr>
      <vt:lpstr>2_프레젠테이션-서식4</vt:lpstr>
      <vt:lpstr>3_프레젠테이션-서식4</vt:lpstr>
      <vt:lpstr>TorusE: Knowledge Graph Embedding on a  Lie Group </vt:lpstr>
      <vt:lpstr>Abstract</vt:lpstr>
      <vt:lpstr>大纲</vt:lpstr>
      <vt:lpstr>1、motivation</vt:lpstr>
      <vt:lpstr>1、 motivation</vt:lpstr>
      <vt:lpstr>1、 motivation</vt:lpstr>
      <vt:lpstr>2、Model</vt:lpstr>
      <vt:lpstr>2、Model</vt:lpstr>
      <vt:lpstr>2、Model</vt:lpstr>
      <vt:lpstr>2、Model</vt:lpstr>
      <vt:lpstr>2、Model</vt:lpstr>
      <vt:lpstr>2、Model</vt:lpstr>
      <vt:lpstr>2、Model</vt:lpstr>
      <vt:lpstr>2、Model</vt:lpstr>
      <vt:lpstr>2、Model</vt:lpstr>
      <vt:lpstr>2、Model</vt:lpstr>
      <vt:lpstr>3、实验</vt:lpstr>
      <vt:lpstr>3、实验</vt:lpstr>
      <vt:lpstr>3、实验</vt:lpstr>
      <vt:lpstr>3、实验</vt:lpstr>
      <vt:lpstr>3、实验</vt:lpstr>
      <vt:lpstr>4、结论</vt:lpstr>
      <vt:lpstr>4、结论</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2713</cp:revision>
  <dcterms:created xsi:type="dcterms:W3CDTF">2014-06-19T14:09:00Z</dcterms:created>
  <dcterms:modified xsi:type="dcterms:W3CDTF">2020-12-22T14:16:37Z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