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4"/>
  </p:notesMasterIdLst>
  <p:sldIdLst>
    <p:sldId id="256" r:id="rId5"/>
    <p:sldId id="988" r:id="rId6"/>
    <p:sldId id="1025" r:id="rId7"/>
    <p:sldId id="808" r:id="rId8"/>
    <p:sldId id="899" r:id="rId9"/>
    <p:sldId id="989" r:id="rId10"/>
    <p:sldId id="1026" r:id="rId11"/>
    <p:sldId id="1020" r:id="rId12"/>
    <p:sldId id="1028" r:id="rId13"/>
    <p:sldId id="1029" r:id="rId14"/>
    <p:sldId id="1019" r:id="rId15"/>
    <p:sldId id="993" r:id="rId16"/>
    <p:sldId id="1030" r:id="rId17"/>
    <p:sldId id="999" r:id="rId18"/>
    <p:sldId id="1011" r:id="rId19"/>
    <p:sldId id="1032" r:id="rId20"/>
    <p:sldId id="1031" r:id="rId21"/>
    <p:sldId id="1033" r:id="rId22"/>
    <p:sldId id="1000" r:id="rId23"/>
    <p:sldId id="1021" r:id="rId24"/>
    <p:sldId id="1034" r:id="rId25"/>
    <p:sldId id="1023" r:id="rId26"/>
    <p:sldId id="1022" r:id="rId27"/>
    <p:sldId id="1036" r:id="rId28"/>
    <p:sldId id="1037" r:id="rId29"/>
    <p:sldId id="1024" r:id="rId30"/>
    <p:sldId id="1035" r:id="rId31"/>
    <p:sldId id="1018" r:id="rId32"/>
    <p:sldId id="507" r:id="rId33"/>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43" autoAdjust="0"/>
  </p:normalViewPr>
  <p:slideViewPr>
    <p:cSldViewPr showGuides="1">
      <p:cViewPr varScale="1">
        <p:scale>
          <a:sx n="99" d="100"/>
          <a:sy n="99" d="100"/>
        </p:scale>
        <p:origin x="1386"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aike.baidu.com/item/%E7%BB%9F%E8%AE%A1%E9%87%8F/2112983"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dirty="0">
                <a:effectLst/>
              </a:rPr>
              <a:t>对偶四元数的知识图谱嵌入</a:t>
            </a:r>
            <a:r>
              <a:rPr lang="en-US" altLang="zh-CN" dirty="0">
                <a:effectLst/>
              </a:rPr>
              <a:t>》</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所示，我们展示了几种转换的模式建模和推理能力。我们可以看到，它有力地支持了我们将旋转和平移相结合的动机。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几种转换的模式建模和推理能力。</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旋转族可以完全模拟关键模式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对称、反对称、反转和合成</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，但不能模拟多重关系模式。对于翻译族，</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不能建模对称和多重关系模式；</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等。无法模拟反演和合成模式。所以总的来说，翻译家族也不能完全建模关键模式和多重关系模式。</a:t>
            </a:r>
          </a:p>
          <a:p>
            <a:endParaRPr lang="en-US" altLang="zh-CN" dirty="0"/>
          </a:p>
        </p:txBody>
      </p:sp>
    </p:spTree>
    <p:extLst>
      <p:ext uri="{BB962C8B-B14F-4D97-AF65-F5344CB8AC3E}">
        <p14:creationId xmlns:p14="http://schemas.microsoft.com/office/powerpoint/2010/main" val="192436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dirty="0"/>
              <a:t>四元数</a:t>
            </a:r>
            <a:r>
              <a:rPr lang="en-US" altLang="zh-CN" dirty="0"/>
              <a:t>(https://blog.csdn.net/Terie/article/details/100849794)</a:t>
            </a:r>
          </a:p>
          <a:p>
            <a:pPr marL="0" indent="0">
              <a:buNone/>
            </a:pPr>
            <a:r>
              <a:rPr lang="zh-CN" altLang="en-US" dirty="0"/>
              <a:t>对偶数</a:t>
            </a:r>
            <a:r>
              <a:rPr lang="en-US" altLang="zh-CN" dirty="0"/>
              <a:t>(https://zhuanlan.zhihu.com/p/358146509)</a:t>
            </a:r>
          </a:p>
          <a:p>
            <a:pPr marL="0" indent="0">
              <a:buNone/>
            </a:pPr>
            <a:r>
              <a:rPr lang="en-US" altLang="zh-CN" dirty="0" err="1"/>
              <a:t>a+eae</a:t>
            </a:r>
            <a:r>
              <a:rPr lang="zh-CN" altLang="en-US" dirty="0"/>
              <a:t>相对于</a:t>
            </a:r>
            <a:r>
              <a:rPr lang="en-US" altLang="zh-CN" dirty="0" err="1"/>
              <a:t>a+bi</a:t>
            </a:r>
            <a:r>
              <a:rPr lang="zh-CN" altLang="en-US" dirty="0"/>
              <a:t>，</a:t>
            </a:r>
            <a:r>
              <a:rPr lang="en-US" altLang="zh-CN" dirty="0" err="1"/>
              <a:t>i</a:t>
            </a:r>
            <a:r>
              <a:rPr lang="zh-CN" altLang="en-US" dirty="0"/>
              <a:t>写成</a:t>
            </a:r>
            <a:r>
              <a:rPr lang="en-US" altLang="zh-CN" dirty="0"/>
              <a:t>e</a:t>
            </a: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q</a:t>
            </a:r>
            <a:r>
              <a:rPr lang="zh-CN" altLang="en-US" dirty="0"/>
              <a:t>是旋转 </a:t>
            </a:r>
            <a:r>
              <a:rPr lang="en-US" altLang="zh-CN" dirty="0"/>
              <a:t>t</a:t>
            </a:r>
            <a:r>
              <a:rPr lang="zh-CN" altLang="en-US" dirty="0"/>
              <a:t>是平移 </a:t>
            </a:r>
            <a:endParaRPr lang="en-US" altLang="zh-CN" dirty="0"/>
          </a:p>
          <a:p>
            <a:r>
              <a:rPr lang="zh-CN" altLang="en-US" dirty="0"/>
              <a:t>单位四元数</a:t>
            </a:r>
            <a:r>
              <a:rPr lang="en-US" altLang="zh-CN" dirty="0"/>
              <a:t>|q|=1(https://zhuanlan.zhihu.com/p/86371474)(https://www.cnblogs.com/jins-note/p/9512660.html)</a:t>
            </a:r>
          </a:p>
          <a:p>
            <a:r>
              <a:rPr lang="zh-CN" altLang="en-US" dirty="0"/>
              <a:t>对偶四元数的连接、范数、单位对偶四元数、内积（附录）</a:t>
            </a:r>
            <a:endParaRPr lang="en-US" altLang="zh-CN" dirty="0"/>
          </a:p>
          <a:p>
            <a:r>
              <a:rPr lang="zh-CN" altLang="en-US" dirty="0"/>
              <a:t>别忘了</a:t>
            </a:r>
            <a:r>
              <a:rPr lang="en-US" altLang="zh-CN" dirty="0"/>
              <a:t>3</a:t>
            </a:r>
            <a:r>
              <a:rPr lang="zh-CN" altLang="en-US" dirty="0"/>
              <a:t>的平方等于</a:t>
            </a:r>
            <a:r>
              <a:rPr lang="en-US" altLang="zh-CN" dirty="0"/>
              <a:t>0</a:t>
            </a:r>
            <a:endParaRPr lang="zh-CN" altLang="en-US" dirty="0"/>
          </a:p>
        </p:txBody>
      </p:sp>
    </p:spTree>
    <p:extLst>
      <p:ext uri="{BB962C8B-B14F-4D97-AF65-F5344CB8AC3E}">
        <p14:creationId xmlns:p14="http://schemas.microsoft.com/office/powerpoint/2010/main" val="3405270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b="0" dirty="0"/>
              <a:t>为什么要正则化</a:t>
            </a:r>
            <a:r>
              <a:rPr lang="en-US" altLang="zh-CN" b="0" dirty="0"/>
              <a:t>(https://www.zhihu.com/question/20700829)</a:t>
            </a:r>
          </a:p>
          <a:p>
            <a:r>
              <a:rPr lang="zh-CN" altLang="en-US" b="0" dirty="0"/>
              <a:t>斯密特正交化</a:t>
            </a:r>
            <a:r>
              <a:rPr lang="en-US" altLang="zh-CN" b="0" dirty="0"/>
              <a:t>(https://www.jianshu.com/p/abc206d964da)</a:t>
            </a:r>
          </a:p>
          <a:p>
            <a:r>
              <a:rPr lang="zh-CN" altLang="en-US" b="0" dirty="0"/>
              <a:t>规范化、标准化、正则化</a:t>
            </a:r>
            <a:r>
              <a:rPr lang="en-US" altLang="zh-CN" b="0" dirty="0"/>
              <a:t>(https://blog.csdn.net/u014381464/article/details/81101551)</a:t>
            </a:r>
          </a:p>
          <a:p>
            <a:r>
              <a:rPr lang="zh-CN" altLang="en-US" b="0" dirty="0"/>
              <a:t>标准化（这里应该是归一化</a:t>
            </a:r>
            <a:r>
              <a:rPr lang="en-US" altLang="zh-CN" b="0" dirty="0"/>
              <a:t>normalize</a:t>
            </a:r>
            <a:r>
              <a:rPr lang="zh-CN" altLang="en-US" b="0" dirty="0"/>
              <a:t>）所以平方和为</a:t>
            </a:r>
            <a:r>
              <a:rPr lang="en-US" altLang="zh-CN" b="0" dirty="0"/>
              <a:t>1</a:t>
            </a:r>
            <a:r>
              <a:rPr lang="zh-CN" altLang="en-US" b="0" dirty="0"/>
              <a:t>、正则化所以点积为</a:t>
            </a:r>
            <a:r>
              <a:rPr lang="en-US" altLang="zh-CN" b="0" dirty="0"/>
              <a:t>0</a:t>
            </a:r>
          </a:p>
          <a:p>
            <a:r>
              <a:rPr lang="zh-CN" altLang="en-US" dirty="0"/>
              <a:t>自由度</a:t>
            </a:r>
            <a:r>
              <a:rPr lang="en-US" altLang="zh-CN" dirty="0"/>
              <a:t>(degree of freedom, df)</a:t>
            </a:r>
            <a:r>
              <a:rPr lang="zh-CN" altLang="en-US" dirty="0"/>
              <a:t>指的是计算某一</a:t>
            </a:r>
            <a:r>
              <a:rPr lang="zh-CN" altLang="en-US" dirty="0">
                <a:hlinkClick r:id="rId3"/>
              </a:rPr>
              <a:t>统计量</a:t>
            </a:r>
            <a:r>
              <a:rPr lang="zh-CN" altLang="en-US" dirty="0"/>
              <a:t>时，取值不受限制的变量个数。</a:t>
            </a:r>
            <a:endParaRPr lang="en-US" altLang="zh-CN" dirty="0"/>
          </a:p>
          <a:p>
            <a:r>
              <a:rPr lang="en-US" altLang="zh-CN" b="0" dirty="0"/>
              <a:t>6</a:t>
            </a:r>
            <a:r>
              <a:rPr lang="zh-CN" altLang="en-US" b="0" dirty="0"/>
              <a:t>个自由度：</a:t>
            </a:r>
            <a:r>
              <a:rPr lang="zh-CN" altLang="en-US" dirty="0"/>
              <a:t>位置自由度</a:t>
            </a:r>
            <a:r>
              <a:rPr lang="en-US" altLang="zh-CN" dirty="0"/>
              <a:t>3</a:t>
            </a:r>
            <a:r>
              <a:rPr lang="zh-CN" altLang="en-US" dirty="0"/>
              <a:t>个，转动自由度</a:t>
            </a:r>
            <a:r>
              <a:rPr lang="en-US" altLang="zh-CN" dirty="0"/>
              <a:t>2</a:t>
            </a:r>
            <a:r>
              <a:rPr lang="zh-CN" altLang="en-US" dirty="0"/>
              <a:t>个，震动自由度</a:t>
            </a:r>
            <a:r>
              <a:rPr lang="en-US" altLang="zh-CN" dirty="0"/>
              <a:t>1</a:t>
            </a:r>
            <a:r>
              <a:rPr lang="zh-CN" altLang="en-US" dirty="0"/>
              <a:t>个</a:t>
            </a:r>
            <a:endParaRPr lang="en-US" altLang="zh-CN" b="0" dirty="0"/>
          </a:p>
        </p:txBody>
      </p:sp>
    </p:spTree>
    <p:extLst>
      <p:ext uri="{BB962C8B-B14F-4D97-AF65-F5344CB8AC3E}">
        <p14:creationId xmlns:p14="http://schemas.microsoft.com/office/powerpoint/2010/main" val="363069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b="0" dirty="0" err="1"/>
              <a:t>DualE</a:t>
            </a:r>
            <a:r>
              <a:rPr lang="zh-CN" altLang="en-US" b="0" dirty="0"/>
              <a:t>模型</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将关系建模为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空间中的平移和旋转。</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元素乘法（对应位置乘积）</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sz="1200" dirty="0"/>
              <a:t>h</a:t>
            </a:r>
            <a:r>
              <a:rPr lang="zh-CN" altLang="en-US" sz="1200" dirty="0"/>
              <a:t>系数就是</a:t>
            </a:r>
            <a:r>
              <a:rPr lang="en-US" altLang="zh-CN" sz="1200" dirty="0"/>
              <a:t>h1~3</a:t>
            </a:r>
            <a:r>
              <a:rPr lang="zh-CN" altLang="en-US" sz="1200" dirty="0"/>
              <a:t>和</a:t>
            </a:r>
            <a:r>
              <a:rPr lang="en-US" altLang="zh-CN" sz="1200" dirty="0"/>
              <a:t>h’1~3</a:t>
            </a:r>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然后我们采用交叉熵损失作为我们的损失函数。我们用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分别表示观察到的三元组集合和未观察到的三元组集合。此外，我们对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进行正则化以避免过拟合，其中我们通过使用具有正则化率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范数来学习正则化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p>
          <a:p>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yhrt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代表三元组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的相应标签</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使用负采样策略，包括采样、对抗采样和伯努利采样从未观察到的集合</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’中采样</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使用</a:t>
            </a:r>
            <a:r>
              <a:rPr lang="en-US" altLang="zh-CN" sz="1200" b="0" u="none" kern="1200" baseline="0" dirty="0" err="1">
                <a:solidFill>
                  <a:schemeClr val="tx1"/>
                </a:solidFill>
                <a:effectLst/>
                <a:latin typeface="Malgun Gothic" panose="020B0503020000020004" pitchFamily="2" charset="-127"/>
              </a:rPr>
              <a:t>Adagrad</a:t>
            </a:r>
            <a:r>
              <a:rPr lang="en-US" altLang="zh-CN" sz="1200" b="0" u="none" kern="1200" baseline="0" dirty="0">
                <a:solidFill>
                  <a:schemeClr val="tx1"/>
                </a:solidFill>
                <a:effectLst/>
                <a:latin typeface="Malgun Gothic" panose="020B0503020000020004" pitchFamily="2" charset="-127"/>
              </a:rPr>
              <a:t> </a:t>
            </a:r>
            <a:r>
              <a:rPr lang="zh-CN" altLang="en-US" sz="1200" b="0" u="none" kern="1200" baseline="0" dirty="0">
                <a:solidFill>
                  <a:schemeClr val="tx1"/>
                </a:solidFill>
                <a:effectLst/>
                <a:latin typeface="Malgun Gothic" panose="020B0503020000020004" pitchFamily="2" charset="-127"/>
              </a:rPr>
              <a:t>优化损失函数</a:t>
            </a:r>
            <a:endParaRPr lang="en-US" altLang="zh-CN" sz="1200" b="0" u="none" kern="1200" baseline="0" dirty="0">
              <a:solidFill>
                <a:schemeClr val="tx1"/>
              </a:solidFill>
              <a:effectLst/>
              <a:latin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内积：</a:t>
            </a:r>
            <a:r>
              <a:rPr lang="pt-BR" altLang="zh-CN" dirty="0"/>
              <a:t>a·b=a1b1+a2b2+……+anbn</a:t>
            </a:r>
            <a:r>
              <a:rPr lang="zh-CN" altLang="pt-BR" dirty="0"/>
              <a:t>。</a:t>
            </a:r>
            <a:endParaRPr lang="en-US" altLang="zh-CN" dirty="0"/>
          </a:p>
          <a:p>
            <a:r>
              <a:rPr lang="zh-CN" altLang="en-US" b="0" dirty="0"/>
              <a:t>得分函数与损失函数</a:t>
            </a:r>
            <a:r>
              <a:rPr lang="en-US" altLang="zh-CN" b="0" dirty="0"/>
              <a:t>(https://blog.csdn.net/liusisi_/article/details/104923519)</a:t>
            </a:r>
          </a:p>
          <a:p>
            <a:r>
              <a:rPr lang="zh-CN" altLang="en-US" b="0" dirty="0"/>
              <a:t>交叉熵损失函数</a:t>
            </a:r>
            <a:r>
              <a:rPr lang="en-US" altLang="zh-CN" b="0" dirty="0"/>
              <a:t>(https://zhuanlan.zhihu.com/p/35709485)</a:t>
            </a:r>
          </a:p>
        </p:txBody>
      </p:sp>
    </p:spTree>
    <p:extLst>
      <p:ext uri="{BB962C8B-B14F-4D97-AF65-F5344CB8AC3E}">
        <p14:creationId xmlns:p14="http://schemas.microsoft.com/office/powerpoint/2010/main" val="401941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这是本论文实验使用的四个基准数据集的实体、关系和观察到的三元组的数量。</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最佳结果以粗体显示，次佳结果以下划线显示。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有类型约束，称为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 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上，我们获得了最好的性能，这表明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可以很好地学习对称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反对称和反转模式。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数据集中包含的主要关系与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相似。</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上的表现与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相当，但在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上取得明显优势。</a:t>
            </a:r>
            <a:endParaRPr lang="zh-CN" altLang="en-US" dirty="0"/>
          </a:p>
        </p:txBody>
      </p:sp>
    </p:spTree>
    <p:extLst>
      <p:ext uri="{BB962C8B-B14F-4D97-AF65-F5344CB8AC3E}">
        <p14:creationId xmlns:p14="http://schemas.microsoft.com/office/powerpoint/2010/main" val="3281377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超越了其他最先进的型号，实现了最佳性能。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无法学习对称关系模式，所以表现不好。相比之下，旋转系列可以获得良好的效果，</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进一步刷新了性能以达到最佳。在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的性能比以前最先进的模型提高了几个百分点，这表明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可以更好地学习组合关系模式。我们还注意到一些竞争模型，如</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MURP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ROTH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，它们将嵌入空间扩展到双曲空间，同时将关系建模为单一平移或旋转。但他们在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上的实验结果不如</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，这充分证明了平移和旋转相结合的优越性。</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我们还注意到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正则化和互惠学习方法来提高性能。其中提到在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和交互学习可以很好地提高性能。但是它需要一个很大的嵌入维度，我们认为这并不可取，因为我们的初衷是将实体和关系嵌入到一个较低的维度空间。相比之下，</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模型在更少的维数上的效果可以达到甚至超过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a:t>
            </a:r>
          </a:p>
          <a:p>
            <a:endParaRPr lang="zh-CN" altLang="en-US" dirty="0"/>
          </a:p>
        </p:txBody>
      </p:sp>
    </p:spTree>
    <p:extLst>
      <p:ext uri="{BB962C8B-B14F-4D97-AF65-F5344CB8AC3E}">
        <p14:creationId xmlns:p14="http://schemas.microsoft.com/office/powerpoint/2010/main" val="1373624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这个</a:t>
            </a:r>
            <a:r>
              <a:rPr lang="en-US" altLang="zh-CN" dirty="0" err="1"/>
              <a:t>W+r</a:t>
            </a:r>
            <a:r>
              <a:rPr lang="zh-CN" altLang="en-US" dirty="0"/>
              <a:t>应该就是没有对</a:t>
            </a:r>
            <a:r>
              <a:rPr lang="en-US" altLang="zh-CN" dirty="0"/>
              <a:t>c</a:t>
            </a:r>
            <a:r>
              <a:rPr lang="zh-CN" altLang="en-US" dirty="0"/>
              <a:t>归一化</a:t>
            </a:r>
            <a:endParaRPr lang="en-US" altLang="zh-CN" dirty="0"/>
          </a:p>
          <a:p>
            <a:r>
              <a:rPr lang="zh-CN" altLang="en-US" dirty="0"/>
              <a:t>结果如表所示，表</a:t>
            </a:r>
            <a:r>
              <a:rPr lang="en-US" altLang="zh-CN" dirty="0"/>
              <a:t>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评分函数的不同变体分析。超参数设置与以前相同。</a:t>
            </a:r>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为了理解维度的作用，我们还在不同的低维设置下对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使用部分方法进行了实验。如图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所示，我们的方法始终优于所有基线模型，这表明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在广泛的维度上仍然可以获得高精度。</a:t>
            </a:r>
          </a:p>
          <a:p>
            <a:endParaRPr lang="zh-CN" altLang="en-US" dirty="0"/>
          </a:p>
        </p:txBody>
      </p:sp>
    </p:spTree>
    <p:extLst>
      <p:ext uri="{BB962C8B-B14F-4D97-AF65-F5344CB8AC3E}">
        <p14:creationId xmlns:p14="http://schemas.microsoft.com/office/powerpoint/2010/main" val="300467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为了研究添加类型约束对实验的影响，我们对相同参数个数的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进行了研究，发现在没有约束的情况下，</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的性能也可以超过</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p:txBody>
      </p:sp>
    </p:spTree>
    <p:extLst>
      <p:ext uri="{BB962C8B-B14F-4D97-AF65-F5344CB8AC3E}">
        <p14:creationId xmlns:p14="http://schemas.microsoft.com/office/powerpoint/2010/main" val="1943161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没有类型约束。结果如表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p:txBody>
      </p:sp>
    </p:spTree>
    <p:extLst>
      <p:ext uri="{BB962C8B-B14F-4D97-AF65-F5344CB8AC3E}">
        <p14:creationId xmlns:p14="http://schemas.microsoft.com/office/powerpoint/2010/main" val="1374326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自由参数比较的数量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我们比较了</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TorusE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RotatE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的参数个数与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的参数个数。我们发现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可以在使用更少参数的情况下超越这些模型。结果如表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我们考虑不采用类型约束但进行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正则化的消融。</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数据集上不同版本的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如下。结果如表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a:p>
            <a:endParaRPr lang="zh-CN" altLang="en-US" dirty="0"/>
          </a:p>
        </p:txBody>
      </p:sp>
    </p:spTree>
    <p:extLst>
      <p:ext uri="{BB962C8B-B14F-4D97-AF65-F5344CB8AC3E}">
        <p14:creationId xmlns:p14="http://schemas.microsoft.com/office/powerpoint/2010/main" val="1491866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dirty="0"/>
              <a:t>我们在</a:t>
            </a:r>
            <a:r>
              <a:rPr lang="en-US" altLang="zh-CN" dirty="0"/>
              <a:t>WN18RR</a:t>
            </a:r>
            <a:r>
              <a:rPr lang="zh-CN" altLang="en-US" dirty="0"/>
              <a:t>和</a:t>
            </a:r>
            <a:r>
              <a:rPr lang="en-US" altLang="zh-CN" dirty="0"/>
              <a:t>FB15K237</a:t>
            </a:r>
            <a:r>
              <a:rPr lang="zh-CN" altLang="en-US" dirty="0"/>
              <a:t>上报告</a:t>
            </a:r>
            <a:r>
              <a:rPr lang="en-US" altLang="zh-CN" dirty="0" err="1"/>
              <a:t>DualE</a:t>
            </a:r>
            <a:r>
              <a:rPr lang="zh-CN" altLang="en-US" dirty="0"/>
              <a:t>的</a:t>
            </a:r>
            <a:r>
              <a:rPr lang="en-US" altLang="zh-CN" dirty="0"/>
              <a:t>MRR</a:t>
            </a:r>
            <a:r>
              <a:rPr lang="zh-CN" altLang="en-US" dirty="0"/>
              <a:t>如下。我们能发现正则化策略可以改进模型。结果如表</a:t>
            </a:r>
            <a:r>
              <a:rPr lang="en-US" altLang="zh-CN" dirty="0"/>
              <a:t>12</a:t>
            </a:r>
            <a:r>
              <a:rPr lang="zh-CN" altLang="en-US" dirty="0"/>
              <a:t>所示。</a:t>
            </a:r>
            <a:endParaRPr lang="en-US" altLang="zh-CN" dirty="0"/>
          </a:p>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我们在相同的设置下增加了一个新的均方误差损失，结果如下。均方误差代表均方误差损失，熵代表交叉熵损失。我们使用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度量，我们可以看到它证明采用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损失是合理的。结果如表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indent="0">
              <a:buNone/>
            </a:pP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均方误差</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CE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交叉熵</a:t>
            </a:r>
            <a:endParaRPr lang="zh-CN" altLang="en-US" dirty="0"/>
          </a:p>
        </p:txBody>
      </p:sp>
    </p:spTree>
    <p:extLst>
      <p:ext uri="{BB962C8B-B14F-4D97-AF65-F5344CB8AC3E}">
        <p14:creationId xmlns:p14="http://schemas.microsoft.com/office/powerpoint/2010/main" val="2314329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r>
              <a:rPr lang="zh-CN" altLang="en-US" dirty="0"/>
              <a:t>（没有提到未来工作）</a:t>
            </a:r>
          </a:p>
        </p:txBody>
      </p:sp>
    </p:spTree>
    <p:extLst>
      <p:ext uri="{BB962C8B-B14F-4D97-AF65-F5344CB8AC3E}">
        <p14:creationId xmlns:p14="http://schemas.microsoft.com/office/powerpoint/2010/main" val="19164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196306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135264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不同转换建模关系的图解。注意圆弧代表的是旋转的操作，而不是旋转的轨迹。</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我们可以看到，翻译方法可以模拟关系的层次结构，但不能模拟对称关系。如图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所示，我们可以看到旋转方法可以建模对称关系，但不能建模层次结构和多重关系。从这个意义上说，将平移和旋转统一起来变得至关重要。事实上，如图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所示，我们可以看到旋转和平移的结合可以很好地克服各自的缺点。</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在嵌入中，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Hunk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John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之间的角度是固定的，一个关系只能对应一个固定的旋转角度。所以一个角度不能同时对这两种关系建模，否则会造成混乱。因此，旋转不能模拟这种模式。对于平移和旋转的组合，我们可以看到，将对称关系建模为旋转，将反转关系建模为平移可以很容易地解决这个问题。</a:t>
            </a:r>
          </a:p>
          <a:p>
            <a:endParaRPr lang="en-US" altLang="zh-CN" dirty="0"/>
          </a:p>
        </p:txBody>
      </p:sp>
    </p:spTree>
    <p:extLst>
      <p:ext uri="{BB962C8B-B14F-4D97-AF65-F5344CB8AC3E}">
        <p14:creationId xmlns:p14="http://schemas.microsoft.com/office/powerpoint/2010/main" val="57430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jpe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image" Target="../media/image34.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0.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0.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0.xml"/><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0.xml"/><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DualE</a:t>
            </a:r>
            <a:r>
              <a:rPr lang="en-US" altLang="zh-CN" sz="2800" b="1" dirty="0"/>
              <a:t>: Dual Quaternion Knowledge Graph   Embeddings</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6</a:t>
            </a:r>
            <a:r>
              <a:rPr lang="zh-CN" altLang="en-US" sz="1800" dirty="0"/>
              <a:t>-</a:t>
            </a:r>
            <a:r>
              <a:rPr lang="en-US" altLang="zh-CN" sz="1800" dirty="0"/>
              <a:t>18</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dirty="0"/>
              <a:t>如果两个实体之间有许多多重关系，旋转和平移的组合能同时模拟这些关系吗？</a:t>
            </a:r>
            <a:endParaRPr lang="en-US" altLang="zh-CN" dirty="0"/>
          </a:p>
          <a:p>
            <a:pPr marL="0" lvl="0" indent="457200">
              <a:buClr>
                <a:srgbClr val="C0504D"/>
              </a:buClr>
              <a:buNone/>
            </a:pPr>
            <a:r>
              <a:rPr lang="zh-CN" altLang="en-US" sz="1800" dirty="0">
                <a:solidFill>
                  <a:srgbClr val="000000"/>
                </a:solidFill>
              </a:rPr>
              <a:t>显然，单一的平移或旋转对于这种多重关系模式是无效的。尽管</a:t>
            </a:r>
            <a:r>
              <a:rPr lang="en-US" altLang="zh-CN" sz="1800" dirty="0" err="1">
                <a:solidFill>
                  <a:srgbClr val="000000"/>
                </a:solidFill>
              </a:rPr>
              <a:t>TransR</a:t>
            </a:r>
            <a:r>
              <a:rPr lang="zh-CN" altLang="en-US" sz="1800" dirty="0">
                <a:solidFill>
                  <a:srgbClr val="000000"/>
                </a:solidFill>
              </a:rPr>
              <a:t>等一些翻译家族模型可以解决这个问题，比如对于</a:t>
            </a:r>
            <a:r>
              <a:rPr lang="en-US" altLang="zh-CN" sz="1800" dirty="0" err="1">
                <a:solidFill>
                  <a:srgbClr val="000000"/>
                </a:solidFill>
              </a:rPr>
              <a:t>TransR</a:t>
            </a:r>
            <a:r>
              <a:rPr lang="zh-CN" altLang="en-US" sz="1800" dirty="0">
                <a:solidFill>
                  <a:srgbClr val="000000"/>
                </a:solidFill>
              </a:rPr>
              <a:t>中的每种类型的关系，它不仅有一个向量</a:t>
            </a:r>
            <a:r>
              <a:rPr lang="en-US" altLang="zh-CN" sz="1800" dirty="0">
                <a:solidFill>
                  <a:srgbClr val="000000"/>
                </a:solidFill>
              </a:rPr>
              <a:t>r</a:t>
            </a:r>
            <a:r>
              <a:rPr lang="zh-CN" altLang="en-US" sz="1800" dirty="0">
                <a:solidFill>
                  <a:srgbClr val="000000"/>
                </a:solidFill>
              </a:rPr>
              <a:t>来建模自己，而且还有一个映射矩阵</a:t>
            </a:r>
            <a:r>
              <a:rPr lang="en-US" altLang="zh-CN" sz="1800" dirty="0" err="1">
                <a:solidFill>
                  <a:srgbClr val="000000"/>
                </a:solidFill>
              </a:rPr>
              <a:t>Mr</a:t>
            </a:r>
            <a:r>
              <a:rPr lang="zh-CN" altLang="en-US" sz="1800" dirty="0">
                <a:solidFill>
                  <a:srgbClr val="000000"/>
                </a:solidFill>
              </a:rPr>
              <a:t>来建模关系空间，而它们不能建模逆关系和合成关系。</a:t>
            </a:r>
            <a:endParaRPr lang="en-US" altLang="zh-CN" sz="1800" dirty="0">
              <a:solidFill>
                <a:srgbClr val="000000"/>
              </a:solidFill>
            </a:endParaRPr>
          </a:p>
          <a:p>
            <a:pPr marL="0" lvl="0" indent="457200">
              <a:buClr>
                <a:srgbClr val="C0504D"/>
              </a:buClr>
              <a:buNone/>
            </a:pPr>
            <a:r>
              <a:rPr lang="zh-CN" altLang="en-US" sz="1800" dirty="0">
                <a:solidFill>
                  <a:srgbClr val="000000"/>
                </a:solidFill>
              </a:rPr>
              <a:t>与这些复杂的方法相反，作者使用平移和旋转的组合来建模多个关系模式，同时它可以建模所有的关键模式。</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5" name="图片 4">
            <a:extLst>
              <a:ext uri="{FF2B5EF4-FFF2-40B4-BE49-F238E27FC236}">
                <a16:creationId xmlns:a16="http://schemas.microsoft.com/office/drawing/2014/main" id="{0A07A40D-0426-42A9-8F78-1C474EEC9C2F}"/>
              </a:ext>
            </a:extLst>
          </p:cNvPr>
          <p:cNvPicPr>
            <a:picLocks noChangeAspect="1"/>
          </p:cNvPicPr>
          <p:nvPr/>
        </p:nvPicPr>
        <p:blipFill>
          <a:blip r:embed="rId4"/>
          <a:stretch>
            <a:fillRect/>
          </a:stretch>
        </p:blipFill>
        <p:spPr>
          <a:xfrm>
            <a:off x="1752674" y="4038584"/>
            <a:ext cx="6019642" cy="2061522"/>
          </a:xfrm>
          <a:prstGeom prst="rect">
            <a:avLst/>
          </a:prstGeom>
        </p:spPr>
      </p:pic>
      <p:sp>
        <p:nvSpPr>
          <p:cNvPr id="6" name="文本框 5">
            <a:extLst>
              <a:ext uri="{FF2B5EF4-FFF2-40B4-BE49-F238E27FC236}">
                <a16:creationId xmlns:a16="http://schemas.microsoft.com/office/drawing/2014/main" id="{1F754DA4-AFCB-41EE-917D-928BAFFC4B0C}"/>
              </a:ext>
            </a:extLst>
          </p:cNvPr>
          <p:cNvSpPr txBox="1"/>
          <p:nvPr/>
        </p:nvSpPr>
        <p:spPr>
          <a:xfrm>
            <a:off x="875511" y="4570198"/>
            <a:ext cx="877163" cy="1754326"/>
          </a:xfrm>
          <a:prstGeom prst="rect">
            <a:avLst/>
          </a:prstGeom>
          <a:noFill/>
        </p:spPr>
        <p:txBody>
          <a:bodyPr wrap="none" rtlCol="0">
            <a:spAutoFit/>
          </a:bodyPr>
          <a:lstStyle/>
          <a:p>
            <a:r>
              <a:rPr lang="zh-CN" altLang="en-US" dirty="0"/>
              <a:t>对称</a:t>
            </a:r>
            <a:endParaRPr lang="en-US" altLang="zh-CN" dirty="0"/>
          </a:p>
          <a:p>
            <a:r>
              <a:rPr lang="zh-CN" altLang="en-US" dirty="0"/>
              <a:t>反对称</a:t>
            </a:r>
            <a:endParaRPr lang="en-US" altLang="zh-CN" dirty="0"/>
          </a:p>
          <a:p>
            <a:r>
              <a:rPr lang="zh-CN" altLang="en-US" dirty="0"/>
              <a:t>逆</a:t>
            </a:r>
            <a:endParaRPr lang="en-US" altLang="zh-CN" dirty="0"/>
          </a:p>
          <a:p>
            <a:r>
              <a:rPr lang="zh-CN" altLang="en-US" dirty="0"/>
              <a:t>组合</a:t>
            </a:r>
            <a:endParaRPr lang="en-US" altLang="zh-CN" dirty="0"/>
          </a:p>
          <a:p>
            <a:r>
              <a:rPr lang="zh-CN" altLang="en-US" dirty="0"/>
              <a:t>多重</a:t>
            </a:r>
            <a:endParaRPr lang="en-US" altLang="zh-CN" dirty="0"/>
          </a:p>
          <a:p>
            <a:endParaRPr lang="zh-CN" altLang="en-US" dirty="0"/>
          </a:p>
        </p:txBody>
      </p:sp>
    </p:spTree>
    <p:extLst>
      <p:ext uri="{BB962C8B-B14F-4D97-AF65-F5344CB8AC3E}">
        <p14:creationId xmlns:p14="http://schemas.microsoft.com/office/powerpoint/2010/main" val="980186341"/>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latin typeface="+mn-lt"/>
                <a:ea typeface="+mn-ea"/>
                <a:cs typeface="+mn-cs"/>
              </a:rPr>
              <a:t>----</a:t>
            </a:r>
            <a:r>
              <a:rPr lang="zh-CN" altLang="en-US" sz="2800" b="1" dirty="0">
                <a:effectLst>
                  <a:outerShdw blurRad="38100" dist="38100" dir="2700000">
                    <a:srgbClr val="C0C0C0"/>
                  </a:outerShdw>
                </a:effectLst>
                <a:latin typeface="+mn-lt"/>
                <a:ea typeface="+mn-ea"/>
                <a:cs typeface="+mn-cs"/>
              </a:rPr>
              <a:t>对偶四元数基本性质</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11</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solidFill>
                  <a:srgbClr val="000000"/>
                </a:solidFill>
                <a:latin typeface="微软雅黑"/>
                <a:ea typeface="微软雅黑"/>
              </a:rPr>
              <a:t>接下来</a:t>
            </a:r>
            <a:r>
              <a:rPr lang="zh-CN" altLang="en-US" dirty="0">
                <a:solidFill>
                  <a:srgbClr val="000000"/>
                </a:solidFill>
              </a:rPr>
              <a:t>介绍一下四元数、</a:t>
            </a:r>
            <a:r>
              <a:rPr lang="zh-CN" altLang="en-US" dirty="0"/>
              <a:t>对偶数、</a:t>
            </a:r>
            <a:r>
              <a:rPr lang="zh-CN" altLang="en-US" dirty="0">
                <a:solidFill>
                  <a:srgbClr val="000000"/>
                </a:solidFill>
              </a:rPr>
              <a:t>对偶</a:t>
            </a:r>
            <a:r>
              <a:rPr lang="zh-CN" altLang="en-US" dirty="0">
                <a:solidFill>
                  <a:srgbClr val="000000"/>
                </a:solidFill>
                <a:latin typeface="微软雅黑"/>
                <a:ea typeface="微软雅黑"/>
              </a:rPr>
              <a:t>四元数的运算及性质</a:t>
            </a:r>
            <a:endParaRPr lang="en-US" altLang="zh-CN" dirty="0">
              <a:solidFill>
                <a:srgbClr val="000000"/>
              </a:solidFill>
              <a:latin typeface="微软雅黑"/>
              <a:ea typeface="微软雅黑"/>
            </a:endParaRPr>
          </a:p>
          <a:p>
            <a:pPr>
              <a:buClr>
                <a:srgbClr val="C0504D"/>
              </a:buClr>
            </a:pPr>
            <a:r>
              <a:rPr lang="zh-CN" altLang="en-US" dirty="0">
                <a:solidFill>
                  <a:srgbClr val="FF0000"/>
                </a:solidFill>
                <a:latin typeface="微软雅黑"/>
                <a:ea typeface="微软雅黑"/>
              </a:rPr>
              <a:t>四元数</a:t>
            </a:r>
            <a:endParaRPr lang="en-US" altLang="zh-CN" dirty="0">
              <a:solidFill>
                <a:srgbClr val="FF0000"/>
              </a:solidFill>
              <a:latin typeface="微软雅黑"/>
              <a:ea typeface="微软雅黑"/>
            </a:endParaRPr>
          </a:p>
          <a:p>
            <a:pPr marL="0" indent="0">
              <a:buClr>
                <a:srgbClr val="C0504D"/>
              </a:buClr>
              <a:buNone/>
            </a:pPr>
            <a:r>
              <a:rPr lang="zh-CN" altLang="en-US" dirty="0"/>
              <a:t>四元数是超复数系统，一个四元数被表示为：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err="1"/>
              <a:t>i</a:t>
            </a:r>
            <a:r>
              <a:rPr lang="en-US" altLang="zh-CN" dirty="0"/>
              <a:t>, j, k</a:t>
            </a:r>
            <a:r>
              <a:rPr lang="zh-CN" altLang="en-US" dirty="0"/>
              <a:t>为三个维度</a:t>
            </a:r>
            <a:r>
              <a:rPr lang="en-US" altLang="zh-CN" dirty="0"/>
              <a:t>(x</a:t>
            </a:r>
            <a:r>
              <a:rPr lang="zh-CN" altLang="en-US" dirty="0"/>
              <a:t>、</a:t>
            </a:r>
            <a:r>
              <a:rPr lang="en-US" altLang="zh-CN" dirty="0"/>
              <a:t>y</a:t>
            </a:r>
            <a:r>
              <a:rPr lang="zh-CN" altLang="en-US" dirty="0"/>
              <a:t>、</a:t>
            </a:r>
            <a:r>
              <a:rPr lang="en-US" altLang="zh-CN" dirty="0"/>
              <a:t>z</a:t>
            </a:r>
            <a:r>
              <a:rPr lang="zh-CN" altLang="en-US" dirty="0"/>
              <a:t>轴</a:t>
            </a:r>
            <a:r>
              <a:rPr lang="en-US" altLang="zh-CN" dirty="0"/>
              <a:t>)</a:t>
            </a:r>
            <a:r>
              <a:rPr lang="zh-CN" altLang="en-US" dirty="0"/>
              <a:t>上的单位矢量。</a:t>
            </a:r>
            <a:endParaRPr lang="en-US" altLang="zh-CN" dirty="0"/>
          </a:p>
          <a:p>
            <a:pPr>
              <a:buClr>
                <a:srgbClr val="C0504D"/>
              </a:buClr>
            </a:pPr>
            <a:r>
              <a:rPr lang="zh-CN" altLang="en-US" dirty="0">
                <a:solidFill>
                  <a:srgbClr val="FF0000"/>
                </a:solidFill>
              </a:rPr>
              <a:t>对偶数</a:t>
            </a:r>
            <a:endParaRPr lang="en-US" altLang="zh-CN" dirty="0">
              <a:solidFill>
                <a:srgbClr val="FF0000"/>
              </a:solidFill>
            </a:endParaRPr>
          </a:p>
          <a:p>
            <a:pPr marL="0" indent="0">
              <a:buClr>
                <a:srgbClr val="C0504D"/>
              </a:buClr>
              <a:buNone/>
            </a:pPr>
            <a:r>
              <a:rPr lang="zh-CN" altLang="en-US" dirty="0"/>
              <a:t>一个对偶数被定义为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a:t>	      </a:t>
            </a:r>
            <a:r>
              <a:rPr lang="zh-CN" altLang="en-US" dirty="0"/>
              <a:t>都是实数</a:t>
            </a:r>
            <a:r>
              <a:rPr lang="en-US" altLang="zh-CN" dirty="0"/>
              <a:t>(</a:t>
            </a:r>
            <a:r>
              <a:rPr lang="zh-CN" altLang="en-US" dirty="0"/>
              <a:t>代数中的任意一个元素</a:t>
            </a:r>
            <a:r>
              <a:rPr lang="en-US" altLang="zh-CN" dirty="0"/>
              <a:t>)</a:t>
            </a:r>
            <a:r>
              <a:rPr lang="zh-CN" altLang="en-US" dirty="0"/>
              <a:t>，</a:t>
            </a:r>
            <a:r>
              <a:rPr lang="el-GR" altLang="zh-CN" dirty="0"/>
              <a:t> ϵ</a:t>
            </a:r>
            <a:r>
              <a:rPr lang="zh-CN" altLang="en-US" dirty="0"/>
              <a:t>是一个对偶单位，并有</a:t>
            </a:r>
            <a:r>
              <a:rPr lang="en-US" altLang="zh-CN" dirty="0"/>
              <a:t>	  </a:t>
            </a:r>
            <a:r>
              <a:rPr lang="zh-CN" altLang="en-US" dirty="0"/>
              <a:t>在公式中，</a:t>
            </a:r>
            <a:r>
              <a:rPr lang="en-US" altLang="zh-CN" dirty="0"/>
              <a:t>	  </a:t>
            </a:r>
            <a:r>
              <a:rPr lang="zh-CN" altLang="en-US" dirty="0"/>
              <a:t>是</a:t>
            </a:r>
            <a:r>
              <a:rPr lang="en-US" altLang="zh-CN" dirty="0"/>
              <a:t>    </a:t>
            </a:r>
            <a:r>
              <a:rPr lang="zh-CN" altLang="en-US" dirty="0"/>
              <a:t>的实部和对偶部分。</a:t>
            </a:r>
          </a:p>
        </p:txBody>
      </p:sp>
      <p:pic>
        <p:nvPicPr>
          <p:cNvPr id="2" name="图片 1">
            <a:extLst>
              <a:ext uri="{FF2B5EF4-FFF2-40B4-BE49-F238E27FC236}">
                <a16:creationId xmlns:a16="http://schemas.microsoft.com/office/drawing/2014/main" id="{94DF0EA0-AC58-40B2-BCB4-F943840EBB39}"/>
              </a:ext>
            </a:extLst>
          </p:cNvPr>
          <p:cNvPicPr>
            <a:picLocks noChangeAspect="1"/>
          </p:cNvPicPr>
          <p:nvPr/>
        </p:nvPicPr>
        <p:blipFill>
          <a:blip r:embed="rId4"/>
          <a:stretch>
            <a:fillRect/>
          </a:stretch>
        </p:blipFill>
        <p:spPr>
          <a:xfrm>
            <a:off x="3124238" y="2638479"/>
            <a:ext cx="2495238" cy="333333"/>
          </a:xfrm>
          <a:prstGeom prst="rect">
            <a:avLst/>
          </a:prstGeom>
        </p:spPr>
      </p:pic>
      <p:pic>
        <p:nvPicPr>
          <p:cNvPr id="4" name="图片 3">
            <a:extLst>
              <a:ext uri="{FF2B5EF4-FFF2-40B4-BE49-F238E27FC236}">
                <a16:creationId xmlns:a16="http://schemas.microsoft.com/office/drawing/2014/main" id="{4E81DB4D-F19B-4302-8FD6-75C6E707A788}"/>
              </a:ext>
            </a:extLst>
          </p:cNvPr>
          <p:cNvPicPr>
            <a:picLocks noChangeAspect="1"/>
          </p:cNvPicPr>
          <p:nvPr/>
        </p:nvPicPr>
        <p:blipFill>
          <a:blip r:embed="rId5"/>
          <a:stretch>
            <a:fillRect/>
          </a:stretch>
        </p:blipFill>
        <p:spPr>
          <a:xfrm>
            <a:off x="3450759" y="4398291"/>
            <a:ext cx="1842196" cy="457188"/>
          </a:xfrm>
          <a:prstGeom prst="rect">
            <a:avLst/>
          </a:prstGeom>
        </p:spPr>
      </p:pic>
      <p:pic>
        <p:nvPicPr>
          <p:cNvPr id="5" name="图片 4">
            <a:extLst>
              <a:ext uri="{FF2B5EF4-FFF2-40B4-BE49-F238E27FC236}">
                <a16:creationId xmlns:a16="http://schemas.microsoft.com/office/drawing/2014/main" id="{0BFDFD49-B69C-488F-BB59-8C5598BC45DD}"/>
              </a:ext>
            </a:extLst>
          </p:cNvPr>
          <p:cNvPicPr>
            <a:picLocks noChangeAspect="1"/>
          </p:cNvPicPr>
          <p:nvPr/>
        </p:nvPicPr>
        <p:blipFill>
          <a:blip r:embed="rId6"/>
          <a:stretch>
            <a:fillRect/>
          </a:stretch>
        </p:blipFill>
        <p:spPr>
          <a:xfrm>
            <a:off x="1371684" y="4952960"/>
            <a:ext cx="523810" cy="304762"/>
          </a:xfrm>
          <a:prstGeom prst="rect">
            <a:avLst/>
          </a:prstGeom>
        </p:spPr>
      </p:pic>
      <p:pic>
        <p:nvPicPr>
          <p:cNvPr id="7" name="图片 6">
            <a:extLst>
              <a:ext uri="{FF2B5EF4-FFF2-40B4-BE49-F238E27FC236}">
                <a16:creationId xmlns:a16="http://schemas.microsoft.com/office/drawing/2014/main" id="{33870F80-A7C3-43F2-A5C3-929C1817A83B}"/>
              </a:ext>
            </a:extLst>
          </p:cNvPr>
          <p:cNvPicPr>
            <a:picLocks noChangeAspect="1"/>
          </p:cNvPicPr>
          <p:nvPr/>
        </p:nvPicPr>
        <p:blipFill>
          <a:blip r:embed="rId7"/>
          <a:stretch>
            <a:fillRect/>
          </a:stretch>
        </p:blipFill>
        <p:spPr>
          <a:xfrm>
            <a:off x="928827" y="5338777"/>
            <a:ext cx="704762" cy="276190"/>
          </a:xfrm>
          <a:prstGeom prst="rect">
            <a:avLst/>
          </a:prstGeom>
        </p:spPr>
      </p:pic>
      <p:pic>
        <p:nvPicPr>
          <p:cNvPr id="13" name="图片 12">
            <a:extLst>
              <a:ext uri="{FF2B5EF4-FFF2-40B4-BE49-F238E27FC236}">
                <a16:creationId xmlns:a16="http://schemas.microsoft.com/office/drawing/2014/main" id="{44F6B157-A2C7-43EB-A8A6-4A8CF7A5CE9A}"/>
              </a:ext>
            </a:extLst>
          </p:cNvPr>
          <p:cNvPicPr>
            <a:picLocks noChangeAspect="1"/>
          </p:cNvPicPr>
          <p:nvPr/>
        </p:nvPicPr>
        <p:blipFill>
          <a:blip r:embed="rId6"/>
          <a:stretch>
            <a:fillRect/>
          </a:stretch>
        </p:blipFill>
        <p:spPr>
          <a:xfrm>
            <a:off x="2895644" y="5310205"/>
            <a:ext cx="523810" cy="304762"/>
          </a:xfrm>
          <a:prstGeom prst="rect">
            <a:avLst/>
          </a:prstGeom>
        </p:spPr>
      </p:pic>
      <p:pic>
        <p:nvPicPr>
          <p:cNvPr id="8" name="图片 7">
            <a:extLst>
              <a:ext uri="{FF2B5EF4-FFF2-40B4-BE49-F238E27FC236}">
                <a16:creationId xmlns:a16="http://schemas.microsoft.com/office/drawing/2014/main" id="{BC78F557-0138-4BDA-B356-2225E7AEDB14}"/>
              </a:ext>
            </a:extLst>
          </p:cNvPr>
          <p:cNvPicPr>
            <a:picLocks noChangeAspect="1"/>
          </p:cNvPicPr>
          <p:nvPr/>
        </p:nvPicPr>
        <p:blipFill>
          <a:blip r:embed="rId8"/>
          <a:stretch>
            <a:fillRect/>
          </a:stretch>
        </p:blipFill>
        <p:spPr>
          <a:xfrm>
            <a:off x="3786310" y="5343538"/>
            <a:ext cx="219048" cy="266667"/>
          </a:xfrm>
          <a:prstGeom prst="rect">
            <a:avLst/>
          </a:prstGeom>
        </p:spPr>
      </p:pic>
      <p:pic>
        <p:nvPicPr>
          <p:cNvPr id="3" name="图片 2">
            <a:extLst>
              <a:ext uri="{FF2B5EF4-FFF2-40B4-BE49-F238E27FC236}">
                <a16:creationId xmlns:a16="http://schemas.microsoft.com/office/drawing/2014/main" id="{C133EA2F-B9B7-45D5-91EA-812FC5EC920D}"/>
              </a:ext>
            </a:extLst>
          </p:cNvPr>
          <p:cNvPicPr>
            <a:picLocks noChangeAspect="1"/>
          </p:cNvPicPr>
          <p:nvPr/>
        </p:nvPicPr>
        <p:blipFill>
          <a:blip r:embed="rId9"/>
          <a:stretch>
            <a:fillRect/>
          </a:stretch>
        </p:blipFill>
        <p:spPr>
          <a:xfrm>
            <a:off x="5943564" y="2419430"/>
            <a:ext cx="2580952" cy="771429"/>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a:t>
            </a:r>
            <a:endParaRPr lang="en-US" altLang="zh-CN" dirty="0">
              <a:solidFill>
                <a:srgbClr val="FF0000"/>
              </a:solidFill>
            </a:endParaRPr>
          </a:p>
          <a:p>
            <a:pPr marL="0" indent="0">
              <a:buNone/>
            </a:pPr>
            <a:r>
              <a:rPr lang="zh-CN" altLang="en-US" dirty="0"/>
              <a:t>一个对偶四元数</a:t>
            </a:r>
            <a:r>
              <a:rPr lang="en-US" altLang="zh-CN" dirty="0"/>
              <a:t>Q</a:t>
            </a:r>
            <a:r>
              <a:rPr lang="zh-CN" altLang="en-US" dirty="0"/>
              <a:t>的形式为</a:t>
            </a:r>
            <a:r>
              <a:rPr lang="en-US" altLang="zh-CN" dirty="0"/>
              <a:t>Q=a+</a:t>
            </a:r>
            <a:r>
              <a:rPr lang="el-GR" altLang="zh-CN" dirty="0"/>
              <a:t>ϵ</a:t>
            </a:r>
            <a:r>
              <a:rPr lang="en-US" altLang="zh-CN" dirty="0"/>
              <a:t>b</a:t>
            </a:r>
            <a:r>
              <a:rPr lang="zh-CN" altLang="en-US" dirty="0"/>
              <a:t>，其中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根据对偶数的性质，</a:t>
            </a:r>
            <a:r>
              <a:rPr lang="en-US" altLang="zh-CN" dirty="0"/>
              <a:t>a</a:t>
            </a:r>
            <a:r>
              <a:rPr lang="zh-CN" altLang="en-US" dirty="0"/>
              <a:t>和</a:t>
            </a:r>
            <a:r>
              <a:rPr lang="en-US" altLang="zh-CN" dirty="0"/>
              <a:t>b</a:t>
            </a:r>
            <a:r>
              <a:rPr lang="zh-CN" altLang="en-US" dirty="0"/>
              <a:t>分别为</a:t>
            </a:r>
            <a:r>
              <a:rPr lang="en-US" altLang="zh-CN" dirty="0"/>
              <a:t>Q</a:t>
            </a:r>
            <a:r>
              <a:rPr lang="zh-CN" altLang="en-US" dirty="0"/>
              <a:t>的实部和对偶部。可以将</a:t>
            </a:r>
            <a:r>
              <a:rPr lang="en-US" altLang="zh-CN" dirty="0"/>
              <a:t>Q</a:t>
            </a:r>
            <a:r>
              <a:rPr lang="zh-CN" altLang="en-US" dirty="0"/>
              <a:t>表示为八元组：</a:t>
            </a:r>
          </a:p>
        </p:txBody>
      </p:sp>
      <p:pic>
        <p:nvPicPr>
          <p:cNvPr id="2" name="图片 1">
            <a:extLst>
              <a:ext uri="{FF2B5EF4-FFF2-40B4-BE49-F238E27FC236}">
                <a16:creationId xmlns:a16="http://schemas.microsoft.com/office/drawing/2014/main" id="{13AA6266-9708-49CD-9C16-853AE8AF48B5}"/>
              </a:ext>
            </a:extLst>
          </p:cNvPr>
          <p:cNvPicPr>
            <a:picLocks noChangeAspect="1"/>
          </p:cNvPicPr>
          <p:nvPr/>
        </p:nvPicPr>
        <p:blipFill>
          <a:blip r:embed="rId4"/>
          <a:stretch>
            <a:fillRect/>
          </a:stretch>
        </p:blipFill>
        <p:spPr>
          <a:xfrm>
            <a:off x="3177546" y="2228962"/>
            <a:ext cx="2638095" cy="819048"/>
          </a:xfrm>
          <a:prstGeom prst="rect">
            <a:avLst/>
          </a:prstGeom>
        </p:spPr>
      </p:pic>
      <p:pic>
        <p:nvPicPr>
          <p:cNvPr id="3" name="图片 2">
            <a:extLst>
              <a:ext uri="{FF2B5EF4-FFF2-40B4-BE49-F238E27FC236}">
                <a16:creationId xmlns:a16="http://schemas.microsoft.com/office/drawing/2014/main" id="{0FEDA28B-D6D4-4BB4-9B26-3F9720326166}"/>
              </a:ext>
            </a:extLst>
          </p:cNvPr>
          <p:cNvPicPr>
            <a:picLocks noChangeAspect="1"/>
          </p:cNvPicPr>
          <p:nvPr/>
        </p:nvPicPr>
        <p:blipFill>
          <a:blip r:embed="rId5"/>
          <a:stretch>
            <a:fillRect/>
          </a:stretch>
        </p:blipFill>
        <p:spPr>
          <a:xfrm>
            <a:off x="3076762" y="4053667"/>
            <a:ext cx="2990476" cy="342857"/>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对偶四元数可以建模转移和旋转</a:t>
            </a:r>
            <a:endParaRPr lang="en-US" altLang="zh-CN" dirty="0">
              <a:solidFill>
                <a:srgbClr val="FF0000"/>
              </a:solidFill>
            </a:endParaRPr>
          </a:p>
          <a:p>
            <a:pPr marL="0" indent="0">
              <a:buNone/>
            </a:pPr>
            <a:r>
              <a:rPr lang="zh-CN" altLang="en-US" dirty="0"/>
              <a:t>设</a:t>
            </a:r>
            <a:r>
              <a:rPr lang="en-US" altLang="zh-CN" dirty="0"/>
              <a:t>		     </a:t>
            </a:r>
            <a:r>
              <a:rPr lang="zh-CN" altLang="en-US" dirty="0"/>
              <a:t>为</a:t>
            </a:r>
            <a:r>
              <a:rPr lang="zh-CN" altLang="en-US" b="1" dirty="0"/>
              <a:t>四元数</a:t>
            </a:r>
            <a:r>
              <a:rPr lang="zh-CN" altLang="en-US" dirty="0"/>
              <a:t>，表示围绕单位向量</a:t>
            </a:r>
            <a:r>
              <a:rPr lang="en-US" altLang="zh-CN" dirty="0"/>
              <a:t>    </a:t>
            </a:r>
            <a:r>
              <a:rPr lang="zh-CN" altLang="en-US" dirty="0"/>
              <a:t>通过</a:t>
            </a:r>
            <a:r>
              <a:rPr lang="el-GR" altLang="zh-CN" dirty="0"/>
              <a:t>θ</a:t>
            </a:r>
            <a:r>
              <a:rPr lang="zh-CN" altLang="en-US" dirty="0"/>
              <a:t>的旋转，可以观察到</a:t>
            </a:r>
            <a:r>
              <a:rPr lang="en-US" altLang="zh-CN" dirty="0"/>
              <a:t>|q|=1</a:t>
            </a:r>
            <a:r>
              <a:rPr lang="zh-CN" altLang="en-US" dirty="0"/>
              <a:t>。</a:t>
            </a:r>
            <a:endParaRPr lang="en-US" altLang="zh-CN" dirty="0"/>
          </a:p>
          <a:p>
            <a:pPr marL="0" indent="0">
              <a:buNone/>
            </a:pPr>
            <a:r>
              <a:rPr lang="zh-CN" altLang="en-US" dirty="0"/>
              <a:t>接着将对应的旋转矩阵定义为</a:t>
            </a:r>
            <a:r>
              <a:rPr lang="en-US" altLang="zh-CN" dirty="0"/>
              <a:t>R</a:t>
            </a:r>
            <a:r>
              <a:rPr lang="zh-CN" altLang="en-US" dirty="0"/>
              <a:t>并且设</a:t>
            </a:r>
            <a:r>
              <a:rPr lang="en-US" altLang="zh-CN" dirty="0"/>
              <a:t>t=(t1, t2, t3)</a:t>
            </a:r>
            <a:r>
              <a:rPr lang="zh-CN" altLang="en-US" dirty="0"/>
              <a:t>为平移，</a:t>
            </a:r>
            <a:r>
              <a:rPr lang="en-US" altLang="zh-CN" dirty="0"/>
              <a:t>R</a:t>
            </a:r>
            <a:r>
              <a:rPr lang="zh-CN" altLang="en-US" dirty="0"/>
              <a:t>和</a:t>
            </a:r>
            <a:r>
              <a:rPr lang="en-US" altLang="zh-CN" dirty="0"/>
              <a:t>t</a:t>
            </a:r>
            <a:r>
              <a:rPr lang="zh-CN" altLang="en-US" dirty="0"/>
              <a:t>可以被设置为纯四元数。</a:t>
            </a:r>
            <a:endParaRPr lang="en-US" altLang="zh-CN" dirty="0"/>
          </a:p>
          <a:p>
            <a:pPr marL="0" indent="0">
              <a:buNone/>
            </a:pPr>
            <a:r>
              <a:rPr lang="zh-CN" altLang="en-US" dirty="0"/>
              <a:t>一个点</a:t>
            </a:r>
            <a:r>
              <a:rPr lang="en-US" altLang="zh-CN" dirty="0"/>
              <a:t>v</a:t>
            </a:r>
            <a:r>
              <a:rPr lang="zh-CN" altLang="en-US" dirty="0"/>
              <a:t>经历过</a:t>
            </a:r>
            <a:r>
              <a:rPr lang="en-US" altLang="zh-CN" dirty="0"/>
              <a:t>R</a:t>
            </a:r>
            <a:r>
              <a:rPr lang="zh-CN" altLang="en-US" dirty="0"/>
              <a:t>的旋转和</a:t>
            </a:r>
            <a:r>
              <a:rPr lang="en-US" altLang="zh-CN" dirty="0"/>
              <a:t>t</a:t>
            </a:r>
            <a:r>
              <a:rPr lang="zh-CN" altLang="en-US" dirty="0"/>
              <a:t>的平移变为</a:t>
            </a:r>
            <a:r>
              <a:rPr lang="en-US" altLang="zh-CN" dirty="0" err="1"/>
              <a:t>Rv</a:t>
            </a:r>
            <a:r>
              <a:rPr lang="en-US" altLang="zh-CN" dirty="0"/>
              <a:t> + t</a:t>
            </a:r>
            <a:r>
              <a:rPr lang="zh-CN" altLang="en-US" dirty="0"/>
              <a:t>。</a:t>
            </a:r>
            <a:endParaRPr lang="en-US" altLang="zh-CN" dirty="0"/>
          </a:p>
          <a:p>
            <a:pPr marL="0" indent="0">
              <a:buNone/>
            </a:pPr>
            <a:r>
              <a:rPr lang="zh-CN" altLang="en-US" dirty="0"/>
              <a:t>旋转和平移向量</a:t>
            </a:r>
            <a:r>
              <a:rPr lang="en-US" altLang="zh-CN" dirty="0"/>
              <a:t>R</a:t>
            </a:r>
            <a:r>
              <a:rPr lang="zh-CN" altLang="en-US" dirty="0"/>
              <a:t>和</a:t>
            </a:r>
            <a:r>
              <a:rPr lang="en-US" altLang="zh-CN" dirty="0"/>
              <a:t>t</a:t>
            </a:r>
            <a:r>
              <a:rPr lang="zh-CN" altLang="en-US" dirty="0"/>
              <a:t>可以被对偶四元数</a:t>
            </a:r>
            <a:r>
              <a:rPr lang="el-GR" altLang="zh-CN" dirty="0"/>
              <a:t>σ</a:t>
            </a:r>
            <a:r>
              <a:rPr lang="zh-CN" altLang="en-US" dirty="0"/>
              <a:t>表示，写为：</a:t>
            </a:r>
            <a:endParaRPr lang="en-US" altLang="zh-CN" dirty="0"/>
          </a:p>
          <a:p>
            <a:pPr marL="0" indent="0">
              <a:buNone/>
            </a:pPr>
            <a:endParaRPr lang="en-US" altLang="zh-CN" dirty="0"/>
          </a:p>
          <a:p>
            <a:pPr marL="0" indent="0">
              <a:buNone/>
            </a:pPr>
            <a:r>
              <a:rPr lang="zh-CN" altLang="en-US" dirty="0"/>
              <a:t>特别地，如果变换为纯旋转，即</a:t>
            </a:r>
            <a:r>
              <a:rPr lang="en-US" altLang="zh-CN" dirty="0"/>
              <a:t>t=0</a:t>
            </a:r>
            <a:r>
              <a:rPr lang="zh-CN" altLang="en-US" dirty="0"/>
              <a:t>，我们得到</a:t>
            </a:r>
            <a:r>
              <a:rPr lang="en-US" altLang="zh-CN" dirty="0"/>
              <a:t>σ=q</a:t>
            </a:r>
            <a:r>
              <a:rPr lang="zh-CN" altLang="en-US" dirty="0"/>
              <a:t>；如果变换为纯平移，令</a:t>
            </a:r>
            <a:r>
              <a:rPr lang="en-US" altLang="zh-CN" dirty="0"/>
              <a:t>θ=0</a:t>
            </a:r>
            <a:r>
              <a:rPr lang="zh-CN" altLang="en-US" dirty="0"/>
              <a:t>，我们得到</a:t>
            </a:r>
            <a:r>
              <a:rPr lang="en-US" altLang="zh-CN" dirty="0"/>
              <a:t>		 </a:t>
            </a:r>
            <a:r>
              <a:rPr lang="zh-CN" altLang="en-US" dirty="0"/>
              <a:t>，式子为单位对偶四元数。</a:t>
            </a:r>
          </a:p>
        </p:txBody>
      </p:sp>
      <p:pic>
        <p:nvPicPr>
          <p:cNvPr id="4" name="图片 3">
            <a:extLst>
              <a:ext uri="{FF2B5EF4-FFF2-40B4-BE49-F238E27FC236}">
                <a16:creationId xmlns:a16="http://schemas.microsoft.com/office/drawing/2014/main" id="{2676AA92-F273-47D9-8628-01769E26E185}"/>
              </a:ext>
            </a:extLst>
          </p:cNvPr>
          <p:cNvPicPr>
            <a:picLocks noChangeAspect="1"/>
          </p:cNvPicPr>
          <p:nvPr/>
        </p:nvPicPr>
        <p:blipFill>
          <a:blip r:embed="rId4"/>
          <a:stretch>
            <a:fillRect/>
          </a:stretch>
        </p:blipFill>
        <p:spPr>
          <a:xfrm>
            <a:off x="990694" y="1752644"/>
            <a:ext cx="1742857" cy="323810"/>
          </a:xfrm>
          <a:prstGeom prst="rect">
            <a:avLst/>
          </a:prstGeom>
        </p:spPr>
      </p:pic>
      <p:pic>
        <p:nvPicPr>
          <p:cNvPr id="5" name="图片 4">
            <a:extLst>
              <a:ext uri="{FF2B5EF4-FFF2-40B4-BE49-F238E27FC236}">
                <a16:creationId xmlns:a16="http://schemas.microsoft.com/office/drawing/2014/main" id="{7A7B73BD-5464-4D0B-BC35-672118BC1F85}"/>
              </a:ext>
            </a:extLst>
          </p:cNvPr>
          <p:cNvPicPr>
            <a:picLocks noChangeAspect="1"/>
          </p:cNvPicPr>
          <p:nvPr/>
        </p:nvPicPr>
        <p:blipFill>
          <a:blip r:embed="rId5"/>
          <a:stretch>
            <a:fillRect/>
          </a:stretch>
        </p:blipFill>
        <p:spPr>
          <a:xfrm>
            <a:off x="6172158" y="1755050"/>
            <a:ext cx="180952" cy="238095"/>
          </a:xfrm>
          <a:prstGeom prst="rect">
            <a:avLst/>
          </a:prstGeom>
        </p:spPr>
      </p:pic>
      <p:pic>
        <p:nvPicPr>
          <p:cNvPr id="6" name="图片 5">
            <a:extLst>
              <a:ext uri="{FF2B5EF4-FFF2-40B4-BE49-F238E27FC236}">
                <a16:creationId xmlns:a16="http://schemas.microsoft.com/office/drawing/2014/main" id="{206A4E8A-57BE-4458-9E4F-3EF27E6E009E}"/>
              </a:ext>
            </a:extLst>
          </p:cNvPr>
          <p:cNvPicPr>
            <a:picLocks noChangeAspect="1"/>
          </p:cNvPicPr>
          <p:nvPr/>
        </p:nvPicPr>
        <p:blipFill>
          <a:blip r:embed="rId6"/>
          <a:stretch>
            <a:fillRect/>
          </a:stretch>
        </p:blipFill>
        <p:spPr>
          <a:xfrm>
            <a:off x="3815641" y="4267178"/>
            <a:ext cx="1361905" cy="590476"/>
          </a:xfrm>
          <a:prstGeom prst="rect">
            <a:avLst/>
          </a:prstGeom>
        </p:spPr>
      </p:pic>
      <p:pic>
        <p:nvPicPr>
          <p:cNvPr id="7" name="图片 6">
            <a:extLst>
              <a:ext uri="{FF2B5EF4-FFF2-40B4-BE49-F238E27FC236}">
                <a16:creationId xmlns:a16="http://schemas.microsoft.com/office/drawing/2014/main" id="{E92139EF-6AEC-418C-BBE6-14F2D626F155}"/>
              </a:ext>
            </a:extLst>
          </p:cNvPr>
          <p:cNvPicPr>
            <a:picLocks noChangeAspect="1"/>
          </p:cNvPicPr>
          <p:nvPr/>
        </p:nvPicPr>
        <p:blipFill>
          <a:blip r:embed="rId7"/>
          <a:stretch>
            <a:fillRect/>
          </a:stretch>
        </p:blipFill>
        <p:spPr>
          <a:xfrm>
            <a:off x="3248974" y="5184756"/>
            <a:ext cx="1133333" cy="266667"/>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建模过程</a:t>
            </a:r>
          </a:p>
        </p:txBody>
      </p:sp>
      <p:sp>
        <p:nvSpPr>
          <p:cNvPr id="8195" name="内容占位符 2"/>
          <p:cNvSpPr>
            <a:spLocks noGrp="1"/>
          </p:cNvSpPr>
          <p:nvPr>
            <p:ph idx="4294967295"/>
          </p:nvPr>
        </p:nvSpPr>
        <p:spPr>
          <a:xfrm>
            <a:off x="457308" y="1066862"/>
            <a:ext cx="8172342" cy="4952870"/>
          </a:xfrm>
        </p:spPr>
        <p:txBody>
          <a:bodyPr vert="horz" wrap="square" anchor="t"/>
          <a:lstStyle/>
          <a:p>
            <a:r>
              <a:rPr lang="zh-CN" altLang="en-US" dirty="0"/>
              <a:t>符号描述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91DEB8-D9CD-4680-AD02-7F76838851BD}"/>
              </a:ext>
            </a:extLst>
          </p:cNvPr>
          <p:cNvPicPr>
            <a:picLocks noChangeAspect="1"/>
          </p:cNvPicPr>
          <p:nvPr/>
        </p:nvPicPr>
        <p:blipFill>
          <a:blip r:embed="rId4"/>
          <a:stretch>
            <a:fillRect/>
          </a:stretch>
        </p:blipFill>
        <p:spPr>
          <a:xfrm>
            <a:off x="1010095" y="1848047"/>
            <a:ext cx="7123809" cy="3161905"/>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对偶四元数关系的规范化</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r>
              <a:rPr lang="zh-CN" altLang="en-US" sz="1800" dirty="0"/>
              <a:t>可以观察到自由度从</a:t>
            </a:r>
            <a:r>
              <a:rPr lang="en-US" altLang="zh-CN" sz="1800" dirty="0"/>
              <a:t>8</a:t>
            </a:r>
            <a:r>
              <a:rPr lang="zh-CN" altLang="en-US" sz="1800" dirty="0"/>
              <a:t>减为</a:t>
            </a:r>
            <a:r>
              <a:rPr lang="en-US" altLang="zh-CN" sz="1800" dirty="0"/>
              <a:t>6</a:t>
            </a:r>
            <a:r>
              <a:rPr lang="zh-CN" altLang="en-US" sz="1800" dirty="0"/>
              <a:t>，其物理解释恰好是三维世界中刚体的自由度。</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5EAE3E0-B104-4C67-9C12-8D6CE0C29937}"/>
              </a:ext>
            </a:extLst>
          </p:cNvPr>
          <p:cNvPicPr>
            <a:picLocks noChangeAspect="1"/>
          </p:cNvPicPr>
          <p:nvPr/>
        </p:nvPicPr>
        <p:blipFill>
          <a:blip r:embed="rId4"/>
          <a:stretch>
            <a:fillRect/>
          </a:stretch>
        </p:blipFill>
        <p:spPr>
          <a:xfrm>
            <a:off x="396594" y="1447852"/>
            <a:ext cx="8200000" cy="895238"/>
          </a:xfrm>
          <a:prstGeom prst="rect">
            <a:avLst/>
          </a:prstGeom>
        </p:spPr>
      </p:pic>
      <p:pic>
        <p:nvPicPr>
          <p:cNvPr id="3" name="图片 2">
            <a:extLst>
              <a:ext uri="{FF2B5EF4-FFF2-40B4-BE49-F238E27FC236}">
                <a16:creationId xmlns:a16="http://schemas.microsoft.com/office/drawing/2014/main" id="{2187C6C1-F2D8-4080-B381-F9E98CCBDE48}"/>
              </a:ext>
            </a:extLst>
          </p:cNvPr>
          <p:cNvPicPr>
            <a:picLocks noChangeAspect="1"/>
          </p:cNvPicPr>
          <p:nvPr/>
        </p:nvPicPr>
        <p:blipFill rotWithShape="1">
          <a:blip r:embed="rId5"/>
          <a:srcRect t="19050"/>
          <a:stretch/>
        </p:blipFill>
        <p:spPr>
          <a:xfrm>
            <a:off x="429087" y="2324212"/>
            <a:ext cx="8190476" cy="647600"/>
          </a:xfrm>
          <a:prstGeom prst="rect">
            <a:avLst/>
          </a:prstGeom>
        </p:spPr>
      </p:pic>
      <p:pic>
        <p:nvPicPr>
          <p:cNvPr id="4" name="图片 3">
            <a:extLst>
              <a:ext uri="{FF2B5EF4-FFF2-40B4-BE49-F238E27FC236}">
                <a16:creationId xmlns:a16="http://schemas.microsoft.com/office/drawing/2014/main" id="{35E11EDC-7BB1-4076-A283-537F03E4FE6E}"/>
              </a:ext>
            </a:extLst>
          </p:cNvPr>
          <p:cNvPicPr>
            <a:picLocks noChangeAspect="1"/>
          </p:cNvPicPr>
          <p:nvPr/>
        </p:nvPicPr>
        <p:blipFill>
          <a:blip r:embed="rId6"/>
          <a:stretch>
            <a:fillRect/>
          </a:stretch>
        </p:blipFill>
        <p:spPr>
          <a:xfrm>
            <a:off x="304912" y="2820951"/>
            <a:ext cx="1533333" cy="390476"/>
          </a:xfrm>
          <a:prstGeom prst="rect">
            <a:avLst/>
          </a:prstGeom>
        </p:spPr>
      </p:pic>
      <p:pic>
        <p:nvPicPr>
          <p:cNvPr id="5" name="图片 4">
            <a:extLst>
              <a:ext uri="{FF2B5EF4-FFF2-40B4-BE49-F238E27FC236}">
                <a16:creationId xmlns:a16="http://schemas.microsoft.com/office/drawing/2014/main" id="{325CBC34-EA39-4B94-ACE9-015B956CA289}"/>
              </a:ext>
            </a:extLst>
          </p:cNvPr>
          <p:cNvPicPr>
            <a:picLocks noChangeAspect="1"/>
          </p:cNvPicPr>
          <p:nvPr/>
        </p:nvPicPr>
        <p:blipFill>
          <a:blip r:embed="rId7"/>
          <a:stretch>
            <a:fillRect/>
          </a:stretch>
        </p:blipFill>
        <p:spPr>
          <a:xfrm>
            <a:off x="476762" y="3200489"/>
            <a:ext cx="8190476" cy="838095"/>
          </a:xfrm>
          <a:prstGeom prst="rect">
            <a:avLst/>
          </a:prstGeom>
        </p:spPr>
      </p:pic>
      <p:pic>
        <p:nvPicPr>
          <p:cNvPr id="6" name="图片 5">
            <a:extLst>
              <a:ext uri="{FF2B5EF4-FFF2-40B4-BE49-F238E27FC236}">
                <a16:creationId xmlns:a16="http://schemas.microsoft.com/office/drawing/2014/main" id="{23C62F5B-688B-45CD-820C-905D318C25F6}"/>
              </a:ext>
            </a:extLst>
          </p:cNvPr>
          <p:cNvPicPr>
            <a:picLocks noChangeAspect="1"/>
          </p:cNvPicPr>
          <p:nvPr/>
        </p:nvPicPr>
        <p:blipFill rotWithShape="1">
          <a:blip r:embed="rId8"/>
          <a:srcRect b="7529"/>
          <a:stretch/>
        </p:blipFill>
        <p:spPr>
          <a:xfrm>
            <a:off x="457308" y="3962386"/>
            <a:ext cx="8190476" cy="1382668"/>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平移和旋转头实体</a:t>
            </a:r>
            <a:endParaRPr lang="en-US" altLang="zh-CN" sz="1800" dirty="0"/>
          </a:p>
          <a:p>
            <a:pPr marL="0" indent="0">
              <a:buNone/>
            </a:pPr>
            <a:r>
              <a:rPr lang="zh-CN" altLang="en-US" sz="1800" dirty="0"/>
              <a:t>如右图所示，如果三元组存在于知识图谱中，</a:t>
            </a:r>
            <a:endParaRPr lang="en-US" altLang="zh-CN" sz="1800" dirty="0"/>
          </a:p>
          <a:p>
            <a:pPr marL="0" indent="0">
              <a:buNone/>
            </a:pPr>
            <a:r>
              <a:rPr lang="zh-CN" altLang="en-US" sz="1800" dirty="0"/>
              <a:t>将 </a:t>
            </a:r>
            <a:r>
              <a:rPr lang="en-US" altLang="zh-CN" sz="1800" dirty="0"/>
              <a:t>h </a:t>
            </a:r>
            <a:r>
              <a:rPr lang="zh-CN" altLang="en-US" sz="1800" dirty="0"/>
              <a:t>旋转到 </a:t>
            </a:r>
            <a:r>
              <a:rPr lang="en-US" altLang="zh-CN" sz="1800" dirty="0"/>
              <a:t>h′ </a:t>
            </a:r>
            <a:r>
              <a:rPr lang="zh-CN" altLang="en-US" sz="1800" dirty="0"/>
              <a:t>并将 </a:t>
            </a:r>
            <a:r>
              <a:rPr lang="en-US" altLang="zh-CN" sz="1800" dirty="0"/>
              <a:t>h’</a:t>
            </a:r>
            <a:r>
              <a:rPr lang="zh-CN" altLang="en-US" sz="1800" dirty="0"/>
              <a:t>平移到 </a:t>
            </a:r>
            <a:r>
              <a:rPr lang="en-US" altLang="zh-CN" sz="1800" dirty="0"/>
              <a:t>h+​ </a:t>
            </a:r>
            <a:r>
              <a:rPr lang="zh-CN" altLang="en-US" sz="1800" dirty="0"/>
              <a:t>的位置，</a:t>
            </a:r>
            <a:endParaRPr lang="en-US" altLang="zh-CN" sz="1800" dirty="0"/>
          </a:p>
          <a:p>
            <a:pPr marL="0" indent="0">
              <a:buNone/>
            </a:pPr>
            <a:r>
              <a:rPr lang="zh-CN" altLang="en-US" sz="1800" dirty="0"/>
              <a:t>使得 </a:t>
            </a:r>
            <a:r>
              <a:rPr lang="en-US" altLang="zh-CN" sz="1800" dirty="0"/>
              <a:t>h2 ​(</a:t>
            </a:r>
            <a:r>
              <a:rPr lang="zh-CN" altLang="en-US" sz="1800" dirty="0"/>
              <a:t>指的是</a:t>
            </a:r>
            <a:r>
              <a:rPr lang="en-US" altLang="zh-CN" sz="1800" dirty="0"/>
              <a:t>h+?)</a:t>
            </a:r>
            <a:r>
              <a:rPr lang="zh-CN" altLang="en-US" sz="1800" dirty="0"/>
              <a:t>和</a:t>
            </a:r>
            <a:r>
              <a:rPr lang="en-US" altLang="zh-CN" sz="1800" dirty="0"/>
              <a:t>t</a:t>
            </a:r>
            <a:r>
              <a:rPr lang="zh-CN" altLang="en-US" sz="1800" dirty="0"/>
              <a:t>之间的角度为</a:t>
            </a:r>
            <a:r>
              <a:rPr lang="en-US" altLang="zh-CN" sz="1800" dirty="0"/>
              <a:t>0(</a:t>
            </a:r>
            <a:r>
              <a:rPr lang="zh-CN" altLang="en-US" sz="1800" dirty="0"/>
              <a:t>即</a:t>
            </a:r>
            <a:r>
              <a:rPr lang="en-US" altLang="zh-CN" sz="1800" dirty="0"/>
              <a:t>r+)</a:t>
            </a:r>
          </a:p>
          <a:p>
            <a:pPr marL="0" indent="0">
              <a:buNone/>
            </a:pPr>
            <a:r>
              <a:rPr lang="zh-CN" altLang="en-US" sz="1800" dirty="0"/>
              <a:t>此外，使得头部与尾部实体正交（应该是指</a:t>
            </a:r>
            <a:r>
              <a:rPr lang="en-US" altLang="zh-CN" sz="1800" dirty="0"/>
              <a:t>h_</a:t>
            </a:r>
            <a:r>
              <a:rPr lang="zh-CN" altLang="en-US" sz="1800" dirty="0"/>
              <a:t>），使得它们的乘积为</a:t>
            </a:r>
            <a:r>
              <a:rPr lang="en-US" altLang="zh-CN" sz="1800" dirty="0"/>
              <a:t>0</a:t>
            </a:r>
            <a:r>
              <a:rPr lang="zh-CN" altLang="en-US" sz="1800" dirty="0"/>
              <a:t>（即</a:t>
            </a:r>
            <a:r>
              <a:rPr lang="en-US" altLang="zh-CN" sz="1800" dirty="0"/>
              <a:t>r_</a:t>
            </a:r>
            <a:r>
              <a:rPr lang="zh-CN" altLang="en-US" sz="1800" dirty="0"/>
              <a:t>）。</a:t>
            </a:r>
            <a:endParaRPr lang="en-US" altLang="zh-CN" sz="1800" dirty="0"/>
          </a:p>
          <a:p>
            <a:pPr marL="0" indent="0">
              <a:buNone/>
            </a:pPr>
            <a:r>
              <a:rPr lang="zh-CN" altLang="en-US" sz="1800" dirty="0"/>
              <a:t>接着，定义一个中间变量</a:t>
            </a:r>
            <a:r>
              <a:rPr lang="en-US" altLang="zh-CN" sz="1800" dirty="0"/>
              <a:t>	   </a:t>
            </a:r>
            <a:r>
              <a:rPr lang="zh-CN" altLang="en-US" sz="1800" dirty="0"/>
              <a:t>作为</a:t>
            </a:r>
            <a:r>
              <a:rPr lang="en-US" altLang="zh-CN" sz="1800" dirty="0"/>
              <a:t>	  </a:t>
            </a:r>
            <a:r>
              <a:rPr lang="zh-CN" altLang="en-US" sz="1800" dirty="0"/>
              <a:t>和</a:t>
            </a:r>
            <a:r>
              <a:rPr lang="en-US" altLang="zh-CN" sz="1800" dirty="0"/>
              <a:t>	</a:t>
            </a:r>
            <a:r>
              <a:rPr lang="zh-CN" altLang="en-US" sz="1800" dirty="0"/>
              <a:t>相乘的结果：</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其中</a:t>
            </a:r>
            <a:r>
              <a:rPr lang="en-US" altLang="zh-CN" sz="1800" dirty="0"/>
              <a:t>⊙</a:t>
            </a:r>
            <a:r>
              <a:rPr lang="zh-CN" altLang="en-US" sz="1800" dirty="0"/>
              <a:t>定义了两个向量之间的元素乘法</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F1FA88A-62B3-4801-B69B-EC02CF9A65E4}"/>
              </a:ext>
            </a:extLst>
          </p:cNvPr>
          <p:cNvPicPr>
            <a:picLocks noChangeAspect="1"/>
          </p:cNvPicPr>
          <p:nvPr/>
        </p:nvPicPr>
        <p:blipFill>
          <a:blip r:embed="rId4"/>
          <a:stretch>
            <a:fillRect/>
          </a:stretch>
        </p:blipFill>
        <p:spPr>
          <a:xfrm>
            <a:off x="5872272" y="-2394"/>
            <a:ext cx="3104762" cy="2780952"/>
          </a:xfrm>
          <a:prstGeom prst="rect">
            <a:avLst/>
          </a:prstGeom>
        </p:spPr>
      </p:pic>
      <p:pic>
        <p:nvPicPr>
          <p:cNvPr id="3" name="图片 2">
            <a:extLst>
              <a:ext uri="{FF2B5EF4-FFF2-40B4-BE49-F238E27FC236}">
                <a16:creationId xmlns:a16="http://schemas.microsoft.com/office/drawing/2014/main" id="{65FAAD50-5E56-42ED-9F9B-22F27BE4B368}"/>
              </a:ext>
            </a:extLst>
          </p:cNvPr>
          <p:cNvPicPr>
            <a:picLocks noChangeAspect="1"/>
          </p:cNvPicPr>
          <p:nvPr/>
        </p:nvPicPr>
        <p:blipFill>
          <a:blip r:embed="rId5"/>
          <a:stretch>
            <a:fillRect/>
          </a:stretch>
        </p:blipFill>
        <p:spPr>
          <a:xfrm>
            <a:off x="3962416" y="3229011"/>
            <a:ext cx="323810" cy="314286"/>
          </a:xfrm>
          <a:prstGeom prst="rect">
            <a:avLst/>
          </a:prstGeom>
        </p:spPr>
      </p:pic>
      <p:pic>
        <p:nvPicPr>
          <p:cNvPr id="4" name="图片 3">
            <a:extLst>
              <a:ext uri="{FF2B5EF4-FFF2-40B4-BE49-F238E27FC236}">
                <a16:creationId xmlns:a16="http://schemas.microsoft.com/office/drawing/2014/main" id="{543CB8A3-F13C-4626-BD82-CED27937A8A1}"/>
              </a:ext>
            </a:extLst>
          </p:cNvPr>
          <p:cNvPicPr>
            <a:picLocks noChangeAspect="1"/>
          </p:cNvPicPr>
          <p:nvPr/>
        </p:nvPicPr>
        <p:blipFill>
          <a:blip r:embed="rId6"/>
          <a:stretch>
            <a:fillRect/>
          </a:stretch>
        </p:blipFill>
        <p:spPr>
          <a:xfrm>
            <a:off x="4638712" y="3223981"/>
            <a:ext cx="390476" cy="333333"/>
          </a:xfrm>
          <a:prstGeom prst="rect">
            <a:avLst/>
          </a:prstGeom>
        </p:spPr>
      </p:pic>
      <p:pic>
        <p:nvPicPr>
          <p:cNvPr id="6" name="图片 5">
            <a:extLst>
              <a:ext uri="{FF2B5EF4-FFF2-40B4-BE49-F238E27FC236}">
                <a16:creationId xmlns:a16="http://schemas.microsoft.com/office/drawing/2014/main" id="{48CFEF73-E9E7-4276-8755-6653243D489B}"/>
              </a:ext>
            </a:extLst>
          </p:cNvPr>
          <p:cNvPicPr>
            <a:picLocks noChangeAspect="1"/>
          </p:cNvPicPr>
          <p:nvPr/>
        </p:nvPicPr>
        <p:blipFill rotWithShape="1">
          <a:blip r:embed="rId7"/>
          <a:srcRect r="22641" b="2941"/>
          <a:stretch/>
        </p:blipFill>
        <p:spPr>
          <a:xfrm>
            <a:off x="3081396" y="3191326"/>
            <a:ext cx="390476" cy="314286"/>
          </a:xfrm>
          <a:prstGeom prst="rect">
            <a:avLst/>
          </a:prstGeom>
        </p:spPr>
      </p:pic>
      <p:pic>
        <p:nvPicPr>
          <p:cNvPr id="7" name="图片 6">
            <a:extLst>
              <a:ext uri="{FF2B5EF4-FFF2-40B4-BE49-F238E27FC236}">
                <a16:creationId xmlns:a16="http://schemas.microsoft.com/office/drawing/2014/main" id="{DEF8F05B-CD9B-4790-ACCC-938B4B201DF7}"/>
              </a:ext>
            </a:extLst>
          </p:cNvPr>
          <p:cNvPicPr>
            <a:picLocks noChangeAspect="1"/>
          </p:cNvPicPr>
          <p:nvPr/>
        </p:nvPicPr>
        <p:blipFill>
          <a:blip r:embed="rId8"/>
          <a:stretch>
            <a:fillRect/>
          </a:stretch>
        </p:blipFill>
        <p:spPr>
          <a:xfrm>
            <a:off x="2386285" y="3619782"/>
            <a:ext cx="4371429" cy="1676190"/>
          </a:xfrm>
          <a:prstGeom prst="rect">
            <a:avLst/>
          </a:prstGeom>
        </p:spPr>
      </p:pic>
      <p:pic>
        <p:nvPicPr>
          <p:cNvPr id="5" name="图片 4">
            <a:extLst>
              <a:ext uri="{FF2B5EF4-FFF2-40B4-BE49-F238E27FC236}">
                <a16:creationId xmlns:a16="http://schemas.microsoft.com/office/drawing/2014/main" id="{4C4B806C-F88A-4B96-9339-0A57DBB38478}"/>
              </a:ext>
            </a:extLst>
          </p:cNvPr>
          <p:cNvPicPr>
            <a:picLocks noChangeAspect="1"/>
          </p:cNvPicPr>
          <p:nvPr/>
        </p:nvPicPr>
        <p:blipFill>
          <a:blip r:embed="rId9"/>
          <a:stretch>
            <a:fillRect/>
          </a:stretch>
        </p:blipFill>
        <p:spPr>
          <a:xfrm>
            <a:off x="1934689" y="2471623"/>
            <a:ext cx="5123809" cy="2752381"/>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经过上面公式，得到：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    </a:t>
            </a:r>
            <a:r>
              <a:rPr lang="en-US" altLang="zh-CN" sz="1800" dirty="0"/>
              <a:t>	</a:t>
            </a:r>
            <a:r>
              <a:rPr lang="zh-CN" altLang="en-US" sz="1800" dirty="0"/>
              <a:t>表示头实体经过平移和旋转的结果，其中</a:t>
            </a:r>
            <a:r>
              <a:rPr lang="en-US" altLang="zh-CN" sz="1800" dirty="0"/>
              <a:t>h</a:t>
            </a:r>
            <a:r>
              <a:rPr lang="zh-CN" altLang="en-US" sz="1800" dirty="0"/>
              <a:t>系数经过合并计算项获得。</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04D3A6A-8F69-419F-8C70-D2A6D56466CB}"/>
              </a:ext>
            </a:extLst>
          </p:cNvPr>
          <p:cNvPicPr>
            <a:picLocks noChangeAspect="1"/>
          </p:cNvPicPr>
          <p:nvPr/>
        </p:nvPicPr>
        <p:blipFill>
          <a:blip r:embed="rId4"/>
          <a:stretch>
            <a:fillRect/>
          </a:stretch>
        </p:blipFill>
        <p:spPr>
          <a:xfrm>
            <a:off x="2125165" y="4138854"/>
            <a:ext cx="4742857" cy="1114286"/>
          </a:xfrm>
          <a:prstGeom prst="rect">
            <a:avLst/>
          </a:prstGeom>
        </p:spPr>
      </p:pic>
      <p:pic>
        <p:nvPicPr>
          <p:cNvPr id="3" name="图片 2">
            <a:extLst>
              <a:ext uri="{FF2B5EF4-FFF2-40B4-BE49-F238E27FC236}">
                <a16:creationId xmlns:a16="http://schemas.microsoft.com/office/drawing/2014/main" id="{8B361EA0-0C23-45BB-B0D5-5E683636D7EF}"/>
              </a:ext>
            </a:extLst>
          </p:cNvPr>
          <p:cNvPicPr>
            <a:picLocks noChangeAspect="1"/>
          </p:cNvPicPr>
          <p:nvPr/>
        </p:nvPicPr>
        <p:blipFill>
          <a:blip r:embed="rId5"/>
          <a:stretch>
            <a:fillRect/>
          </a:stretch>
        </p:blipFill>
        <p:spPr>
          <a:xfrm>
            <a:off x="990694" y="5286361"/>
            <a:ext cx="371429" cy="352381"/>
          </a:xfrm>
          <a:prstGeom prst="rect">
            <a:avLst/>
          </a:prstGeom>
        </p:spPr>
      </p:pic>
      <p:pic>
        <p:nvPicPr>
          <p:cNvPr id="8" name="图片 7">
            <a:extLst>
              <a:ext uri="{FF2B5EF4-FFF2-40B4-BE49-F238E27FC236}">
                <a16:creationId xmlns:a16="http://schemas.microsoft.com/office/drawing/2014/main" id="{98E1D14A-BD86-4276-B211-644D2C1025E5}"/>
              </a:ext>
            </a:extLst>
          </p:cNvPr>
          <p:cNvPicPr>
            <a:picLocks noChangeAspect="1"/>
          </p:cNvPicPr>
          <p:nvPr/>
        </p:nvPicPr>
        <p:blipFill>
          <a:blip r:embed="rId6"/>
          <a:stretch>
            <a:fillRect/>
          </a:stretch>
        </p:blipFill>
        <p:spPr>
          <a:xfrm>
            <a:off x="2310878" y="1579975"/>
            <a:ext cx="4371429" cy="1676190"/>
          </a:xfrm>
          <a:prstGeom prst="rect">
            <a:avLst/>
          </a:prstGeom>
        </p:spPr>
      </p:pic>
    </p:spTree>
    <p:extLst>
      <p:ext uri="{BB962C8B-B14F-4D97-AF65-F5344CB8AC3E}">
        <p14:creationId xmlns:p14="http://schemas.microsoft.com/office/powerpoint/2010/main" val="1503039553"/>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得分函数和损失函数</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7A6B697-6B62-49F2-90BE-1BD508901BDC}"/>
              </a:ext>
            </a:extLst>
          </p:cNvPr>
          <p:cNvPicPr>
            <a:picLocks noChangeAspect="1"/>
          </p:cNvPicPr>
          <p:nvPr/>
        </p:nvPicPr>
        <p:blipFill>
          <a:blip r:embed="rId4"/>
          <a:stretch>
            <a:fillRect/>
          </a:stretch>
        </p:blipFill>
        <p:spPr>
          <a:xfrm>
            <a:off x="1119619" y="1990905"/>
            <a:ext cx="6904762" cy="2876190"/>
          </a:xfrm>
          <a:prstGeom prst="rect">
            <a:avLst/>
          </a:prstGeom>
        </p:spPr>
      </p:pic>
    </p:spTree>
    <p:extLst>
      <p:ext uri="{BB962C8B-B14F-4D97-AF65-F5344CB8AC3E}">
        <p14:creationId xmlns:p14="http://schemas.microsoft.com/office/powerpoint/2010/main" val="2875812394"/>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5D8BE9-87AB-4290-B32E-233BF3B23BE6}"/>
              </a:ext>
            </a:extLst>
          </p:cNvPr>
          <p:cNvPicPr>
            <a:picLocks noChangeAspect="1"/>
          </p:cNvPicPr>
          <p:nvPr/>
        </p:nvPicPr>
        <p:blipFill>
          <a:blip r:embed="rId4"/>
          <a:stretch>
            <a:fillRect/>
          </a:stretch>
        </p:blipFill>
        <p:spPr>
          <a:xfrm>
            <a:off x="1363243" y="2171808"/>
            <a:ext cx="6417514" cy="255255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469900">
              <a:lnSpc>
                <a:spcPct val="100000"/>
              </a:lnSpc>
              <a:buNone/>
            </a:pPr>
            <a:r>
              <a:rPr lang="zh-CN" altLang="en-US" sz="2400" dirty="0"/>
              <a:t>本文研究了用于链接预测任务的知识图中实体和关系的学习表示问题。</a:t>
            </a:r>
            <a:endParaRPr lang="en-US" altLang="zh-CN" sz="2400" dirty="0"/>
          </a:p>
          <a:p>
            <a:pPr marL="0" lvl="1" indent="469900">
              <a:lnSpc>
                <a:spcPct val="100000"/>
              </a:lnSpc>
              <a:buNone/>
            </a:pPr>
            <a:r>
              <a:rPr lang="zh-CN" altLang="en-US" sz="2400" dirty="0"/>
              <a:t>绝大多数相关工作仅将关系建模为单一的几何操作，如平移或旋转，这限制了底层模型的表示能力，并使得更难匹配现实世界数据集中存在的复杂关系。</a:t>
            </a:r>
            <a:endParaRPr lang="en-US" altLang="zh-CN" sz="2400" dirty="0"/>
          </a:p>
          <a:p>
            <a:pPr marL="0" lvl="1" indent="469900">
              <a:lnSpc>
                <a:spcPct val="100000"/>
              </a:lnSpc>
              <a:buNone/>
            </a:pPr>
            <a:r>
              <a:rPr lang="zh-CN" altLang="en-US" sz="2400" dirty="0"/>
              <a:t>为了包含更丰富的关系信息，作者提出了一种新的方法，称为对偶四元数知识图嵌入（</a:t>
            </a:r>
            <a:r>
              <a:rPr lang="en-US" altLang="zh-CN" sz="2400" dirty="0" err="1">
                <a:solidFill>
                  <a:schemeClr val="tx1">
                    <a:lumMod val="65000"/>
                    <a:lumOff val="35000"/>
                  </a:schemeClr>
                </a:solidFill>
              </a:rPr>
              <a:t>DualE</a:t>
            </a:r>
            <a:r>
              <a:rPr lang="zh-CN" altLang="en-US" sz="2400" dirty="0"/>
              <a:t>），它将对偶四元数引入到知识图嵌入中。</a:t>
            </a:r>
            <a:endParaRPr lang="en-US" altLang="zh-CN" sz="2400" dirty="0"/>
          </a:p>
          <a:p>
            <a:pPr marL="0" lvl="1" indent="469900">
              <a:lnSpc>
                <a:spcPct val="100000"/>
              </a:lnSpc>
              <a:buNone/>
            </a:pPr>
            <a:r>
              <a:rPr lang="zh-CN" altLang="en-US" sz="2400" dirty="0"/>
              <a:t>对偶四元数的行为类似于“复数四元数”，其实部和虚部都是四元的。</a:t>
            </a:r>
            <a:r>
              <a:rPr lang="en-US" altLang="zh-CN" sz="2400" dirty="0" err="1"/>
              <a:t>DualE</a:t>
            </a:r>
            <a:r>
              <a:rPr lang="zh-CN" altLang="en-US" sz="2400" dirty="0"/>
              <a:t>的核心在于基于对偶四元数的乘法的具体设计，它将关系普遍建模为一系列平移和旋转操作的组合。</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DC8BB876-ECD8-49EB-B49B-AE963A792A2E}"/>
              </a:ext>
            </a:extLst>
          </p:cNvPr>
          <p:cNvPicPr>
            <a:picLocks noChangeAspect="1"/>
          </p:cNvPicPr>
          <p:nvPr/>
        </p:nvPicPr>
        <p:blipFill>
          <a:blip r:embed="rId4"/>
          <a:stretch>
            <a:fillRect/>
          </a:stretch>
        </p:blipFill>
        <p:spPr>
          <a:xfrm>
            <a:off x="0" y="1532541"/>
            <a:ext cx="9144000" cy="4258597"/>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3DEB943B-8D5F-4943-A4F1-47D87B4E032C}"/>
              </a:ext>
            </a:extLst>
          </p:cNvPr>
          <p:cNvPicPr>
            <a:picLocks noChangeAspect="1"/>
          </p:cNvPicPr>
          <p:nvPr/>
        </p:nvPicPr>
        <p:blipFill>
          <a:blip r:embed="rId4"/>
          <a:stretch>
            <a:fillRect/>
          </a:stretch>
        </p:blipFill>
        <p:spPr>
          <a:xfrm>
            <a:off x="0" y="1447852"/>
            <a:ext cx="9144000" cy="4494944"/>
          </a:xfrm>
          <a:prstGeom prst="rect">
            <a:avLst/>
          </a:prstGeom>
        </p:spPr>
      </p:pic>
    </p:spTree>
    <p:extLst>
      <p:ext uri="{BB962C8B-B14F-4D97-AF65-F5344CB8AC3E}">
        <p14:creationId xmlns:p14="http://schemas.microsoft.com/office/powerpoint/2010/main" val="435105271"/>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对偶四元数的归一化消融实验</a:t>
            </a:r>
            <a:endParaRPr lang="en-US" altLang="zh-CN" dirty="0"/>
          </a:p>
          <a:p>
            <a:pPr marL="0" indent="457200">
              <a:buNone/>
            </a:pPr>
            <a:r>
              <a:rPr lang="zh-CN" altLang="en-US" dirty="0"/>
              <a:t>作者删除了</a:t>
            </a:r>
            <a:r>
              <a:rPr lang="en-US" altLang="zh-CN" dirty="0" err="1"/>
              <a:t>DualE</a:t>
            </a:r>
            <a:r>
              <a:rPr lang="zh-CN" altLang="en-US" dirty="0"/>
              <a:t>中的规范化步骤，并使用原始的关系四元数</a:t>
            </a:r>
            <a:r>
              <a:rPr lang="en-US" altLang="zh-CN" dirty="0" err="1"/>
              <a:t>Wr</a:t>
            </a:r>
            <a:r>
              <a:rPr lang="zh-CN" altLang="en-US" dirty="0"/>
              <a:t>来投影头实体，但这使得结果更差。这可能是因为非单位对偶四元数的标度效应是有害的。作者在</a:t>
            </a:r>
            <a:r>
              <a:rPr lang="en-US" altLang="zh-CN" dirty="0" err="1"/>
              <a:t>DualE</a:t>
            </a:r>
            <a:r>
              <a:rPr lang="zh-CN" altLang="en-US" dirty="0"/>
              <a:t>中添加了更多的规范化步骤，以研究规范化的影响。</a:t>
            </a:r>
            <a:endParaRPr lang="en-US" altLang="zh-CN" dirty="0"/>
          </a:p>
          <a:p>
            <a:pPr marL="0" indent="457200">
              <a:buNone/>
            </a:pPr>
            <a:r>
              <a:rPr lang="zh-CN" altLang="en-US" dirty="0"/>
              <a:t>回想一下之前的规范化步骤，有</a:t>
            </a:r>
            <a:endParaRPr lang="en-US" altLang="zh-CN" dirty="0"/>
          </a:p>
          <a:p>
            <a:pPr marL="0" indent="457200">
              <a:buNone/>
            </a:pPr>
            <a:r>
              <a:rPr lang="zh-CN" altLang="en-US" dirty="0"/>
              <a:t>现在定义</a:t>
            </a:r>
            <a:endParaRPr lang="en-US" altLang="zh-CN" dirty="0"/>
          </a:p>
          <a:p>
            <a:pPr marL="0" indent="457200">
              <a:buNone/>
            </a:pPr>
            <a:r>
              <a:rPr lang="zh-CN" altLang="en-US" dirty="0"/>
              <a:t>还做了头尾对偶四元数之间的对偶四元数乘法，把关系四元数看作权重。因此有</a:t>
            </a:r>
            <a:r>
              <a:rPr lang="en-US" altLang="zh-CN" dirty="0"/>
              <a:t>			   </a:t>
            </a:r>
            <a:r>
              <a:rPr lang="zh-CN" altLang="en-US" dirty="0"/>
              <a:t>这将导致较差的性能，因为失去了关系平移和旋转的几何属性。</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C34AA4F0-2B2A-4F3C-8F61-E862EA571333}"/>
              </a:ext>
            </a:extLst>
          </p:cNvPr>
          <p:cNvPicPr>
            <a:picLocks noChangeAspect="1"/>
          </p:cNvPicPr>
          <p:nvPr/>
        </p:nvPicPr>
        <p:blipFill>
          <a:blip r:embed="rId4"/>
          <a:stretch>
            <a:fillRect/>
          </a:stretch>
        </p:blipFill>
        <p:spPr>
          <a:xfrm>
            <a:off x="4768669" y="3108334"/>
            <a:ext cx="2619048" cy="380952"/>
          </a:xfrm>
          <a:prstGeom prst="rect">
            <a:avLst/>
          </a:prstGeom>
        </p:spPr>
      </p:pic>
      <p:pic>
        <p:nvPicPr>
          <p:cNvPr id="4" name="图片 3">
            <a:extLst>
              <a:ext uri="{FF2B5EF4-FFF2-40B4-BE49-F238E27FC236}">
                <a16:creationId xmlns:a16="http://schemas.microsoft.com/office/drawing/2014/main" id="{840A51DD-91E6-46E7-ABAD-B846FA8E3202}"/>
              </a:ext>
            </a:extLst>
          </p:cNvPr>
          <p:cNvPicPr>
            <a:picLocks noChangeAspect="1"/>
          </p:cNvPicPr>
          <p:nvPr/>
        </p:nvPicPr>
        <p:blipFill>
          <a:blip r:embed="rId5"/>
          <a:stretch>
            <a:fillRect/>
          </a:stretch>
        </p:blipFill>
        <p:spPr>
          <a:xfrm>
            <a:off x="2362258" y="3610022"/>
            <a:ext cx="4733333" cy="247619"/>
          </a:xfrm>
          <a:prstGeom prst="rect">
            <a:avLst/>
          </a:prstGeom>
        </p:spPr>
      </p:pic>
      <p:pic>
        <p:nvPicPr>
          <p:cNvPr id="5" name="图片 4">
            <a:extLst>
              <a:ext uri="{FF2B5EF4-FFF2-40B4-BE49-F238E27FC236}">
                <a16:creationId xmlns:a16="http://schemas.microsoft.com/office/drawing/2014/main" id="{8C5C8893-AEDD-45D6-BB32-40C269B99703}"/>
              </a:ext>
            </a:extLst>
          </p:cNvPr>
          <p:cNvPicPr>
            <a:picLocks noChangeAspect="1"/>
          </p:cNvPicPr>
          <p:nvPr/>
        </p:nvPicPr>
        <p:blipFill>
          <a:blip r:embed="rId6"/>
          <a:stretch>
            <a:fillRect/>
          </a:stretch>
        </p:blipFill>
        <p:spPr>
          <a:xfrm>
            <a:off x="2220404" y="4419574"/>
            <a:ext cx="2276190" cy="257143"/>
          </a:xfrm>
          <a:prstGeom prst="rect">
            <a:avLst/>
          </a:prstGeom>
        </p:spPr>
      </p:pic>
      <p:pic>
        <p:nvPicPr>
          <p:cNvPr id="2" name="图片 1">
            <a:extLst>
              <a:ext uri="{FF2B5EF4-FFF2-40B4-BE49-F238E27FC236}">
                <a16:creationId xmlns:a16="http://schemas.microsoft.com/office/drawing/2014/main" id="{FC465DCD-561D-4FC3-9E7F-A3D8001CD19D}"/>
              </a:ext>
            </a:extLst>
          </p:cNvPr>
          <p:cNvPicPr>
            <a:picLocks noChangeAspect="1"/>
          </p:cNvPicPr>
          <p:nvPr/>
        </p:nvPicPr>
        <p:blipFill>
          <a:blip r:embed="rId7"/>
          <a:stretch>
            <a:fillRect/>
          </a:stretch>
        </p:blipFill>
        <p:spPr>
          <a:xfrm>
            <a:off x="611188" y="5089831"/>
            <a:ext cx="7990476" cy="1104762"/>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嵌入维度的影响</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CEF9B955-5627-4AC4-AD64-6E854B7DC0B3}"/>
              </a:ext>
            </a:extLst>
          </p:cNvPr>
          <p:cNvPicPr>
            <a:picLocks noChangeAspect="1"/>
          </p:cNvPicPr>
          <p:nvPr/>
        </p:nvPicPr>
        <p:blipFill>
          <a:blip r:embed="rId4"/>
          <a:stretch>
            <a:fillRect/>
          </a:stretch>
        </p:blipFill>
        <p:spPr>
          <a:xfrm>
            <a:off x="2286060" y="1600248"/>
            <a:ext cx="4766022" cy="3985933"/>
          </a:xfrm>
          <a:prstGeom prst="rect">
            <a:avLst/>
          </a:prstGeom>
        </p:spPr>
      </p:pic>
    </p:spTree>
    <p:extLst>
      <p:ext uri="{BB962C8B-B14F-4D97-AF65-F5344CB8AC3E}">
        <p14:creationId xmlns:p14="http://schemas.microsoft.com/office/powerpoint/2010/main" val="1602181955"/>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无类型约束的</a:t>
            </a:r>
            <a:r>
              <a:rPr lang="en-US" altLang="zh-CN" dirty="0" err="1"/>
              <a:t>QuatE</a:t>
            </a:r>
            <a:r>
              <a:rPr lang="zh-CN" altLang="en-US" dirty="0"/>
              <a:t>和</a:t>
            </a:r>
            <a:r>
              <a:rPr lang="en-US" altLang="zh-CN" dirty="0" err="1"/>
              <a:t>DualE</a:t>
            </a:r>
            <a:r>
              <a:rPr lang="zh-CN" altLang="en-US" dirty="0"/>
              <a:t>链路预测结果</a:t>
            </a:r>
            <a:endParaRPr lang="en-US" altLang="zh-CN" dirty="0"/>
          </a:p>
          <a:p>
            <a:endParaRPr lang="en-US" altLang="zh-CN" dirty="0"/>
          </a:p>
          <a:p>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5" name="图片 4">
            <a:extLst>
              <a:ext uri="{FF2B5EF4-FFF2-40B4-BE49-F238E27FC236}">
                <a16:creationId xmlns:a16="http://schemas.microsoft.com/office/drawing/2014/main" id="{1A2139B1-871C-4520-BF10-C304E9A703D8}"/>
              </a:ext>
            </a:extLst>
          </p:cNvPr>
          <p:cNvPicPr>
            <a:picLocks noChangeAspect="1"/>
          </p:cNvPicPr>
          <p:nvPr/>
        </p:nvPicPr>
        <p:blipFill>
          <a:blip r:embed="rId4"/>
          <a:stretch>
            <a:fillRect/>
          </a:stretch>
        </p:blipFill>
        <p:spPr>
          <a:xfrm>
            <a:off x="838666" y="2119476"/>
            <a:ext cx="7466667" cy="2619048"/>
          </a:xfrm>
          <a:prstGeom prst="rect">
            <a:avLst/>
          </a:prstGeom>
        </p:spPr>
      </p:pic>
    </p:spTree>
    <p:extLst>
      <p:ext uri="{BB962C8B-B14F-4D97-AF65-F5344CB8AC3E}">
        <p14:creationId xmlns:p14="http://schemas.microsoft.com/office/powerpoint/2010/main" val="1647361194"/>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没有类型约束的</a:t>
            </a:r>
            <a:r>
              <a:rPr lang="en-US" altLang="zh-CN" dirty="0" err="1"/>
              <a:t>DualE</a:t>
            </a:r>
            <a:r>
              <a:rPr lang="zh-CN" altLang="en-US" dirty="0"/>
              <a:t>的超参数</a:t>
            </a:r>
            <a:endParaRPr lang="en-US" altLang="zh-CN" dirty="0"/>
          </a:p>
          <a:p>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A02F3969-0566-47B4-BA11-495B383A23E7}"/>
              </a:ext>
            </a:extLst>
          </p:cNvPr>
          <p:cNvPicPr>
            <a:picLocks noChangeAspect="1"/>
          </p:cNvPicPr>
          <p:nvPr/>
        </p:nvPicPr>
        <p:blipFill>
          <a:blip r:embed="rId4"/>
          <a:stretch>
            <a:fillRect/>
          </a:stretch>
        </p:blipFill>
        <p:spPr>
          <a:xfrm>
            <a:off x="2138666" y="1524050"/>
            <a:ext cx="4866667" cy="1780952"/>
          </a:xfrm>
          <a:prstGeom prst="rect">
            <a:avLst/>
          </a:prstGeom>
        </p:spPr>
      </p:pic>
      <p:pic>
        <p:nvPicPr>
          <p:cNvPr id="3" name="图片 2">
            <a:extLst>
              <a:ext uri="{FF2B5EF4-FFF2-40B4-BE49-F238E27FC236}">
                <a16:creationId xmlns:a16="http://schemas.microsoft.com/office/drawing/2014/main" id="{953908E7-52C7-4692-9C62-525CBEE37BD5}"/>
              </a:ext>
            </a:extLst>
          </p:cNvPr>
          <p:cNvPicPr>
            <a:picLocks noChangeAspect="1"/>
          </p:cNvPicPr>
          <p:nvPr/>
        </p:nvPicPr>
        <p:blipFill>
          <a:blip r:embed="rId5"/>
          <a:stretch>
            <a:fillRect/>
          </a:stretch>
        </p:blipFill>
        <p:spPr>
          <a:xfrm>
            <a:off x="2143430" y="3552999"/>
            <a:ext cx="4876190" cy="1952381"/>
          </a:xfrm>
          <a:prstGeom prst="rect">
            <a:avLst/>
          </a:prstGeom>
        </p:spPr>
      </p:pic>
    </p:spTree>
    <p:extLst>
      <p:ext uri="{BB962C8B-B14F-4D97-AF65-F5344CB8AC3E}">
        <p14:creationId xmlns:p14="http://schemas.microsoft.com/office/powerpoint/2010/main" val="1231007224"/>
      </p:ext>
    </p:extLst>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自由参数数量比较</a:t>
            </a:r>
            <a:endParaRPr lang="en-US" altLang="zh-CN" dirty="0"/>
          </a:p>
          <a:p>
            <a:endParaRPr lang="en-US" altLang="zh-CN" dirty="0"/>
          </a:p>
          <a:p>
            <a:endParaRPr lang="en-US" altLang="zh-CN" dirty="0"/>
          </a:p>
          <a:p>
            <a:endParaRPr lang="en-US" altLang="zh-CN" dirty="0"/>
          </a:p>
          <a:p>
            <a:endParaRPr lang="en-US" altLang="zh-CN" dirty="0"/>
          </a:p>
          <a:p>
            <a:r>
              <a:rPr lang="zh-CN" altLang="en-US" dirty="0"/>
              <a:t>不同型号版本的影响</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4A8707BA-176B-4312-8B68-B5AEA8689755}"/>
              </a:ext>
            </a:extLst>
          </p:cNvPr>
          <p:cNvPicPr>
            <a:picLocks noChangeAspect="1"/>
          </p:cNvPicPr>
          <p:nvPr/>
        </p:nvPicPr>
        <p:blipFill>
          <a:blip r:embed="rId4"/>
          <a:stretch>
            <a:fillRect/>
          </a:stretch>
        </p:blipFill>
        <p:spPr>
          <a:xfrm>
            <a:off x="2410096" y="1476619"/>
            <a:ext cx="4342857" cy="1952381"/>
          </a:xfrm>
          <a:prstGeom prst="rect">
            <a:avLst/>
          </a:prstGeom>
        </p:spPr>
      </p:pic>
      <p:pic>
        <p:nvPicPr>
          <p:cNvPr id="7" name="图片 6">
            <a:extLst>
              <a:ext uri="{FF2B5EF4-FFF2-40B4-BE49-F238E27FC236}">
                <a16:creationId xmlns:a16="http://schemas.microsoft.com/office/drawing/2014/main" id="{AAB0A2F3-2B11-48E3-AF6B-3A784F46FE56}"/>
              </a:ext>
            </a:extLst>
          </p:cNvPr>
          <p:cNvPicPr>
            <a:picLocks noChangeAspect="1"/>
          </p:cNvPicPr>
          <p:nvPr/>
        </p:nvPicPr>
        <p:blipFill>
          <a:blip r:embed="rId5"/>
          <a:stretch>
            <a:fillRect/>
          </a:stretch>
        </p:blipFill>
        <p:spPr>
          <a:xfrm>
            <a:off x="1295486" y="3950739"/>
            <a:ext cx="6132888" cy="1444339"/>
          </a:xfrm>
          <a:prstGeom prst="rect">
            <a:avLst/>
          </a:prstGeom>
        </p:spPr>
      </p:pic>
    </p:spTree>
    <p:extLst>
      <p:ext uri="{BB962C8B-B14F-4D97-AF65-F5344CB8AC3E}">
        <p14:creationId xmlns:p14="http://schemas.microsoft.com/office/powerpoint/2010/main" val="1550661019"/>
      </p:ext>
    </p:extLst>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正则化策略的影响</a:t>
            </a:r>
            <a:endParaRPr lang="en-US" altLang="zh-CN" dirty="0"/>
          </a:p>
          <a:p>
            <a:endParaRPr lang="en-US" altLang="zh-CN" dirty="0"/>
          </a:p>
          <a:p>
            <a:endParaRPr lang="en-US" altLang="zh-CN" dirty="0"/>
          </a:p>
          <a:p>
            <a:endParaRPr lang="en-US" altLang="zh-CN" dirty="0"/>
          </a:p>
          <a:p>
            <a:endParaRPr lang="en-US" altLang="zh-CN" dirty="0"/>
          </a:p>
          <a:p>
            <a:r>
              <a:rPr lang="zh-CN" altLang="en-US" dirty="0"/>
              <a:t>损失函数的影响</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D45C3C1A-F17F-472E-B83E-1B6FCF66E8BE}"/>
              </a:ext>
            </a:extLst>
          </p:cNvPr>
          <p:cNvPicPr>
            <a:picLocks noChangeAspect="1"/>
          </p:cNvPicPr>
          <p:nvPr/>
        </p:nvPicPr>
        <p:blipFill>
          <a:blip r:embed="rId4"/>
          <a:stretch>
            <a:fillRect/>
          </a:stretch>
        </p:blipFill>
        <p:spPr>
          <a:xfrm>
            <a:off x="1981268" y="1524050"/>
            <a:ext cx="4952870" cy="1802128"/>
          </a:xfrm>
          <a:prstGeom prst="rect">
            <a:avLst/>
          </a:prstGeom>
        </p:spPr>
      </p:pic>
      <p:pic>
        <p:nvPicPr>
          <p:cNvPr id="4" name="图片 3">
            <a:extLst>
              <a:ext uri="{FF2B5EF4-FFF2-40B4-BE49-F238E27FC236}">
                <a16:creationId xmlns:a16="http://schemas.microsoft.com/office/drawing/2014/main" id="{01F8E4FF-616A-4544-9366-B5FAC07F9FD0}"/>
              </a:ext>
            </a:extLst>
          </p:cNvPr>
          <p:cNvPicPr>
            <a:picLocks noChangeAspect="1"/>
          </p:cNvPicPr>
          <p:nvPr/>
        </p:nvPicPr>
        <p:blipFill>
          <a:blip r:embed="rId5"/>
          <a:stretch>
            <a:fillRect/>
          </a:stretch>
        </p:blipFill>
        <p:spPr>
          <a:xfrm>
            <a:off x="2438456" y="4081807"/>
            <a:ext cx="4267088" cy="1709331"/>
          </a:xfrm>
          <a:prstGeom prst="rect">
            <a:avLst/>
          </a:prstGeom>
        </p:spPr>
      </p:pic>
    </p:spTree>
    <p:extLst>
      <p:ext uri="{BB962C8B-B14F-4D97-AF65-F5344CB8AC3E}">
        <p14:creationId xmlns:p14="http://schemas.microsoft.com/office/powerpoint/2010/main" val="3490643796"/>
      </p:ext>
    </p:extLst>
  </p:cSld>
  <p:clrMapOvr>
    <a:masterClrMapping/>
  </p:clrMapOvr>
  <p:transition spd="slow" advTm="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buNone/>
            </a:pPr>
            <a:r>
              <a:rPr lang="zh-CN" altLang="en-US" dirty="0"/>
              <a:t>为了克服以往知识图嵌入的缺点，作者设计了一种新的知识图谱嵌入模型</a:t>
            </a:r>
            <a:r>
              <a:rPr lang="en-US" altLang="zh-CN" dirty="0" err="1"/>
              <a:t>DualE</a:t>
            </a:r>
            <a:r>
              <a:rPr lang="zh-CN" altLang="en-US" dirty="0"/>
              <a:t>。</a:t>
            </a:r>
            <a:endParaRPr lang="en-US" altLang="zh-CN" dirty="0"/>
          </a:p>
          <a:p>
            <a:pPr marL="0" indent="457200">
              <a:buNone/>
            </a:pPr>
            <a:r>
              <a:rPr lang="zh-CN" altLang="en-US" dirty="0"/>
              <a:t>基于对偶四元数，</a:t>
            </a:r>
            <a:r>
              <a:rPr lang="en-US" altLang="zh-CN" dirty="0" err="1"/>
              <a:t>DualE</a:t>
            </a:r>
            <a:r>
              <a:rPr lang="zh-CN" altLang="en-US" dirty="0"/>
              <a:t>可以将关系建模为旋转和平移。对偶四元数空间具有明确的数学和物理意义，所有关键关系模式和多重关系模式都可以建模。</a:t>
            </a:r>
            <a:endParaRPr lang="en-US" altLang="zh-CN" dirty="0"/>
          </a:p>
          <a:p>
            <a:pPr marL="0" indent="457200">
              <a:buNone/>
            </a:pPr>
            <a:r>
              <a:rPr lang="zh-CN" altLang="en-US" dirty="0"/>
              <a:t>作者还证明了</a:t>
            </a:r>
            <a:r>
              <a:rPr lang="en-US" altLang="zh-CN" dirty="0" err="1"/>
              <a:t>DualE</a:t>
            </a:r>
            <a:r>
              <a:rPr lang="zh-CN" altLang="en-US" dirty="0"/>
              <a:t>模型是旋转家族和翻译家族的统一框架，将建模关系的两个分支结合为旋转或平移。</a:t>
            </a:r>
            <a:endParaRPr lang="en-US" altLang="zh-CN" dirty="0"/>
          </a:p>
          <a:p>
            <a:pPr marL="0" indent="457200">
              <a:buNone/>
            </a:pPr>
            <a:r>
              <a:rPr lang="zh-CN" altLang="en-US" dirty="0"/>
              <a:t>在数据集上的实验评估表明，作者的</a:t>
            </a:r>
            <a:r>
              <a:rPr lang="en-US" altLang="zh-CN" dirty="0" err="1"/>
              <a:t>DualE</a:t>
            </a:r>
            <a:r>
              <a:rPr lang="zh-CN" altLang="en-US" dirty="0"/>
              <a:t>优于其他先进的方法。</a:t>
            </a:r>
            <a:endParaRPr lang="en-US" altLang="zh-CN" dirty="0"/>
          </a:p>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28</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29</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0">
              <a:lnSpc>
                <a:spcPct val="100000"/>
              </a:lnSpc>
              <a:buNone/>
            </a:pPr>
            <a:r>
              <a:rPr lang="en-US" altLang="zh-CN" dirty="0" err="1"/>
              <a:t>DualE</a:t>
            </a:r>
            <a:r>
              <a:rPr lang="zh-CN" altLang="en-US" dirty="0"/>
              <a:t>的主要优点有三个方面：</a:t>
            </a:r>
            <a:endParaRPr lang="en-US" altLang="zh-CN" dirty="0"/>
          </a:p>
          <a:p>
            <a:pPr marL="457200" lvl="1" indent="-457200">
              <a:lnSpc>
                <a:spcPct val="100000"/>
              </a:lnSpc>
              <a:buFont typeface="+mj-lt"/>
              <a:buAutoNum type="arabicPeriod"/>
            </a:pPr>
            <a:r>
              <a:rPr lang="zh-CN" altLang="en-US" dirty="0"/>
              <a:t>它是</a:t>
            </a:r>
            <a:r>
              <a:rPr lang="en-US" altLang="zh-CN" dirty="0"/>
              <a:t>3D</a:t>
            </a:r>
            <a:r>
              <a:rPr lang="zh-CN" altLang="en-US" dirty="0"/>
              <a:t>空间中第一个包含基于旋转和基于平移的模型的统一框架</a:t>
            </a:r>
            <a:endParaRPr lang="en-US" altLang="zh-CN" dirty="0"/>
          </a:p>
          <a:p>
            <a:pPr marL="457200" lvl="1" indent="-457200">
              <a:lnSpc>
                <a:spcPct val="100000"/>
              </a:lnSpc>
              <a:buFont typeface="+mj-lt"/>
              <a:buAutoNum type="arabicPeriod"/>
            </a:pPr>
            <a:r>
              <a:rPr lang="zh-CN" altLang="en-US" dirty="0"/>
              <a:t>它将嵌入空间扩展到对偶四元数空间，具有更直观的物理和几何解释</a:t>
            </a:r>
            <a:endParaRPr lang="en-US" altLang="zh-CN" dirty="0"/>
          </a:p>
          <a:p>
            <a:pPr marL="457200" lvl="1" indent="-457200">
              <a:lnSpc>
                <a:spcPct val="100000"/>
              </a:lnSpc>
              <a:buFont typeface="+mj-lt"/>
              <a:buAutoNum type="arabicPeriod"/>
            </a:pPr>
            <a:r>
              <a:rPr lang="zh-CN" altLang="en-US" dirty="0"/>
              <a:t>它满足关系表示学习的关键模式和多关系模式</a:t>
            </a:r>
            <a:endParaRPr lang="en-US" altLang="zh-CN" dirty="0"/>
          </a:p>
          <a:p>
            <a:pPr marL="0" lvl="1" indent="0">
              <a:lnSpc>
                <a:spcPct val="100000"/>
              </a:lnSpc>
              <a:buNone/>
            </a:pPr>
            <a:r>
              <a:rPr lang="en-US" altLang="zh-CN" dirty="0" err="1"/>
              <a:t>DualE</a:t>
            </a:r>
            <a:r>
              <a:rPr lang="zh-CN" altLang="en-US" dirty="0"/>
              <a:t>在四个真实数据集上的实验结果证明了该方法的有效性。</a:t>
            </a:r>
            <a:endParaRPr lang="zh-CN" altLang="en-US" sz="24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219767013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 calcmode="lin" valueType="num">
                                      <p:cBhvr additive="base">
                                        <p:cTn id="2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1、动机</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676446"/>
            <a:ext cx="8610374" cy="5030728"/>
          </a:xfrm>
        </p:spPr>
        <p:txBody>
          <a:bodyPr vert="horz" wrap="square" anchor="t"/>
          <a:lstStyle/>
          <a:p>
            <a:pPr marL="0" lvl="1" indent="457200">
              <a:lnSpc>
                <a:spcPct val="100000"/>
              </a:lnSpc>
              <a:buNone/>
            </a:pPr>
            <a:r>
              <a:rPr lang="zh-CN" altLang="en-US" sz="2000" dirty="0"/>
              <a:t>基于在</a:t>
            </a:r>
            <a:r>
              <a:rPr lang="en-US" altLang="zh-CN" sz="2000" dirty="0"/>
              <a:t>KG</a:t>
            </a:r>
            <a:r>
              <a:rPr lang="zh-CN" altLang="en-US" sz="2000" dirty="0"/>
              <a:t>中关系是如何形成的，作者粗略地将绝大多数</a:t>
            </a:r>
            <a:r>
              <a:rPr lang="en-US" altLang="zh-CN" sz="2000" dirty="0"/>
              <a:t>KGE</a:t>
            </a:r>
            <a:r>
              <a:rPr lang="zh-CN" altLang="en-US" sz="2000" dirty="0"/>
              <a:t>方法分为两大类。</a:t>
            </a:r>
            <a:endParaRPr lang="en-US" altLang="zh-CN" sz="2000" dirty="0"/>
          </a:p>
          <a:p>
            <a:pPr marL="0" lvl="1" indent="457200">
              <a:lnSpc>
                <a:spcPct val="100000"/>
              </a:lnSpc>
              <a:buNone/>
            </a:pPr>
            <a:endParaRPr lang="en-US" altLang="zh-CN" sz="2000" dirty="0"/>
          </a:p>
          <a:p>
            <a:pPr marL="0" lvl="1" indent="457200">
              <a:lnSpc>
                <a:spcPct val="100000"/>
              </a:lnSpc>
              <a:buNone/>
            </a:pPr>
            <a:r>
              <a:rPr lang="zh-CN" altLang="en-US" sz="2000" dirty="0">
                <a:solidFill>
                  <a:srgbClr val="FF0000"/>
                </a:solidFill>
              </a:rPr>
              <a:t>翻译家族</a:t>
            </a:r>
            <a:r>
              <a:rPr lang="zh-CN" altLang="en-US" sz="2000" dirty="0"/>
              <a:t>：</a:t>
            </a:r>
            <a:r>
              <a:rPr lang="zh-CN" altLang="en-US" sz="2000" dirty="0">
                <a:latin typeface="Arial" panose="020B0604020202020204" pitchFamily="34" charset="0"/>
              </a:rPr>
              <a:t>是指将关系视为翻译的模型，可以追溯到</a:t>
            </a:r>
            <a:r>
              <a:rPr lang="en-US" altLang="zh-CN" sz="2000" dirty="0" err="1">
                <a:latin typeface="Arial" panose="020B0604020202020204" pitchFamily="34" charset="0"/>
              </a:rPr>
              <a:t>TransE</a:t>
            </a:r>
            <a:r>
              <a:rPr lang="zh-CN" altLang="en-US" sz="2000" dirty="0">
                <a:latin typeface="Arial" panose="020B0604020202020204" pitchFamily="34" charset="0"/>
              </a:rPr>
              <a:t>，属于这个家族的模型的一个显著特点是，它们提供了一种自然的方式来表示在</a:t>
            </a:r>
            <a:r>
              <a:rPr lang="en-US" altLang="zh-CN" sz="2000" dirty="0">
                <a:latin typeface="Arial" panose="020B0604020202020204" pitchFamily="34" charset="0"/>
              </a:rPr>
              <a:t>KGs</a:t>
            </a:r>
            <a:r>
              <a:rPr lang="zh-CN" altLang="en-US" sz="2000" dirty="0">
                <a:latin typeface="Arial" panose="020B0604020202020204" pitchFamily="34" charset="0"/>
              </a:rPr>
              <a:t>中极其常见的等级关系。其变体可以对多重关系模式进行建模。</a:t>
            </a:r>
            <a:endParaRPr lang="en-US" altLang="zh-CN" sz="2000" dirty="0">
              <a:latin typeface="Arial" panose="020B0604020202020204" pitchFamily="34" charset="0"/>
            </a:endParaRPr>
          </a:p>
          <a:p>
            <a:pPr marL="0" lvl="1" indent="457200">
              <a:lnSpc>
                <a:spcPct val="100000"/>
              </a:lnSpc>
              <a:buNone/>
            </a:pPr>
            <a:endParaRPr lang="en-US" altLang="zh-CN" sz="2000" dirty="0">
              <a:latin typeface="Arial" panose="020B0604020202020204" pitchFamily="34" charset="0"/>
            </a:endParaRPr>
          </a:p>
          <a:p>
            <a:pPr marL="0" lvl="1" indent="457200">
              <a:lnSpc>
                <a:spcPct val="100000"/>
              </a:lnSpc>
              <a:buNone/>
            </a:pPr>
            <a:r>
              <a:rPr lang="zh-CN" altLang="en-US" sz="2000" dirty="0">
                <a:solidFill>
                  <a:srgbClr val="FF0000"/>
                </a:solidFill>
                <a:latin typeface="Arial" panose="020B0604020202020204" pitchFamily="34" charset="0"/>
              </a:rPr>
              <a:t>旋转家族</a:t>
            </a:r>
            <a:r>
              <a:rPr lang="zh-CN" altLang="en-US" sz="2000" dirty="0">
                <a:latin typeface="Arial" panose="020B0604020202020204" pitchFamily="34" charset="0"/>
              </a:rPr>
              <a:t>：是指将关系建模为旋转操作的模型，比如代表性著作</a:t>
            </a:r>
            <a:r>
              <a:rPr lang="en-US" altLang="zh-CN" sz="2000" dirty="0" err="1">
                <a:latin typeface="Arial" panose="020B0604020202020204" pitchFamily="34" charset="0"/>
              </a:rPr>
              <a:t>RotatE</a:t>
            </a:r>
            <a:r>
              <a:rPr lang="zh-CN" altLang="en-US" sz="2000" dirty="0">
                <a:latin typeface="Arial" panose="020B0604020202020204" pitchFamily="34" charset="0"/>
              </a:rPr>
              <a:t>，可以模拟</a:t>
            </a:r>
            <a:r>
              <a:rPr lang="en-US" altLang="zh-CN" sz="2000" dirty="0">
                <a:latin typeface="Arial" panose="020B0604020202020204" pitchFamily="34" charset="0"/>
              </a:rPr>
              <a:t>KG</a:t>
            </a:r>
            <a:r>
              <a:rPr lang="zh-CN" altLang="en-US" sz="2000" dirty="0">
                <a:latin typeface="Arial" panose="020B0604020202020204" pitchFamily="34" charset="0"/>
              </a:rPr>
              <a:t>中关系的所有三种基本模式，即对称</a:t>
            </a:r>
            <a:r>
              <a:rPr lang="en-US" altLang="zh-CN" sz="2000" dirty="0">
                <a:latin typeface="Arial" panose="020B0604020202020204" pitchFamily="34" charset="0"/>
              </a:rPr>
              <a:t>/</a:t>
            </a:r>
            <a:r>
              <a:rPr lang="zh-CN" altLang="en-US" sz="2000" dirty="0">
                <a:latin typeface="Arial" panose="020B0604020202020204" pitchFamily="34" charset="0"/>
              </a:rPr>
              <a:t>反对称、逆和合成。</a:t>
            </a:r>
            <a:endParaRPr lang="zh-CN" altLang="en-US" sz="20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 calcmode="lin" valueType="num">
                                      <p:cBhvr additive="base">
                                        <p:cTn id="15"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533400" y="1600248"/>
            <a:ext cx="8332910" cy="4952944"/>
          </a:xfrm>
        </p:spPr>
        <p:txBody>
          <a:bodyPr vert="horz" wrap="square" anchor="t"/>
          <a:lstStyle/>
          <a:p>
            <a:pPr marL="0" indent="457200">
              <a:buNone/>
            </a:pPr>
            <a:r>
              <a:rPr lang="zh-CN" altLang="en-US" dirty="0"/>
              <a:t>在翻译家族和旋转家族模型的努力下，我们见证了基于</a:t>
            </a:r>
            <a:r>
              <a:rPr lang="en-US" altLang="zh-CN" dirty="0"/>
              <a:t>KG</a:t>
            </a:r>
            <a:r>
              <a:rPr lang="zh-CN" altLang="en-US" dirty="0"/>
              <a:t>的应用程序的巨大成功。尽管如此，单一的平移或旋转并不总是表示关系的更好方式。</a:t>
            </a:r>
            <a:endParaRPr lang="en-US" altLang="zh-CN" dirty="0"/>
          </a:p>
          <a:p>
            <a:pPr marL="0" indent="457200">
              <a:buNone/>
            </a:pPr>
            <a:endParaRPr lang="en-US" altLang="zh-CN" dirty="0"/>
          </a:p>
          <a:p>
            <a:pPr marL="0" indent="457200">
              <a:buNone/>
            </a:pPr>
            <a:r>
              <a:rPr lang="zh-CN" altLang="en-US" dirty="0"/>
              <a:t>例如，翻译家族不能对所有三种基本模式进行建模、旋转家族模型对层次关系和多重关系模式效果不佳。</a:t>
            </a:r>
            <a:endParaRPr lang="en-US" altLang="zh-CN" dirty="0"/>
          </a:p>
          <a:p>
            <a:pPr marL="0" indent="457200">
              <a:buNone/>
            </a:pPr>
            <a:endParaRPr lang="en-US" altLang="zh-CN" dirty="0"/>
          </a:p>
          <a:p>
            <a:pPr marL="0" indent="457200">
              <a:buNone/>
            </a:pPr>
            <a:r>
              <a:rPr lang="zh-CN" altLang="en-US" dirty="0"/>
              <a:t>因此，作者发现翻译家族和旋转家族的优势本质上是互补的。这就产生了一个问题，有没有办法把平移和旋转统一在一个框架里？</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57577502"/>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作者通过使用一个叫做对偶四元数的数域来寻找解决方案。</a:t>
            </a:r>
            <a:endParaRPr lang="en-US" altLang="zh-CN" sz="1800" dirty="0"/>
          </a:p>
          <a:p>
            <a:pPr marL="0" indent="457200">
              <a:buNone/>
            </a:pPr>
            <a:r>
              <a:rPr lang="zh-CN" altLang="en-US" sz="1800" dirty="0"/>
              <a:t>对偶四元数有一个直观的几何和物理解释：</a:t>
            </a:r>
            <a:endParaRPr lang="en-US" altLang="zh-CN" sz="1800" dirty="0"/>
          </a:p>
          <a:p>
            <a:pPr marL="342900" indent="-342900">
              <a:buFont typeface="+mj-lt"/>
              <a:buAutoNum type="arabicPeriod"/>
            </a:pPr>
            <a:r>
              <a:rPr lang="zh-CN" altLang="en-US" sz="1800" dirty="0"/>
              <a:t>它既可以表示平移，也可以表示旋转</a:t>
            </a:r>
            <a:endParaRPr lang="en-US" altLang="zh-CN" sz="1800" dirty="0"/>
          </a:p>
          <a:p>
            <a:pPr marL="342900" indent="-342900">
              <a:buFont typeface="+mj-lt"/>
              <a:buAutoNum type="arabicPeriod"/>
            </a:pPr>
            <a:r>
              <a:rPr lang="zh-CN" altLang="en-US" sz="1800" dirty="0"/>
              <a:t>它提供了一种优雅的方式来解决一系列原本复杂的问题，例如严格的转换。</a:t>
            </a:r>
          </a:p>
          <a:p>
            <a:pPr marL="0" indent="457200">
              <a:buNone/>
            </a:pPr>
            <a:r>
              <a:rPr lang="zh-CN" altLang="en-US" sz="1800" dirty="0"/>
              <a:t>本文提出了一种新的方法</a:t>
            </a:r>
            <a:r>
              <a:rPr lang="en-US" altLang="zh-CN" sz="1800" dirty="0"/>
              <a:t>——</a:t>
            </a:r>
            <a:r>
              <a:rPr lang="zh-CN" altLang="en-US" sz="1800" dirty="0"/>
              <a:t>对偶四元数知识图嵌入</a:t>
            </a:r>
            <a:r>
              <a:rPr lang="en-US" altLang="zh-CN" sz="1800" dirty="0"/>
              <a:t>(</a:t>
            </a:r>
            <a:r>
              <a:rPr lang="en-US" altLang="zh-CN" sz="1800" dirty="0" err="1"/>
              <a:t>DualE</a:t>
            </a:r>
            <a:r>
              <a:rPr lang="en-US" altLang="zh-CN" sz="1800" dirty="0"/>
              <a:t>)</a:t>
            </a:r>
            <a:r>
              <a:rPr lang="zh-CN" altLang="en-US" sz="1800" dirty="0"/>
              <a:t>。通过对基于对偶四元数的乘法的适当定义，我们可以将</a:t>
            </a:r>
            <a:r>
              <a:rPr lang="en-US" altLang="zh-CN" sz="1800" dirty="0"/>
              <a:t>KGs</a:t>
            </a:r>
            <a:r>
              <a:rPr lang="zh-CN" altLang="en-US" sz="1800" dirty="0"/>
              <a:t>中的关系表示为平移和旋转操作的组合</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40A2BF3-2EC5-487C-BF25-DE3DCF7E22D7}"/>
              </a:ext>
            </a:extLst>
          </p:cNvPr>
          <p:cNvPicPr>
            <a:picLocks noChangeAspect="1"/>
          </p:cNvPicPr>
          <p:nvPr/>
        </p:nvPicPr>
        <p:blipFill>
          <a:blip r:embed="rId4"/>
          <a:stretch>
            <a:fillRect/>
          </a:stretch>
        </p:blipFill>
        <p:spPr>
          <a:xfrm>
            <a:off x="2006118" y="3553147"/>
            <a:ext cx="4980952" cy="2542857"/>
          </a:xfrm>
          <a:prstGeom prst="rect">
            <a:avLst/>
          </a:prstGeom>
        </p:spPr>
      </p:pic>
    </p:spTree>
    <p:extLst>
      <p:ext uri="{BB962C8B-B14F-4D97-AF65-F5344CB8AC3E}">
        <p14:creationId xmlns:p14="http://schemas.microsoft.com/office/powerpoint/2010/main" val="938155606"/>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8</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1800" dirty="0"/>
              <a:t>先给出关键模式</a:t>
            </a:r>
            <a:r>
              <a:rPr lang="en-US" altLang="zh-CN" sz="1800" dirty="0"/>
              <a:t>(</a:t>
            </a:r>
            <a:r>
              <a:rPr lang="zh-CN" altLang="en-US" sz="1800" dirty="0"/>
              <a:t>对称</a:t>
            </a:r>
            <a:r>
              <a:rPr lang="en-US" altLang="zh-CN" sz="1800" dirty="0"/>
              <a:t>/</a:t>
            </a:r>
            <a:r>
              <a:rPr lang="zh-CN" altLang="en-US" sz="1800" dirty="0"/>
              <a:t>反对称、逆、合成</a:t>
            </a:r>
            <a:r>
              <a:rPr lang="en-US" altLang="zh-CN" sz="1800" dirty="0"/>
              <a:t>)</a:t>
            </a:r>
            <a:r>
              <a:rPr lang="zh-CN" altLang="en-US" sz="1800" dirty="0"/>
              <a:t> 的定义。</a:t>
            </a:r>
          </a:p>
          <a:p>
            <a:r>
              <a:rPr lang="zh-CN" altLang="en-US" sz="1800" dirty="0"/>
              <a:t>对称</a:t>
            </a:r>
            <a:r>
              <a:rPr lang="en-US" altLang="zh-CN" sz="1800" dirty="0"/>
              <a:t>/</a:t>
            </a:r>
            <a:r>
              <a:rPr lang="zh-CN" altLang="en-US" sz="1800" dirty="0"/>
              <a:t>反对称</a:t>
            </a:r>
            <a:endParaRPr lang="en-US" altLang="zh-CN" sz="1800" dirty="0"/>
          </a:p>
          <a:p>
            <a:endParaRPr lang="en-US" altLang="zh-CN" sz="1800" dirty="0"/>
          </a:p>
          <a:p>
            <a:endParaRPr lang="en-US" altLang="zh-CN" sz="1800" dirty="0"/>
          </a:p>
          <a:p>
            <a:r>
              <a:rPr lang="zh-CN" altLang="en-US" sz="1800" dirty="0"/>
              <a:t>逆</a:t>
            </a:r>
            <a:endParaRPr lang="en-US" altLang="zh-CN" sz="1800" dirty="0"/>
          </a:p>
          <a:p>
            <a:endParaRPr lang="en-US" altLang="zh-CN" sz="1800" dirty="0"/>
          </a:p>
          <a:p>
            <a:endParaRPr lang="en-US" altLang="zh-CN" sz="1800" dirty="0"/>
          </a:p>
          <a:p>
            <a:r>
              <a:rPr lang="zh-CN" altLang="en-US" sz="1800" dirty="0"/>
              <a:t>合成</a:t>
            </a:r>
            <a:endParaRPr lang="en-US" altLang="zh-CN" sz="1800" dirty="0"/>
          </a:p>
        </p:txBody>
      </p:sp>
      <p:pic>
        <p:nvPicPr>
          <p:cNvPr id="3" name="图片 2">
            <a:extLst>
              <a:ext uri="{FF2B5EF4-FFF2-40B4-BE49-F238E27FC236}">
                <a16:creationId xmlns:a16="http://schemas.microsoft.com/office/drawing/2014/main" id="{F47C0EE0-1D7B-4A60-AD5C-DAAC8995AE41}"/>
              </a:ext>
            </a:extLst>
          </p:cNvPr>
          <p:cNvPicPr>
            <a:picLocks noChangeAspect="1"/>
          </p:cNvPicPr>
          <p:nvPr/>
        </p:nvPicPr>
        <p:blipFill>
          <a:blip r:embed="rId4"/>
          <a:stretch>
            <a:fillRect/>
          </a:stretch>
        </p:blipFill>
        <p:spPr>
          <a:xfrm>
            <a:off x="2819446" y="2305108"/>
            <a:ext cx="3209524" cy="285714"/>
          </a:xfrm>
          <a:prstGeom prst="rect">
            <a:avLst/>
          </a:prstGeom>
        </p:spPr>
      </p:pic>
      <p:pic>
        <p:nvPicPr>
          <p:cNvPr id="5" name="图片 4">
            <a:extLst>
              <a:ext uri="{FF2B5EF4-FFF2-40B4-BE49-F238E27FC236}">
                <a16:creationId xmlns:a16="http://schemas.microsoft.com/office/drawing/2014/main" id="{EC35A316-A5B9-41C3-A905-589D5F59D234}"/>
              </a:ext>
            </a:extLst>
          </p:cNvPr>
          <p:cNvPicPr>
            <a:picLocks noChangeAspect="1"/>
          </p:cNvPicPr>
          <p:nvPr/>
        </p:nvPicPr>
        <p:blipFill>
          <a:blip r:embed="rId5"/>
          <a:stretch>
            <a:fillRect/>
          </a:stretch>
        </p:blipFill>
        <p:spPr>
          <a:xfrm>
            <a:off x="3581426" y="3429038"/>
            <a:ext cx="1723810" cy="380952"/>
          </a:xfrm>
          <a:prstGeom prst="rect">
            <a:avLst/>
          </a:prstGeom>
        </p:spPr>
      </p:pic>
      <p:pic>
        <p:nvPicPr>
          <p:cNvPr id="6" name="图片 5">
            <a:extLst>
              <a:ext uri="{FF2B5EF4-FFF2-40B4-BE49-F238E27FC236}">
                <a16:creationId xmlns:a16="http://schemas.microsoft.com/office/drawing/2014/main" id="{340185DA-CCB7-4B97-829F-53A1C5EE548E}"/>
              </a:ext>
            </a:extLst>
          </p:cNvPr>
          <p:cNvPicPr>
            <a:picLocks noChangeAspect="1"/>
          </p:cNvPicPr>
          <p:nvPr/>
        </p:nvPicPr>
        <p:blipFill>
          <a:blip r:embed="rId6"/>
          <a:stretch>
            <a:fillRect/>
          </a:stretch>
        </p:blipFill>
        <p:spPr>
          <a:xfrm>
            <a:off x="3200436" y="4886316"/>
            <a:ext cx="2638095" cy="295238"/>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sz="1800" dirty="0">
                <a:solidFill>
                  <a:srgbClr val="000000"/>
                </a:solidFill>
              </a:rPr>
              <a:t>接下来给出多重关系模式的定义。考虑如下知识图</a:t>
            </a:r>
            <a:endParaRPr lang="en-US" altLang="zh-CN" sz="1800" dirty="0">
              <a:solidFill>
                <a:srgbClr val="000000"/>
              </a:solidFill>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多重关系：</a:t>
            </a:r>
          </a:p>
        </p:txBody>
      </p:sp>
      <p:pic>
        <p:nvPicPr>
          <p:cNvPr id="2" name="图片 1">
            <a:extLst>
              <a:ext uri="{FF2B5EF4-FFF2-40B4-BE49-F238E27FC236}">
                <a16:creationId xmlns:a16="http://schemas.microsoft.com/office/drawing/2014/main" id="{F1939066-3645-4172-97B7-6777CD001445}"/>
              </a:ext>
            </a:extLst>
          </p:cNvPr>
          <p:cNvPicPr>
            <a:picLocks noChangeAspect="1"/>
          </p:cNvPicPr>
          <p:nvPr/>
        </p:nvPicPr>
        <p:blipFill>
          <a:blip r:embed="rId4"/>
          <a:stretch>
            <a:fillRect/>
          </a:stretch>
        </p:blipFill>
        <p:spPr>
          <a:xfrm>
            <a:off x="0" y="1524050"/>
            <a:ext cx="9144000" cy="3137195"/>
          </a:xfrm>
          <a:prstGeom prst="rect">
            <a:avLst/>
          </a:prstGeom>
        </p:spPr>
      </p:pic>
      <p:pic>
        <p:nvPicPr>
          <p:cNvPr id="4" name="图片 3">
            <a:extLst>
              <a:ext uri="{FF2B5EF4-FFF2-40B4-BE49-F238E27FC236}">
                <a16:creationId xmlns:a16="http://schemas.microsoft.com/office/drawing/2014/main" id="{F204C422-E79E-49C9-8C18-210652394E57}"/>
              </a:ext>
            </a:extLst>
          </p:cNvPr>
          <p:cNvPicPr>
            <a:picLocks noChangeAspect="1"/>
          </p:cNvPicPr>
          <p:nvPr/>
        </p:nvPicPr>
        <p:blipFill>
          <a:blip r:embed="rId5"/>
          <a:stretch>
            <a:fillRect/>
          </a:stretch>
        </p:blipFill>
        <p:spPr>
          <a:xfrm>
            <a:off x="1524080" y="4991085"/>
            <a:ext cx="1295238" cy="266667"/>
          </a:xfrm>
          <a:prstGeom prst="rect">
            <a:avLst/>
          </a:prstGeom>
        </p:spPr>
      </p:pic>
      <p:pic>
        <p:nvPicPr>
          <p:cNvPr id="8" name="图片 7">
            <a:extLst>
              <a:ext uri="{FF2B5EF4-FFF2-40B4-BE49-F238E27FC236}">
                <a16:creationId xmlns:a16="http://schemas.microsoft.com/office/drawing/2014/main" id="{6D566A2D-BB40-457C-9390-ED302BEB9B6C}"/>
              </a:ext>
            </a:extLst>
          </p:cNvPr>
          <p:cNvPicPr>
            <a:picLocks noChangeAspect="1"/>
          </p:cNvPicPr>
          <p:nvPr/>
        </p:nvPicPr>
        <p:blipFill>
          <a:blip r:embed="rId6"/>
          <a:stretch>
            <a:fillRect/>
          </a:stretch>
        </p:blipFill>
        <p:spPr>
          <a:xfrm>
            <a:off x="3007804" y="4972038"/>
            <a:ext cx="1533333" cy="285714"/>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14591</TotalTime>
  <Words>3088</Words>
  <Application>Microsoft Office PowerPoint</Application>
  <PresentationFormat>全屏显示(4:3)</PresentationFormat>
  <Paragraphs>258</Paragraphs>
  <Slides>29</Slides>
  <Notes>28</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29</vt:i4>
      </vt:variant>
    </vt:vector>
  </HeadingPairs>
  <TitlesOfParts>
    <vt:vector size="41" baseType="lpstr">
      <vt:lpstr>Gulim</vt:lpstr>
      <vt:lpstr>HY헤드라인M</vt:lpstr>
      <vt:lpstr>Malgun Gothic</vt:lpstr>
      <vt:lpstr>微软雅黑</vt:lpstr>
      <vt:lpstr>Arial</vt:lpstr>
      <vt:lpstr>Tahoma</vt:lpstr>
      <vt:lpstr>Times New Roman</vt:lpstr>
      <vt:lpstr>Wingdings</vt:lpstr>
      <vt:lpstr>프레젠테이션-서식4</vt:lpstr>
      <vt:lpstr>1_프레젠테이션-서식4</vt:lpstr>
      <vt:lpstr>2_프레젠테이션-서식4</vt:lpstr>
      <vt:lpstr>3_프레젠테이션-서식4</vt:lpstr>
      <vt:lpstr>DualE: Dual Quaternion Knowledge Graph   Embeddings</vt:lpstr>
      <vt:lpstr>摘要</vt:lpstr>
      <vt:lpstr>摘要</vt:lpstr>
      <vt:lpstr>大纲</vt:lpstr>
      <vt:lpstr>1、动机</vt:lpstr>
      <vt:lpstr>1、动机</vt:lpstr>
      <vt:lpstr>1、动机</vt:lpstr>
      <vt:lpstr>2、模型</vt:lpstr>
      <vt:lpstr>2、模型</vt:lpstr>
      <vt:lpstr>2、模型</vt:lpstr>
      <vt:lpstr>2、模型----对偶四元数基本性质</vt:lpstr>
      <vt:lpstr>2、模型----对偶四元数基本性质</vt:lpstr>
      <vt:lpstr>2、模型----对偶四元数基本性质</vt:lpstr>
      <vt:lpstr>2、模型----建模过程</vt:lpstr>
      <vt:lpstr>2、模型</vt:lpstr>
      <vt:lpstr>2、模型</vt:lpstr>
      <vt:lpstr>2、模型</vt:lpstr>
      <vt:lpstr>2、模型</vt:lpstr>
      <vt:lpstr>3、实验</vt:lpstr>
      <vt:lpstr>3、实验</vt:lpstr>
      <vt:lpstr>3、实验</vt:lpstr>
      <vt:lpstr>3、实验</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2822</cp:revision>
  <dcterms:created xsi:type="dcterms:W3CDTF">2014-06-19T14:09:00Z</dcterms:created>
  <dcterms:modified xsi:type="dcterms:W3CDTF">2021-06-18T00:53:19Z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