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92" r:id="rId2"/>
    <p:sldId id="293" r:id="rId3"/>
    <p:sldId id="291" r:id="rId4"/>
    <p:sldId id="281" r:id="rId5"/>
    <p:sldId id="294" r:id="rId6"/>
    <p:sldId id="280" r:id="rId7"/>
    <p:sldId id="279" r:id="rId8"/>
    <p:sldId id="270" r:id="rId9"/>
    <p:sldId id="269" r:id="rId10"/>
    <p:sldId id="297" r:id="rId11"/>
    <p:sldId id="305" r:id="rId12"/>
    <p:sldId id="306" r:id="rId13"/>
    <p:sldId id="256" r:id="rId14"/>
    <p:sldId id="274" r:id="rId15"/>
    <p:sldId id="275" r:id="rId16"/>
    <p:sldId id="276" r:id="rId17"/>
    <p:sldId id="272" r:id="rId18"/>
    <p:sldId id="277" r:id="rId19"/>
    <p:sldId id="289" r:id="rId20"/>
    <p:sldId id="299" r:id="rId21"/>
    <p:sldId id="308" r:id="rId22"/>
    <p:sldId id="309" r:id="rId23"/>
    <p:sldId id="307" r:id="rId24"/>
    <p:sldId id="310" r:id="rId25"/>
    <p:sldId id="311" r:id="rId26"/>
    <p:sldId id="312" r:id="rId27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7" autoAdjust="0"/>
    <p:restoredTop sz="94660"/>
  </p:normalViewPr>
  <p:slideViewPr>
    <p:cSldViewPr>
      <p:cViewPr varScale="1">
        <p:scale>
          <a:sx n="138" d="100"/>
          <a:sy n="138" d="100"/>
        </p:scale>
        <p:origin x="200" y="1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0099-CFAC-B54F-BFF4-DB8B31F5F6B5}" type="datetimeFigureOut">
              <a:rPr lang="en-RU" smtClean="0"/>
              <a:t>07.02.2024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F9120-8662-444F-B8F3-A521E7B3941B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9519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E13A2-2BD2-423B-B30A-00A3E3426F3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891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28930-8CFA-4621-96B2-C0FD0BB8854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4402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45FB5-1B70-423C-BBA0-0B6A337448E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142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91733-FC95-4EB3-8F73-111EA656CDF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1778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6F307-D44B-4EFE-855D-4859B378A9D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6327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9C836-96F9-4B0D-8171-785BDC5A345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050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53328-8232-49D8-B0D9-27B93EAFFD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858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B1B89-3130-4974-A8DE-4106FF40766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270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1B4DB-C015-4CC1-B86F-A7C9BDBC90E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351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85EEF-CBBF-42C6-A6AA-8CFDE6BA9E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391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63DA-E143-454B-B8D8-8914AA3ED6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9528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BBEF8-ADA7-4885-A04E-11799141965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557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CAFF0C4-12B4-406C-8B5C-8746D99BA2F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nuclphys.sinp.msu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uclphys.sinp.msu.ru/introduction/xx3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ru-RU" altLang="ru-RU" sz="4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Приборы и техника </a:t>
            </a:r>
            <a:r>
              <a:rPr lang="ru-RU" altLang="ru-RU" sz="4000" b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ядерно</a:t>
            </a:r>
            <a:r>
              <a:rPr lang="en-US" altLang="ru-RU" sz="4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-</a:t>
            </a:r>
            <a:r>
              <a:rPr lang="ru-RU" altLang="ru-RU" sz="4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физического эксперимента</a:t>
            </a:r>
            <a:r>
              <a:rPr lang="ru-RU" altLang="ru-RU" dirty="0"/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7162800" cy="2667000"/>
          </a:xfrm>
        </p:spPr>
        <p:txBody>
          <a:bodyPr/>
          <a:lstStyle/>
          <a:p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Исаев Андрей Владимирович,</a:t>
            </a:r>
          </a:p>
          <a:p>
            <a:r>
              <a:rPr lang="ru-RU" altLang="ru-RU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к.ф.-м.н., доцент кафедры ЯФ ИФИ,</a:t>
            </a:r>
          </a:p>
          <a:p>
            <a:r>
              <a:rPr lang="ru-RU" altLang="ru-RU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нач.группы</a:t>
            </a:r>
            <a:r>
              <a:rPr lang="ru-RU" altLang="ru-RU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сектора 2 ЛЯР ОИЯИ</a:t>
            </a:r>
          </a:p>
          <a:p>
            <a:endParaRPr lang="ru-RU" altLang="ru-RU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ru-RU" altLang="ru-RU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Измерение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ru-RU" sz="2400" b="1" dirty="0">
                <a:solidFill>
                  <a:schemeClr val="accent2"/>
                </a:solidFill>
                <a:latin typeface="Times New Roman" pitchFamily="18" charset="0"/>
              </a:rPr>
              <a:t>Измерение — операция для определения отношения одной (измеряемой) величины к другой однородной величине, которая берётся за единицу. </a:t>
            </a:r>
          </a:p>
          <a:p>
            <a:pPr eaLnBrk="1" hangingPunct="1"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ru-RU" sz="2400" b="1" dirty="0">
                <a:solidFill>
                  <a:schemeClr val="accent2"/>
                </a:solidFill>
                <a:latin typeface="Times New Roman" pitchFamily="18" charset="0"/>
              </a:rPr>
              <a:t>Получившееся значение будет численным значением измеряемой величины. </a:t>
            </a:r>
          </a:p>
          <a:p>
            <a:pPr eaLnBrk="1" hangingPunct="1"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ru-RU" sz="2400" b="1" dirty="0">
                <a:solidFill>
                  <a:schemeClr val="accent2"/>
                </a:solidFill>
                <a:latin typeface="Times New Roman" pitchFamily="18" charset="0"/>
              </a:rPr>
              <a:t>Характеристикой точности измерения является его погрешность или неопределённость.</a:t>
            </a:r>
          </a:p>
          <a:p>
            <a:pPr eaLnBrk="1" hangingPunct="1"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ru-RU" sz="2400" b="1" dirty="0">
                <a:solidFill>
                  <a:schemeClr val="accent2"/>
                </a:solidFill>
                <a:latin typeface="Times New Roman" pitchFamily="18" charset="0"/>
              </a:rPr>
              <a:t>Измерение физической величины включает в себя несколько этапов: </a:t>
            </a:r>
          </a:p>
          <a:p>
            <a:pPr marL="801688" indent="-530225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b="1" dirty="0">
                <a:solidFill>
                  <a:schemeClr val="accent2"/>
                </a:solidFill>
                <a:latin typeface="Times New Roman" pitchFamily="18" charset="0"/>
              </a:rPr>
              <a:t>   1) собственно сравнение с эталоном; </a:t>
            </a:r>
          </a:p>
          <a:p>
            <a:pPr marL="801688" indent="-530225" eaLnBrk="1" hangingPunct="1">
              <a:lnSpc>
                <a:spcPct val="90000"/>
              </a:lnSpc>
              <a:buFontTx/>
              <a:buNone/>
              <a:defRPr/>
            </a:pPr>
            <a:r>
              <a:rPr lang="ru-RU" sz="2400" b="1" dirty="0">
                <a:solidFill>
                  <a:schemeClr val="accent2"/>
                </a:solidFill>
                <a:latin typeface="Times New Roman" pitchFamily="18" charset="0"/>
              </a:rPr>
              <a:t>   2) преобразование в форму, удобную для использования (единицы и системы измерения).</a:t>
            </a:r>
          </a:p>
          <a:p>
            <a:pPr marL="801688" indent="-530225" eaLnBrk="1" hangingPunct="1">
              <a:lnSpc>
                <a:spcPct val="90000"/>
              </a:lnSpc>
              <a:buFontTx/>
              <a:buNone/>
              <a:defRPr/>
            </a:pPr>
            <a:endParaRPr lang="ru-RU" sz="24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2038A-1CC4-FCE3-C478-C6E57787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457200"/>
          </a:xfrm>
        </p:spPr>
        <p:txBody>
          <a:bodyPr/>
          <a:lstStyle/>
          <a:p>
            <a:pPr eaLnBrk="1" hangingPunct="1"/>
            <a:r>
              <a:rPr lang="en-US" altLang="ru-RU" sz="32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On-line</a:t>
            </a:r>
            <a:r>
              <a:rPr lang="ru-RU" altLang="ru-RU" sz="32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ru-RU" altLang="ru-RU" sz="3200" b="1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291" name="Group 1"/>
          <p:cNvGrpSpPr>
            <a:grpSpLocks/>
          </p:cNvGrpSpPr>
          <p:nvPr/>
        </p:nvGrpSpPr>
        <p:grpSpPr bwMode="auto">
          <a:xfrm>
            <a:off x="2286000" y="878683"/>
            <a:ext cx="3709988" cy="2665412"/>
            <a:chOff x="2206420" y="1980936"/>
            <a:chExt cx="4371975" cy="3670300"/>
          </a:xfrm>
        </p:grpSpPr>
        <p:sp>
          <p:nvSpPr>
            <p:cNvPr id="66565" name="Text Box 20"/>
            <p:cNvSpPr txBox="1">
              <a:spLocks noChangeArrowheads="1"/>
            </p:cNvSpPr>
            <p:nvPr/>
          </p:nvSpPr>
          <p:spPr bwMode="auto">
            <a:xfrm>
              <a:off x="2567478" y="3816086"/>
              <a:ext cx="742693" cy="367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1" dirty="0">
                  <a:solidFill>
                    <a:schemeClr val="accent2"/>
                  </a:solidFill>
                </a:rPr>
                <a:t>Beam</a:t>
              </a:r>
              <a:endParaRPr lang="ru-RU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66566" name="Text Box 21"/>
            <p:cNvSpPr txBox="1">
              <a:spLocks noChangeArrowheads="1"/>
            </p:cNvSpPr>
            <p:nvPr/>
          </p:nvSpPr>
          <p:spPr bwMode="auto">
            <a:xfrm>
              <a:off x="3276496" y="2819268"/>
              <a:ext cx="845585" cy="367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1" dirty="0">
                  <a:solidFill>
                    <a:schemeClr val="accent2"/>
                  </a:solidFill>
                </a:rPr>
                <a:t>Target</a:t>
              </a:r>
              <a:endParaRPr lang="ru-RU" sz="1800" b="1" dirty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2296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106514"/>
                </p:ext>
              </p:extLst>
            </p:nvPr>
          </p:nvGraphicFramePr>
          <p:xfrm>
            <a:off x="2206420" y="1980936"/>
            <a:ext cx="4371975" cy="3670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3853800" imgH="3236400" progId="CorelDraw.Graphic.16">
                    <p:embed/>
                  </p:oleObj>
                </mc:Choice>
                <mc:Fallback>
                  <p:oleObj name="CorelDRAW" r:id="rId2" imgW="3853800" imgH="3236400" progId="CorelDraw.Graphic.16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6420" y="1980936"/>
                          <a:ext cx="4371975" cy="3670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3642735"/>
            <a:ext cx="8839200" cy="3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900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В основе любого эксперимента – источник частиц.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900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Это могут быть ускорители</a:t>
            </a:r>
            <a:r>
              <a:rPr lang="en-US" altLang="ru-RU" sz="1900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ru-RU" altLang="ru-RU" sz="19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кэВ - ТэВ</a:t>
            </a:r>
            <a:r>
              <a:rPr lang="en-US" altLang="ru-RU" sz="1900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ru-RU" altLang="ru-RU" sz="1900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, реакторы, космические лучи (</a:t>
            </a:r>
            <a:r>
              <a:rPr lang="ru-RU" altLang="ru-RU" sz="19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lang="ru-RU" altLang="ru-RU" sz="1900" b="1" kern="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20</a:t>
            </a:r>
            <a:r>
              <a:rPr lang="ru-RU" altLang="ru-RU" sz="19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эВ</a:t>
            </a:r>
            <a:r>
              <a:rPr lang="ru-RU" altLang="ru-RU" sz="1900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), радиоактивные препараты.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900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В результате взаимодействия частиц пучка с частицами мишени из мишени вылетают различные частицы, которые регистрируются с помощью детектора.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en-RU" sz="19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в результате столкновения изменяются только импульсы сталкивающихся частиц, то такой процесс называется </a:t>
            </a:r>
            <a:r>
              <a:rPr lang="en-RU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упругим рассеянием</a:t>
            </a:r>
            <a:r>
              <a:rPr lang="en-RU" sz="19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Если наряду с изменением импульсов сталкивающихся частиц изменяются и их внутренние состояния или образуются другие частицы, то такой процесс называется неупругим рассеянием или </a:t>
            </a:r>
            <a:r>
              <a:rPr lang="en-RU" sz="19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реакцией</a:t>
            </a:r>
            <a:r>
              <a:rPr lang="en-RU" sz="19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1900" b="1" kern="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1900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Мишень и детектор могут быть совмещены.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9F3E08-6D73-4D4B-8E6B-B91872A3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1763"/>
            <a:ext cx="8839200" cy="434975"/>
          </a:xfrm>
        </p:spPr>
        <p:txBody>
          <a:bodyPr/>
          <a:lstStyle/>
          <a:p>
            <a:pPr eaLnBrk="1" hangingPunct="1"/>
            <a:r>
              <a:rPr lang="en-US" altLang="ru-RU" sz="36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On-line</a:t>
            </a:r>
            <a:r>
              <a:rPr lang="ru-RU" altLang="ru-RU" sz="36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6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  <a:endParaRPr lang="ru-RU" altLang="ru-RU" sz="3600" b="1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15" name="Group 1"/>
          <p:cNvGrpSpPr>
            <a:grpSpLocks/>
          </p:cNvGrpSpPr>
          <p:nvPr/>
        </p:nvGrpSpPr>
        <p:grpSpPr bwMode="auto">
          <a:xfrm>
            <a:off x="1350963" y="838200"/>
            <a:ext cx="6442075" cy="2860675"/>
            <a:chOff x="952500" y="1330325"/>
            <a:chExt cx="7318375" cy="3851275"/>
          </a:xfrm>
        </p:grpSpPr>
        <p:grpSp>
          <p:nvGrpSpPr>
            <p:cNvPr id="13318" name="Group 3"/>
            <p:cNvGrpSpPr>
              <a:grpSpLocks/>
            </p:cNvGrpSpPr>
            <p:nvPr/>
          </p:nvGrpSpPr>
          <p:grpSpPr bwMode="auto">
            <a:xfrm>
              <a:off x="952500" y="1981200"/>
              <a:ext cx="7239000" cy="3200400"/>
              <a:chOff x="694" y="786"/>
              <a:chExt cx="3562" cy="1010"/>
            </a:xfrm>
          </p:grpSpPr>
          <p:sp>
            <p:nvSpPr>
              <p:cNvPr id="66571" name="Rectangle 4"/>
              <p:cNvSpPr>
                <a:spLocks noChangeArrowheads="1"/>
              </p:cNvSpPr>
              <p:nvPr/>
            </p:nvSpPr>
            <p:spPr bwMode="auto">
              <a:xfrm>
                <a:off x="1581" y="1054"/>
                <a:ext cx="1318" cy="515"/>
              </a:xfrm>
              <a:prstGeom prst="rect">
                <a:avLst/>
              </a:prstGeom>
              <a:solidFill>
                <a:srgbClr val="5F5F5F">
                  <a:alpha val="50195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FFFFFF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ru-RU" sz="1400">
                  <a:latin typeface="Arial" charset="0"/>
                  <a:ea typeface="Arial" charset="0"/>
                </a:endParaRPr>
              </a:p>
            </p:txBody>
          </p:sp>
          <p:sp>
            <p:nvSpPr>
              <p:cNvPr id="66572" name="Line 5"/>
              <p:cNvSpPr>
                <a:spLocks noChangeShapeType="1"/>
              </p:cNvSpPr>
              <p:nvPr/>
            </p:nvSpPr>
            <p:spPr bwMode="auto">
              <a:xfrm>
                <a:off x="694" y="1302"/>
                <a:ext cx="585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FFFFFF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>
                  <a:latin typeface="Times New Roman" charset="0"/>
                  <a:ea typeface="Arial" charset="0"/>
                </a:endParaRPr>
              </a:p>
            </p:txBody>
          </p:sp>
          <p:sp>
            <p:nvSpPr>
              <p:cNvPr id="66573" name="Rectangle 6"/>
              <p:cNvSpPr>
                <a:spLocks noChangeArrowheads="1"/>
              </p:cNvSpPr>
              <p:nvPr/>
            </p:nvSpPr>
            <p:spPr bwMode="auto">
              <a:xfrm>
                <a:off x="1279" y="1194"/>
                <a:ext cx="33" cy="217"/>
              </a:xfrm>
              <a:prstGeom prst="rect">
                <a:avLst/>
              </a:prstGeom>
              <a:solidFill>
                <a:srgbClr val="CBCBCB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FFFFFF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ru-RU">
                  <a:latin typeface="Times New Roman" charset="0"/>
                  <a:ea typeface="Arial" charset="0"/>
                </a:endParaRPr>
              </a:p>
            </p:txBody>
          </p:sp>
          <p:sp>
            <p:nvSpPr>
              <p:cNvPr id="13328" name="Freeform 7"/>
              <p:cNvSpPr>
                <a:spLocks/>
              </p:cNvSpPr>
              <p:nvPr/>
            </p:nvSpPr>
            <p:spPr bwMode="auto">
              <a:xfrm>
                <a:off x="1327" y="1305"/>
                <a:ext cx="1013" cy="134"/>
              </a:xfrm>
              <a:custGeom>
                <a:avLst/>
                <a:gdLst>
                  <a:gd name="T0" fmla="*/ 0 w 820"/>
                  <a:gd name="T1" fmla="*/ 1 h 254"/>
                  <a:gd name="T2" fmla="*/ 40986 w 820"/>
                  <a:gd name="T3" fmla="*/ 1 h 254"/>
                  <a:gd name="T4" fmla="*/ 63658 w 820"/>
                  <a:gd name="T5" fmla="*/ 1 h 254"/>
                  <a:gd name="T6" fmla="*/ 86356 w 820"/>
                  <a:gd name="T7" fmla="*/ 1 h 254"/>
                  <a:gd name="T8" fmla="*/ 100112 w 820"/>
                  <a:gd name="T9" fmla="*/ 1 h 254"/>
                  <a:gd name="T10" fmla="*/ 104750 w 820"/>
                  <a:gd name="T11" fmla="*/ 1 h 254"/>
                  <a:gd name="T12" fmla="*/ 105793 w 820"/>
                  <a:gd name="T13" fmla="*/ 1 h 254"/>
                  <a:gd name="T14" fmla="*/ 105793 w 820"/>
                  <a:gd name="T15" fmla="*/ 1 h 2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20" h="254">
                    <a:moveTo>
                      <a:pt x="0" y="2"/>
                    </a:moveTo>
                    <a:cubicBezTo>
                      <a:pt x="117" y="2"/>
                      <a:pt x="235" y="2"/>
                      <a:pt x="317" y="2"/>
                    </a:cubicBezTo>
                    <a:cubicBezTo>
                      <a:pt x="399" y="2"/>
                      <a:pt x="434" y="0"/>
                      <a:pt x="493" y="2"/>
                    </a:cubicBezTo>
                    <a:cubicBezTo>
                      <a:pt x="552" y="5"/>
                      <a:pt x="622" y="7"/>
                      <a:pt x="669" y="17"/>
                    </a:cubicBezTo>
                    <a:cubicBezTo>
                      <a:pt x="716" y="27"/>
                      <a:pt x="751" y="41"/>
                      <a:pt x="775" y="60"/>
                    </a:cubicBezTo>
                    <a:cubicBezTo>
                      <a:pt x="798" y="80"/>
                      <a:pt x="803" y="111"/>
                      <a:pt x="810" y="133"/>
                    </a:cubicBezTo>
                    <a:cubicBezTo>
                      <a:pt x="817" y="155"/>
                      <a:pt x="818" y="171"/>
                      <a:pt x="819" y="191"/>
                    </a:cubicBezTo>
                    <a:cubicBezTo>
                      <a:pt x="820" y="211"/>
                      <a:pt x="819" y="241"/>
                      <a:pt x="819" y="254"/>
                    </a:cubicBezTo>
                  </a:path>
                </a:pathLst>
              </a:custGeom>
              <a:noFill/>
              <a:ln w="38100" cmpd="sng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BCBCB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FFFFFF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575" name="Line 8"/>
              <p:cNvSpPr>
                <a:spLocks noChangeShapeType="1"/>
              </p:cNvSpPr>
              <p:nvPr/>
            </p:nvSpPr>
            <p:spPr bwMode="auto">
              <a:xfrm>
                <a:off x="2339" y="1428"/>
                <a:ext cx="1" cy="129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FFFFFF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>
                  <a:latin typeface="Times New Roman" charset="0"/>
                  <a:ea typeface="Arial" charset="0"/>
                </a:endParaRPr>
              </a:p>
            </p:txBody>
          </p:sp>
          <p:sp>
            <p:nvSpPr>
              <p:cNvPr id="66576" name="Line 9"/>
              <p:cNvSpPr>
                <a:spLocks noChangeShapeType="1"/>
              </p:cNvSpPr>
              <p:nvPr/>
            </p:nvSpPr>
            <p:spPr bwMode="auto">
              <a:xfrm>
                <a:off x="1327" y="1309"/>
                <a:ext cx="2242" cy="3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FFFFFF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>
                  <a:latin typeface="Times New Roman" charset="0"/>
                  <a:ea typeface="Arial" charset="0"/>
                </a:endParaRPr>
              </a:p>
            </p:txBody>
          </p:sp>
          <p:sp>
            <p:nvSpPr>
              <p:cNvPr id="66577" name="Rectangle 10"/>
              <p:cNvSpPr>
                <a:spLocks noChangeArrowheads="1"/>
              </p:cNvSpPr>
              <p:nvPr/>
            </p:nvSpPr>
            <p:spPr bwMode="auto">
              <a:xfrm>
                <a:off x="3730" y="1528"/>
                <a:ext cx="170" cy="268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FFFFFF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ru-RU">
                  <a:latin typeface="Times New Roman" charset="0"/>
                  <a:ea typeface="Arial" charset="0"/>
                </a:endParaRPr>
              </a:p>
            </p:txBody>
          </p:sp>
          <p:sp>
            <p:nvSpPr>
              <p:cNvPr id="66578" name="Rectangle 11"/>
              <p:cNvSpPr>
                <a:spLocks noChangeArrowheads="1"/>
              </p:cNvSpPr>
              <p:nvPr/>
            </p:nvSpPr>
            <p:spPr bwMode="auto">
              <a:xfrm rot="2148670">
                <a:off x="3434" y="1474"/>
                <a:ext cx="170" cy="268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FFFFFF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ru-RU">
                  <a:latin typeface="Times New Roman" charset="0"/>
                  <a:ea typeface="Arial" charset="0"/>
                </a:endParaRPr>
              </a:p>
            </p:txBody>
          </p:sp>
          <p:sp>
            <p:nvSpPr>
              <p:cNvPr id="66579" name="Rectangle 12"/>
              <p:cNvSpPr>
                <a:spLocks noChangeArrowheads="1"/>
              </p:cNvSpPr>
              <p:nvPr/>
            </p:nvSpPr>
            <p:spPr bwMode="auto">
              <a:xfrm flipV="1">
                <a:off x="3712" y="786"/>
                <a:ext cx="189" cy="268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FFFFFF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ru-RU">
                  <a:latin typeface="Times New Roman" charset="0"/>
                  <a:ea typeface="Arial" charset="0"/>
                </a:endParaRPr>
              </a:p>
            </p:txBody>
          </p:sp>
          <p:sp>
            <p:nvSpPr>
              <p:cNvPr id="66580" name="Rectangle 13"/>
              <p:cNvSpPr>
                <a:spLocks noChangeArrowheads="1"/>
              </p:cNvSpPr>
              <p:nvPr/>
            </p:nvSpPr>
            <p:spPr bwMode="auto">
              <a:xfrm rot="19451330" flipV="1">
                <a:off x="3420" y="859"/>
                <a:ext cx="169" cy="268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FFFFFF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ru-RU">
                  <a:latin typeface="Times New Roman" charset="0"/>
                  <a:ea typeface="Arial" charset="0"/>
                </a:endParaRPr>
              </a:p>
            </p:txBody>
          </p:sp>
          <p:sp>
            <p:nvSpPr>
              <p:cNvPr id="66581" name="Rectangle 14"/>
              <p:cNvSpPr>
                <a:spLocks noChangeArrowheads="1"/>
              </p:cNvSpPr>
              <p:nvPr/>
            </p:nvSpPr>
            <p:spPr bwMode="auto">
              <a:xfrm>
                <a:off x="3780" y="1186"/>
                <a:ext cx="33" cy="21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FFFFFF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ru-RU">
                  <a:latin typeface="Times New Roman" charset="0"/>
                  <a:ea typeface="Arial" charset="0"/>
                </a:endParaRPr>
              </a:p>
            </p:txBody>
          </p:sp>
          <p:grpSp>
            <p:nvGrpSpPr>
              <p:cNvPr id="13336" name="Group 15"/>
              <p:cNvGrpSpPr>
                <a:grpSpLocks/>
              </p:cNvGrpSpPr>
              <p:nvPr/>
            </p:nvGrpSpPr>
            <p:grpSpPr bwMode="auto">
              <a:xfrm>
                <a:off x="3485" y="1159"/>
                <a:ext cx="250" cy="290"/>
                <a:chOff x="4796" y="3347"/>
                <a:chExt cx="203" cy="267"/>
              </a:xfrm>
            </p:grpSpPr>
            <p:sp>
              <p:nvSpPr>
                <p:cNvPr id="66585" name="Rectangle 16"/>
                <p:cNvSpPr>
                  <a:spLocks noChangeArrowheads="1"/>
                </p:cNvSpPr>
                <p:nvPr/>
              </p:nvSpPr>
              <p:spPr bwMode="auto">
                <a:xfrm rot="-5400000">
                  <a:off x="4885" y="3261"/>
                  <a:ext cx="27" cy="20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FFFFFF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>
                    <a:latin typeface="Times New Roman" charset="0"/>
                    <a:ea typeface="Arial" charset="0"/>
                  </a:endParaRPr>
                </a:p>
              </p:txBody>
            </p:sp>
            <p:sp>
              <p:nvSpPr>
                <p:cNvPr id="66586" name="Rectangle 17"/>
                <p:cNvSpPr>
                  <a:spLocks noChangeArrowheads="1"/>
                </p:cNvSpPr>
                <p:nvPr/>
              </p:nvSpPr>
              <p:spPr bwMode="auto">
                <a:xfrm rot="16200000">
                  <a:off x="4882" y="3501"/>
                  <a:ext cx="27" cy="20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FFFFFF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>
                    <a:latin typeface="Times New Roman" charset="0"/>
                    <a:ea typeface="Arial" charset="0"/>
                  </a:endParaRPr>
                </a:p>
              </p:txBody>
            </p:sp>
          </p:grpSp>
          <p:sp>
            <p:nvSpPr>
              <p:cNvPr id="66583" name="Rectangle 18"/>
              <p:cNvSpPr>
                <a:spLocks noChangeArrowheads="1"/>
              </p:cNvSpPr>
              <p:nvPr/>
            </p:nvSpPr>
            <p:spPr bwMode="auto">
              <a:xfrm>
                <a:off x="3921" y="1080"/>
                <a:ext cx="329" cy="201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FFFFFF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ru-RU">
                  <a:latin typeface="Times New Roman" charset="0"/>
                  <a:ea typeface="Arial" charset="0"/>
                </a:endParaRPr>
              </a:p>
            </p:txBody>
          </p:sp>
          <p:sp>
            <p:nvSpPr>
              <p:cNvPr id="66584" name="Rectangle 19"/>
              <p:cNvSpPr>
                <a:spLocks noChangeArrowheads="1"/>
              </p:cNvSpPr>
              <p:nvPr/>
            </p:nvSpPr>
            <p:spPr bwMode="auto">
              <a:xfrm>
                <a:off x="3927" y="1356"/>
                <a:ext cx="329" cy="201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FFFFFF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ru-RU">
                  <a:latin typeface="Times New Roman" charset="0"/>
                  <a:ea typeface="Arial" charset="0"/>
                </a:endParaRPr>
              </a:p>
            </p:txBody>
          </p:sp>
        </p:grpSp>
        <p:sp>
          <p:nvSpPr>
            <p:cNvPr id="66565" name="Text Box 20"/>
            <p:cNvSpPr txBox="1">
              <a:spLocks noChangeArrowheads="1"/>
            </p:cNvSpPr>
            <p:nvPr/>
          </p:nvSpPr>
          <p:spPr bwMode="auto">
            <a:xfrm>
              <a:off x="1053493" y="3161925"/>
              <a:ext cx="743019" cy="36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1">
                  <a:solidFill>
                    <a:schemeClr val="accent2"/>
                  </a:solidFill>
                </a:rPr>
                <a:t>Beam</a:t>
              </a:r>
              <a:endParaRPr lang="ru-RU" sz="1800" b="1">
                <a:solidFill>
                  <a:schemeClr val="accent2"/>
                </a:solidFill>
              </a:endParaRPr>
            </a:p>
          </p:txBody>
        </p:sp>
        <p:sp>
          <p:nvSpPr>
            <p:cNvPr id="66566" name="Text Box 21"/>
            <p:cNvSpPr txBox="1">
              <a:spLocks noChangeArrowheads="1"/>
            </p:cNvSpPr>
            <p:nvPr/>
          </p:nvSpPr>
          <p:spPr bwMode="auto">
            <a:xfrm>
              <a:off x="1661253" y="2757990"/>
              <a:ext cx="844012" cy="365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1">
                  <a:solidFill>
                    <a:schemeClr val="accent2"/>
                  </a:solidFill>
                </a:rPr>
                <a:t>Target</a:t>
              </a:r>
              <a:endParaRPr lang="ru-RU" sz="1800" b="1">
                <a:solidFill>
                  <a:schemeClr val="accent2"/>
                </a:solidFill>
              </a:endParaRPr>
            </a:p>
          </p:txBody>
        </p:sp>
        <p:sp>
          <p:nvSpPr>
            <p:cNvPr id="66567" name="Text Box 22"/>
            <p:cNvSpPr txBox="1">
              <a:spLocks noChangeArrowheads="1"/>
            </p:cNvSpPr>
            <p:nvPr/>
          </p:nvSpPr>
          <p:spPr bwMode="auto">
            <a:xfrm>
              <a:off x="3507979" y="2247194"/>
              <a:ext cx="1163222" cy="36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1">
                  <a:solidFill>
                    <a:schemeClr val="accent2"/>
                  </a:solidFill>
                </a:rPr>
                <a:t>Separator</a:t>
              </a:r>
              <a:endParaRPr lang="ru-RU" sz="1800" b="1">
                <a:solidFill>
                  <a:schemeClr val="accent2"/>
                </a:solidFill>
              </a:endParaRPr>
            </a:p>
          </p:txBody>
        </p:sp>
        <p:sp>
          <p:nvSpPr>
            <p:cNvPr id="66568" name="Text Box 23"/>
            <p:cNvSpPr txBox="1">
              <a:spLocks noChangeArrowheads="1"/>
            </p:cNvSpPr>
            <p:nvPr/>
          </p:nvSpPr>
          <p:spPr bwMode="auto">
            <a:xfrm>
              <a:off x="6104938" y="1330325"/>
              <a:ext cx="2165937" cy="36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b="1">
                  <a:solidFill>
                    <a:schemeClr val="accent2"/>
                  </a:solidFill>
                </a:rPr>
                <a:t>Focal plane detector</a:t>
              </a:r>
              <a:endParaRPr lang="ru-RU" sz="1800" b="1">
                <a:solidFill>
                  <a:schemeClr val="accent2"/>
                </a:solidFill>
              </a:endParaRPr>
            </a:p>
          </p:txBody>
        </p:sp>
        <p:sp>
          <p:nvSpPr>
            <p:cNvPr id="66569" name="Rectangle 24"/>
            <p:cNvSpPr>
              <a:spLocks noChangeArrowheads="1"/>
            </p:cNvSpPr>
            <p:nvPr/>
          </p:nvSpPr>
          <p:spPr bwMode="auto">
            <a:xfrm>
              <a:off x="3994909" y="4538297"/>
              <a:ext cx="609564" cy="7694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Times New Roman" charset="0"/>
                <a:ea typeface="Arial" charset="0"/>
              </a:endParaRPr>
            </a:p>
          </p:txBody>
        </p:sp>
        <p:sp>
          <p:nvSpPr>
            <p:cNvPr id="66570" name="Text Box 25"/>
            <p:cNvSpPr txBox="1">
              <a:spLocks noChangeArrowheads="1"/>
            </p:cNvSpPr>
            <p:nvPr/>
          </p:nvSpPr>
          <p:spPr bwMode="auto">
            <a:xfrm>
              <a:off x="3726197" y="4685764"/>
              <a:ext cx="1206503" cy="365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800" b="1">
                  <a:solidFill>
                    <a:schemeClr val="accent2"/>
                  </a:solidFill>
                </a:rPr>
                <a:t>Beam stop</a:t>
              </a:r>
              <a:endParaRPr lang="ru-RU" sz="1800">
                <a:latin typeface="Arial" charset="0"/>
              </a:endParaRP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57200" y="4119562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000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При взаимодействии падающей частицы с веществом мишени наряду с исследуемыми реакциями могут происходить и другие реакции, которые являются </a:t>
            </a:r>
            <a:r>
              <a:rPr lang="ru-RU" altLang="ru-RU" sz="20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фоновыми</a:t>
            </a:r>
            <a:r>
              <a:rPr lang="ru-RU" altLang="ru-RU" sz="2000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 и затрудняют наблюдение нужного процесса.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000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Между мишенью и детектором может быть сепаратор.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000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Упругие и неупругие процессы.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000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Выбор реакции, выбор детектора, </a:t>
            </a:r>
            <a:r>
              <a:rPr lang="ru-RU" altLang="ru-RU" sz="2000" b="1" kern="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пресепарация</a:t>
            </a:r>
            <a:r>
              <a:rPr lang="ru-RU" altLang="ru-RU" sz="2000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000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Оценка вероятностей различных процессов.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4C1CDD-2EB6-B834-91F1-8900CDB2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ru-RU" altLang="ru-RU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Сечение реакции</a:t>
            </a:r>
          </a:p>
        </p:txBody>
      </p:sp>
      <p:sp>
        <p:nvSpPr>
          <p:cNvPr id="1433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355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При столкновении субатомных частиц между ними может произойти </a:t>
            </a:r>
            <a:r>
              <a:rPr lang="ru-RU" altLang="ru-RU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взаимодействие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а может и не произойти. 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При отсутствии взаимодействия частицы сохраняют неизменными все свои характеристики. 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Невозможно предсказать точно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результат столкновения двух конкретных частиц, а лишь </a:t>
            </a:r>
            <a:r>
              <a:rPr lang="ru-RU" altLang="ru-RU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вероятность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того или иного исхода столкновения. 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Таким образом, мы оперируем вероятностями событий. 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Это вероятностное, а не строго определённое знание (или предсказание) того или иного события отличает физику микромира от физики классических объектов.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Основной величиной, описывающей взаимодействие микрообъектов, является </a:t>
            </a:r>
            <a:r>
              <a:rPr lang="ru-RU" altLang="ru-RU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эффективное сечение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или просто сечение (полное название: поперечное эффективное сечение).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Именно эта величина определяет вероятность того или иного результата столкновения.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7ADF6-F539-AEF5-3D62-C64B8A0E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6110"/>
            <a:ext cx="8229600" cy="908050"/>
          </a:xfrm>
        </p:spPr>
        <p:txBody>
          <a:bodyPr/>
          <a:lstStyle/>
          <a:p>
            <a:pPr eaLnBrk="1" hangingPunct="1"/>
            <a:r>
              <a:rPr lang="ru-RU" altLang="ru-RU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Резерфордовское</a:t>
            </a:r>
            <a:r>
              <a:rPr lang="ru-RU" altLang="ru-RU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рассеяние </a:t>
            </a:r>
            <a:br>
              <a:rPr lang="ru-RU" altLang="ru-RU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RU" sz="32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α-</a:t>
            </a:r>
            <a:r>
              <a:rPr lang="ru-RU" sz="32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частиц на ядрах золота</a:t>
            </a:r>
            <a:endParaRPr lang="ru-RU" altLang="ru-RU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200400"/>
            <a:ext cx="8686800" cy="3657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Пусть мишенью является ядро золота, расположенное внутри объема пространства кубической формы с длиной ребра 1 см, и на одну из граней этого кубика под углом 90</a:t>
            </a:r>
            <a:r>
              <a:rPr lang="ru-RU" altLang="ru-RU" sz="2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о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в единицу времени падает 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см</a:t>
            </a:r>
            <a:r>
              <a:rPr lang="ru-RU" altLang="ru-RU" sz="2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-2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с</a:t>
            </a:r>
            <a:r>
              <a:rPr lang="ru-RU" altLang="ru-RU" sz="2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-1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-частиц однородно распределенных в пространстве.</a:t>
            </a:r>
            <a:endParaRPr lang="en-US" altLang="ru-RU" sz="22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В результате взаимодействия с ядром из каждых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частиц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изменит траекторию (рассеется). 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Численно вероятность взаимодействия отдельной 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-частицы с ядром золота равна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/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Это отношение с учетом его размерности и называют </a:t>
            </a:r>
            <a:r>
              <a:rPr lang="ru-RU" altLang="ru-RU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эффективным сечением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т.е. 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/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имеет размерность площади (см</a:t>
            </a:r>
            <a:r>
              <a:rPr lang="ru-RU" altLang="ru-RU" sz="2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).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lum bright="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84325"/>
            <a:ext cx="2590800" cy="18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A9E4BC-C5E3-CA1A-9769-A06592C9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6019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Происхождение словосочетания “поперечное эффективное сечение” – механическое соударение шаров (большой шар покоится в кубе, малый падает внутрь куба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-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Для взаимодействий, не являющихся механическими (контактными), эффективная площадь характеризует </a:t>
            </a:r>
            <a:r>
              <a:rPr lang="ru-RU" altLang="ru-RU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вероятность конкретного процесса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Сечение может быть как больше геометрической площади (например, кулоновское взаимодействие), так и меньше неё (слабое взаимодействие).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Реальная мишень содержит не одно, а большое число ядер. 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В этом случае число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частиц, испытавших в единицу времени взаимодействие с ядрами и изменивших траекторию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                         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jnSl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jM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где  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– эффективное сечение рассеяния частицы ядром;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 число ядер мишени в единице объёма (в см</a:t>
            </a:r>
            <a:r>
              <a:rPr lang="ru-RU" altLang="ru-RU" sz="2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-3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);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 облучаемая площадь мишени (в см</a:t>
            </a:r>
            <a:r>
              <a:rPr lang="ru-RU" altLang="ru-RU" sz="2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);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 толщина мишени (в см);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M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 полное число ядер в облучаемой части мишени.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endParaRPr lang="ru-RU" altLang="ru-RU" sz="22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М часто задают в г/см</a:t>
            </a:r>
            <a:r>
              <a:rPr lang="ru-RU" altLang="ru-RU" sz="2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мг/см</a:t>
            </a:r>
            <a:r>
              <a:rPr lang="ru-RU" altLang="ru-RU" sz="2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мкг/см</a:t>
            </a:r>
            <a:r>
              <a:rPr lang="ru-RU" altLang="ru-RU" sz="2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endParaRPr lang="ru-RU" altLang="ru-RU" sz="22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08D1013-EC6B-0EA8-9271-523847953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ru-RU" altLang="ru-RU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Эффективное сечение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B869B-62AA-94C4-48E5-EBC597F2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ru-RU" altLang="ru-RU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Дифференциальное сечение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229600" cy="3581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Если рассматривать частицы, вылетающие в направлении,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Tx/>
              <a:buNone/>
            </a:pP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характеризуемом углами и в телесный угол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и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полярный и азимутальный углы, а ось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z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совпадает с направлением движения налетающей частицы), то 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dN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=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jMd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),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dN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)/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jMd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/d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endParaRPr lang="en-US" altLang="ru-RU" sz="22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/d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дифференциальное сечение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ru-RU" altLang="ru-RU" sz="2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,Е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/d</a:t>
            </a:r>
            <a:r>
              <a:rPr lang="el-GR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дважды дифференциальное сечение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 барн = 10</a:t>
            </a:r>
            <a:r>
              <a:rPr lang="ru-RU" altLang="ru-RU" sz="2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-24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см</a:t>
            </a:r>
            <a:r>
              <a:rPr lang="ru-RU" altLang="ru-RU" sz="2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сравнимо с площадью сечения ядра.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Величина сечения реакции зависит от типа и энергии частиц, а также характера их взаимодействия.</a:t>
            </a:r>
            <a:endParaRPr lang="ru-RU" altLang="ru-RU" sz="2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741363"/>
            <a:ext cx="4668837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25F4A-9B3A-FD6A-9FE1-A88BB185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487362"/>
          </a:xfrm>
        </p:spPr>
        <p:txBody>
          <a:bodyPr/>
          <a:lstStyle/>
          <a:p>
            <a:pPr eaLnBrk="1" hangingPunct="1"/>
            <a:r>
              <a:rPr lang="ru-RU" altLang="ru-RU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Фундаментальные взаимодействия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FC0D9-5C33-082B-C982-ECF3E37D0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93804"/>
            <a:ext cx="4419600" cy="17838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772CD-A53F-D473-EA07-9C8BB9BC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91733-FC95-4EB3-8F73-111EA656CDF8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F4706-D775-AB10-5FAF-96B739096A38}"/>
              </a:ext>
            </a:extLst>
          </p:cNvPr>
          <p:cNvSpPr txBox="1"/>
          <p:nvPr/>
        </p:nvSpPr>
        <p:spPr>
          <a:xfrm>
            <a:off x="464127" y="2547579"/>
            <a:ext cx="82296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RU" sz="16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Сильное взаимодействие</a:t>
            </a:r>
            <a:r>
              <a:rPr lang="en-RU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ответственно за устойчивость атомных ядер. Поскольку атомные ядра большинства химических элементов стабильны, то ясно, что взаимодействие, которое удерживает их от распада, должно быть достаточно сильным.</a:t>
            </a:r>
            <a:r>
              <a:rPr lang="ru-RU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</a:t>
            </a:r>
            <a:r>
              <a:rPr lang="en-RU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ильное взаимодействие является короткодействующим и по существу полностью сосредоточено на расстояниях, не превышающих характерного размера ядра</a:t>
            </a:r>
            <a:r>
              <a:rPr lang="ru-RU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RU" sz="16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RU" sz="1600" b="1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RU" sz="16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Электромагнитное взаимодействие.</a:t>
            </a:r>
            <a:r>
              <a:rPr lang="en-RU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Источниками его являются электрические заряды. </a:t>
            </a:r>
            <a:r>
              <a:rPr lang="ru-RU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Электромагнитное</a:t>
            </a:r>
            <a:r>
              <a:rPr lang="en-RU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взаимодействие является дальнодействующим и медленно спадает с ростом расстояния между зарядами.</a:t>
            </a:r>
          </a:p>
          <a:p>
            <a:pPr algn="just"/>
            <a:r>
              <a:rPr lang="en-RU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RU" sz="16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Слабое взаимодействие</a:t>
            </a:r>
            <a:r>
              <a:rPr lang="en-RU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− это в основном распадные процессы (</a:t>
            </a:r>
            <a:r>
              <a:rPr lang="en-RU" sz="1600" kern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бета-распад нейтрона</a:t>
            </a:r>
            <a:r>
              <a:rPr lang="en-RU" sz="1600" kern="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RU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Слабое взаимодействие является короткодействующим, сосредоточен</a:t>
            </a:r>
            <a:r>
              <a:rPr lang="ru-RU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RU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расстояниях меньше размеров атомного ядра. </a:t>
            </a:r>
          </a:p>
          <a:p>
            <a:pPr algn="just"/>
            <a:r>
              <a:rPr lang="en-RU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RU" sz="1600" b="1" kern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Гравитационное взаимодействие </a:t>
            </a:r>
            <a:r>
              <a:rPr lang="en-RU" sz="1600" kern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− в нем участвуют все массивные тела, но оно настолько слабо для элементарных частиц, что им пренебрегают при описании взаимодействий в микромире.</a:t>
            </a:r>
            <a:r>
              <a:rPr lang="en-RU" sz="1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RU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hangingPunct="1"/>
            <a:r>
              <a:rPr lang="ru-RU" altLang="ru-RU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Величины сечений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Сечение сильно зависит от энергии и механизма реакции.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endParaRPr lang="en-US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Сечения упругого рассеяния нейтронов с энергией 10 МэВ на атомных ядрах: </a:t>
            </a:r>
            <a:r>
              <a:rPr lang="el-GR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ru-RU" altLang="ru-RU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n,n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~ 0.1 барн. </a:t>
            </a:r>
            <a:r>
              <a:rPr lang="ru-RU" altLang="ru-RU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Реакция происходит в результате сильного взаимодействия между нейтроном и ядром.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Сечения радиационного захвата тепловых нейтронов (</a:t>
            </a:r>
            <a:r>
              <a:rPr lang="ru-RU" altLang="ru-RU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ru-RU" altLang="ru-RU" sz="2400" b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ru-RU" altLang="ru-RU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r>
              <a:rPr lang="ru-RU" altLang="ru-RU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-2 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эВ) с атомными ядрами вблизи энергии возбужденного состояния ядра: </a:t>
            </a:r>
            <a:r>
              <a:rPr lang="el-GR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ru-RU" altLang="ru-RU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l-GR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r>
              <a:rPr lang="ru-RU" altLang="ru-RU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барн. </a:t>
            </a:r>
            <a:r>
              <a:rPr lang="ru-RU" altLang="ru-RU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Эта реакция также происходит в результате сильного взаимодействия. 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Сечения фотоядерных реакций на атомных ядрах в области гигантского дипольного резонанса (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10 МэВ)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l-GR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l-GR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ru-RU" altLang="ru-RU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r>
              <a:rPr lang="ru-RU" altLang="ru-RU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-3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барн. </a:t>
            </a:r>
            <a:r>
              <a:rPr lang="ru-RU" altLang="ru-RU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Реакция происходит в результате электромагнитного взаимодействия.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Сечение реакции </a:t>
            </a:r>
            <a:r>
              <a:rPr lang="ru-RU" altLang="ru-RU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слабого взаимодействия 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под действием реакторных нейтрино (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1 МэВ):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l-GR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l-GR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+</a:t>
            </a:r>
            <a:r>
              <a:rPr lang="ru-RU" altLang="ru-RU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ru-RU" altLang="ru-R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ru-RU" altLang="ru-RU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ru-RU" altLang="ru-RU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-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+</a:t>
            </a:r>
            <a:r>
              <a:rPr lang="ru-RU" altLang="ru-RU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10</a:t>
            </a:r>
            <a:r>
              <a:rPr lang="ru-RU" altLang="ru-RU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-20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барн = 10</a:t>
            </a:r>
            <a:r>
              <a:rPr lang="ru-RU" altLang="ru-RU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-44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см</a:t>
            </a:r>
            <a:r>
              <a:rPr lang="ru-RU" altLang="ru-RU" sz="24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endParaRPr lang="ru-RU" altLang="ru-RU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6ED31-7B8B-E452-24B0-891BACBB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ru-RU" altLang="ru-RU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Определение сечений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6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ru-RU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ru-RU" altLang="ru-RU" sz="26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jnSl</a:t>
            </a:r>
            <a:r>
              <a:rPr lang="el-GR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= </a:t>
            </a:r>
            <a:r>
              <a:rPr lang="ru-RU" altLang="ru-RU" sz="26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jM</a:t>
            </a:r>
            <a:r>
              <a:rPr lang="el-GR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l-GR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altLang="ru-RU" sz="26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</a:t>
            </a:r>
            <a:endParaRPr lang="en-US" altLang="ru-RU" sz="2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Какая частица ускоряется и каков её заряд</a:t>
            </a:r>
            <a:r>
              <a:rPr lang="en-US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Энергия частиц, точность, стабильность, воспроизводимость.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 пучка, расходимость, угол входа.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Ток пучка.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Трансмиссия к мишени.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мишени, изотопная чистота, примеси.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Трансмиссия к детектору.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отклика детектора, зависимость от сорта частиц, энергии, интенсивности.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сбора данных, просчёты.</a:t>
            </a:r>
            <a:endParaRPr lang="en-US" altLang="ru-RU" sz="2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734CE4-19CA-FD07-8F10-27E91345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792162"/>
          </a:xfrm>
        </p:spPr>
        <p:txBody>
          <a:bodyPr/>
          <a:lstStyle/>
          <a:p>
            <a:r>
              <a:rPr lang="ru-RU" altLang="ru-RU" sz="3600" b="1">
                <a:solidFill>
                  <a:srgbClr val="FF3300"/>
                </a:solidFill>
                <a:latin typeface="Times New Roman" panose="02020603050405020304" pitchFamily="18" charset="0"/>
              </a:rPr>
              <a:t>Программа курса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467600" cy="4830762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курс</a:t>
            </a:r>
          </a:p>
          <a:p>
            <a:pPr marL="609600" indent="-609600">
              <a:lnSpc>
                <a:spcPct val="90000"/>
              </a:lnSpc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Сечения ядерных реакций</a:t>
            </a:r>
          </a:p>
          <a:p>
            <a:pPr marL="609600" indent="-609600">
              <a:lnSpc>
                <a:spcPct val="90000"/>
              </a:lnSpc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Ускорители заряженных частиц</a:t>
            </a:r>
          </a:p>
          <a:p>
            <a:pPr marL="609600" indent="-609600">
              <a:lnSpc>
                <a:spcPct val="90000"/>
              </a:lnSpc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нейтронов</a:t>
            </a:r>
          </a:p>
          <a:p>
            <a:pPr marL="609600" indent="-609600">
              <a:lnSpc>
                <a:spcPct val="90000"/>
              </a:lnSpc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</a:t>
            </a:r>
            <a:r>
              <a:rPr lang="el-GR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-квантов</a:t>
            </a:r>
          </a:p>
          <a:p>
            <a:pPr marL="609600" indent="-609600">
              <a:lnSpc>
                <a:spcPct val="90000"/>
              </a:lnSpc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вторичных пучков</a:t>
            </a:r>
            <a:endParaRPr lang="en-US" altLang="ru-RU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Сепарация и идентификация продуктов ядерных реакций</a:t>
            </a:r>
          </a:p>
          <a:p>
            <a:pPr marL="609600" indent="-609600">
              <a:lnSpc>
                <a:spcPct val="90000"/>
              </a:lnSpc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Детекторы ядерных излучений</a:t>
            </a:r>
          </a:p>
          <a:p>
            <a:pPr marL="609600" indent="-609600">
              <a:lnSpc>
                <a:spcPct val="90000"/>
              </a:lnSpc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определения масс ядер</a:t>
            </a:r>
          </a:p>
          <a:p>
            <a:pPr marL="609600" indent="-609600">
              <a:lnSpc>
                <a:spcPct val="90000"/>
              </a:lnSpc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Конкретный эксперимент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409F1A-3522-4F87-F28C-DC24C809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Реакции могут сопровождаться значительным фоном.</a:t>
            </a:r>
          </a:p>
          <a:p>
            <a:pPr eaLnBrk="1" hangingPunct="1"/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Нужны различные методы.</a:t>
            </a:r>
          </a:p>
          <a:p>
            <a:pPr eaLnBrk="1" hangingPunct="1"/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Необходимо разделение частиц по дополнительным признакам.</a:t>
            </a:r>
          </a:p>
          <a:p>
            <a:pPr eaLnBrk="1" hangingPunct="1"/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Особый случай – измерение малых активностей.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E79F61F-9A2C-A336-3757-E4E08AC26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ru-RU" altLang="ru-RU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Определение сечений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C87B0-183E-A4EA-512D-420264C0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20</a:t>
            </a:fld>
            <a:endParaRPr lang="ru-RU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6345E4-9CF9-9FDD-CA3E-90C9BD26D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40133"/>
            <a:ext cx="6489700" cy="460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BFA7E0D-E50F-21C0-FA77-8D5508D5A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ru-RU" altLang="ru-RU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Определение сечений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076F7-5397-6293-9311-E7EB56F5663F}"/>
              </a:ext>
            </a:extLst>
          </p:cNvPr>
          <p:cNvSpPr txBox="1"/>
          <p:nvPr/>
        </p:nvSpPr>
        <p:spPr>
          <a:xfrm>
            <a:off x="609600" y="739804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RU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ечение ядерной реакции </a:t>
            </a:r>
            <a:r>
              <a:rPr lang="ru-RU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RU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величина характеризующая вероятность перехода системы двух взаимодействующих частиц в определенное конечное состояние. Величина сечения </a:t>
            </a:r>
            <a:r>
              <a:rPr lang="ru-RU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вполне может</a:t>
            </a:r>
            <a:r>
              <a:rPr lang="en-RU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отличатся от геометрической площади сечения ядра на порядк</a:t>
            </a:r>
            <a:r>
              <a:rPr lang="ru-RU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и!</a:t>
            </a:r>
            <a:endParaRPr lang="en-RU" b="1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51AAC-F8B9-B703-DA8F-315BA6DEF47D}"/>
              </a:ext>
            </a:extLst>
          </p:cNvPr>
          <p:cNvSpPr txBox="1"/>
          <p:nvPr/>
        </p:nvSpPr>
        <p:spPr>
          <a:xfrm>
            <a:off x="6191250" y="2846883"/>
            <a:ext cx="1447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оболочечных эффектов</a:t>
            </a:r>
            <a:endParaRPr lang="en-RU" sz="1400" b="1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6E6C01-FDD4-A52C-A9EB-E284FF77C1FE}"/>
              </a:ext>
            </a:extLst>
          </p:cNvPr>
          <p:cNvCxnSpPr>
            <a:cxnSpLocks/>
          </p:cNvCxnSpPr>
          <p:nvPr/>
        </p:nvCxnSpPr>
        <p:spPr>
          <a:xfrm>
            <a:off x="6892290" y="3585547"/>
            <a:ext cx="0" cy="53340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16DB2F-000C-019C-1DA0-9AC022BF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21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051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7AC08DA-6EDD-DE59-A2D4-43C36BF7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98500"/>
            <a:ext cx="8128000" cy="546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B31BE5F-8948-02E4-E943-DF0824794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ru-RU" altLang="ru-RU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Определение сечений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B6004-2CD1-F235-089A-BB76015D35F8}"/>
              </a:ext>
            </a:extLst>
          </p:cNvPr>
          <p:cNvSpPr txBox="1"/>
          <p:nvPr/>
        </p:nvSpPr>
        <p:spPr>
          <a:xfrm>
            <a:off x="7239000" y="2209800"/>
            <a:ext cx="1447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«Остров стабильности»</a:t>
            </a:r>
            <a:endParaRPr lang="en-RU" sz="1400" b="1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D18443-1717-51C1-CEB6-B50E9FFA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4609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968BE0-1AC1-D043-56A2-AB8B5522D0AA}"/>
              </a:ext>
            </a:extLst>
          </p:cNvPr>
          <p:cNvSpPr txBox="1"/>
          <p:nvPr/>
        </p:nvSpPr>
        <p:spPr>
          <a:xfrm>
            <a:off x="3124200" y="1554296"/>
            <a:ext cx="564211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К.Н. Мухин.</a:t>
            </a:r>
          </a:p>
          <a:p>
            <a:r>
              <a:rPr lang="en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Экспериментальная ядерная физика </a:t>
            </a:r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 трех томах),</a:t>
            </a:r>
          </a:p>
          <a:p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СПб., Издательство Лань,. 2008, 432 c.</a:t>
            </a:r>
            <a:endParaRPr lang="ru-RU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3CD046-D699-380F-218E-0CB9816C9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ru-RU" altLang="ru-RU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Учебная литература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3FA517-A987-939D-EF75-1CA082BF4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23" y="1121324"/>
            <a:ext cx="1839600" cy="255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ложка Широков Ю.М., Юдин Н.П. Ядерная физика">
            <a:extLst>
              <a:ext uri="{FF2B5EF4-FFF2-40B4-BE49-F238E27FC236}">
                <a16:creationId xmlns:a16="http://schemas.microsoft.com/office/drawing/2014/main" id="{85447971-BD9D-F1A1-C04D-1C022CF3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23" y="3886199"/>
            <a:ext cx="1800000" cy="269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04D9D8-1BDB-4FC9-9D36-B7D92CCEB059}"/>
              </a:ext>
            </a:extLst>
          </p:cNvPr>
          <p:cNvSpPr txBox="1"/>
          <p:nvPr/>
        </p:nvSpPr>
        <p:spPr>
          <a:xfrm>
            <a:off x="3124200" y="4586129"/>
            <a:ext cx="54864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Ю.М. Широков и Н.П. Юдин.</a:t>
            </a:r>
          </a:p>
          <a:p>
            <a:r>
              <a:rPr lang="en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Ядерная физика</a:t>
            </a:r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М.: Наука, 1972, 728 c.</a:t>
            </a:r>
            <a:endParaRPr lang="ru-RU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56CC0-2FA1-1D73-9F57-D637570E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9465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002F105-B2F9-38DC-49F5-DE134DD4E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ru-RU" altLang="ru-RU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Учебная литература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142D3-F963-8C92-9CEE-FA7A928BB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"/>
          <a:stretch/>
        </p:blipFill>
        <p:spPr bwMode="auto">
          <a:xfrm>
            <a:off x="904461" y="917713"/>
            <a:ext cx="1800000" cy="282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Основы физики и техники ускорителей">
            <a:extLst>
              <a:ext uri="{FF2B5EF4-FFF2-40B4-BE49-F238E27FC236}">
                <a16:creationId xmlns:a16="http://schemas.microsoft.com/office/drawing/2014/main" id="{CBEF0030-BF85-A93D-B563-572DA976B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1800000" cy="26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F541C6-BF56-0A29-57FA-105BB9F1C21E}"/>
              </a:ext>
            </a:extLst>
          </p:cNvPr>
          <p:cNvSpPr txBox="1"/>
          <p:nvPr/>
        </p:nvSpPr>
        <p:spPr>
          <a:xfrm>
            <a:off x="3342861" y="1684204"/>
            <a:ext cx="54864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Л.Л.</a:t>
            </a:r>
            <a:r>
              <a:rPr lang="ru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Гольдин. </a:t>
            </a:r>
          </a:p>
          <a:p>
            <a:r>
              <a:rPr lang="en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Физика ускорителей</a:t>
            </a:r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М., </a:t>
            </a:r>
            <a:r>
              <a:rPr lang="ru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Наука</a:t>
            </a:r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198</a:t>
            </a:r>
            <a:r>
              <a:rPr lang="ru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3, 144 </a:t>
            </a:r>
            <a:r>
              <a:rPr 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44448-B54B-0D60-2107-EA82BDCE9518}"/>
              </a:ext>
            </a:extLst>
          </p:cNvPr>
          <p:cNvSpPr txBox="1"/>
          <p:nvPr/>
        </p:nvSpPr>
        <p:spPr>
          <a:xfrm>
            <a:off x="3352800" y="4436014"/>
            <a:ext cx="54864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Лебедев, </a:t>
            </a:r>
            <a:r>
              <a:rPr lang="ru-RU" sz="2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А.В.Шальнов</a:t>
            </a:r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физики и техники ускорителей</a:t>
            </a:r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М., Энерго</a:t>
            </a:r>
            <a:r>
              <a:rPr lang="ru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атом</a:t>
            </a:r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издат, </a:t>
            </a:r>
            <a:r>
              <a:rPr lang="ru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1991</a:t>
            </a:r>
            <a:r>
              <a:rPr lang="en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527 c.</a:t>
            </a:r>
            <a:endParaRPr lang="ru-RU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5B690-614C-2CE2-4CD8-41579F72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55001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478F14-30C5-4EF4-2D47-DC9ACF0F5A84}"/>
              </a:ext>
            </a:extLst>
          </p:cNvPr>
          <p:cNvSpPr txBox="1"/>
          <p:nvPr/>
        </p:nvSpPr>
        <p:spPr>
          <a:xfrm>
            <a:off x="3200400" y="855104"/>
            <a:ext cx="5486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Измерение характеристик ядерных реакций и пучков частиц. Определение величины Q и сечений ядерных реакций, измерение интенсивности пучков частиц и </a:t>
            </a:r>
            <a:r>
              <a:rPr lang="ru-RU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гамма</a:t>
            </a:r>
            <a:r>
              <a:rPr lang="en-RU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-квантов / Сост.-ред.Люк К.Л.Юан и Ву Цзянь-Сюн; Пер.с англ.,под ред.Л.А.Арцимовича. - М.: Мир, 1965, 416 c.</a:t>
            </a:r>
            <a:endParaRPr lang="ru-RU" sz="2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A76258-35A8-6ED4-4FAC-33F8D3ACF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ru-RU" altLang="ru-RU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Учебная литература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D5089-AC81-DF48-04F3-5F1A86155F71}"/>
              </a:ext>
            </a:extLst>
          </p:cNvPr>
          <p:cNvSpPr txBox="1"/>
          <p:nvPr/>
        </p:nvSpPr>
        <p:spPr>
          <a:xfrm>
            <a:off x="3200400" y="4026102"/>
            <a:ext cx="5486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U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определения основных характеристик атомных ядер и элементарных частиц. Измерение масс, спинов, четности, поляризации и времен жизни: / Сост.-ред.Люк К.Л.Юан и Ву Цзянь-Сюн; Под ред.Л.А.Арцимовича. - М.: Мир, 1965</a:t>
            </a:r>
            <a:r>
              <a:rPr 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432 c.</a:t>
            </a:r>
            <a:endParaRPr lang="ru-RU" sz="2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Обложка Юан Люк К.Л., Ву, Цзянь-сюн Методы определения основных характеристик атомных ядер и элементарных частиц: Измерение масс, спинов, четности, поляризации и времен жизни. Пер.с анг.">
            <a:extLst>
              <a:ext uri="{FF2B5EF4-FFF2-40B4-BE49-F238E27FC236}">
                <a16:creationId xmlns:a16="http://schemas.microsoft.com/office/drawing/2014/main" id="{CEC795B6-5050-18A3-09A5-D9F88E460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8" y="4026102"/>
            <a:ext cx="1800000" cy="267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Обложка Юан Люк К.Л., Ву, Цзянь-сюн Измерение характеристик ядерных реакций и пучков частиц: Пер. с англ.">
            <a:extLst>
              <a:ext uri="{FF2B5EF4-FFF2-40B4-BE49-F238E27FC236}">
                <a16:creationId xmlns:a16="http://schemas.microsoft.com/office/drawing/2014/main" id="{DAF14649-C5BA-3565-8E06-99DD7548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8" y="942681"/>
            <a:ext cx="1800000" cy="27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0AC69-3FD4-39C5-DCDB-202F3939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25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3383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83D69-1D58-86A1-28D7-8CC0B2447631}"/>
              </a:ext>
            </a:extLst>
          </p:cNvPr>
          <p:cNvSpPr txBox="1"/>
          <p:nvPr/>
        </p:nvSpPr>
        <p:spPr>
          <a:xfrm>
            <a:off x="3581400" y="1982450"/>
            <a:ext cx="54864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Ядерная физика в интернете </a:t>
            </a:r>
            <a:r>
              <a:rPr lang="en-GB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http://nuclphys.sinp.msu.ru</a:t>
            </a:r>
            <a:r>
              <a:rPr lang="ru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кафедры общей ядерной физики физического факультета МГУ и отдела электромагнитных процессов и взаимодействия атомных ядер НИИЯФ МГУ</a:t>
            </a:r>
            <a:endParaRPr lang="en-RU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7BC6AF-8146-EEE7-9949-27A7C7223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ru-RU" altLang="ru-RU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Учебная литература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18471-F106-8404-FF46-11BAF054C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4665"/>
            <a:ext cx="3054037" cy="304867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234267-F10B-A708-4AED-C9E254F5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3212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Научное исследование</a:t>
            </a:r>
          </a:p>
        </p:txBody>
      </p:sp>
      <p:sp>
        <p:nvSpPr>
          <p:cNvPr id="4099" name="Содержимое 3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638800"/>
          </a:xfrm>
        </p:spPr>
        <p:txBody>
          <a:bodyPr/>
          <a:lstStyle/>
          <a:p>
            <a:pPr>
              <a:buFontTx/>
              <a:buChar char="-"/>
            </a:pPr>
            <a:r>
              <a:rPr lang="ru-RU" sz="2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изучения, эксперимента, концептуализации и проверки теории, связанной с получением научных знаний</a:t>
            </a:r>
            <a:endParaRPr lang="ru-RU" sz="28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ru-RU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Фундаментальные исследования (чистые исследования). Главная цель – получение новых знаний независимо от перспектив применения. </a:t>
            </a:r>
          </a:p>
          <a:p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Фундаментальность определяется мнением экспертов.</a:t>
            </a:r>
          </a:p>
          <a:p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Прикладные исследования используют накопленные знания, теории, технологии в «коммерческих» целях.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50E3A-8802-8D64-4A04-58772A0A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hangingPunct="1"/>
            <a:r>
              <a:rPr lang="ru-RU" altLang="ru-RU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Гипотеза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8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Гипо́теза</a:t>
            </a:r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(от др.-греч. </a:t>
            </a:r>
            <a:r>
              <a:rPr lang="ru-RU" altLang="ru-RU" sz="28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ὑ</a:t>
            </a:r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π</a:t>
            </a:r>
            <a:r>
              <a:rPr lang="ru-RU" altLang="ru-RU" sz="28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όθεσις</a:t>
            </a:r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— «основание», «предположение») — недоказанное утверждение, предположение или догадка.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Как правило, гипотеза высказывается на основе ряда подтверждающих её наблюдений (примеров), и поэтому выглядит правдоподобно. 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Гипотезу впоследствии или </a:t>
            </a:r>
            <a:r>
              <a:rPr lang="ru-RU" altLang="ru-RU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доказывают</a:t>
            </a:r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превращая её в установленный факт (теорему), или же </a:t>
            </a:r>
            <a:r>
              <a:rPr lang="ru-RU" altLang="ru-RU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опровергают</a:t>
            </a:r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переводя в разряд ложных утверждений.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Недоказанная и </a:t>
            </a:r>
            <a:r>
              <a:rPr lang="ru-RU" altLang="ru-RU" sz="28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неопровергнутая</a:t>
            </a:r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гипотеза называется открытой проблемой.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553533-EAD4-D11D-63A6-8BE2BA00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Методы исследований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="1" dirty="0">
                <a:solidFill>
                  <a:srgbClr val="FF3300"/>
                </a:solidFill>
                <a:latin typeface="Times New Roman" panose="02020603050405020304" pitchFamily="18" charset="0"/>
              </a:rPr>
              <a:t>Наблюдение</a:t>
            </a:r>
            <a:r>
              <a:rPr lang="ru-RU" altLang="ru-RU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</a:t>
            </a:r>
            <a:r>
              <a:rPr lang="ru-RU" altLang="ru-RU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восприятие, фильтрация и запоминание личностью окружающего мира.</a:t>
            </a:r>
          </a:p>
          <a:p>
            <a:r>
              <a:rPr lang="ru-RU" altLang="ru-RU" b="1" dirty="0">
                <a:solidFill>
                  <a:srgbClr val="FF3300"/>
                </a:solidFill>
                <a:latin typeface="Times New Roman" panose="02020603050405020304" pitchFamily="18" charset="0"/>
              </a:rPr>
              <a:t>Эксперимент</a:t>
            </a:r>
            <a:r>
              <a:rPr lang="ru-RU" altLang="ru-RU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(от лат. </a:t>
            </a:r>
            <a:r>
              <a:rPr lang="ru-RU" altLang="ru-RU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experimentum</a:t>
            </a:r>
            <a:r>
              <a:rPr lang="ru-RU" altLang="ru-RU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- проба, опыт) - </a:t>
            </a:r>
            <a:r>
              <a:rPr lang="ru-RU" altLang="ru-RU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исследования некоторого явления в управляемых условиях.</a:t>
            </a:r>
            <a:endParaRPr lang="ru-RU" altLang="ru-RU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endParaRPr lang="ru-RU" altLang="ru-RU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396930-CA27-2DD7-C914-B183D2A9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ru-RU" altLang="ru-RU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Наблюдение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52475"/>
            <a:ext cx="8229600" cy="5943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Clr>
                <a:srgbClr val="FF3300"/>
              </a:buClr>
              <a:buNone/>
              <a:defRPr/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Главные характеристики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</a:p>
          <a:p>
            <a:pPr marL="569913" indent="-569913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Наблюдение должно быть направлено на существенные области. </a:t>
            </a:r>
          </a:p>
          <a:p>
            <a:pPr marL="569913" indent="-569913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Наблюдение должно проводиться организованно и систематизировано. </a:t>
            </a:r>
          </a:p>
          <a:p>
            <a:pPr marL="569913" indent="-569913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При наблюдении должен проводиться максимально широкий сбор сведений. </a:t>
            </a:r>
          </a:p>
          <a:p>
            <a:pPr marL="569913" indent="-569913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Результаты наблюдения должны четко фиксироваться и поддаваться воспроизведению. </a:t>
            </a:r>
          </a:p>
          <a:p>
            <a:pPr marL="569913" indent="-569913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Наблюдение и обработка его результатов требуют от наблюдателя объективности. </a:t>
            </a:r>
          </a:p>
          <a:p>
            <a:pPr marL="569913" indent="-569913" eaLnBrk="1" hangingPunct="1">
              <a:lnSpc>
                <a:spcPct val="8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Необходимо стремиться к субъективной независимости при</a:t>
            </a:r>
          </a:p>
          <a:p>
            <a:pPr marL="719138" indent="-360363" eaLnBrk="1" hangingPunct="1">
              <a:lnSpc>
                <a:spcPct val="80000"/>
              </a:lnSpc>
              <a:defRPr/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восприятии, </a:t>
            </a:r>
          </a:p>
          <a:p>
            <a:pPr marL="719138" indent="-360363" eaLnBrk="1" hangingPunct="1">
              <a:lnSpc>
                <a:spcPct val="80000"/>
              </a:lnSpc>
              <a:defRPr/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при выборе охватываемого события, </a:t>
            </a:r>
          </a:p>
          <a:p>
            <a:pPr marL="719138" indent="-360363" eaLnBrk="1" hangingPunct="1">
              <a:lnSpc>
                <a:spcPct val="80000"/>
              </a:lnSpc>
              <a:defRPr/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при классификации данных, </a:t>
            </a:r>
          </a:p>
          <a:p>
            <a:pPr marL="719138" indent="-360363" eaLnBrk="1" hangingPunct="1">
              <a:lnSpc>
                <a:spcPct val="80000"/>
              </a:lnSpc>
              <a:defRPr/>
            </a:pPr>
            <a:r>
              <a:rPr lang="ru-RU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при интерпретации результатов.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42891-6591-5B50-4124-349DBD74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ru-RU" altLang="ru-RU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Эксперимент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86800" cy="5105400"/>
          </a:xfrm>
        </p:spPr>
        <p:txBody>
          <a:bodyPr/>
          <a:lstStyle/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800" b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Экспериме́нт</a:t>
            </a:r>
            <a:r>
              <a:rPr lang="ru-RU" altLang="ru-RU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- набор действий и </a:t>
            </a:r>
            <a:r>
              <a:rPr lang="ru-RU" altLang="ru-RU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наблюдений</a:t>
            </a:r>
            <a:r>
              <a:rPr lang="ru-RU" altLang="ru-RU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, выполняемых для проверки (истинности или ложности ) </a:t>
            </a:r>
            <a:r>
              <a:rPr lang="ru-RU" altLang="ru-RU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гипотезы</a:t>
            </a:r>
            <a:r>
              <a:rPr lang="ru-RU" altLang="ru-RU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или исследования причинных связей между феноменами.</a:t>
            </a:r>
          </a:p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Отличается от </a:t>
            </a:r>
            <a:r>
              <a:rPr lang="ru-RU" alt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наблюдения</a:t>
            </a:r>
            <a:r>
              <a:rPr lang="ru-RU" altLang="ru-RU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активным взаимодействием с изучаемым объектом</a:t>
            </a:r>
            <a:r>
              <a:rPr lang="en-US" altLang="ru-RU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Эксперимент является краеугольным камнем </a:t>
            </a:r>
            <a:r>
              <a:rPr lang="ru-RU" altLang="ru-RU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эмпирического</a:t>
            </a:r>
            <a:r>
              <a:rPr lang="ru-RU" altLang="ru-RU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подхода к знанию. </a:t>
            </a:r>
          </a:p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ru-RU" altLang="ru-RU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Критерий Поппера</a:t>
            </a:r>
            <a:r>
              <a:rPr lang="ru-RU" altLang="ru-RU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выдвигает возможность постановки эксперимента в качестве главного отличия научной теории от псевдонаучной.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B69406-2237-B6DC-A632-E9F2DBBE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069"/>
            <a:ext cx="8229600" cy="792162"/>
          </a:xfrm>
        </p:spPr>
        <p:txBody>
          <a:bodyPr/>
          <a:lstStyle/>
          <a:p>
            <a:pPr eaLnBrk="1" hangingPunct="1"/>
            <a:r>
              <a:rPr lang="ru-RU" altLang="ru-RU" sz="3200" b="1" dirty="0">
                <a:solidFill>
                  <a:srgbClr val="FF3300"/>
                </a:solidFill>
              </a:rPr>
              <a:t>Размеры ядра</a:t>
            </a:r>
          </a:p>
        </p:txBody>
      </p:sp>
      <p:pic>
        <p:nvPicPr>
          <p:cNvPr id="9219" name="Picture 7" descr="fig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328" y="1055686"/>
            <a:ext cx="5379646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D33ED5-07D5-B486-4CF9-BB4C27E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20CCA-124A-6A3A-9DFC-97F2DE5AB72E}"/>
              </a:ext>
            </a:extLst>
          </p:cNvPr>
          <p:cNvSpPr txBox="1"/>
          <p:nvPr/>
        </p:nvSpPr>
        <p:spPr>
          <a:xfrm>
            <a:off x="228600" y="706566"/>
            <a:ext cx="3598228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Ядро</a:t>
            </a:r>
            <a:r>
              <a:rPr lang="ru-RU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RU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это</a:t>
            </a:r>
            <a:r>
              <a:rPr lang="en-RU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система плотно упакованных протонов и нейтронов, двигающихся со скоростью ~</a:t>
            </a:r>
            <a:r>
              <a:rPr lang="ru-RU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RU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RU" sz="1700" baseline="300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RU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см/сек и удерживаемых мощными и короткодействующими ядерными силами взаимного притяжения.</a:t>
            </a:r>
            <a:endParaRPr lang="ru-RU" sz="17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RU" sz="17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RU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Ядерное взаимодействие возникает за счёт того, что нуклоны обмениваются мезонами. Это взаимодействие – проявление более фундаментального </a:t>
            </a:r>
            <a:r>
              <a:rPr lang="en-RU" sz="17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сильного взаимодействия </a:t>
            </a:r>
            <a:r>
              <a:rPr lang="en-RU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между кварками, из которых состоят нуклоны и мезоны. </a:t>
            </a:r>
          </a:p>
          <a:p>
            <a:r>
              <a:rPr lang="en-RU" sz="17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RU" sz="17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RU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Сами кварки на современном уровне знаний </a:t>
            </a:r>
            <a:r>
              <a:rPr lang="en-RU" sz="17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бесструктурны</a:t>
            </a:r>
            <a:r>
              <a:rPr lang="en-RU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(как и лептоны), т.е. ведут себя как точечные частицы. Кварки не наблюдают в свободном состоянии. Они “заперты” в </a:t>
            </a:r>
            <a:r>
              <a:rPr lang="ru-RU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нуклонах</a:t>
            </a:r>
            <a:r>
              <a:rPr lang="en-RU" sz="17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50636"/>
            <a:ext cx="8534400" cy="54260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endParaRPr lang="ru-RU" altLang="ru-RU" sz="2000" b="1" dirty="0"/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ru-RU" sz="2200" b="1" kern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Ядра</a:t>
            </a:r>
            <a:r>
              <a:rPr lang="en-RU" sz="2200" b="1" kern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расположенны</a:t>
            </a:r>
            <a:r>
              <a:rPr lang="ru-RU" sz="2200" b="1" kern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RU" sz="2200" b="1" kern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вблизи долины стабильности, </a:t>
            </a:r>
            <a:r>
              <a:rPr lang="ru-RU" sz="2200" b="1" kern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довольно компактные объекты. Для них</a:t>
            </a:r>
            <a:r>
              <a:rPr lang="en-RU" sz="2200" b="1" kern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установлены следующие закономерности</a:t>
            </a:r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ru-RU" altLang="ru-RU" sz="22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Плотность ядерной материи в центре ядра приблизительно одинакова у всех ядер и составляет ~ 0.17 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нукл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./Фм</a:t>
            </a:r>
            <a:r>
              <a:rPr lang="ru-RU" altLang="ru-RU" sz="2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Толщина поверхностного слоя (спад плотности от 0.9 до 0.1) у всех ядер примерно одинакова d = 2.4·Фм. 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Величина радиуса ядра определяется числом нуклонов, R = 1.3·A</a:t>
            </a:r>
            <a:r>
              <a:rPr lang="ru-RU" altLang="ru-RU" sz="2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1/3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Фм</a:t>
            </a:r>
            <a:r>
              <a:rPr lang="en-US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и меняется в пределах от 2-3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Фм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у самых лёгких ядер до 9-10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Фм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у наиболее тяжёлых.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ru-RU" sz="22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Единица расстояния – 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Фм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(</a:t>
            </a:r>
            <a:r>
              <a:rPr lang="ru-RU" altLang="ru-RU" sz="22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Фемтометр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Ферми) = 10</a:t>
            </a:r>
            <a:r>
              <a:rPr lang="ru-RU" altLang="ru-RU" sz="2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-13</a:t>
            </a:r>
            <a:r>
              <a:rPr lang="en-US" altLang="ru-RU" sz="2200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см.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ru-RU" altLang="ru-RU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Единица энергии – электрон-вольт (эВ)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C1A74-5000-21A4-624B-FE974013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F307-D44B-4EFE-855D-4859B378A9DC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A29691-9CF0-5419-1E84-ABC0F361D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ru-RU" altLang="ru-RU" sz="3200" b="1" dirty="0">
                <a:solidFill>
                  <a:srgbClr val="FF3300"/>
                </a:solidFill>
              </a:rPr>
              <a:t>Размеры ядра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2022</Words>
  <Application>Microsoft Macintosh PowerPoint</Application>
  <PresentationFormat>On-screen Show (4:3)</PresentationFormat>
  <Paragraphs>203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Оформление по умолчанию</vt:lpstr>
      <vt:lpstr>CorelDRAW</vt:lpstr>
      <vt:lpstr>Приборы и техника ядерно-физического эксперимента </vt:lpstr>
      <vt:lpstr>Программа курса</vt:lpstr>
      <vt:lpstr>Научное исследование</vt:lpstr>
      <vt:lpstr>Гипотеза</vt:lpstr>
      <vt:lpstr>Методы исследований</vt:lpstr>
      <vt:lpstr>Наблюдение</vt:lpstr>
      <vt:lpstr>Эксперимент</vt:lpstr>
      <vt:lpstr>Размеры ядра</vt:lpstr>
      <vt:lpstr>Размеры ядра</vt:lpstr>
      <vt:lpstr>Измерение</vt:lpstr>
      <vt:lpstr>On-line detection</vt:lpstr>
      <vt:lpstr>On-line separation</vt:lpstr>
      <vt:lpstr>Сечение реакции</vt:lpstr>
      <vt:lpstr>Резерфордовское рассеяние  α-частиц на ядрах золота</vt:lpstr>
      <vt:lpstr>Эффективное сечение</vt:lpstr>
      <vt:lpstr>Дифференциальное сечение</vt:lpstr>
      <vt:lpstr>Фундаментальные взаимодействия</vt:lpstr>
      <vt:lpstr>Величины сечений</vt:lpstr>
      <vt:lpstr>Определение сечений</vt:lpstr>
      <vt:lpstr>Определение сечений</vt:lpstr>
      <vt:lpstr>Определение сечений</vt:lpstr>
      <vt:lpstr>Определение сечений</vt:lpstr>
      <vt:lpstr>Учебная литература</vt:lpstr>
      <vt:lpstr>Учебная литература</vt:lpstr>
      <vt:lpstr>Учебная литература</vt:lpstr>
      <vt:lpstr>Учебная литература</vt:lpstr>
    </vt:vector>
  </TitlesOfParts>
  <Company>FLNR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нас ждёт?</dc:title>
  <dc:creator>Dr. Andrey G. Popeko</dc:creator>
  <cp:lastModifiedBy>Andrey Isaev</cp:lastModifiedBy>
  <cp:revision>162</cp:revision>
  <dcterms:created xsi:type="dcterms:W3CDTF">2007-09-05T15:00:29Z</dcterms:created>
  <dcterms:modified xsi:type="dcterms:W3CDTF">2024-02-07T11:41:42Z</dcterms:modified>
</cp:coreProperties>
</file>