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6"/>
  </p:notesMasterIdLst>
  <p:sldIdLst>
    <p:sldId id="256" r:id="rId2"/>
    <p:sldId id="257" r:id="rId3"/>
    <p:sldId id="258" r:id="rId4"/>
    <p:sldId id="262" r:id="rId5"/>
    <p:sldId id="277" r:id="rId6"/>
    <p:sldId id="265" r:id="rId7"/>
    <p:sldId id="283" r:id="rId8"/>
    <p:sldId id="270" r:id="rId9"/>
    <p:sldId id="281" r:id="rId10"/>
    <p:sldId id="282" r:id="rId11"/>
    <p:sldId id="267" r:id="rId12"/>
    <p:sldId id="279" r:id="rId13"/>
    <p:sldId id="280" r:id="rId14"/>
    <p:sldId id="273" r:id="rId15"/>
    <p:sldId id="278" r:id="rId16"/>
    <p:sldId id="269" r:id="rId17"/>
    <p:sldId id="286" r:id="rId18"/>
    <p:sldId id="274" r:id="rId19"/>
    <p:sldId id="284" r:id="rId20"/>
    <p:sldId id="285" r:id="rId21"/>
    <p:sldId id="276" r:id="rId22"/>
    <p:sldId id="264" r:id="rId23"/>
    <p:sldId id="268" r:id="rId24"/>
    <p:sldId id="27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0" autoAdjust="0"/>
  </p:normalViewPr>
  <p:slideViewPr>
    <p:cSldViewPr snapToGrid="0">
      <p:cViewPr varScale="1">
        <p:scale>
          <a:sx n="90" d="100"/>
          <a:sy n="90" d="100"/>
        </p:scale>
        <p:origin x="13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75ABB-0ACF-4586-A442-F257B9F9B858}" type="datetimeFigureOut">
              <a:rPr kumimoji="1" lang="ja-JP" altLang="en-US" smtClean="0"/>
              <a:t>2019/2/8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8B1E3-E51F-447F-B3CD-7E41A2B16A42}" type="slidenum">
              <a:rPr kumimoji="1" lang="ja-JP" altLang="en-US" smtClean="0"/>
              <a:t>‹#›</a:t>
            </a:fld>
            <a:endParaRPr kumimoji="1" lang="ja-JP" altLang="en-US"/>
          </a:p>
        </p:txBody>
      </p:sp>
    </p:spTree>
    <p:extLst>
      <p:ext uri="{BB962C8B-B14F-4D97-AF65-F5344CB8AC3E}">
        <p14:creationId xmlns:p14="http://schemas.microsoft.com/office/powerpoint/2010/main" val="40489872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t>Web</a:t>
            </a:r>
            <a:r>
              <a:rPr lang="ja-JP" altLang="en-US" sz="1200" dirty="0"/>
              <a:t>サーバと</a:t>
            </a:r>
            <a:r>
              <a:rPr lang="en-US" altLang="ja-JP" sz="1200" dirty="0"/>
              <a:t>Web</a:t>
            </a:r>
            <a:r>
              <a:rPr lang="ja-JP" altLang="en-US" sz="1200" dirty="0"/>
              <a:t>クライアントの間で</a:t>
            </a:r>
            <a:r>
              <a:rPr kumimoji="1" lang="en-US" altLang="ja-JP" dirty="0"/>
              <a:t>HTML</a:t>
            </a:r>
            <a:r>
              <a:rPr kumimoji="1" lang="ja-JP" altLang="en-US" dirty="0"/>
              <a:t>などのデータの送受信</a:t>
            </a:r>
            <a:r>
              <a:rPr lang="ja-JP" altLang="en-US" sz="1200" dirty="0"/>
              <a:t>を行うために用いられるプロトコル</a:t>
            </a:r>
            <a:endParaRPr kumimoji="1" lang="ja-JP" altLang="en-US" dirty="0"/>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2</a:t>
            </a:fld>
            <a:endParaRPr kumimoji="1" lang="ja-JP" altLang="en-US"/>
          </a:p>
        </p:txBody>
      </p:sp>
    </p:spTree>
    <p:extLst>
      <p:ext uri="{BB962C8B-B14F-4D97-AF65-F5344CB8AC3E}">
        <p14:creationId xmlns:p14="http://schemas.microsoft.com/office/powerpoint/2010/main" val="30670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分割する</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18</a:t>
            </a:fld>
            <a:endParaRPr kumimoji="1" lang="ja-JP" altLang="en-US"/>
          </a:p>
        </p:txBody>
      </p:sp>
    </p:spTree>
    <p:extLst>
      <p:ext uri="{BB962C8B-B14F-4D97-AF65-F5344CB8AC3E}">
        <p14:creationId xmlns:p14="http://schemas.microsoft.com/office/powerpoint/2010/main" val="255843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分割する</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19</a:t>
            </a:fld>
            <a:endParaRPr kumimoji="1" lang="ja-JP" altLang="en-US"/>
          </a:p>
        </p:txBody>
      </p:sp>
    </p:spTree>
    <p:extLst>
      <p:ext uri="{BB962C8B-B14F-4D97-AF65-F5344CB8AC3E}">
        <p14:creationId xmlns:p14="http://schemas.microsoft.com/office/powerpoint/2010/main" val="225798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UDP</a:t>
            </a:r>
            <a:r>
              <a:rPr kumimoji="1" lang="ja-JP" altLang="en-US" dirty="0"/>
              <a:t>の説明を口で言う</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3</a:t>
            </a:fld>
            <a:endParaRPr kumimoji="1" lang="ja-JP" altLang="en-US"/>
          </a:p>
        </p:txBody>
      </p:sp>
    </p:spTree>
    <p:extLst>
      <p:ext uri="{BB962C8B-B14F-4D97-AF65-F5344CB8AC3E}">
        <p14:creationId xmlns:p14="http://schemas.microsoft.com/office/powerpoint/2010/main" val="311889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どんな感じで</a:t>
            </a:r>
            <a:r>
              <a:rPr kumimoji="1" lang="en-US" altLang="ja-JP" dirty="0"/>
              <a:t>HTTP2=&gt;HTTP=&gt;3</a:t>
            </a:r>
            <a:r>
              <a:rPr kumimoji="1" lang="ja-JP" altLang="en-US" dirty="0"/>
              <a:t>になるのか</a:t>
            </a:r>
            <a:r>
              <a:rPr kumimoji="1" lang="en-US" altLang="ja-JP" dirty="0"/>
              <a:t>(</a:t>
            </a:r>
            <a:r>
              <a:rPr kumimoji="1" lang="ja-JP" altLang="en-US" dirty="0"/>
              <a:t>ヘッダ情報付けるやつ</a:t>
            </a:r>
            <a:r>
              <a:rPr kumimoji="1" lang="en-US" altLang="ja-JP" dirty="0"/>
              <a:t>)</a:t>
            </a:r>
            <a:r>
              <a:rPr kumimoji="1" lang="ja-JP" altLang="en-US" dirty="0"/>
              <a:t>を足す</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6</a:t>
            </a:fld>
            <a:endParaRPr kumimoji="1" lang="ja-JP" altLang="en-US"/>
          </a:p>
        </p:txBody>
      </p:sp>
    </p:spTree>
    <p:extLst>
      <p:ext uri="{BB962C8B-B14F-4D97-AF65-F5344CB8AC3E}">
        <p14:creationId xmlns:p14="http://schemas.microsoft.com/office/powerpoint/2010/main" val="308174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この場での十分な速度の通信回線とは独立行政法人国民生活センターが発行する「国民生活」</a:t>
            </a:r>
            <a:r>
              <a:rPr kumimoji="1" lang="en-US" altLang="ja-JP" dirty="0"/>
              <a:t>2017</a:t>
            </a:r>
            <a:r>
              <a:rPr kumimoji="1" lang="ja-JP" altLang="en-US" dirty="0"/>
              <a:t>年</a:t>
            </a:r>
            <a:r>
              <a:rPr kumimoji="1" lang="en-US" altLang="ja-JP" dirty="0"/>
              <a:t>11</a:t>
            </a:r>
            <a:r>
              <a:rPr kumimoji="1" lang="ja-JP" altLang="en-US" dirty="0"/>
              <a:t>月号の</a:t>
            </a:r>
            <a:r>
              <a:rPr kumimoji="1" lang="en-US" altLang="ja-JP" dirty="0"/>
              <a:t>17</a:t>
            </a:r>
            <a:r>
              <a:rPr kumimoji="1" lang="ja-JP" altLang="en-US" dirty="0"/>
              <a:t>ページにて４</a:t>
            </a:r>
            <a:r>
              <a:rPr kumimoji="1" lang="en-US" altLang="ja-JP" dirty="0"/>
              <a:t>K</a:t>
            </a:r>
            <a:r>
              <a:rPr kumimoji="1" lang="ja-JP" altLang="en-US" dirty="0"/>
              <a:t>画質動画を視聴することができるとされている</a:t>
            </a:r>
            <a:r>
              <a:rPr kumimoji="1" lang="en-US" altLang="ja-JP" dirty="0"/>
              <a:t>24Mbps</a:t>
            </a:r>
            <a:r>
              <a:rPr kumimoji="1" lang="ja-JP" altLang="en-US" dirty="0"/>
              <a:t>以上の通信回線のことをさします。</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7</a:t>
            </a:fld>
            <a:endParaRPr kumimoji="1" lang="ja-JP" altLang="en-US"/>
          </a:p>
        </p:txBody>
      </p:sp>
    </p:spTree>
    <p:extLst>
      <p:ext uri="{BB962C8B-B14F-4D97-AF65-F5344CB8AC3E}">
        <p14:creationId xmlns:p14="http://schemas.microsoft.com/office/powerpoint/2010/main" val="250514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ぷらら</a:t>
            </a:r>
            <a:r>
              <a:rPr kumimoji="1" lang="ja-JP" altLang="en-US" dirty="0"/>
              <a:t>光云々</a:t>
            </a:r>
            <a:r>
              <a:rPr kumimoji="1" lang="en-US" altLang="ja-JP" dirty="0"/>
              <a:t>200Mbps</a:t>
            </a:r>
            <a:r>
              <a:rPr kumimoji="1" lang="ja-JP" altLang="en-US" dirty="0"/>
              <a:t>云々をここに書く</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8</a:t>
            </a:fld>
            <a:endParaRPr kumimoji="1" lang="ja-JP" altLang="en-US"/>
          </a:p>
        </p:txBody>
      </p:sp>
    </p:spTree>
    <p:extLst>
      <p:ext uri="{BB962C8B-B14F-4D97-AF65-F5344CB8AC3E}">
        <p14:creationId xmlns:p14="http://schemas.microsoft.com/office/powerpoint/2010/main" val="96502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考察甘い</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13</a:t>
            </a:fld>
            <a:endParaRPr kumimoji="1" lang="ja-JP" altLang="en-US"/>
          </a:p>
        </p:txBody>
      </p:sp>
    </p:spTree>
    <p:extLst>
      <p:ext uri="{BB962C8B-B14F-4D97-AF65-F5344CB8AC3E}">
        <p14:creationId xmlns:p14="http://schemas.microsoft.com/office/powerpoint/2010/main" val="352000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15</a:t>
            </a:fld>
            <a:endParaRPr kumimoji="1" lang="ja-JP" altLang="en-US"/>
          </a:p>
        </p:txBody>
      </p:sp>
    </p:spTree>
    <p:extLst>
      <p:ext uri="{BB962C8B-B14F-4D97-AF65-F5344CB8AC3E}">
        <p14:creationId xmlns:p14="http://schemas.microsoft.com/office/powerpoint/2010/main" val="3516539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16</a:t>
            </a:fld>
            <a:endParaRPr kumimoji="1" lang="ja-JP" altLang="en-US"/>
          </a:p>
        </p:txBody>
      </p:sp>
    </p:spTree>
    <p:extLst>
      <p:ext uri="{BB962C8B-B14F-4D97-AF65-F5344CB8AC3E}">
        <p14:creationId xmlns:p14="http://schemas.microsoft.com/office/powerpoint/2010/main" val="106580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分割する</a:t>
            </a:r>
          </a:p>
        </p:txBody>
      </p:sp>
      <p:sp>
        <p:nvSpPr>
          <p:cNvPr id="4" name="スライド番号プレースホルダー 3"/>
          <p:cNvSpPr>
            <a:spLocks noGrp="1"/>
          </p:cNvSpPr>
          <p:nvPr>
            <p:ph type="sldNum" sz="quarter" idx="5"/>
          </p:nvPr>
        </p:nvSpPr>
        <p:spPr/>
        <p:txBody>
          <a:bodyPr/>
          <a:lstStyle/>
          <a:p>
            <a:fld id="{A488B1E3-E51F-447F-B3CD-7E41A2B16A42}" type="slidenum">
              <a:rPr kumimoji="1" lang="ja-JP" altLang="en-US" smtClean="0"/>
              <a:t>17</a:t>
            </a:fld>
            <a:endParaRPr kumimoji="1" lang="ja-JP" altLang="en-US"/>
          </a:p>
        </p:txBody>
      </p:sp>
    </p:spTree>
    <p:extLst>
      <p:ext uri="{BB962C8B-B14F-4D97-AF65-F5344CB8AC3E}">
        <p14:creationId xmlns:p14="http://schemas.microsoft.com/office/powerpoint/2010/main" val="316206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3FB60-0EBF-4619-8247-FBFC0EA15F8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87E376-4F8F-4E07-AE75-B45507FF2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48EA3D4-3F53-4FC8-B6D0-F835E317A48F}"/>
              </a:ext>
            </a:extLst>
          </p:cNvPr>
          <p:cNvSpPr>
            <a:spLocks noGrp="1"/>
          </p:cNvSpPr>
          <p:nvPr>
            <p:ph type="dt" sz="half" idx="10"/>
          </p:nvPr>
        </p:nvSpPr>
        <p:spPr/>
        <p:txBody>
          <a:bodyPr/>
          <a:lstStyle/>
          <a:p>
            <a:fld id="{7750473A-01E6-47E9-A3E6-ECBF66A89D98}"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8C32A3C8-81FB-4AA3-BFC6-BD623CE996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966E81-090F-496F-A1FF-41F3FB8448B7}"/>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253714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A9673-16A7-4204-92F6-3FF8CDE706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C55EB7-418A-4334-93E0-B42F55F051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0F9EFA-0FF9-40C7-B32C-B75770CBA86E}"/>
              </a:ext>
            </a:extLst>
          </p:cNvPr>
          <p:cNvSpPr>
            <a:spLocks noGrp="1"/>
          </p:cNvSpPr>
          <p:nvPr>
            <p:ph type="dt" sz="half" idx="10"/>
          </p:nvPr>
        </p:nvSpPr>
        <p:spPr/>
        <p:txBody>
          <a:bodyPr/>
          <a:lstStyle/>
          <a:p>
            <a:fld id="{E2B60E8F-EBA0-4B52-8E92-5ED6670CDE14}"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FD5B9E08-225F-4A18-B514-25A0902C4A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B77FA7-F113-4A65-ADE6-3CFD4C10C3D5}"/>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334251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11A9192-DF02-4DDA-9A68-06A1DEF6A2E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1F2CF7-995F-484B-8705-73A48F7AFD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1FA78-8743-4D18-A8B1-826CD6E95A4B}"/>
              </a:ext>
            </a:extLst>
          </p:cNvPr>
          <p:cNvSpPr>
            <a:spLocks noGrp="1"/>
          </p:cNvSpPr>
          <p:nvPr>
            <p:ph type="dt" sz="half" idx="10"/>
          </p:nvPr>
        </p:nvSpPr>
        <p:spPr/>
        <p:txBody>
          <a:bodyPr/>
          <a:lstStyle/>
          <a:p>
            <a:fld id="{36CB5683-7345-45CF-B905-97AC2CE6652C}"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7DD67E3E-7CA8-4D44-BA14-9745A863C3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2C2F3F-E35F-4712-833D-F6722CCA834D}"/>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14002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95157-4C19-40D5-A03E-B111591DAC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E29C6-1388-4629-8548-7A1CEC4F72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7B75B6-8A6C-4AD3-9295-C16385E5EB41}"/>
              </a:ext>
            </a:extLst>
          </p:cNvPr>
          <p:cNvSpPr>
            <a:spLocks noGrp="1"/>
          </p:cNvSpPr>
          <p:nvPr>
            <p:ph type="dt" sz="half" idx="10"/>
          </p:nvPr>
        </p:nvSpPr>
        <p:spPr/>
        <p:txBody>
          <a:bodyPr/>
          <a:lstStyle/>
          <a:p>
            <a:fld id="{A6001360-1E29-42C6-AF5D-235F17C5B4A7}"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408E18A9-2730-4662-84A4-6D23C77000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BE2712-1FA9-4B24-878C-BA2EC814AEF1}"/>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39841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0A9F9-5518-4329-A659-EBFE58BD047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6B42DE-F909-40E4-8B34-264D08DB2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888710-288E-44CE-A2F2-EC2E38B684F3}"/>
              </a:ext>
            </a:extLst>
          </p:cNvPr>
          <p:cNvSpPr>
            <a:spLocks noGrp="1"/>
          </p:cNvSpPr>
          <p:nvPr>
            <p:ph type="dt" sz="half" idx="10"/>
          </p:nvPr>
        </p:nvSpPr>
        <p:spPr/>
        <p:txBody>
          <a:bodyPr/>
          <a:lstStyle/>
          <a:p>
            <a:fld id="{A27CA989-31B1-4B17-9197-58A71D09A5B8}"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24A47E48-96FE-42F5-A54C-D641C4163E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EFA18-B1B4-41B0-B283-3F000609AADB}"/>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401138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F3B36-1EC1-4637-9FE9-DD9EA2CDFE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8835AB-B16C-4764-9942-C0244E3A03B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ECEAD13-8897-485C-BC85-F878BD678B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FEC473-4759-4DAB-ADF9-6E28E530790D}"/>
              </a:ext>
            </a:extLst>
          </p:cNvPr>
          <p:cNvSpPr>
            <a:spLocks noGrp="1"/>
          </p:cNvSpPr>
          <p:nvPr>
            <p:ph type="dt" sz="half" idx="10"/>
          </p:nvPr>
        </p:nvSpPr>
        <p:spPr/>
        <p:txBody>
          <a:bodyPr/>
          <a:lstStyle/>
          <a:p>
            <a:fld id="{669CB69D-FFE7-441F-B132-419FC70E4AA3}" type="datetime1">
              <a:rPr kumimoji="1" lang="ja-JP" altLang="en-US" smtClean="0"/>
              <a:t>2019/2/8</a:t>
            </a:fld>
            <a:endParaRPr kumimoji="1" lang="ja-JP" altLang="en-US"/>
          </a:p>
        </p:txBody>
      </p:sp>
      <p:sp>
        <p:nvSpPr>
          <p:cNvPr id="6" name="フッター プレースホルダー 5">
            <a:extLst>
              <a:ext uri="{FF2B5EF4-FFF2-40B4-BE49-F238E27FC236}">
                <a16:creationId xmlns:a16="http://schemas.microsoft.com/office/drawing/2014/main" id="{4A8A5D8F-B59C-4A7D-BF07-59DF89079B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9D0430-5EFB-4F63-8CA7-63E4826E9739}"/>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25222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07801-771A-4A19-889B-FDF3BF199D2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993B6-50B3-4E79-BE87-ECEE2F7C9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A1507E-20C8-4EDD-8D8A-BFDBABE914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3B6BB1-C895-4F71-AD13-C2FD2B81F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5587F8-D392-4DD9-B387-F9AD61524C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DB58DA5-6C14-426B-ABE8-92C1B6902EC7}"/>
              </a:ext>
            </a:extLst>
          </p:cNvPr>
          <p:cNvSpPr>
            <a:spLocks noGrp="1"/>
          </p:cNvSpPr>
          <p:nvPr>
            <p:ph type="dt" sz="half" idx="10"/>
          </p:nvPr>
        </p:nvSpPr>
        <p:spPr/>
        <p:txBody>
          <a:bodyPr/>
          <a:lstStyle/>
          <a:p>
            <a:fld id="{F61B3053-C699-4A01-A54D-998D7140DFEA}" type="datetime1">
              <a:rPr kumimoji="1" lang="ja-JP" altLang="en-US" smtClean="0"/>
              <a:t>2019/2/8</a:t>
            </a:fld>
            <a:endParaRPr kumimoji="1" lang="ja-JP" altLang="en-US"/>
          </a:p>
        </p:txBody>
      </p:sp>
      <p:sp>
        <p:nvSpPr>
          <p:cNvPr id="8" name="フッター プレースホルダー 7">
            <a:extLst>
              <a:ext uri="{FF2B5EF4-FFF2-40B4-BE49-F238E27FC236}">
                <a16:creationId xmlns:a16="http://schemas.microsoft.com/office/drawing/2014/main" id="{CB658843-6FDD-4B07-81AE-EFC9CFE242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58258A-04DA-4313-AD11-AEFA3107936D}"/>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384775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CC81C-F6E9-4476-9CED-99A2C439E8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0375CC-82EE-4799-94C9-526568E64C0B}"/>
              </a:ext>
            </a:extLst>
          </p:cNvPr>
          <p:cNvSpPr>
            <a:spLocks noGrp="1"/>
          </p:cNvSpPr>
          <p:nvPr>
            <p:ph type="dt" sz="half" idx="10"/>
          </p:nvPr>
        </p:nvSpPr>
        <p:spPr/>
        <p:txBody>
          <a:bodyPr/>
          <a:lstStyle/>
          <a:p>
            <a:fld id="{612E2538-9BBD-4B69-B644-91D9AA3D5F4C}" type="datetime1">
              <a:rPr kumimoji="1" lang="ja-JP" altLang="en-US" smtClean="0"/>
              <a:t>2019/2/8</a:t>
            </a:fld>
            <a:endParaRPr kumimoji="1" lang="ja-JP" altLang="en-US"/>
          </a:p>
        </p:txBody>
      </p:sp>
      <p:sp>
        <p:nvSpPr>
          <p:cNvPr id="4" name="フッター プレースホルダー 3">
            <a:extLst>
              <a:ext uri="{FF2B5EF4-FFF2-40B4-BE49-F238E27FC236}">
                <a16:creationId xmlns:a16="http://schemas.microsoft.com/office/drawing/2014/main" id="{DE1444A4-76D2-461E-9577-1EA57395D1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4FF3335-529C-4226-9D14-F346DD58DEDA}"/>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277617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2B51E69-8422-4E10-B0C1-226353156ACE}"/>
              </a:ext>
            </a:extLst>
          </p:cNvPr>
          <p:cNvSpPr>
            <a:spLocks noGrp="1"/>
          </p:cNvSpPr>
          <p:nvPr>
            <p:ph type="dt" sz="half" idx="10"/>
          </p:nvPr>
        </p:nvSpPr>
        <p:spPr/>
        <p:txBody>
          <a:bodyPr/>
          <a:lstStyle/>
          <a:p>
            <a:fld id="{E30A4C83-ABE8-44DD-A054-1072D92B2304}" type="datetime1">
              <a:rPr kumimoji="1" lang="ja-JP" altLang="en-US" smtClean="0"/>
              <a:t>2019/2/8</a:t>
            </a:fld>
            <a:endParaRPr kumimoji="1" lang="ja-JP" altLang="en-US"/>
          </a:p>
        </p:txBody>
      </p:sp>
      <p:sp>
        <p:nvSpPr>
          <p:cNvPr id="3" name="フッター プレースホルダー 2">
            <a:extLst>
              <a:ext uri="{FF2B5EF4-FFF2-40B4-BE49-F238E27FC236}">
                <a16:creationId xmlns:a16="http://schemas.microsoft.com/office/drawing/2014/main" id="{B50A5DF2-1385-45F5-B763-E8CB3E8F20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8F1EBA-C72A-4B3A-A8E0-CB30AD26D337}"/>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56598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495A0-F3F0-4E91-81A7-93CA2D90EB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245FCC-CAEF-40D4-8614-B93F0B7F3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4AC2CA-BD07-4769-80DC-07E2B3192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A55934-4244-48C4-AB60-9F4A2D0F2FAD}"/>
              </a:ext>
            </a:extLst>
          </p:cNvPr>
          <p:cNvSpPr>
            <a:spLocks noGrp="1"/>
          </p:cNvSpPr>
          <p:nvPr>
            <p:ph type="dt" sz="half" idx="10"/>
          </p:nvPr>
        </p:nvSpPr>
        <p:spPr/>
        <p:txBody>
          <a:bodyPr/>
          <a:lstStyle/>
          <a:p>
            <a:fld id="{D73B84C0-CE66-4A2A-AD8B-3B1BF9E4EB68}" type="datetime1">
              <a:rPr kumimoji="1" lang="ja-JP" altLang="en-US" smtClean="0"/>
              <a:t>2019/2/8</a:t>
            </a:fld>
            <a:endParaRPr kumimoji="1" lang="ja-JP" altLang="en-US"/>
          </a:p>
        </p:txBody>
      </p:sp>
      <p:sp>
        <p:nvSpPr>
          <p:cNvPr id="6" name="フッター プレースホルダー 5">
            <a:extLst>
              <a:ext uri="{FF2B5EF4-FFF2-40B4-BE49-F238E27FC236}">
                <a16:creationId xmlns:a16="http://schemas.microsoft.com/office/drawing/2014/main" id="{8E0B4C64-D38F-49EF-AC40-151079833C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EF0E8F-7D81-4C72-8A32-D485DBD24AE1}"/>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220236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CDD-94E4-48EF-BF16-5EB1E8529E0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500ECBB-0CC0-4057-94E7-9D4174DD9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EC35BAF-D0EE-4901-BBD7-3FEB2AC5A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2121B7-8274-4387-9149-B7A69E422D8F}"/>
              </a:ext>
            </a:extLst>
          </p:cNvPr>
          <p:cNvSpPr>
            <a:spLocks noGrp="1"/>
          </p:cNvSpPr>
          <p:nvPr>
            <p:ph type="dt" sz="half" idx="10"/>
          </p:nvPr>
        </p:nvSpPr>
        <p:spPr/>
        <p:txBody>
          <a:bodyPr/>
          <a:lstStyle/>
          <a:p>
            <a:fld id="{080868F4-4877-421E-9A67-EB38477BDD62}" type="datetime1">
              <a:rPr kumimoji="1" lang="ja-JP" altLang="en-US" smtClean="0"/>
              <a:t>2019/2/8</a:t>
            </a:fld>
            <a:endParaRPr kumimoji="1" lang="ja-JP" altLang="en-US"/>
          </a:p>
        </p:txBody>
      </p:sp>
      <p:sp>
        <p:nvSpPr>
          <p:cNvPr id="6" name="フッター プレースホルダー 5">
            <a:extLst>
              <a:ext uri="{FF2B5EF4-FFF2-40B4-BE49-F238E27FC236}">
                <a16:creationId xmlns:a16="http://schemas.microsoft.com/office/drawing/2014/main" id="{CEA7588D-AA59-42FA-ABF2-37479D5C00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EE3267-CE05-49CF-B8AE-D1C871314871}"/>
              </a:ext>
            </a:extLst>
          </p:cNvPr>
          <p:cNvSpPr>
            <a:spLocks noGrp="1"/>
          </p:cNvSpPr>
          <p:nvPr>
            <p:ph type="sldNum" sz="quarter" idx="12"/>
          </p:nvPr>
        </p:nvSpPr>
        <p:spPr/>
        <p:txBody>
          <a:body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62284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42C4F6-C49B-473F-9EA4-0BBB72F50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BFF9D8-7774-49F4-A585-F6D134F51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810486-6380-4B6A-842E-241277083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90BCF-4691-4FE4-9247-4BC0F0F59B08}" type="datetime1">
              <a:rPr kumimoji="1" lang="ja-JP" altLang="en-US" smtClean="0"/>
              <a:t>2019/2/8</a:t>
            </a:fld>
            <a:endParaRPr kumimoji="1" lang="ja-JP" altLang="en-US"/>
          </a:p>
        </p:txBody>
      </p:sp>
      <p:sp>
        <p:nvSpPr>
          <p:cNvPr id="5" name="フッター プレースホルダー 4">
            <a:extLst>
              <a:ext uri="{FF2B5EF4-FFF2-40B4-BE49-F238E27FC236}">
                <a16:creationId xmlns:a16="http://schemas.microsoft.com/office/drawing/2014/main" id="{3488D0C9-5D08-4049-ABBC-DF1E5C1E9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7D88CE-2AA1-4163-882C-E1C941965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A05D3-FB05-4D51-86C4-E04F11BEAAC0}" type="slidenum">
              <a:rPr kumimoji="1" lang="ja-JP" altLang="en-US" smtClean="0"/>
              <a:t>‹#›</a:t>
            </a:fld>
            <a:endParaRPr kumimoji="1" lang="ja-JP" altLang="en-US"/>
          </a:p>
        </p:txBody>
      </p:sp>
    </p:spTree>
    <p:extLst>
      <p:ext uri="{BB962C8B-B14F-4D97-AF65-F5344CB8AC3E}">
        <p14:creationId xmlns:p14="http://schemas.microsoft.com/office/powerpoint/2010/main" val="281725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addyserver.com/" TargetMode="External"/><Relationship Id="rId2" Type="http://schemas.openxmlformats.org/officeDocument/2006/relationships/hyperlink" Target="https://http3-explained.haxx.se/" TargetMode="External"/><Relationship Id="rId1" Type="http://schemas.openxmlformats.org/officeDocument/2006/relationships/slideLayout" Target="../slideLayouts/slideLayout2.xml"/><Relationship Id="rId4" Type="http://schemas.openxmlformats.org/officeDocument/2006/relationships/hyperlink" Target="https://asnokaze.hatenablog.com/entry/2018/10/31/02021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orlib.com/wp/template/transc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15665-4DC9-48D4-83DD-EC205BCBF657}"/>
              </a:ext>
            </a:extLst>
          </p:cNvPr>
          <p:cNvSpPr>
            <a:spLocks noGrp="1"/>
          </p:cNvSpPr>
          <p:nvPr>
            <p:ph type="ctrTitle"/>
          </p:nvPr>
        </p:nvSpPr>
        <p:spPr/>
        <p:txBody>
          <a:bodyPr>
            <a:normAutofit/>
          </a:bodyPr>
          <a:lstStyle/>
          <a:p>
            <a:r>
              <a:rPr kumimoji="1" lang="en-US" altLang="ja-JP" sz="7200" dirty="0"/>
              <a:t>NBC</a:t>
            </a:r>
            <a:r>
              <a:rPr kumimoji="1" lang="ja-JP" altLang="en-US" sz="7200" dirty="0"/>
              <a:t>冬課題　問</a:t>
            </a:r>
            <a:r>
              <a:rPr kumimoji="1" lang="en-US" altLang="ja-JP" sz="7200" dirty="0"/>
              <a:t>1</a:t>
            </a:r>
            <a:r>
              <a:rPr kumimoji="1" lang="ja-JP" altLang="en-US" sz="7200" dirty="0"/>
              <a:t> </a:t>
            </a:r>
          </a:p>
        </p:txBody>
      </p:sp>
      <p:sp>
        <p:nvSpPr>
          <p:cNvPr id="3" name="字幕 2">
            <a:extLst>
              <a:ext uri="{FF2B5EF4-FFF2-40B4-BE49-F238E27FC236}">
                <a16:creationId xmlns:a16="http://schemas.microsoft.com/office/drawing/2014/main" id="{FF763550-46FB-49FF-AF85-89C1A89152EC}"/>
              </a:ext>
            </a:extLst>
          </p:cNvPr>
          <p:cNvSpPr>
            <a:spLocks noGrp="1"/>
          </p:cNvSpPr>
          <p:nvPr>
            <p:ph type="subTitle" idx="1"/>
          </p:nvPr>
        </p:nvSpPr>
        <p:spPr/>
        <p:txBody>
          <a:bodyPr>
            <a:normAutofit/>
          </a:bodyPr>
          <a:lstStyle/>
          <a:p>
            <a:pPr algn="r"/>
            <a:r>
              <a:rPr kumimoji="1" lang="en-US" altLang="ja-JP" sz="2800" dirty="0"/>
              <a:t>2</a:t>
            </a:r>
            <a:r>
              <a:rPr kumimoji="1" lang="ja-JP" altLang="en-US" sz="2800" dirty="0"/>
              <a:t>班</a:t>
            </a:r>
          </a:p>
        </p:txBody>
      </p:sp>
    </p:spTree>
    <p:extLst>
      <p:ext uri="{BB962C8B-B14F-4D97-AF65-F5344CB8AC3E}">
        <p14:creationId xmlns:p14="http://schemas.microsoft.com/office/powerpoint/2010/main" val="414241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en-US" altLang="ja-JP" dirty="0"/>
              <a:t>1</a:t>
            </a:r>
            <a:r>
              <a:rPr lang="en-US" altLang="ja-JP" dirty="0"/>
              <a:t>-1</a:t>
            </a:r>
            <a:r>
              <a:rPr lang="ja-JP" altLang="en-US" dirty="0"/>
              <a:t>　</a:t>
            </a:r>
            <a:r>
              <a:rPr kumimoji="1" lang="ja-JP" altLang="en-US" dirty="0"/>
              <a:t>実験</a:t>
            </a:r>
          </a:p>
        </p:txBody>
      </p:sp>
      <p:sp>
        <p:nvSpPr>
          <p:cNvPr id="4" name="スライド番号プレースホルダー 3">
            <a:extLst>
              <a:ext uri="{FF2B5EF4-FFF2-40B4-BE49-F238E27FC236}">
                <a16:creationId xmlns:a16="http://schemas.microsoft.com/office/drawing/2014/main" id="{AB017CFD-C74A-4BD8-B214-DB18524CCCE2}"/>
              </a:ext>
            </a:extLst>
          </p:cNvPr>
          <p:cNvSpPr>
            <a:spLocks noGrp="1"/>
          </p:cNvSpPr>
          <p:nvPr>
            <p:ph type="sldNum" sz="quarter" idx="12"/>
          </p:nvPr>
        </p:nvSpPr>
        <p:spPr/>
        <p:txBody>
          <a:bodyPr/>
          <a:lstStyle/>
          <a:p>
            <a:fld id="{9F1A05D3-FB05-4D51-86C4-E04F11BEAAC0}" type="slidenum">
              <a:rPr kumimoji="1" lang="ja-JP" altLang="en-US" smtClean="0"/>
              <a:t>9</a:t>
            </a:fld>
            <a:endParaRPr kumimoji="1" lang="ja-JP" altLang="en-US"/>
          </a:p>
        </p:txBody>
      </p:sp>
      <p:pic>
        <p:nvPicPr>
          <p:cNvPr id="13" name="コンテンツ プレースホルダー 12">
            <a:extLst>
              <a:ext uri="{FF2B5EF4-FFF2-40B4-BE49-F238E27FC236}">
                <a16:creationId xmlns:a16="http://schemas.microsoft.com/office/drawing/2014/main" id="{F2BE188C-4D81-4F9F-886A-0CFAE8380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285" y="2860159"/>
            <a:ext cx="9354066" cy="1848312"/>
          </a:xfrm>
        </p:spPr>
      </p:pic>
    </p:spTree>
    <p:extLst>
      <p:ext uri="{BB962C8B-B14F-4D97-AF65-F5344CB8AC3E}">
        <p14:creationId xmlns:p14="http://schemas.microsoft.com/office/powerpoint/2010/main" val="42759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r>
              <a:rPr kumimoji="1" lang="en-US" altLang="ja-JP" dirty="0"/>
              <a:t>1-2</a:t>
            </a:r>
            <a:r>
              <a:rPr lang="ja-JP" altLang="en-US" dirty="0"/>
              <a:t>　</a:t>
            </a:r>
            <a:r>
              <a:rPr kumimoji="1" lang="ja-JP" altLang="en-US" dirty="0"/>
              <a:t>実験結果</a:t>
            </a:r>
          </a:p>
        </p:txBody>
      </p:sp>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extLst>
              <p:ext uri="{D42A27DB-BD31-4B8C-83A1-F6EECF244321}">
                <p14:modId xmlns:p14="http://schemas.microsoft.com/office/powerpoint/2010/main" val="1387238955"/>
              </p:ext>
            </p:extLst>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extLst>
              <p:ext uri="{D42A27DB-BD31-4B8C-83A1-F6EECF244321}">
                <p14:modId xmlns:p14="http://schemas.microsoft.com/office/powerpoint/2010/main" val="2761132228"/>
              </p:ext>
            </p:extLst>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extLst>
              <p:ext uri="{D42A27DB-BD31-4B8C-83A1-F6EECF244321}">
                <p14:modId xmlns:p14="http://schemas.microsoft.com/office/powerpoint/2010/main" val="3595323973"/>
              </p:ext>
            </p:extLst>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21" name="表 20">
            <a:extLst>
              <a:ext uri="{FF2B5EF4-FFF2-40B4-BE49-F238E27FC236}">
                <a16:creationId xmlns:a16="http://schemas.microsoft.com/office/drawing/2014/main" id="{134231AD-826E-4A10-9229-B3532405CCEF}"/>
              </a:ext>
            </a:extLst>
          </p:cNvPr>
          <p:cNvGraphicFramePr>
            <a:graphicFrameLocks noGrp="1"/>
          </p:cNvGraphicFramePr>
          <p:nvPr>
            <p:extLst>
              <p:ext uri="{D42A27DB-BD31-4B8C-83A1-F6EECF244321}">
                <p14:modId xmlns:p14="http://schemas.microsoft.com/office/powerpoint/2010/main" val="4142544746"/>
              </p:ext>
            </p:extLst>
          </p:nvPr>
        </p:nvGraphicFramePr>
        <p:xfrm>
          <a:off x="838200" y="2324094"/>
          <a:ext cx="10509372" cy="3944568"/>
        </p:xfrm>
        <a:graphic>
          <a:graphicData uri="http://schemas.openxmlformats.org/drawingml/2006/table">
            <a:tbl>
              <a:tblPr firstRow="1" bandRow="1">
                <a:tableStyleId>{5C22544A-7EE6-4342-B048-85BDC9FD1C3A}</a:tableStyleId>
              </a:tblPr>
              <a:tblGrid>
                <a:gridCol w="1075958">
                  <a:extLst>
                    <a:ext uri="{9D8B030D-6E8A-4147-A177-3AD203B41FA5}">
                      <a16:colId xmlns:a16="http://schemas.microsoft.com/office/drawing/2014/main" val="2582560456"/>
                    </a:ext>
                  </a:extLst>
                </a:gridCol>
                <a:gridCol w="2649626">
                  <a:extLst>
                    <a:ext uri="{9D8B030D-6E8A-4147-A177-3AD203B41FA5}">
                      <a16:colId xmlns:a16="http://schemas.microsoft.com/office/drawing/2014/main" val="366065553"/>
                    </a:ext>
                  </a:extLst>
                </a:gridCol>
                <a:gridCol w="3611824">
                  <a:extLst>
                    <a:ext uri="{9D8B030D-6E8A-4147-A177-3AD203B41FA5}">
                      <a16:colId xmlns:a16="http://schemas.microsoft.com/office/drawing/2014/main" val="771964758"/>
                    </a:ext>
                  </a:extLst>
                </a:gridCol>
                <a:gridCol w="3171964">
                  <a:extLst>
                    <a:ext uri="{9D8B030D-6E8A-4147-A177-3AD203B41FA5}">
                      <a16:colId xmlns:a16="http://schemas.microsoft.com/office/drawing/2014/main" val="1709914762"/>
                    </a:ext>
                  </a:extLst>
                </a:gridCol>
              </a:tblGrid>
              <a:tr h="657428">
                <a:tc>
                  <a:txBody>
                    <a:bodyPr/>
                    <a:lstStyle/>
                    <a:p>
                      <a:pPr algn="ctr"/>
                      <a:endParaRPr kumimoji="1" lang="ja-JP" altLang="en-US" sz="2800" dirty="0"/>
                    </a:p>
                  </a:txBody>
                  <a:tcPr anchor="ctr"/>
                </a:tc>
                <a:tc>
                  <a:txBody>
                    <a:bodyPr/>
                    <a:lstStyle/>
                    <a:p>
                      <a:pPr algn="ctr"/>
                      <a:r>
                        <a:rPr kumimoji="1" lang="ja-JP" altLang="en-US" sz="2800" dirty="0"/>
                        <a:t>読み込み</a:t>
                      </a:r>
                    </a:p>
                  </a:txBody>
                  <a:tcPr anchor="ctr"/>
                </a:tc>
                <a:tc>
                  <a:txBody>
                    <a:bodyPr/>
                    <a:lstStyle/>
                    <a:p>
                      <a:pPr algn="ctr"/>
                      <a:r>
                        <a:rPr kumimoji="1" lang="ja-JP" altLang="en-US" sz="2800" dirty="0"/>
                        <a:t>リクエスト</a:t>
                      </a:r>
                    </a:p>
                  </a:txBody>
                  <a:tcPr anchor="ctr"/>
                </a:tc>
                <a:tc>
                  <a:txBody>
                    <a:bodyPr/>
                    <a:lstStyle/>
                    <a:p>
                      <a:pPr algn="ctr"/>
                      <a:r>
                        <a:rPr kumimoji="1" lang="ja-JP" altLang="en-US" sz="2800" dirty="0"/>
                        <a:t>転送容量</a:t>
                      </a:r>
                    </a:p>
                  </a:txBody>
                  <a:tcPr anchor="ctr"/>
                </a:tc>
                <a:extLst>
                  <a:ext uri="{0D108BD9-81ED-4DB2-BD59-A6C34878D82A}">
                    <a16:rowId xmlns:a16="http://schemas.microsoft.com/office/drawing/2014/main" val="3073386554"/>
                  </a:ext>
                </a:extLst>
              </a:tr>
              <a:tr h="657428">
                <a:tc>
                  <a:txBody>
                    <a:bodyPr/>
                    <a:lstStyle/>
                    <a:p>
                      <a:pPr algn="ctr"/>
                      <a:r>
                        <a:rPr kumimoji="1" lang="en-US" altLang="ja-JP" sz="2800" dirty="0"/>
                        <a:t>1</a:t>
                      </a:r>
                    </a:p>
                  </a:txBody>
                  <a:tcPr anchor="ctr"/>
                </a:tc>
                <a:tc>
                  <a:txBody>
                    <a:bodyPr/>
                    <a:lstStyle/>
                    <a:p>
                      <a:pPr algn="ctr"/>
                      <a:r>
                        <a:rPr kumimoji="1" lang="en-US" altLang="ja-JP" sz="2800" dirty="0"/>
                        <a:t>1540ms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1282316646"/>
                  </a:ext>
                </a:extLst>
              </a:tr>
              <a:tr h="657428">
                <a:tc>
                  <a:txBody>
                    <a:bodyPr/>
                    <a:lstStyle/>
                    <a:p>
                      <a:pPr algn="ctr"/>
                      <a:r>
                        <a:rPr kumimoji="1" lang="en-US" altLang="ja-JP" sz="2800" dirty="0"/>
                        <a:t>2</a:t>
                      </a:r>
                      <a:endParaRPr kumimoji="1" lang="ja-JP" altLang="en-US" sz="2800" dirty="0"/>
                    </a:p>
                  </a:txBody>
                  <a:tcPr anchor="ctr"/>
                </a:tc>
                <a:tc>
                  <a:txBody>
                    <a:bodyPr/>
                    <a:lstStyle/>
                    <a:p>
                      <a:pPr algn="ctr"/>
                      <a:r>
                        <a:rPr kumimoji="1" lang="en-US" altLang="ja-JP" sz="2800" dirty="0"/>
                        <a:t>743ms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4106479638"/>
                  </a:ext>
                </a:extLst>
              </a:tr>
              <a:tr h="657428">
                <a:tc>
                  <a:txBody>
                    <a:bodyPr/>
                    <a:lstStyle/>
                    <a:p>
                      <a:pPr algn="ctr"/>
                      <a:r>
                        <a:rPr kumimoji="1" lang="en-US" altLang="ja-JP" sz="2800" dirty="0"/>
                        <a:t>3</a:t>
                      </a:r>
                      <a:endParaRPr kumimoji="1" lang="ja-JP" altLang="en-US" sz="2800" dirty="0"/>
                    </a:p>
                  </a:txBody>
                  <a:tcPr anchor="ctr"/>
                </a:tc>
                <a:tc>
                  <a:txBody>
                    <a:bodyPr/>
                    <a:lstStyle/>
                    <a:p>
                      <a:pPr algn="ctr"/>
                      <a:r>
                        <a:rPr kumimoji="1" lang="en-US" altLang="ja-JP" sz="2800" dirty="0"/>
                        <a:t>1150ms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3666644797"/>
                  </a:ext>
                </a:extLst>
              </a:tr>
              <a:tr h="657428">
                <a:tc>
                  <a:txBody>
                    <a:bodyPr/>
                    <a:lstStyle/>
                    <a:p>
                      <a:pPr algn="ctr"/>
                      <a:r>
                        <a:rPr kumimoji="1" lang="en-US" altLang="ja-JP" sz="2800" dirty="0"/>
                        <a:t>4</a:t>
                      </a:r>
                      <a:endParaRPr kumimoji="1" lang="ja-JP" altLang="en-US" sz="2800" dirty="0"/>
                    </a:p>
                  </a:txBody>
                  <a:tcPr anchor="ctr"/>
                </a:tc>
                <a:tc>
                  <a:txBody>
                    <a:bodyPr/>
                    <a:lstStyle/>
                    <a:p>
                      <a:pPr algn="ctr"/>
                      <a:r>
                        <a:rPr kumimoji="1" lang="en-US" altLang="ja-JP" sz="2800" dirty="0"/>
                        <a:t>779ms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879625749"/>
                  </a:ext>
                </a:extLst>
              </a:tr>
              <a:tr h="657428">
                <a:tc>
                  <a:txBody>
                    <a:bodyPr/>
                    <a:lstStyle/>
                    <a:p>
                      <a:pPr algn="ctr"/>
                      <a:r>
                        <a:rPr kumimoji="1" lang="en-US" altLang="ja-JP" sz="2800" dirty="0"/>
                        <a:t>5</a:t>
                      </a:r>
                      <a:endParaRPr kumimoji="1" lang="ja-JP" altLang="en-US" sz="2800" dirty="0"/>
                    </a:p>
                  </a:txBody>
                  <a:tcPr anchor="ctr"/>
                </a:tc>
                <a:tc>
                  <a:txBody>
                    <a:bodyPr/>
                    <a:lstStyle/>
                    <a:p>
                      <a:pPr algn="ctr"/>
                      <a:r>
                        <a:rPr kumimoji="1" lang="en-US" altLang="ja-JP" sz="2800" dirty="0"/>
                        <a:t>1080ms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1819997188"/>
                  </a:ext>
                </a:extLst>
              </a:tr>
            </a:tbl>
          </a:graphicData>
        </a:graphic>
      </p:graphicFrame>
      <p:sp>
        <p:nvSpPr>
          <p:cNvPr id="3" name="スライド番号プレースホルダー 2">
            <a:extLst>
              <a:ext uri="{FF2B5EF4-FFF2-40B4-BE49-F238E27FC236}">
                <a16:creationId xmlns:a16="http://schemas.microsoft.com/office/drawing/2014/main" id="{8EF51AF4-753E-45D6-BB77-5619EFD08544}"/>
              </a:ext>
            </a:extLst>
          </p:cNvPr>
          <p:cNvSpPr>
            <a:spLocks noGrp="1"/>
          </p:cNvSpPr>
          <p:nvPr>
            <p:ph type="sldNum" sz="quarter" idx="12"/>
          </p:nvPr>
        </p:nvSpPr>
        <p:spPr/>
        <p:txBody>
          <a:bodyPr/>
          <a:lstStyle/>
          <a:p>
            <a:fld id="{9F1A05D3-FB05-4D51-86C4-E04F11BEAAC0}" type="slidenum">
              <a:rPr kumimoji="1" lang="ja-JP" altLang="en-US" smtClean="0"/>
              <a:t>10</a:t>
            </a:fld>
            <a:endParaRPr kumimoji="1" lang="ja-JP" altLang="en-US"/>
          </a:p>
        </p:txBody>
      </p:sp>
      <p:sp>
        <p:nvSpPr>
          <p:cNvPr id="4" name="テキスト ボックス 3">
            <a:extLst>
              <a:ext uri="{FF2B5EF4-FFF2-40B4-BE49-F238E27FC236}">
                <a16:creationId xmlns:a16="http://schemas.microsoft.com/office/drawing/2014/main" id="{027497E7-86F5-4B4F-8B30-3CA924AAA76E}"/>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HTTP/1.1</a:t>
            </a:r>
            <a:endParaRPr kumimoji="1" lang="ja-JP" altLang="en-US" sz="3600" dirty="0"/>
          </a:p>
        </p:txBody>
      </p:sp>
    </p:spTree>
    <p:extLst>
      <p:ext uri="{BB962C8B-B14F-4D97-AF65-F5344CB8AC3E}">
        <p14:creationId xmlns:p14="http://schemas.microsoft.com/office/powerpoint/2010/main" val="397881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extLst/>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extLst/>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extLst/>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sp>
        <p:nvSpPr>
          <p:cNvPr id="3" name="スライド番号プレースホルダー 2">
            <a:extLst>
              <a:ext uri="{FF2B5EF4-FFF2-40B4-BE49-F238E27FC236}">
                <a16:creationId xmlns:a16="http://schemas.microsoft.com/office/drawing/2014/main" id="{8EF51AF4-753E-45D6-BB77-5619EFD08544}"/>
              </a:ext>
            </a:extLst>
          </p:cNvPr>
          <p:cNvSpPr>
            <a:spLocks noGrp="1"/>
          </p:cNvSpPr>
          <p:nvPr>
            <p:ph type="sldNum" sz="quarter" idx="12"/>
          </p:nvPr>
        </p:nvSpPr>
        <p:spPr/>
        <p:txBody>
          <a:bodyPr/>
          <a:lstStyle/>
          <a:p>
            <a:fld id="{9F1A05D3-FB05-4D51-86C4-E04F11BEAAC0}" type="slidenum">
              <a:rPr kumimoji="1" lang="ja-JP" altLang="en-US" smtClean="0"/>
              <a:t>11</a:t>
            </a:fld>
            <a:endParaRPr kumimoji="1" lang="ja-JP" altLang="en-US"/>
          </a:p>
        </p:txBody>
      </p:sp>
      <p:sp>
        <p:nvSpPr>
          <p:cNvPr id="11" name="テキスト ボックス 10">
            <a:extLst>
              <a:ext uri="{FF2B5EF4-FFF2-40B4-BE49-F238E27FC236}">
                <a16:creationId xmlns:a16="http://schemas.microsoft.com/office/drawing/2014/main" id="{13946CA1-496E-4AA9-BFB4-1B2469CB62AD}"/>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HTTP/2</a:t>
            </a:r>
            <a:endParaRPr kumimoji="1" lang="ja-JP" altLang="en-US" sz="3600" dirty="0"/>
          </a:p>
        </p:txBody>
      </p:sp>
      <p:sp>
        <p:nvSpPr>
          <p:cNvPr id="18" name="タイトル 1">
            <a:extLst>
              <a:ext uri="{FF2B5EF4-FFF2-40B4-BE49-F238E27FC236}">
                <a16:creationId xmlns:a16="http://schemas.microsoft.com/office/drawing/2014/main" id="{39FEB02A-B30E-4C28-A90F-DEC553C5EA4E}"/>
              </a:ext>
            </a:extLst>
          </p:cNvPr>
          <p:cNvSpPr>
            <a:spLocks noGrp="1"/>
          </p:cNvSpPr>
          <p:nvPr>
            <p:ph type="title"/>
          </p:nvPr>
        </p:nvSpPr>
        <p:spPr>
          <a:xfrm>
            <a:off x="838200" y="365125"/>
            <a:ext cx="10515600" cy="1325563"/>
          </a:xfrm>
        </p:spPr>
        <p:txBody>
          <a:bodyPr/>
          <a:lstStyle/>
          <a:p>
            <a:r>
              <a:rPr kumimoji="1" lang="en-US" altLang="ja-JP" dirty="0"/>
              <a:t>1-2</a:t>
            </a:r>
            <a:r>
              <a:rPr lang="ja-JP" altLang="en-US" dirty="0"/>
              <a:t>　</a:t>
            </a:r>
            <a:r>
              <a:rPr kumimoji="1" lang="ja-JP" altLang="en-US" dirty="0"/>
              <a:t>実験結果</a:t>
            </a:r>
          </a:p>
        </p:txBody>
      </p:sp>
      <p:graphicFrame>
        <p:nvGraphicFramePr>
          <p:cNvPr id="9" name="表 8">
            <a:extLst>
              <a:ext uri="{FF2B5EF4-FFF2-40B4-BE49-F238E27FC236}">
                <a16:creationId xmlns:a16="http://schemas.microsoft.com/office/drawing/2014/main" id="{492EE264-4ACD-4376-94C5-D187AF620BCA}"/>
              </a:ext>
            </a:extLst>
          </p:cNvPr>
          <p:cNvGraphicFramePr>
            <a:graphicFrameLocks noGrp="1"/>
          </p:cNvGraphicFramePr>
          <p:nvPr>
            <p:extLst>
              <p:ext uri="{D42A27DB-BD31-4B8C-83A1-F6EECF244321}">
                <p14:modId xmlns:p14="http://schemas.microsoft.com/office/powerpoint/2010/main" val="165323864"/>
              </p:ext>
            </p:extLst>
          </p:nvPr>
        </p:nvGraphicFramePr>
        <p:xfrm>
          <a:off x="838200" y="2324094"/>
          <a:ext cx="10509372" cy="3944568"/>
        </p:xfrm>
        <a:graphic>
          <a:graphicData uri="http://schemas.openxmlformats.org/drawingml/2006/table">
            <a:tbl>
              <a:tblPr firstRow="1" bandRow="1">
                <a:tableStyleId>{5C22544A-7EE6-4342-B048-85BDC9FD1C3A}</a:tableStyleId>
              </a:tblPr>
              <a:tblGrid>
                <a:gridCol w="1075958">
                  <a:extLst>
                    <a:ext uri="{9D8B030D-6E8A-4147-A177-3AD203B41FA5}">
                      <a16:colId xmlns:a16="http://schemas.microsoft.com/office/drawing/2014/main" val="2582560456"/>
                    </a:ext>
                  </a:extLst>
                </a:gridCol>
                <a:gridCol w="2649626">
                  <a:extLst>
                    <a:ext uri="{9D8B030D-6E8A-4147-A177-3AD203B41FA5}">
                      <a16:colId xmlns:a16="http://schemas.microsoft.com/office/drawing/2014/main" val="366065553"/>
                    </a:ext>
                  </a:extLst>
                </a:gridCol>
                <a:gridCol w="3611824">
                  <a:extLst>
                    <a:ext uri="{9D8B030D-6E8A-4147-A177-3AD203B41FA5}">
                      <a16:colId xmlns:a16="http://schemas.microsoft.com/office/drawing/2014/main" val="771964758"/>
                    </a:ext>
                  </a:extLst>
                </a:gridCol>
                <a:gridCol w="3171964">
                  <a:extLst>
                    <a:ext uri="{9D8B030D-6E8A-4147-A177-3AD203B41FA5}">
                      <a16:colId xmlns:a16="http://schemas.microsoft.com/office/drawing/2014/main" val="1709914762"/>
                    </a:ext>
                  </a:extLst>
                </a:gridCol>
              </a:tblGrid>
              <a:tr h="657428">
                <a:tc>
                  <a:txBody>
                    <a:bodyPr/>
                    <a:lstStyle/>
                    <a:p>
                      <a:pPr algn="ctr"/>
                      <a:endParaRPr kumimoji="1" lang="ja-JP" altLang="en-US" sz="2800" dirty="0"/>
                    </a:p>
                  </a:txBody>
                  <a:tcPr anchor="ctr"/>
                </a:tc>
                <a:tc>
                  <a:txBody>
                    <a:bodyPr/>
                    <a:lstStyle/>
                    <a:p>
                      <a:pPr algn="ctr"/>
                      <a:r>
                        <a:rPr kumimoji="1" lang="ja-JP" altLang="en-US" sz="2800" dirty="0"/>
                        <a:t>読み込み</a:t>
                      </a:r>
                    </a:p>
                  </a:txBody>
                  <a:tcPr anchor="ctr"/>
                </a:tc>
                <a:tc>
                  <a:txBody>
                    <a:bodyPr/>
                    <a:lstStyle/>
                    <a:p>
                      <a:pPr algn="ctr"/>
                      <a:r>
                        <a:rPr kumimoji="1" lang="ja-JP" altLang="en-US" sz="2800" dirty="0"/>
                        <a:t>リクエスト</a:t>
                      </a:r>
                    </a:p>
                  </a:txBody>
                  <a:tcPr anchor="ctr"/>
                </a:tc>
                <a:tc>
                  <a:txBody>
                    <a:bodyPr/>
                    <a:lstStyle/>
                    <a:p>
                      <a:pPr algn="ctr"/>
                      <a:r>
                        <a:rPr kumimoji="1" lang="ja-JP" altLang="en-US" sz="2800" dirty="0"/>
                        <a:t>転送容量</a:t>
                      </a:r>
                    </a:p>
                  </a:txBody>
                  <a:tcPr anchor="ctr"/>
                </a:tc>
                <a:extLst>
                  <a:ext uri="{0D108BD9-81ED-4DB2-BD59-A6C34878D82A}">
                    <a16:rowId xmlns:a16="http://schemas.microsoft.com/office/drawing/2014/main" val="3073386554"/>
                  </a:ext>
                </a:extLst>
              </a:tr>
              <a:tr h="657428">
                <a:tc>
                  <a:txBody>
                    <a:bodyPr/>
                    <a:lstStyle/>
                    <a:p>
                      <a:pPr algn="ctr"/>
                      <a:r>
                        <a:rPr kumimoji="1" lang="en-US" altLang="ja-JP" sz="2800" dirty="0"/>
                        <a:t>1</a:t>
                      </a:r>
                    </a:p>
                  </a:txBody>
                  <a:tcPr anchor="ctr"/>
                </a:tc>
                <a:tc>
                  <a:txBody>
                    <a:bodyPr/>
                    <a:lstStyle/>
                    <a:p>
                      <a:pPr algn="ctr"/>
                      <a:r>
                        <a:rPr kumimoji="1" lang="en-US" altLang="ja-JP" sz="2800" dirty="0"/>
                        <a:t>1060ms</a:t>
                      </a:r>
                      <a:endParaRPr kumimoji="1" lang="ja-JP" altLang="en-US" sz="2800" dirty="0"/>
                    </a:p>
                  </a:txBody>
                  <a:tcPr anchor="ctr"/>
                </a:tc>
                <a:tc>
                  <a:txBody>
                    <a:bodyPr/>
                    <a:lstStyle/>
                    <a:p>
                      <a:pPr algn="ctr"/>
                      <a:r>
                        <a:rPr kumimoji="1" lang="en-US" altLang="ja-JP" sz="2800" dirty="0"/>
                        <a:t>34</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1282316646"/>
                  </a:ext>
                </a:extLst>
              </a:tr>
              <a:tr h="657428">
                <a:tc>
                  <a:txBody>
                    <a:bodyPr/>
                    <a:lstStyle/>
                    <a:p>
                      <a:pPr algn="ctr"/>
                      <a:r>
                        <a:rPr kumimoji="1" lang="en-US" altLang="ja-JP" sz="2800" dirty="0"/>
                        <a:t>2</a:t>
                      </a:r>
                      <a:endParaRPr kumimoji="1" lang="ja-JP" altLang="en-US" sz="2800" dirty="0"/>
                    </a:p>
                  </a:txBody>
                  <a:tcPr anchor="ctr"/>
                </a:tc>
                <a:tc>
                  <a:txBody>
                    <a:bodyPr/>
                    <a:lstStyle/>
                    <a:p>
                      <a:pPr algn="ctr"/>
                      <a:r>
                        <a:rPr kumimoji="1" lang="en-US" altLang="ja-JP" sz="2800" dirty="0"/>
                        <a:t>1300ms</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4106479638"/>
                  </a:ext>
                </a:extLst>
              </a:tr>
              <a:tr h="657428">
                <a:tc>
                  <a:txBody>
                    <a:bodyPr/>
                    <a:lstStyle/>
                    <a:p>
                      <a:pPr algn="ctr"/>
                      <a:r>
                        <a:rPr kumimoji="1" lang="en-US" altLang="ja-JP" sz="2800" dirty="0"/>
                        <a:t>3</a:t>
                      </a:r>
                      <a:endParaRPr kumimoji="1" lang="ja-JP" altLang="en-US" sz="2800" dirty="0"/>
                    </a:p>
                  </a:txBody>
                  <a:tcPr anchor="ctr"/>
                </a:tc>
                <a:tc>
                  <a:txBody>
                    <a:bodyPr/>
                    <a:lstStyle/>
                    <a:p>
                      <a:pPr algn="ctr"/>
                      <a:r>
                        <a:rPr kumimoji="1" lang="en-US" altLang="ja-JP" sz="2800" dirty="0"/>
                        <a:t>1240ms</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3666644797"/>
                  </a:ext>
                </a:extLst>
              </a:tr>
              <a:tr h="657428">
                <a:tc>
                  <a:txBody>
                    <a:bodyPr/>
                    <a:lstStyle/>
                    <a:p>
                      <a:pPr algn="ctr"/>
                      <a:r>
                        <a:rPr kumimoji="1" lang="en-US" altLang="ja-JP" sz="2800" dirty="0"/>
                        <a:t>4</a:t>
                      </a:r>
                      <a:endParaRPr kumimoji="1" lang="ja-JP" altLang="en-US" sz="2800" dirty="0"/>
                    </a:p>
                  </a:txBody>
                  <a:tcPr anchor="ctr"/>
                </a:tc>
                <a:tc>
                  <a:txBody>
                    <a:bodyPr/>
                    <a:lstStyle/>
                    <a:p>
                      <a:pPr algn="ctr"/>
                      <a:r>
                        <a:rPr kumimoji="1" lang="en-US" altLang="ja-JP" sz="2800" dirty="0"/>
                        <a:t>1250ms</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879625749"/>
                  </a:ext>
                </a:extLst>
              </a:tr>
              <a:tr h="657428">
                <a:tc>
                  <a:txBody>
                    <a:bodyPr/>
                    <a:lstStyle/>
                    <a:p>
                      <a:pPr algn="ctr"/>
                      <a:r>
                        <a:rPr kumimoji="1" lang="en-US" altLang="ja-JP" sz="2800" dirty="0"/>
                        <a:t>5</a:t>
                      </a:r>
                      <a:endParaRPr kumimoji="1" lang="ja-JP" altLang="en-US" sz="2800" dirty="0"/>
                    </a:p>
                  </a:txBody>
                  <a:tcPr anchor="ctr"/>
                </a:tc>
                <a:tc>
                  <a:txBody>
                    <a:bodyPr/>
                    <a:lstStyle/>
                    <a:p>
                      <a:pPr algn="ctr"/>
                      <a:r>
                        <a:rPr kumimoji="1" lang="en-US" altLang="ja-JP" sz="2800" dirty="0"/>
                        <a:t>1330ms</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1819997188"/>
                  </a:ext>
                </a:extLst>
              </a:tr>
            </a:tbl>
          </a:graphicData>
        </a:graphic>
      </p:graphicFrame>
    </p:spTree>
    <p:extLst>
      <p:ext uri="{BB962C8B-B14F-4D97-AF65-F5344CB8AC3E}">
        <p14:creationId xmlns:p14="http://schemas.microsoft.com/office/powerpoint/2010/main" val="14348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extLst/>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extLst/>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extLst/>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sp>
        <p:nvSpPr>
          <p:cNvPr id="3" name="スライド番号プレースホルダー 2">
            <a:extLst>
              <a:ext uri="{FF2B5EF4-FFF2-40B4-BE49-F238E27FC236}">
                <a16:creationId xmlns:a16="http://schemas.microsoft.com/office/drawing/2014/main" id="{8EF51AF4-753E-45D6-BB77-5619EFD08544}"/>
              </a:ext>
            </a:extLst>
          </p:cNvPr>
          <p:cNvSpPr>
            <a:spLocks noGrp="1"/>
          </p:cNvSpPr>
          <p:nvPr>
            <p:ph type="sldNum" sz="quarter" idx="12"/>
          </p:nvPr>
        </p:nvSpPr>
        <p:spPr/>
        <p:txBody>
          <a:bodyPr/>
          <a:lstStyle/>
          <a:p>
            <a:fld id="{9F1A05D3-FB05-4D51-86C4-E04F11BEAAC0}" type="slidenum">
              <a:rPr kumimoji="1" lang="ja-JP" altLang="en-US" smtClean="0"/>
              <a:t>12</a:t>
            </a:fld>
            <a:endParaRPr kumimoji="1" lang="ja-JP" altLang="en-US"/>
          </a:p>
        </p:txBody>
      </p:sp>
      <p:sp>
        <p:nvSpPr>
          <p:cNvPr id="11" name="テキスト ボックス 10">
            <a:extLst>
              <a:ext uri="{FF2B5EF4-FFF2-40B4-BE49-F238E27FC236}">
                <a16:creationId xmlns:a16="http://schemas.microsoft.com/office/drawing/2014/main" id="{A5C41402-2E45-4566-B7D4-D1629189DAB1}"/>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HTTP/3</a:t>
            </a:r>
            <a:endParaRPr kumimoji="1" lang="ja-JP" altLang="en-US" sz="3600" dirty="0"/>
          </a:p>
        </p:txBody>
      </p:sp>
      <p:sp>
        <p:nvSpPr>
          <p:cNvPr id="12" name="タイトル 1">
            <a:extLst>
              <a:ext uri="{FF2B5EF4-FFF2-40B4-BE49-F238E27FC236}">
                <a16:creationId xmlns:a16="http://schemas.microsoft.com/office/drawing/2014/main" id="{736AD8A5-FFDB-441F-BDDB-61D05AD1773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1-2</a:t>
            </a:r>
            <a:r>
              <a:rPr lang="ja-JP" altLang="en-US" dirty="0"/>
              <a:t>　実験結果</a:t>
            </a:r>
          </a:p>
        </p:txBody>
      </p:sp>
      <p:graphicFrame>
        <p:nvGraphicFramePr>
          <p:cNvPr id="10" name="表 9">
            <a:extLst>
              <a:ext uri="{FF2B5EF4-FFF2-40B4-BE49-F238E27FC236}">
                <a16:creationId xmlns:a16="http://schemas.microsoft.com/office/drawing/2014/main" id="{6F10F281-373F-4078-943C-4FF71410EEC4}"/>
              </a:ext>
            </a:extLst>
          </p:cNvPr>
          <p:cNvGraphicFramePr>
            <a:graphicFrameLocks noGrp="1"/>
          </p:cNvGraphicFramePr>
          <p:nvPr>
            <p:extLst>
              <p:ext uri="{D42A27DB-BD31-4B8C-83A1-F6EECF244321}">
                <p14:modId xmlns:p14="http://schemas.microsoft.com/office/powerpoint/2010/main" val="3694929019"/>
              </p:ext>
            </p:extLst>
          </p:nvPr>
        </p:nvGraphicFramePr>
        <p:xfrm>
          <a:off x="838200" y="2324094"/>
          <a:ext cx="10509372" cy="3944568"/>
        </p:xfrm>
        <a:graphic>
          <a:graphicData uri="http://schemas.openxmlformats.org/drawingml/2006/table">
            <a:tbl>
              <a:tblPr firstRow="1" bandRow="1">
                <a:tableStyleId>{5C22544A-7EE6-4342-B048-85BDC9FD1C3A}</a:tableStyleId>
              </a:tblPr>
              <a:tblGrid>
                <a:gridCol w="1075958">
                  <a:extLst>
                    <a:ext uri="{9D8B030D-6E8A-4147-A177-3AD203B41FA5}">
                      <a16:colId xmlns:a16="http://schemas.microsoft.com/office/drawing/2014/main" val="2582560456"/>
                    </a:ext>
                  </a:extLst>
                </a:gridCol>
                <a:gridCol w="2649626">
                  <a:extLst>
                    <a:ext uri="{9D8B030D-6E8A-4147-A177-3AD203B41FA5}">
                      <a16:colId xmlns:a16="http://schemas.microsoft.com/office/drawing/2014/main" val="366065553"/>
                    </a:ext>
                  </a:extLst>
                </a:gridCol>
                <a:gridCol w="3611824">
                  <a:extLst>
                    <a:ext uri="{9D8B030D-6E8A-4147-A177-3AD203B41FA5}">
                      <a16:colId xmlns:a16="http://schemas.microsoft.com/office/drawing/2014/main" val="771964758"/>
                    </a:ext>
                  </a:extLst>
                </a:gridCol>
                <a:gridCol w="3171964">
                  <a:extLst>
                    <a:ext uri="{9D8B030D-6E8A-4147-A177-3AD203B41FA5}">
                      <a16:colId xmlns:a16="http://schemas.microsoft.com/office/drawing/2014/main" val="1709914762"/>
                    </a:ext>
                  </a:extLst>
                </a:gridCol>
              </a:tblGrid>
              <a:tr h="657428">
                <a:tc>
                  <a:txBody>
                    <a:bodyPr/>
                    <a:lstStyle/>
                    <a:p>
                      <a:pPr algn="ctr"/>
                      <a:endParaRPr kumimoji="1" lang="ja-JP" altLang="en-US" sz="2800" dirty="0"/>
                    </a:p>
                  </a:txBody>
                  <a:tcPr marL="162184" marR="162184" marT="81092" marB="81092" anchor="ctr"/>
                </a:tc>
                <a:tc>
                  <a:txBody>
                    <a:bodyPr/>
                    <a:lstStyle/>
                    <a:p>
                      <a:pPr algn="ctr"/>
                      <a:r>
                        <a:rPr kumimoji="1" lang="ja-JP" altLang="en-US" sz="2800" dirty="0"/>
                        <a:t>読み込み</a:t>
                      </a:r>
                    </a:p>
                  </a:txBody>
                  <a:tcPr marL="162184" marR="162184" marT="81092" marB="81092" anchor="ctr"/>
                </a:tc>
                <a:tc>
                  <a:txBody>
                    <a:bodyPr/>
                    <a:lstStyle/>
                    <a:p>
                      <a:pPr algn="ctr"/>
                      <a:r>
                        <a:rPr kumimoji="1" lang="ja-JP" altLang="en-US" sz="2800" dirty="0"/>
                        <a:t>リクエスト</a:t>
                      </a:r>
                    </a:p>
                  </a:txBody>
                  <a:tcPr marL="162184" marR="162184" marT="81092" marB="81092" anchor="ctr"/>
                </a:tc>
                <a:tc>
                  <a:txBody>
                    <a:bodyPr/>
                    <a:lstStyle/>
                    <a:p>
                      <a:pPr algn="ctr"/>
                      <a:r>
                        <a:rPr kumimoji="1" lang="ja-JP" altLang="en-US" sz="2800" dirty="0"/>
                        <a:t>転送容量</a:t>
                      </a:r>
                    </a:p>
                  </a:txBody>
                  <a:tcPr marL="162184" marR="162184" marT="81092" marB="81092" anchor="ctr"/>
                </a:tc>
                <a:extLst>
                  <a:ext uri="{0D108BD9-81ED-4DB2-BD59-A6C34878D82A}">
                    <a16:rowId xmlns:a16="http://schemas.microsoft.com/office/drawing/2014/main" val="3073386554"/>
                  </a:ext>
                </a:extLst>
              </a:tr>
              <a:tr h="657428">
                <a:tc>
                  <a:txBody>
                    <a:bodyPr/>
                    <a:lstStyle/>
                    <a:p>
                      <a:pPr algn="ctr"/>
                      <a:r>
                        <a:rPr kumimoji="1" lang="en-US" altLang="ja-JP" sz="2800" dirty="0"/>
                        <a:t>1</a:t>
                      </a:r>
                    </a:p>
                  </a:txBody>
                  <a:tcPr marL="162184" marR="162184" marT="81092" marB="81092" anchor="ctr"/>
                </a:tc>
                <a:tc>
                  <a:txBody>
                    <a:bodyPr/>
                    <a:lstStyle/>
                    <a:p>
                      <a:pPr algn="ctr"/>
                      <a:r>
                        <a:rPr kumimoji="1" lang="en-US" altLang="ja-JP" sz="2800" dirty="0"/>
                        <a:t>1400ms</a:t>
                      </a:r>
                      <a:endParaRPr kumimoji="1" lang="ja-JP" altLang="en-US" sz="2800" dirty="0"/>
                    </a:p>
                  </a:txBody>
                  <a:tcPr marL="162184" marR="162184" marT="81092" marB="81092" anchor="ctr"/>
                </a:tc>
                <a:tc>
                  <a:txBody>
                    <a:bodyPr/>
                    <a:lstStyle/>
                    <a:p>
                      <a:pPr algn="ctr"/>
                      <a:r>
                        <a:rPr kumimoji="1" lang="en-US" altLang="ja-JP" sz="2800" dirty="0"/>
                        <a:t>33</a:t>
                      </a:r>
                      <a:endParaRPr kumimoji="1" lang="ja-JP" altLang="en-US" sz="2800" dirty="0"/>
                    </a:p>
                  </a:txBody>
                  <a:tcPr marL="162184" marR="162184" marT="81092" marB="81092" anchor="ctr"/>
                </a:tc>
                <a:tc>
                  <a:txBody>
                    <a:bodyPr/>
                    <a:lstStyle/>
                    <a:p>
                      <a:pPr algn="ctr"/>
                      <a:r>
                        <a:rPr kumimoji="1" lang="en-US" altLang="ja-JP" sz="2800" dirty="0"/>
                        <a:t>3.0MB</a:t>
                      </a:r>
                      <a:endParaRPr kumimoji="1" lang="ja-JP" altLang="en-US" sz="2800" dirty="0"/>
                    </a:p>
                  </a:txBody>
                  <a:tcPr marL="162184" marR="162184" marT="81092" marB="81092" anchor="ctr"/>
                </a:tc>
                <a:extLst>
                  <a:ext uri="{0D108BD9-81ED-4DB2-BD59-A6C34878D82A}">
                    <a16:rowId xmlns:a16="http://schemas.microsoft.com/office/drawing/2014/main" val="1282316646"/>
                  </a:ext>
                </a:extLst>
              </a:tr>
              <a:tr h="657428">
                <a:tc>
                  <a:txBody>
                    <a:bodyPr/>
                    <a:lstStyle/>
                    <a:p>
                      <a:pPr algn="ctr"/>
                      <a:r>
                        <a:rPr kumimoji="1" lang="en-US" altLang="ja-JP" sz="2800" dirty="0"/>
                        <a:t>2</a:t>
                      </a:r>
                      <a:endParaRPr kumimoji="1" lang="ja-JP" altLang="en-US" sz="2800" dirty="0"/>
                    </a:p>
                  </a:txBody>
                  <a:tcPr marL="162184" marR="162184" marT="81092" marB="81092" anchor="ctr"/>
                </a:tc>
                <a:tc>
                  <a:txBody>
                    <a:bodyPr/>
                    <a:lstStyle/>
                    <a:p>
                      <a:pPr algn="ctr"/>
                      <a:r>
                        <a:rPr kumimoji="1" lang="en-US" altLang="ja-JP" sz="2800" dirty="0"/>
                        <a:t>1430ms</a:t>
                      </a:r>
                      <a:endParaRPr kumimoji="1" lang="ja-JP" altLang="en-US" sz="2800" dirty="0"/>
                    </a:p>
                  </a:txBody>
                  <a:tcPr marL="162184" marR="162184" marT="81092" marB="81092" anchor="ctr"/>
                </a:tc>
                <a:tc>
                  <a:txBody>
                    <a:bodyPr/>
                    <a:lstStyle/>
                    <a:p>
                      <a:pPr algn="ctr"/>
                      <a:r>
                        <a:rPr kumimoji="1" lang="en-US" altLang="ja-JP" sz="2800" dirty="0"/>
                        <a:t>33</a:t>
                      </a:r>
                      <a:endParaRPr kumimoji="1" lang="ja-JP" altLang="en-US" sz="2800" dirty="0"/>
                    </a:p>
                  </a:txBody>
                  <a:tcPr marL="162184" marR="162184" marT="81092" marB="81092" anchor="ctr"/>
                </a:tc>
                <a:tc>
                  <a:txBody>
                    <a:bodyPr/>
                    <a:lstStyle/>
                    <a:p>
                      <a:pPr algn="ctr"/>
                      <a:r>
                        <a:rPr kumimoji="1" lang="en-US" altLang="ja-JP" sz="2800" dirty="0"/>
                        <a:t>3.0MB</a:t>
                      </a:r>
                      <a:endParaRPr kumimoji="1" lang="ja-JP" altLang="en-US" sz="2800" dirty="0"/>
                    </a:p>
                  </a:txBody>
                  <a:tcPr marL="162184" marR="162184" marT="81092" marB="81092" anchor="ctr"/>
                </a:tc>
                <a:extLst>
                  <a:ext uri="{0D108BD9-81ED-4DB2-BD59-A6C34878D82A}">
                    <a16:rowId xmlns:a16="http://schemas.microsoft.com/office/drawing/2014/main" val="4106479638"/>
                  </a:ext>
                </a:extLst>
              </a:tr>
              <a:tr h="657428">
                <a:tc>
                  <a:txBody>
                    <a:bodyPr/>
                    <a:lstStyle/>
                    <a:p>
                      <a:pPr algn="ctr"/>
                      <a:r>
                        <a:rPr kumimoji="1" lang="en-US" altLang="ja-JP" sz="2800" dirty="0"/>
                        <a:t>3</a:t>
                      </a:r>
                      <a:endParaRPr kumimoji="1" lang="ja-JP" altLang="en-US" sz="2800" dirty="0"/>
                    </a:p>
                  </a:txBody>
                  <a:tcPr marL="162184" marR="162184" marT="81092" marB="81092" anchor="ctr"/>
                </a:tc>
                <a:tc>
                  <a:txBody>
                    <a:bodyPr/>
                    <a:lstStyle/>
                    <a:p>
                      <a:pPr algn="ctr"/>
                      <a:r>
                        <a:rPr kumimoji="1" lang="en-US" altLang="ja-JP" sz="2800" dirty="0"/>
                        <a:t>1240ms</a:t>
                      </a:r>
                      <a:endParaRPr kumimoji="1" lang="ja-JP" altLang="en-US" sz="2800" dirty="0"/>
                    </a:p>
                  </a:txBody>
                  <a:tcPr marL="162184" marR="162184" marT="81092" marB="81092" anchor="ctr"/>
                </a:tc>
                <a:tc>
                  <a:txBody>
                    <a:bodyPr/>
                    <a:lstStyle/>
                    <a:p>
                      <a:pPr algn="ctr"/>
                      <a:r>
                        <a:rPr kumimoji="1" lang="en-US" altLang="ja-JP" sz="2800" dirty="0"/>
                        <a:t>33</a:t>
                      </a:r>
                      <a:endParaRPr kumimoji="1" lang="ja-JP" altLang="en-US" sz="2800" dirty="0"/>
                    </a:p>
                  </a:txBody>
                  <a:tcPr marL="162184" marR="162184" marT="81092" marB="81092" anchor="ctr"/>
                </a:tc>
                <a:tc>
                  <a:txBody>
                    <a:bodyPr/>
                    <a:lstStyle/>
                    <a:p>
                      <a:pPr algn="ctr"/>
                      <a:r>
                        <a:rPr kumimoji="1" lang="en-US" altLang="ja-JP" sz="2800" dirty="0"/>
                        <a:t>3.0MB</a:t>
                      </a:r>
                      <a:endParaRPr kumimoji="1" lang="ja-JP" altLang="en-US" sz="2800" dirty="0"/>
                    </a:p>
                  </a:txBody>
                  <a:tcPr marL="162184" marR="162184" marT="81092" marB="81092" anchor="ctr"/>
                </a:tc>
                <a:extLst>
                  <a:ext uri="{0D108BD9-81ED-4DB2-BD59-A6C34878D82A}">
                    <a16:rowId xmlns:a16="http://schemas.microsoft.com/office/drawing/2014/main" val="3666644797"/>
                  </a:ext>
                </a:extLst>
              </a:tr>
              <a:tr h="657428">
                <a:tc>
                  <a:txBody>
                    <a:bodyPr/>
                    <a:lstStyle/>
                    <a:p>
                      <a:pPr algn="ctr"/>
                      <a:r>
                        <a:rPr kumimoji="1" lang="en-US" altLang="ja-JP" sz="2800" dirty="0"/>
                        <a:t>4</a:t>
                      </a:r>
                      <a:endParaRPr kumimoji="1" lang="ja-JP" altLang="en-US" sz="2800" dirty="0"/>
                    </a:p>
                  </a:txBody>
                  <a:tcPr marL="162184" marR="162184" marT="81092" marB="81092" anchor="ctr"/>
                </a:tc>
                <a:tc>
                  <a:txBody>
                    <a:bodyPr/>
                    <a:lstStyle/>
                    <a:p>
                      <a:pPr algn="ctr"/>
                      <a:r>
                        <a:rPr kumimoji="1" lang="en-US" altLang="ja-JP" sz="2800" dirty="0"/>
                        <a:t>1420ms</a:t>
                      </a:r>
                      <a:endParaRPr kumimoji="1" lang="ja-JP" altLang="en-US" sz="2800" dirty="0"/>
                    </a:p>
                  </a:txBody>
                  <a:tcPr marL="162184" marR="162184" marT="81092" marB="81092" anchor="ctr"/>
                </a:tc>
                <a:tc>
                  <a:txBody>
                    <a:bodyPr/>
                    <a:lstStyle/>
                    <a:p>
                      <a:pPr algn="ctr"/>
                      <a:r>
                        <a:rPr kumimoji="1" lang="en-US" altLang="ja-JP" sz="2800" dirty="0"/>
                        <a:t>33</a:t>
                      </a:r>
                      <a:endParaRPr kumimoji="1" lang="ja-JP" altLang="en-US" sz="2800" dirty="0"/>
                    </a:p>
                  </a:txBody>
                  <a:tcPr marL="162184" marR="162184" marT="81092" marB="81092" anchor="ctr"/>
                </a:tc>
                <a:tc>
                  <a:txBody>
                    <a:bodyPr/>
                    <a:lstStyle/>
                    <a:p>
                      <a:pPr algn="ctr"/>
                      <a:r>
                        <a:rPr kumimoji="1" lang="en-US" altLang="ja-JP" sz="2800" dirty="0"/>
                        <a:t>3.0MB</a:t>
                      </a:r>
                      <a:endParaRPr kumimoji="1" lang="ja-JP" altLang="en-US" sz="2800" dirty="0"/>
                    </a:p>
                  </a:txBody>
                  <a:tcPr marL="162184" marR="162184" marT="81092" marB="81092" anchor="ctr"/>
                </a:tc>
                <a:extLst>
                  <a:ext uri="{0D108BD9-81ED-4DB2-BD59-A6C34878D82A}">
                    <a16:rowId xmlns:a16="http://schemas.microsoft.com/office/drawing/2014/main" val="879625749"/>
                  </a:ext>
                </a:extLst>
              </a:tr>
              <a:tr h="657428">
                <a:tc>
                  <a:txBody>
                    <a:bodyPr/>
                    <a:lstStyle/>
                    <a:p>
                      <a:pPr algn="ctr"/>
                      <a:r>
                        <a:rPr kumimoji="1" lang="en-US" altLang="ja-JP" sz="2800" dirty="0"/>
                        <a:t>5</a:t>
                      </a:r>
                      <a:endParaRPr kumimoji="1" lang="ja-JP" altLang="en-US" sz="2800" dirty="0"/>
                    </a:p>
                  </a:txBody>
                  <a:tcPr marL="162184" marR="162184" marT="81092" marB="81092" anchor="ctr"/>
                </a:tc>
                <a:tc>
                  <a:txBody>
                    <a:bodyPr/>
                    <a:lstStyle/>
                    <a:p>
                      <a:pPr algn="ctr"/>
                      <a:r>
                        <a:rPr kumimoji="1" lang="en-US" altLang="ja-JP" sz="2800" dirty="0"/>
                        <a:t>1020ms</a:t>
                      </a:r>
                      <a:endParaRPr kumimoji="1" lang="ja-JP" altLang="en-US" sz="2800" dirty="0"/>
                    </a:p>
                  </a:txBody>
                  <a:tcPr marL="162184" marR="162184" marT="81092" marB="81092" anchor="ctr"/>
                </a:tc>
                <a:tc>
                  <a:txBody>
                    <a:bodyPr/>
                    <a:lstStyle/>
                    <a:p>
                      <a:pPr algn="ctr"/>
                      <a:r>
                        <a:rPr kumimoji="1" lang="en-US" altLang="ja-JP" sz="2800" dirty="0"/>
                        <a:t>33</a:t>
                      </a:r>
                      <a:endParaRPr kumimoji="1" lang="ja-JP" altLang="en-US" sz="2800" dirty="0"/>
                    </a:p>
                  </a:txBody>
                  <a:tcPr marL="162184" marR="162184" marT="81092" marB="81092" anchor="ctr"/>
                </a:tc>
                <a:tc>
                  <a:txBody>
                    <a:bodyPr/>
                    <a:lstStyle/>
                    <a:p>
                      <a:pPr algn="ctr"/>
                      <a:r>
                        <a:rPr kumimoji="1" lang="en-US" altLang="ja-JP" sz="2800" dirty="0"/>
                        <a:t>3.0MB</a:t>
                      </a:r>
                      <a:endParaRPr kumimoji="1" lang="ja-JP" altLang="en-US" sz="2800" dirty="0"/>
                    </a:p>
                  </a:txBody>
                  <a:tcPr marL="162184" marR="162184" marT="81092" marB="81092" anchor="ctr"/>
                </a:tc>
                <a:extLst>
                  <a:ext uri="{0D108BD9-81ED-4DB2-BD59-A6C34878D82A}">
                    <a16:rowId xmlns:a16="http://schemas.microsoft.com/office/drawing/2014/main" val="1819997188"/>
                  </a:ext>
                </a:extLst>
              </a:tr>
            </a:tbl>
          </a:graphicData>
        </a:graphic>
      </p:graphicFrame>
    </p:spTree>
    <p:extLst>
      <p:ext uri="{BB962C8B-B14F-4D97-AF65-F5344CB8AC3E}">
        <p14:creationId xmlns:p14="http://schemas.microsoft.com/office/powerpoint/2010/main" val="101625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1000874" cy="1325563"/>
          </a:xfrm>
        </p:spPr>
        <p:txBody>
          <a:bodyPr/>
          <a:lstStyle/>
          <a:p>
            <a:r>
              <a:rPr kumimoji="1" lang="en-US" altLang="ja-JP" dirty="0"/>
              <a:t>1-3</a:t>
            </a:r>
            <a:r>
              <a:rPr lang="ja-JP" altLang="en-US" dirty="0"/>
              <a:t>　</a:t>
            </a:r>
            <a:r>
              <a:rPr kumimoji="1" lang="ja-JP" altLang="en-US" dirty="0"/>
              <a:t>まとめ・考察</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5"/>
            <a:ext cx="11000874" cy="4351338"/>
          </a:xfrm>
        </p:spPr>
        <p:txBody>
          <a:bodyPr>
            <a:normAutofit/>
          </a:bodyPr>
          <a:lstStyle/>
          <a:p>
            <a:r>
              <a:rPr kumimoji="1" lang="en-US" altLang="ja-JP" sz="3200" dirty="0"/>
              <a:t>HTTP/2</a:t>
            </a:r>
            <a:r>
              <a:rPr lang="ja-JP" altLang="en-US" sz="3200" dirty="0"/>
              <a:t>から</a:t>
            </a:r>
            <a:r>
              <a:rPr lang="en-US" altLang="ja-JP" sz="3200" dirty="0"/>
              <a:t>HTTP/3</a:t>
            </a:r>
            <a:r>
              <a:rPr lang="ja-JP" altLang="en-US" sz="3200" dirty="0" err="1"/>
              <a:t>への</a:t>
            </a:r>
            <a:r>
              <a:rPr lang="ja-JP" altLang="en-US" sz="3200" dirty="0"/>
              <a:t>切り替えがあるためか</a:t>
            </a:r>
            <a:r>
              <a:rPr lang="en-US" altLang="ja-JP" sz="3200" dirty="0"/>
              <a:t>HTTP/3</a:t>
            </a:r>
            <a:r>
              <a:rPr lang="ja-JP" altLang="en-US" sz="3200" dirty="0"/>
              <a:t>は</a:t>
            </a:r>
            <a:r>
              <a:rPr lang="en-US" altLang="ja-JP" sz="3200" dirty="0"/>
              <a:t>HTTP/2</a:t>
            </a:r>
            <a:r>
              <a:rPr lang="ja-JP" altLang="en-US" sz="3200" dirty="0"/>
              <a:t>と比べ、少し読み込みが遅い</a:t>
            </a:r>
            <a:endParaRPr kumimoji="1" lang="en-US" altLang="ja-JP" sz="3200" dirty="0"/>
          </a:p>
          <a:p>
            <a:pPr>
              <a:lnSpc>
                <a:spcPct val="250000"/>
              </a:lnSpc>
            </a:pPr>
            <a:r>
              <a:rPr kumimoji="1" lang="en-US" altLang="ja-JP" sz="3200" dirty="0"/>
              <a:t>HTTP/1.1</a:t>
            </a:r>
            <a:r>
              <a:rPr kumimoji="1" lang="ja-JP" altLang="en-US" sz="3200" dirty="0"/>
              <a:t>は読み込みの時間の幅が大きい</a:t>
            </a:r>
            <a:endParaRPr kumimoji="1" lang="en-US" altLang="ja-JP" sz="3200" dirty="0"/>
          </a:p>
          <a:p>
            <a:pPr>
              <a:lnSpc>
                <a:spcPct val="150000"/>
              </a:lnSpc>
            </a:pPr>
            <a:r>
              <a:rPr kumimoji="1" lang="ja-JP" altLang="en-US" sz="3200" dirty="0"/>
              <a:t>人間の体感的にはほとんど差はなかった</a:t>
            </a:r>
          </a:p>
        </p:txBody>
      </p:sp>
      <p:sp>
        <p:nvSpPr>
          <p:cNvPr id="4" name="スライド番号プレースホルダー 3">
            <a:extLst>
              <a:ext uri="{FF2B5EF4-FFF2-40B4-BE49-F238E27FC236}">
                <a16:creationId xmlns:a16="http://schemas.microsoft.com/office/drawing/2014/main" id="{89D39ABF-BCBB-4483-8D27-EE851B429396}"/>
              </a:ext>
            </a:extLst>
          </p:cNvPr>
          <p:cNvSpPr>
            <a:spLocks noGrp="1"/>
          </p:cNvSpPr>
          <p:nvPr>
            <p:ph type="sldNum" sz="quarter" idx="12"/>
          </p:nvPr>
        </p:nvSpPr>
        <p:spPr/>
        <p:txBody>
          <a:bodyPr/>
          <a:lstStyle/>
          <a:p>
            <a:fld id="{9F1A05D3-FB05-4D51-86C4-E04F11BEAAC0}" type="slidenum">
              <a:rPr kumimoji="1" lang="ja-JP" altLang="en-US" smtClean="0"/>
              <a:t>13</a:t>
            </a:fld>
            <a:endParaRPr kumimoji="1" lang="ja-JP" altLang="en-US"/>
          </a:p>
        </p:txBody>
      </p:sp>
    </p:spTree>
    <p:extLst>
      <p:ext uri="{BB962C8B-B14F-4D97-AF65-F5344CB8AC3E}">
        <p14:creationId xmlns:p14="http://schemas.microsoft.com/office/powerpoint/2010/main" val="288883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p:txBody>
          <a:bodyPr>
            <a:normAutofit/>
          </a:bodyPr>
          <a:lstStyle/>
          <a:p>
            <a:pPr marL="0" indent="0">
              <a:buNone/>
            </a:pPr>
            <a:r>
              <a:rPr lang="en-US" altLang="ja-JP" sz="3200" dirty="0"/>
              <a:t>2.</a:t>
            </a:r>
            <a:r>
              <a:rPr lang="ja-JP" altLang="en-US" sz="3200" dirty="0"/>
              <a:t> 上限</a:t>
            </a:r>
            <a:r>
              <a:rPr lang="en-US" altLang="ja-JP" sz="3200" dirty="0"/>
              <a:t>200kbps</a:t>
            </a:r>
            <a:r>
              <a:rPr lang="ja-JP" altLang="en-US" sz="3200" dirty="0"/>
              <a:t>の</a:t>
            </a:r>
            <a:r>
              <a:rPr kumimoji="1" lang="ja-JP" altLang="en-US" sz="3200" dirty="0"/>
              <a:t>通信速度制限のかかった携帯回線で</a:t>
            </a:r>
            <a:endParaRPr kumimoji="1" lang="en-US" altLang="ja-JP" sz="3200" dirty="0"/>
          </a:p>
          <a:p>
            <a:pPr marL="0" indent="0">
              <a:buNone/>
            </a:pPr>
            <a:r>
              <a:rPr lang="ja-JP" altLang="en-US" sz="3200" dirty="0"/>
              <a:t>　</a:t>
            </a:r>
            <a:r>
              <a:rPr lang="en-US" altLang="ja-JP" sz="3200" dirty="0"/>
              <a:t>HTTP/1.1,HTTP/2,HTTP</a:t>
            </a:r>
            <a:r>
              <a:rPr lang="ja-JP" altLang="en-US" sz="3200" dirty="0"/>
              <a:t> </a:t>
            </a:r>
            <a:r>
              <a:rPr lang="en-US" altLang="ja-JP" sz="3200" dirty="0"/>
              <a:t>over</a:t>
            </a:r>
            <a:r>
              <a:rPr lang="ja-JP" altLang="en-US" sz="3200" dirty="0"/>
              <a:t> </a:t>
            </a:r>
            <a:r>
              <a:rPr lang="en-US" altLang="ja-JP" sz="3200" dirty="0"/>
              <a:t>QUIC</a:t>
            </a:r>
            <a:r>
              <a:rPr lang="ja-JP" altLang="en-US" sz="3200" dirty="0"/>
              <a:t>を使用して</a:t>
            </a:r>
            <a:endParaRPr lang="en-US" altLang="ja-JP" sz="3200" dirty="0"/>
          </a:p>
          <a:p>
            <a:pPr marL="0" indent="0">
              <a:buNone/>
            </a:pPr>
            <a:r>
              <a:rPr lang="ja-JP" altLang="en-US" sz="3200" dirty="0"/>
              <a:t>　同じサイトに接続すると違いが出るか</a:t>
            </a:r>
            <a:endParaRPr kumimoji="1" lang="ja-JP" altLang="en-US" sz="3200" dirty="0"/>
          </a:p>
        </p:txBody>
      </p:sp>
      <p:sp>
        <p:nvSpPr>
          <p:cNvPr id="4" name="スライド番号プレースホルダー 3">
            <a:extLst>
              <a:ext uri="{FF2B5EF4-FFF2-40B4-BE49-F238E27FC236}">
                <a16:creationId xmlns:a16="http://schemas.microsoft.com/office/drawing/2014/main" id="{CA998EC1-A409-4915-A773-A2C9A1B0CE0B}"/>
              </a:ext>
            </a:extLst>
          </p:cNvPr>
          <p:cNvSpPr>
            <a:spLocks noGrp="1"/>
          </p:cNvSpPr>
          <p:nvPr>
            <p:ph type="sldNum" sz="quarter" idx="12"/>
          </p:nvPr>
        </p:nvSpPr>
        <p:spPr/>
        <p:txBody>
          <a:bodyPr/>
          <a:lstStyle/>
          <a:p>
            <a:fld id="{9F1A05D3-FB05-4D51-86C4-E04F11BEAAC0}" type="slidenum">
              <a:rPr kumimoji="1" lang="ja-JP" altLang="en-US" smtClean="0"/>
              <a:t>14</a:t>
            </a:fld>
            <a:endParaRPr kumimoji="1" lang="ja-JP" altLang="en-US"/>
          </a:p>
        </p:txBody>
      </p:sp>
    </p:spTree>
    <p:extLst>
      <p:ext uri="{BB962C8B-B14F-4D97-AF65-F5344CB8AC3E}">
        <p14:creationId xmlns:p14="http://schemas.microsoft.com/office/powerpoint/2010/main" val="141565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lang="en-US" altLang="ja-JP" dirty="0"/>
              <a:t>2-1</a:t>
            </a:r>
            <a:r>
              <a:rPr lang="ja-JP" altLang="en-US" dirty="0"/>
              <a:t>　実験</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4"/>
            <a:ext cx="11000874" cy="4879975"/>
          </a:xfrm>
        </p:spPr>
        <p:txBody>
          <a:bodyPr>
            <a:normAutofit fontScale="92500"/>
          </a:bodyPr>
          <a:lstStyle/>
          <a:p>
            <a:r>
              <a:rPr kumimoji="1" lang="ja-JP" altLang="en-US" sz="3200" dirty="0"/>
              <a:t>サーバにサイトを用意</a:t>
            </a:r>
            <a:endParaRPr kumimoji="1" lang="en-US" altLang="ja-JP" sz="3200" dirty="0"/>
          </a:p>
          <a:p>
            <a:pPr>
              <a:lnSpc>
                <a:spcPct val="150000"/>
              </a:lnSpc>
            </a:pPr>
            <a:r>
              <a:rPr kumimoji="1" lang="ja-JP" altLang="en-US" sz="3200" dirty="0"/>
              <a:t>シークレットモードの</a:t>
            </a:r>
            <a:r>
              <a:rPr kumimoji="1" lang="en-US" altLang="ja-JP" sz="3200" dirty="0"/>
              <a:t>Chrome</a:t>
            </a:r>
            <a:r>
              <a:rPr lang="ja-JP" altLang="en-US" sz="3200" dirty="0"/>
              <a:t>で</a:t>
            </a:r>
            <a:r>
              <a:rPr kumimoji="1" lang="ja-JP" altLang="en-US" sz="3200" dirty="0"/>
              <a:t>開発者モードを開いて、用意したサイトにテザリングされた</a:t>
            </a:r>
            <a:r>
              <a:rPr kumimoji="1" lang="en-US" altLang="ja-JP" sz="3200" dirty="0"/>
              <a:t>PC</a:t>
            </a:r>
            <a:r>
              <a:rPr lang="ja-JP" altLang="en-US" sz="3200" dirty="0"/>
              <a:t>から各プロトコルで</a:t>
            </a:r>
            <a:r>
              <a:rPr kumimoji="1" lang="ja-JP" altLang="en-US" sz="3200" dirty="0"/>
              <a:t>接続</a:t>
            </a:r>
            <a:endParaRPr kumimoji="1" lang="en-US" altLang="ja-JP" sz="3200" dirty="0"/>
          </a:p>
          <a:p>
            <a:pPr>
              <a:lnSpc>
                <a:spcPct val="150000"/>
              </a:lnSpc>
            </a:pPr>
            <a:r>
              <a:rPr kumimoji="1" lang="ja-JP" altLang="en-US" sz="3200" dirty="0"/>
              <a:t>サイトの読み込み時間やリクエストの数などを記録</a:t>
            </a:r>
            <a:endParaRPr kumimoji="1" lang="en-US" altLang="ja-JP" sz="3200" dirty="0"/>
          </a:p>
          <a:p>
            <a:pPr>
              <a:lnSpc>
                <a:spcPct val="150000"/>
              </a:lnSpc>
            </a:pPr>
            <a:r>
              <a:rPr lang="ja-JP" altLang="en-US" sz="3200"/>
              <a:t>各プロトコル五回</a:t>
            </a:r>
            <a:r>
              <a:rPr kumimoji="1" lang="ja-JP" altLang="en-US" sz="3200" dirty="0"/>
              <a:t>ずつ繰り返し</a:t>
            </a:r>
            <a:endParaRPr kumimoji="1" lang="en-US" altLang="ja-JP" sz="3200" dirty="0"/>
          </a:p>
          <a:p>
            <a:pPr>
              <a:lnSpc>
                <a:spcPct val="150000"/>
              </a:lnSpc>
            </a:pPr>
            <a:r>
              <a:rPr lang="ja-JP" altLang="en-US" sz="3200" dirty="0"/>
              <a:t>計測に使用したコンテンツは実験１と同じ</a:t>
            </a:r>
            <a:endParaRPr kumimoji="1" lang="ja-JP" altLang="en-US" sz="3200" dirty="0"/>
          </a:p>
        </p:txBody>
      </p:sp>
      <p:sp>
        <p:nvSpPr>
          <p:cNvPr id="4" name="スライド番号プレースホルダー 3">
            <a:extLst>
              <a:ext uri="{FF2B5EF4-FFF2-40B4-BE49-F238E27FC236}">
                <a16:creationId xmlns:a16="http://schemas.microsoft.com/office/drawing/2014/main" id="{48DD543E-82C4-49E8-8951-68AE1E27B6E4}"/>
              </a:ext>
            </a:extLst>
          </p:cNvPr>
          <p:cNvSpPr>
            <a:spLocks noGrp="1"/>
          </p:cNvSpPr>
          <p:nvPr>
            <p:ph type="sldNum" sz="quarter" idx="12"/>
          </p:nvPr>
        </p:nvSpPr>
        <p:spPr/>
        <p:txBody>
          <a:bodyPr/>
          <a:lstStyle/>
          <a:p>
            <a:fld id="{9F1A05D3-FB05-4D51-86C4-E04F11BEAAC0}" type="slidenum">
              <a:rPr kumimoji="1" lang="ja-JP" altLang="en-US" smtClean="0"/>
              <a:t>15</a:t>
            </a:fld>
            <a:endParaRPr kumimoji="1" lang="ja-JP" altLang="en-US"/>
          </a:p>
        </p:txBody>
      </p:sp>
    </p:spTree>
    <p:extLst>
      <p:ext uri="{BB962C8B-B14F-4D97-AF65-F5344CB8AC3E}">
        <p14:creationId xmlns:p14="http://schemas.microsoft.com/office/powerpoint/2010/main" val="8105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lang="en-US" altLang="ja-JP" dirty="0"/>
              <a:t>2-1</a:t>
            </a:r>
            <a:r>
              <a:rPr lang="ja-JP" altLang="en-US" dirty="0"/>
              <a:t>　実験</a:t>
            </a:r>
            <a:endParaRPr kumimoji="1" lang="ja-JP" altLang="en-US" dirty="0"/>
          </a:p>
        </p:txBody>
      </p:sp>
      <p:sp>
        <p:nvSpPr>
          <p:cNvPr id="4" name="スライド番号プレースホルダー 3">
            <a:extLst>
              <a:ext uri="{FF2B5EF4-FFF2-40B4-BE49-F238E27FC236}">
                <a16:creationId xmlns:a16="http://schemas.microsoft.com/office/drawing/2014/main" id="{48DD543E-82C4-49E8-8951-68AE1E27B6E4}"/>
              </a:ext>
            </a:extLst>
          </p:cNvPr>
          <p:cNvSpPr>
            <a:spLocks noGrp="1"/>
          </p:cNvSpPr>
          <p:nvPr>
            <p:ph type="sldNum" sz="quarter" idx="12"/>
          </p:nvPr>
        </p:nvSpPr>
        <p:spPr/>
        <p:txBody>
          <a:bodyPr/>
          <a:lstStyle/>
          <a:p>
            <a:fld id="{9F1A05D3-FB05-4D51-86C4-E04F11BEAAC0}" type="slidenum">
              <a:rPr kumimoji="1" lang="ja-JP" altLang="en-US" smtClean="0"/>
              <a:t>16</a:t>
            </a:fld>
            <a:endParaRPr kumimoji="1" lang="ja-JP" altLang="en-US"/>
          </a:p>
        </p:txBody>
      </p:sp>
      <p:pic>
        <p:nvPicPr>
          <p:cNvPr id="8" name="コンテンツ プレースホルダー 7">
            <a:extLst>
              <a:ext uri="{FF2B5EF4-FFF2-40B4-BE49-F238E27FC236}">
                <a16:creationId xmlns:a16="http://schemas.microsoft.com/office/drawing/2014/main" id="{4EC620F5-712F-48A9-B9A0-29E5399CE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8175" y="2851151"/>
            <a:ext cx="10854148" cy="1980406"/>
          </a:xfrm>
        </p:spPr>
      </p:pic>
    </p:spTree>
    <p:extLst>
      <p:ext uri="{BB962C8B-B14F-4D97-AF65-F5344CB8AC3E}">
        <p14:creationId xmlns:p14="http://schemas.microsoft.com/office/powerpoint/2010/main" val="2846008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r>
              <a:rPr lang="en-US" altLang="ja-JP" dirty="0"/>
              <a:t>2-2</a:t>
            </a:r>
            <a:r>
              <a:rPr lang="ja-JP" altLang="en-US" dirty="0"/>
              <a:t>　結果</a:t>
            </a:r>
            <a:endParaRPr kumimoji="1" lang="ja-JP" altLang="en-US" dirty="0"/>
          </a:p>
        </p:txBody>
      </p:sp>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21" name="表 20">
            <a:extLst>
              <a:ext uri="{FF2B5EF4-FFF2-40B4-BE49-F238E27FC236}">
                <a16:creationId xmlns:a16="http://schemas.microsoft.com/office/drawing/2014/main" id="{134231AD-826E-4A10-9229-B3532405CCEF}"/>
              </a:ext>
            </a:extLst>
          </p:cNvPr>
          <p:cNvGraphicFramePr>
            <a:graphicFrameLocks noGrp="1"/>
          </p:cNvGraphicFramePr>
          <p:nvPr>
            <p:extLst>
              <p:ext uri="{D42A27DB-BD31-4B8C-83A1-F6EECF244321}">
                <p14:modId xmlns:p14="http://schemas.microsoft.com/office/powerpoint/2010/main" val="2534576204"/>
              </p:ext>
            </p:extLst>
          </p:nvPr>
        </p:nvGraphicFramePr>
        <p:xfrm>
          <a:off x="838200" y="2321754"/>
          <a:ext cx="10515600" cy="3946908"/>
        </p:xfrm>
        <a:graphic>
          <a:graphicData uri="http://schemas.openxmlformats.org/drawingml/2006/table">
            <a:tbl>
              <a:tblPr firstRow="1" bandRow="1">
                <a:tableStyleId>{5C22544A-7EE6-4342-B048-85BDC9FD1C3A}</a:tableStyleId>
              </a:tblPr>
              <a:tblGrid>
                <a:gridCol w="1076595">
                  <a:extLst>
                    <a:ext uri="{9D8B030D-6E8A-4147-A177-3AD203B41FA5}">
                      <a16:colId xmlns:a16="http://schemas.microsoft.com/office/drawing/2014/main" val="2582560456"/>
                    </a:ext>
                  </a:extLst>
                </a:gridCol>
                <a:gridCol w="2651196">
                  <a:extLst>
                    <a:ext uri="{9D8B030D-6E8A-4147-A177-3AD203B41FA5}">
                      <a16:colId xmlns:a16="http://schemas.microsoft.com/office/drawing/2014/main" val="366065553"/>
                    </a:ext>
                  </a:extLst>
                </a:gridCol>
                <a:gridCol w="3613965">
                  <a:extLst>
                    <a:ext uri="{9D8B030D-6E8A-4147-A177-3AD203B41FA5}">
                      <a16:colId xmlns:a16="http://schemas.microsoft.com/office/drawing/2014/main" val="771964758"/>
                    </a:ext>
                  </a:extLst>
                </a:gridCol>
                <a:gridCol w="3173844">
                  <a:extLst>
                    <a:ext uri="{9D8B030D-6E8A-4147-A177-3AD203B41FA5}">
                      <a16:colId xmlns:a16="http://schemas.microsoft.com/office/drawing/2014/main" val="1709914762"/>
                    </a:ext>
                  </a:extLst>
                </a:gridCol>
              </a:tblGrid>
              <a:tr h="657818">
                <a:tc>
                  <a:txBody>
                    <a:bodyPr/>
                    <a:lstStyle/>
                    <a:p>
                      <a:endParaRPr kumimoji="1" lang="ja-JP" altLang="en-US" sz="3200" dirty="0"/>
                    </a:p>
                  </a:txBody>
                  <a:tcPr marL="162202" marR="162202" marT="81101" marB="81101"/>
                </a:tc>
                <a:tc>
                  <a:txBody>
                    <a:bodyPr/>
                    <a:lstStyle/>
                    <a:p>
                      <a:pPr algn="ctr"/>
                      <a:r>
                        <a:rPr kumimoji="1" lang="ja-JP" altLang="en-US" sz="3200" dirty="0"/>
                        <a:t>読み込み</a:t>
                      </a:r>
                    </a:p>
                  </a:txBody>
                  <a:tcPr marL="162202" marR="162202" marT="81101" marB="81101" anchor="ctr"/>
                </a:tc>
                <a:tc>
                  <a:txBody>
                    <a:bodyPr/>
                    <a:lstStyle/>
                    <a:p>
                      <a:pPr algn="ctr"/>
                      <a:r>
                        <a:rPr kumimoji="1" lang="ja-JP" altLang="en-US" sz="3200" dirty="0"/>
                        <a:t>リクエスト</a:t>
                      </a:r>
                    </a:p>
                  </a:txBody>
                  <a:tcPr marL="162202" marR="162202" marT="81101" marB="81101" anchor="ctr"/>
                </a:tc>
                <a:tc>
                  <a:txBody>
                    <a:bodyPr/>
                    <a:lstStyle/>
                    <a:p>
                      <a:pPr algn="ctr"/>
                      <a:r>
                        <a:rPr kumimoji="1" lang="ja-JP" altLang="en-US" sz="3200" dirty="0"/>
                        <a:t>転送容量</a:t>
                      </a:r>
                    </a:p>
                  </a:txBody>
                  <a:tcPr marL="162202" marR="162202" marT="81101" marB="81101" anchor="ctr"/>
                </a:tc>
                <a:extLst>
                  <a:ext uri="{0D108BD9-81ED-4DB2-BD59-A6C34878D82A}">
                    <a16:rowId xmlns:a16="http://schemas.microsoft.com/office/drawing/2014/main" val="3073386554"/>
                  </a:ext>
                </a:extLst>
              </a:tr>
              <a:tr h="657818">
                <a:tc>
                  <a:txBody>
                    <a:bodyPr/>
                    <a:lstStyle/>
                    <a:p>
                      <a:r>
                        <a:rPr kumimoji="1" lang="en-US" altLang="ja-JP" sz="3200" dirty="0"/>
                        <a:t>1</a:t>
                      </a:r>
                    </a:p>
                  </a:txBody>
                  <a:tcPr marL="162202" marR="162202" marT="81101" marB="81101"/>
                </a:tc>
                <a:tc>
                  <a:txBody>
                    <a:bodyPr/>
                    <a:lstStyle/>
                    <a:p>
                      <a:pPr algn="ctr"/>
                      <a:r>
                        <a:rPr kumimoji="1" lang="en-US" altLang="ja-JP" sz="3200" dirty="0"/>
                        <a:t>3.7min</a:t>
                      </a:r>
                      <a:endParaRPr kumimoji="1" lang="ja-JP" altLang="en-US" sz="3200" dirty="0"/>
                    </a:p>
                  </a:txBody>
                  <a:tcPr marL="162202" marR="162202" marT="81101" marB="81101" anchor="ctr"/>
                </a:tc>
                <a:tc>
                  <a:txBody>
                    <a:bodyPr/>
                    <a:lstStyle/>
                    <a:p>
                      <a:pPr algn="ctr"/>
                      <a:r>
                        <a:rPr kumimoji="1" lang="en-US" altLang="ja-JP" sz="3200" dirty="0"/>
                        <a:t>39</a:t>
                      </a:r>
                      <a:endParaRPr kumimoji="1" lang="ja-JP" altLang="en-US" sz="3200" dirty="0"/>
                    </a:p>
                  </a:txBody>
                  <a:tcPr marL="162202" marR="162202" marT="81101" marB="81101" anchor="ctr"/>
                </a:tc>
                <a:tc>
                  <a:txBody>
                    <a:bodyPr/>
                    <a:lstStyle/>
                    <a:p>
                      <a:pPr algn="ctr"/>
                      <a:r>
                        <a:rPr kumimoji="1" lang="en-US" altLang="ja-JP" sz="3200" dirty="0"/>
                        <a:t>3.2MB</a:t>
                      </a:r>
                      <a:endParaRPr kumimoji="1" lang="ja-JP" altLang="en-US" sz="3200" dirty="0"/>
                    </a:p>
                  </a:txBody>
                  <a:tcPr marL="162202" marR="162202" marT="81101" marB="81101" anchor="ctr"/>
                </a:tc>
                <a:extLst>
                  <a:ext uri="{0D108BD9-81ED-4DB2-BD59-A6C34878D82A}">
                    <a16:rowId xmlns:a16="http://schemas.microsoft.com/office/drawing/2014/main" val="1282316646"/>
                  </a:ext>
                </a:extLst>
              </a:tr>
              <a:tr h="657818">
                <a:tc>
                  <a:txBody>
                    <a:bodyPr/>
                    <a:lstStyle/>
                    <a:p>
                      <a:r>
                        <a:rPr kumimoji="1" lang="en-US" altLang="ja-JP" sz="3200" dirty="0"/>
                        <a:t>2</a:t>
                      </a:r>
                      <a:endParaRPr kumimoji="1" lang="ja-JP" altLang="en-US" sz="3200" dirty="0"/>
                    </a:p>
                  </a:txBody>
                  <a:tcPr marL="162202" marR="162202" marT="81101" marB="81101"/>
                </a:tc>
                <a:tc>
                  <a:txBody>
                    <a:bodyPr/>
                    <a:lstStyle/>
                    <a:p>
                      <a:pPr algn="ctr"/>
                      <a:r>
                        <a:rPr kumimoji="1" lang="en-US" altLang="ja-JP" sz="3200" dirty="0"/>
                        <a:t>3.3min</a:t>
                      </a:r>
                      <a:endParaRPr kumimoji="1" lang="ja-JP" altLang="en-US" sz="3200" dirty="0"/>
                    </a:p>
                  </a:txBody>
                  <a:tcPr marL="162202" marR="162202" marT="81101" marB="81101" anchor="ctr"/>
                </a:tc>
                <a:tc>
                  <a:txBody>
                    <a:bodyPr/>
                    <a:lstStyle/>
                    <a:p>
                      <a:pPr algn="ctr"/>
                      <a:r>
                        <a:rPr kumimoji="1" lang="en-US" altLang="ja-JP" sz="3200" dirty="0"/>
                        <a:t>40</a:t>
                      </a:r>
                      <a:endParaRPr kumimoji="1" lang="ja-JP" altLang="en-US" sz="3200" dirty="0"/>
                    </a:p>
                  </a:txBody>
                  <a:tcPr marL="162202" marR="162202" marT="81101" marB="81101" anchor="ctr"/>
                </a:tc>
                <a:tc>
                  <a:txBody>
                    <a:bodyPr/>
                    <a:lstStyle/>
                    <a:p>
                      <a:pPr algn="ctr"/>
                      <a:r>
                        <a:rPr kumimoji="1" lang="en-US" altLang="ja-JP" sz="3200" dirty="0"/>
                        <a:t>3.2MB</a:t>
                      </a:r>
                      <a:endParaRPr kumimoji="1" lang="ja-JP" altLang="en-US" sz="3200" dirty="0"/>
                    </a:p>
                  </a:txBody>
                  <a:tcPr marL="162202" marR="162202" marT="81101" marB="81101" anchor="ctr"/>
                </a:tc>
                <a:extLst>
                  <a:ext uri="{0D108BD9-81ED-4DB2-BD59-A6C34878D82A}">
                    <a16:rowId xmlns:a16="http://schemas.microsoft.com/office/drawing/2014/main" val="4106479638"/>
                  </a:ext>
                </a:extLst>
              </a:tr>
              <a:tr h="657818">
                <a:tc>
                  <a:txBody>
                    <a:bodyPr/>
                    <a:lstStyle/>
                    <a:p>
                      <a:r>
                        <a:rPr kumimoji="1" lang="en-US" altLang="ja-JP" sz="3200" dirty="0"/>
                        <a:t>3</a:t>
                      </a:r>
                      <a:endParaRPr kumimoji="1" lang="ja-JP" altLang="en-US" sz="3200" dirty="0"/>
                    </a:p>
                  </a:txBody>
                  <a:tcPr marL="162202" marR="162202" marT="81101" marB="81101"/>
                </a:tc>
                <a:tc>
                  <a:txBody>
                    <a:bodyPr/>
                    <a:lstStyle/>
                    <a:p>
                      <a:pPr algn="ctr"/>
                      <a:r>
                        <a:rPr kumimoji="1" lang="en-US" altLang="ja-JP" sz="3200" dirty="0"/>
                        <a:t>3.8min</a:t>
                      </a:r>
                      <a:endParaRPr kumimoji="1" lang="ja-JP" altLang="en-US" sz="3200" dirty="0"/>
                    </a:p>
                  </a:txBody>
                  <a:tcPr marL="162202" marR="162202" marT="81101" marB="81101" anchor="ctr"/>
                </a:tc>
                <a:tc>
                  <a:txBody>
                    <a:bodyPr/>
                    <a:lstStyle/>
                    <a:p>
                      <a:pPr algn="ctr"/>
                      <a:r>
                        <a:rPr kumimoji="1" lang="en-US" altLang="ja-JP" sz="3200" dirty="0"/>
                        <a:t>35</a:t>
                      </a:r>
                      <a:endParaRPr kumimoji="1" lang="ja-JP" altLang="en-US" sz="3200" dirty="0"/>
                    </a:p>
                  </a:txBody>
                  <a:tcPr marL="162202" marR="162202" marT="81101" marB="81101" anchor="ctr"/>
                </a:tc>
                <a:tc>
                  <a:txBody>
                    <a:bodyPr/>
                    <a:lstStyle/>
                    <a:p>
                      <a:pPr algn="ctr"/>
                      <a:r>
                        <a:rPr kumimoji="1" lang="en-US" altLang="ja-JP" sz="3200" dirty="0"/>
                        <a:t>3.0MB</a:t>
                      </a:r>
                      <a:endParaRPr kumimoji="1" lang="ja-JP" altLang="en-US" sz="3200" dirty="0"/>
                    </a:p>
                  </a:txBody>
                  <a:tcPr marL="162202" marR="162202" marT="81101" marB="81101" anchor="ctr"/>
                </a:tc>
                <a:extLst>
                  <a:ext uri="{0D108BD9-81ED-4DB2-BD59-A6C34878D82A}">
                    <a16:rowId xmlns:a16="http://schemas.microsoft.com/office/drawing/2014/main" val="3666644797"/>
                  </a:ext>
                </a:extLst>
              </a:tr>
              <a:tr h="657818">
                <a:tc>
                  <a:txBody>
                    <a:bodyPr/>
                    <a:lstStyle/>
                    <a:p>
                      <a:r>
                        <a:rPr kumimoji="1" lang="en-US" altLang="ja-JP" sz="3200" dirty="0"/>
                        <a:t>4</a:t>
                      </a:r>
                      <a:endParaRPr kumimoji="1" lang="ja-JP" altLang="en-US" sz="3200" dirty="0"/>
                    </a:p>
                  </a:txBody>
                  <a:tcPr marL="162202" marR="162202" marT="81101" marB="81101"/>
                </a:tc>
                <a:tc>
                  <a:txBody>
                    <a:bodyPr/>
                    <a:lstStyle/>
                    <a:p>
                      <a:pPr algn="ctr"/>
                      <a:r>
                        <a:rPr kumimoji="1" lang="en-US" altLang="ja-JP" sz="3200" dirty="0"/>
                        <a:t>2.6min</a:t>
                      </a:r>
                      <a:endParaRPr kumimoji="1" lang="ja-JP" altLang="en-US" sz="3200" dirty="0"/>
                    </a:p>
                  </a:txBody>
                  <a:tcPr marL="162202" marR="162202" marT="81101" marB="81101" anchor="ctr"/>
                </a:tc>
                <a:tc>
                  <a:txBody>
                    <a:bodyPr/>
                    <a:lstStyle/>
                    <a:p>
                      <a:pPr algn="ctr"/>
                      <a:r>
                        <a:rPr kumimoji="1" lang="en-US" altLang="ja-JP" sz="3200" dirty="0"/>
                        <a:t>35</a:t>
                      </a:r>
                      <a:endParaRPr kumimoji="1" lang="ja-JP" altLang="en-US" sz="3200" dirty="0"/>
                    </a:p>
                  </a:txBody>
                  <a:tcPr marL="162202" marR="162202" marT="81101" marB="81101" anchor="ctr"/>
                </a:tc>
                <a:tc>
                  <a:txBody>
                    <a:bodyPr/>
                    <a:lstStyle/>
                    <a:p>
                      <a:pPr algn="ctr"/>
                      <a:r>
                        <a:rPr kumimoji="1" lang="en-US" altLang="ja-JP" sz="3200" dirty="0"/>
                        <a:t>3.0MB</a:t>
                      </a:r>
                      <a:endParaRPr kumimoji="1" lang="ja-JP" altLang="en-US" sz="3200" dirty="0"/>
                    </a:p>
                  </a:txBody>
                  <a:tcPr marL="162202" marR="162202" marT="81101" marB="81101" anchor="ctr"/>
                </a:tc>
                <a:extLst>
                  <a:ext uri="{0D108BD9-81ED-4DB2-BD59-A6C34878D82A}">
                    <a16:rowId xmlns:a16="http://schemas.microsoft.com/office/drawing/2014/main" val="879625749"/>
                  </a:ext>
                </a:extLst>
              </a:tr>
              <a:tr h="657818">
                <a:tc>
                  <a:txBody>
                    <a:bodyPr/>
                    <a:lstStyle/>
                    <a:p>
                      <a:r>
                        <a:rPr kumimoji="1" lang="en-US" altLang="ja-JP" sz="3200" dirty="0"/>
                        <a:t>5</a:t>
                      </a:r>
                      <a:endParaRPr kumimoji="1" lang="ja-JP" altLang="en-US" sz="3200" dirty="0"/>
                    </a:p>
                  </a:txBody>
                  <a:tcPr marL="162202" marR="162202" marT="81101" marB="81101"/>
                </a:tc>
                <a:tc>
                  <a:txBody>
                    <a:bodyPr/>
                    <a:lstStyle/>
                    <a:p>
                      <a:pPr algn="ctr"/>
                      <a:r>
                        <a:rPr kumimoji="1" lang="en-US" altLang="ja-JP" sz="3200" dirty="0"/>
                        <a:t>2.5min</a:t>
                      </a:r>
                      <a:endParaRPr kumimoji="1" lang="ja-JP" altLang="en-US" sz="3200" dirty="0"/>
                    </a:p>
                  </a:txBody>
                  <a:tcPr marL="162202" marR="162202" marT="81101" marB="81101" anchor="ctr"/>
                </a:tc>
                <a:tc>
                  <a:txBody>
                    <a:bodyPr/>
                    <a:lstStyle/>
                    <a:p>
                      <a:pPr algn="ctr"/>
                      <a:r>
                        <a:rPr kumimoji="1" lang="en-US" altLang="ja-JP" sz="3200" dirty="0"/>
                        <a:t>36</a:t>
                      </a:r>
                      <a:endParaRPr kumimoji="1" lang="ja-JP" altLang="en-US" sz="3200" dirty="0"/>
                    </a:p>
                  </a:txBody>
                  <a:tcPr marL="162202" marR="162202" marT="81101" marB="81101" anchor="ctr"/>
                </a:tc>
                <a:tc>
                  <a:txBody>
                    <a:bodyPr/>
                    <a:lstStyle/>
                    <a:p>
                      <a:pPr algn="ctr"/>
                      <a:r>
                        <a:rPr kumimoji="1" lang="en-US" altLang="ja-JP" sz="3200" dirty="0"/>
                        <a:t>3.0MB</a:t>
                      </a:r>
                      <a:endParaRPr kumimoji="1" lang="ja-JP" altLang="en-US" sz="3200" dirty="0"/>
                    </a:p>
                  </a:txBody>
                  <a:tcPr marL="162202" marR="162202" marT="81101" marB="81101" anchor="ctr"/>
                </a:tc>
                <a:extLst>
                  <a:ext uri="{0D108BD9-81ED-4DB2-BD59-A6C34878D82A}">
                    <a16:rowId xmlns:a16="http://schemas.microsoft.com/office/drawing/2014/main" val="1819997188"/>
                  </a:ext>
                </a:extLst>
              </a:tr>
            </a:tbl>
          </a:graphicData>
        </a:graphic>
      </p:graphicFrame>
      <p:sp>
        <p:nvSpPr>
          <p:cNvPr id="4" name="スライド番号プレースホルダー 3">
            <a:extLst>
              <a:ext uri="{FF2B5EF4-FFF2-40B4-BE49-F238E27FC236}">
                <a16:creationId xmlns:a16="http://schemas.microsoft.com/office/drawing/2014/main" id="{AC52132F-455D-447C-8CE9-2237F0C9ADC1}"/>
              </a:ext>
            </a:extLst>
          </p:cNvPr>
          <p:cNvSpPr>
            <a:spLocks noGrp="1"/>
          </p:cNvSpPr>
          <p:nvPr>
            <p:ph type="sldNum" sz="quarter" idx="12"/>
          </p:nvPr>
        </p:nvSpPr>
        <p:spPr/>
        <p:txBody>
          <a:bodyPr/>
          <a:lstStyle/>
          <a:p>
            <a:fld id="{9F1A05D3-FB05-4D51-86C4-E04F11BEAAC0}" type="slidenum">
              <a:rPr kumimoji="1" lang="ja-JP" altLang="en-US" smtClean="0"/>
              <a:t>17</a:t>
            </a:fld>
            <a:endParaRPr kumimoji="1" lang="ja-JP" altLang="en-US"/>
          </a:p>
        </p:txBody>
      </p:sp>
      <p:sp>
        <p:nvSpPr>
          <p:cNvPr id="15" name="テキスト ボックス 14">
            <a:extLst>
              <a:ext uri="{FF2B5EF4-FFF2-40B4-BE49-F238E27FC236}">
                <a16:creationId xmlns:a16="http://schemas.microsoft.com/office/drawing/2014/main" id="{D10536D6-04E4-4474-B2C5-9D421639D707}"/>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HTTP/1.1</a:t>
            </a:r>
            <a:endParaRPr kumimoji="1" lang="ja-JP" altLang="en-US" sz="3600" dirty="0"/>
          </a:p>
        </p:txBody>
      </p:sp>
    </p:spTree>
    <p:extLst>
      <p:ext uri="{BB962C8B-B14F-4D97-AF65-F5344CB8AC3E}">
        <p14:creationId xmlns:p14="http://schemas.microsoft.com/office/powerpoint/2010/main" val="412558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r>
              <a:rPr lang="en-US" altLang="ja-JP" dirty="0"/>
              <a:t>2-2</a:t>
            </a:r>
            <a:r>
              <a:rPr lang="ja-JP" altLang="en-US" dirty="0"/>
              <a:t>　結果</a:t>
            </a:r>
            <a:endParaRPr kumimoji="1" lang="ja-JP" altLang="en-US" dirty="0"/>
          </a:p>
        </p:txBody>
      </p:sp>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sp>
        <p:nvSpPr>
          <p:cNvPr id="4" name="スライド番号プレースホルダー 3">
            <a:extLst>
              <a:ext uri="{FF2B5EF4-FFF2-40B4-BE49-F238E27FC236}">
                <a16:creationId xmlns:a16="http://schemas.microsoft.com/office/drawing/2014/main" id="{AC52132F-455D-447C-8CE9-2237F0C9ADC1}"/>
              </a:ext>
            </a:extLst>
          </p:cNvPr>
          <p:cNvSpPr>
            <a:spLocks noGrp="1"/>
          </p:cNvSpPr>
          <p:nvPr>
            <p:ph type="sldNum" sz="quarter" idx="12"/>
          </p:nvPr>
        </p:nvSpPr>
        <p:spPr/>
        <p:txBody>
          <a:bodyPr/>
          <a:lstStyle/>
          <a:p>
            <a:fld id="{9F1A05D3-FB05-4D51-86C4-E04F11BEAAC0}" type="slidenum">
              <a:rPr kumimoji="1" lang="ja-JP" altLang="en-US" smtClean="0"/>
              <a:t>18</a:t>
            </a:fld>
            <a:endParaRPr kumimoji="1" lang="ja-JP" altLang="en-US"/>
          </a:p>
        </p:txBody>
      </p:sp>
      <p:graphicFrame>
        <p:nvGraphicFramePr>
          <p:cNvPr id="11" name="表 10">
            <a:extLst>
              <a:ext uri="{FF2B5EF4-FFF2-40B4-BE49-F238E27FC236}">
                <a16:creationId xmlns:a16="http://schemas.microsoft.com/office/drawing/2014/main" id="{6FE91BFF-B627-4EE2-99D6-0CE1CB0CE9B5}"/>
              </a:ext>
            </a:extLst>
          </p:cNvPr>
          <p:cNvGraphicFramePr>
            <a:graphicFrameLocks noGrp="1"/>
          </p:cNvGraphicFramePr>
          <p:nvPr>
            <p:extLst>
              <p:ext uri="{D42A27DB-BD31-4B8C-83A1-F6EECF244321}">
                <p14:modId xmlns:p14="http://schemas.microsoft.com/office/powerpoint/2010/main" val="3412214658"/>
              </p:ext>
            </p:extLst>
          </p:nvPr>
        </p:nvGraphicFramePr>
        <p:xfrm>
          <a:off x="838200" y="2321754"/>
          <a:ext cx="10515600" cy="3946908"/>
        </p:xfrm>
        <a:graphic>
          <a:graphicData uri="http://schemas.openxmlformats.org/drawingml/2006/table">
            <a:tbl>
              <a:tblPr firstRow="1" bandRow="1">
                <a:tableStyleId>{5C22544A-7EE6-4342-B048-85BDC9FD1C3A}</a:tableStyleId>
              </a:tblPr>
              <a:tblGrid>
                <a:gridCol w="1076595">
                  <a:extLst>
                    <a:ext uri="{9D8B030D-6E8A-4147-A177-3AD203B41FA5}">
                      <a16:colId xmlns:a16="http://schemas.microsoft.com/office/drawing/2014/main" val="2582560456"/>
                    </a:ext>
                  </a:extLst>
                </a:gridCol>
                <a:gridCol w="2651196">
                  <a:extLst>
                    <a:ext uri="{9D8B030D-6E8A-4147-A177-3AD203B41FA5}">
                      <a16:colId xmlns:a16="http://schemas.microsoft.com/office/drawing/2014/main" val="366065553"/>
                    </a:ext>
                  </a:extLst>
                </a:gridCol>
                <a:gridCol w="3613965">
                  <a:extLst>
                    <a:ext uri="{9D8B030D-6E8A-4147-A177-3AD203B41FA5}">
                      <a16:colId xmlns:a16="http://schemas.microsoft.com/office/drawing/2014/main" val="771964758"/>
                    </a:ext>
                  </a:extLst>
                </a:gridCol>
                <a:gridCol w="3173844">
                  <a:extLst>
                    <a:ext uri="{9D8B030D-6E8A-4147-A177-3AD203B41FA5}">
                      <a16:colId xmlns:a16="http://schemas.microsoft.com/office/drawing/2014/main" val="1709914762"/>
                    </a:ext>
                  </a:extLst>
                </a:gridCol>
              </a:tblGrid>
              <a:tr h="657818">
                <a:tc>
                  <a:txBody>
                    <a:bodyPr/>
                    <a:lstStyle/>
                    <a:p>
                      <a:pPr algn="ctr"/>
                      <a:endParaRPr kumimoji="1" lang="ja-JP" altLang="en-US" sz="3200" dirty="0"/>
                    </a:p>
                  </a:txBody>
                  <a:tcPr anchor="ctr"/>
                </a:tc>
                <a:tc>
                  <a:txBody>
                    <a:bodyPr/>
                    <a:lstStyle/>
                    <a:p>
                      <a:pPr algn="ctr"/>
                      <a:r>
                        <a:rPr kumimoji="1" lang="ja-JP" altLang="en-US" sz="3200" dirty="0"/>
                        <a:t>読み込み</a:t>
                      </a:r>
                    </a:p>
                  </a:txBody>
                  <a:tcPr anchor="ctr"/>
                </a:tc>
                <a:tc>
                  <a:txBody>
                    <a:bodyPr/>
                    <a:lstStyle/>
                    <a:p>
                      <a:pPr algn="ctr"/>
                      <a:r>
                        <a:rPr kumimoji="1" lang="ja-JP" altLang="en-US" sz="3200" dirty="0"/>
                        <a:t>リクエスト</a:t>
                      </a:r>
                    </a:p>
                  </a:txBody>
                  <a:tcPr anchor="ctr"/>
                </a:tc>
                <a:tc>
                  <a:txBody>
                    <a:bodyPr/>
                    <a:lstStyle/>
                    <a:p>
                      <a:pPr algn="ctr"/>
                      <a:r>
                        <a:rPr kumimoji="1" lang="ja-JP" altLang="en-US" sz="3200" dirty="0"/>
                        <a:t>転送容量</a:t>
                      </a:r>
                    </a:p>
                  </a:txBody>
                  <a:tcPr anchor="ctr"/>
                </a:tc>
                <a:extLst>
                  <a:ext uri="{0D108BD9-81ED-4DB2-BD59-A6C34878D82A}">
                    <a16:rowId xmlns:a16="http://schemas.microsoft.com/office/drawing/2014/main" val="3073386554"/>
                  </a:ext>
                </a:extLst>
              </a:tr>
              <a:tr h="657818">
                <a:tc>
                  <a:txBody>
                    <a:bodyPr/>
                    <a:lstStyle/>
                    <a:p>
                      <a:pPr algn="ctr"/>
                      <a:r>
                        <a:rPr kumimoji="1" lang="en-US" altLang="ja-JP" sz="3200" dirty="0"/>
                        <a:t>1</a:t>
                      </a:r>
                    </a:p>
                  </a:txBody>
                  <a:tcPr anchor="ctr"/>
                </a:tc>
                <a:tc>
                  <a:txBody>
                    <a:bodyPr/>
                    <a:lstStyle/>
                    <a:p>
                      <a:pPr algn="ctr"/>
                      <a:r>
                        <a:rPr kumimoji="1" lang="en-US" altLang="ja-JP" sz="3200" dirty="0"/>
                        <a:t>3.3min</a:t>
                      </a:r>
                      <a:endParaRPr kumimoji="1" lang="ja-JP" altLang="en-US" sz="3200" dirty="0"/>
                    </a:p>
                  </a:txBody>
                  <a:tcPr anchor="ctr"/>
                </a:tc>
                <a:tc>
                  <a:txBody>
                    <a:bodyPr/>
                    <a:lstStyle/>
                    <a:p>
                      <a:pPr algn="ctr"/>
                      <a:r>
                        <a:rPr kumimoji="1" lang="en-US" altLang="ja-JP" sz="3200" dirty="0"/>
                        <a:t>39</a:t>
                      </a:r>
                      <a:endParaRPr kumimoji="1" lang="ja-JP" altLang="en-US" sz="3200" dirty="0"/>
                    </a:p>
                  </a:txBody>
                  <a:tcPr anchor="ctr"/>
                </a:tc>
                <a:tc>
                  <a:txBody>
                    <a:bodyPr/>
                    <a:lstStyle/>
                    <a:p>
                      <a:pPr algn="ctr"/>
                      <a:r>
                        <a:rPr kumimoji="1" lang="en-US" altLang="ja-JP" sz="3200" dirty="0"/>
                        <a:t>3.3MB</a:t>
                      </a:r>
                      <a:endParaRPr kumimoji="1" lang="ja-JP" altLang="en-US" sz="3200" dirty="0"/>
                    </a:p>
                  </a:txBody>
                  <a:tcPr anchor="ctr"/>
                </a:tc>
                <a:extLst>
                  <a:ext uri="{0D108BD9-81ED-4DB2-BD59-A6C34878D82A}">
                    <a16:rowId xmlns:a16="http://schemas.microsoft.com/office/drawing/2014/main" val="1282316646"/>
                  </a:ext>
                </a:extLst>
              </a:tr>
              <a:tr h="657818">
                <a:tc>
                  <a:txBody>
                    <a:bodyPr/>
                    <a:lstStyle/>
                    <a:p>
                      <a:pPr algn="ctr"/>
                      <a:r>
                        <a:rPr kumimoji="1" lang="en-US" altLang="ja-JP" sz="3200" dirty="0"/>
                        <a:t>2</a:t>
                      </a:r>
                      <a:endParaRPr kumimoji="1" lang="ja-JP" altLang="en-US" sz="3200" dirty="0"/>
                    </a:p>
                  </a:txBody>
                  <a:tcPr anchor="ctr"/>
                </a:tc>
                <a:tc>
                  <a:txBody>
                    <a:bodyPr/>
                    <a:lstStyle/>
                    <a:p>
                      <a:pPr algn="ctr"/>
                      <a:r>
                        <a:rPr kumimoji="1" lang="en-US" altLang="ja-JP" sz="3200" dirty="0"/>
                        <a:t>2.7min</a:t>
                      </a:r>
                      <a:endParaRPr kumimoji="1" lang="ja-JP" altLang="en-US" sz="3200" dirty="0"/>
                    </a:p>
                  </a:txBody>
                  <a:tcPr anchor="ctr"/>
                </a:tc>
                <a:tc>
                  <a:txBody>
                    <a:bodyPr/>
                    <a:lstStyle/>
                    <a:p>
                      <a:pPr algn="ctr"/>
                      <a:r>
                        <a:rPr kumimoji="1" lang="en-US" altLang="ja-JP" sz="3200" dirty="0"/>
                        <a:t>39</a:t>
                      </a:r>
                      <a:endParaRPr kumimoji="1" lang="ja-JP" altLang="en-US" sz="3200" dirty="0"/>
                    </a:p>
                  </a:txBody>
                  <a:tcPr anchor="ctr"/>
                </a:tc>
                <a:tc>
                  <a:txBody>
                    <a:bodyPr/>
                    <a:lstStyle/>
                    <a:p>
                      <a:pPr algn="ctr"/>
                      <a:r>
                        <a:rPr kumimoji="1" lang="en-US" altLang="ja-JP" sz="3200" dirty="0"/>
                        <a:t>3.3MB</a:t>
                      </a:r>
                      <a:endParaRPr kumimoji="1" lang="ja-JP" altLang="en-US" sz="3200" dirty="0"/>
                    </a:p>
                  </a:txBody>
                  <a:tcPr anchor="ctr"/>
                </a:tc>
                <a:extLst>
                  <a:ext uri="{0D108BD9-81ED-4DB2-BD59-A6C34878D82A}">
                    <a16:rowId xmlns:a16="http://schemas.microsoft.com/office/drawing/2014/main" val="4106479638"/>
                  </a:ext>
                </a:extLst>
              </a:tr>
              <a:tr h="657818">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2.8min</a:t>
                      </a:r>
                      <a:endParaRPr kumimoji="1" lang="ja-JP" altLang="en-US" sz="3200" dirty="0"/>
                    </a:p>
                  </a:txBody>
                  <a:tcPr anchor="ctr"/>
                </a:tc>
                <a:tc>
                  <a:txBody>
                    <a:bodyPr/>
                    <a:lstStyle/>
                    <a:p>
                      <a:pPr algn="ctr"/>
                      <a:r>
                        <a:rPr kumimoji="1" lang="en-US" altLang="ja-JP" sz="3200" dirty="0"/>
                        <a:t>39</a:t>
                      </a:r>
                      <a:endParaRPr kumimoji="1" lang="ja-JP" altLang="en-US" sz="3200" dirty="0"/>
                    </a:p>
                  </a:txBody>
                  <a:tcPr anchor="ctr"/>
                </a:tc>
                <a:tc>
                  <a:txBody>
                    <a:bodyPr/>
                    <a:lstStyle/>
                    <a:p>
                      <a:pPr algn="ctr"/>
                      <a:r>
                        <a:rPr kumimoji="1" lang="en-US" altLang="ja-JP" sz="3200" dirty="0"/>
                        <a:t>3.3MB</a:t>
                      </a:r>
                      <a:endParaRPr kumimoji="1" lang="ja-JP" altLang="en-US" sz="3200" dirty="0"/>
                    </a:p>
                  </a:txBody>
                  <a:tcPr anchor="ctr"/>
                </a:tc>
                <a:extLst>
                  <a:ext uri="{0D108BD9-81ED-4DB2-BD59-A6C34878D82A}">
                    <a16:rowId xmlns:a16="http://schemas.microsoft.com/office/drawing/2014/main" val="3666644797"/>
                  </a:ext>
                </a:extLst>
              </a:tr>
              <a:tr h="657818">
                <a:tc>
                  <a:txBody>
                    <a:bodyPr/>
                    <a:lstStyle/>
                    <a:p>
                      <a:pPr algn="ctr"/>
                      <a:r>
                        <a:rPr kumimoji="1" lang="en-US" altLang="ja-JP" sz="3200" dirty="0"/>
                        <a:t>4</a:t>
                      </a:r>
                      <a:endParaRPr kumimoji="1" lang="ja-JP" altLang="en-US" sz="3200" dirty="0"/>
                    </a:p>
                  </a:txBody>
                  <a:tcPr anchor="ctr"/>
                </a:tc>
                <a:tc>
                  <a:txBody>
                    <a:bodyPr/>
                    <a:lstStyle/>
                    <a:p>
                      <a:pPr algn="ctr"/>
                      <a:r>
                        <a:rPr kumimoji="1" lang="en-US" altLang="ja-JP" sz="3200" dirty="0"/>
                        <a:t>2.6min</a:t>
                      </a:r>
                      <a:endParaRPr kumimoji="1" lang="ja-JP" altLang="en-US" sz="3200" dirty="0"/>
                    </a:p>
                  </a:txBody>
                  <a:tcPr anchor="ctr"/>
                </a:tc>
                <a:tc>
                  <a:txBody>
                    <a:bodyPr/>
                    <a:lstStyle/>
                    <a:p>
                      <a:pPr algn="ctr"/>
                      <a:r>
                        <a:rPr kumimoji="1" lang="en-US" altLang="ja-JP" sz="3200" dirty="0"/>
                        <a:t>39</a:t>
                      </a:r>
                      <a:endParaRPr kumimoji="1" lang="ja-JP" altLang="en-US" sz="3200" dirty="0"/>
                    </a:p>
                  </a:txBody>
                  <a:tcPr anchor="ctr"/>
                </a:tc>
                <a:tc>
                  <a:txBody>
                    <a:bodyPr/>
                    <a:lstStyle/>
                    <a:p>
                      <a:pPr algn="ctr"/>
                      <a:r>
                        <a:rPr kumimoji="1" lang="en-US" altLang="ja-JP" sz="3200" dirty="0"/>
                        <a:t>3.3MB</a:t>
                      </a:r>
                      <a:endParaRPr kumimoji="1" lang="ja-JP" altLang="en-US" sz="3200" dirty="0"/>
                    </a:p>
                  </a:txBody>
                  <a:tcPr anchor="ctr"/>
                </a:tc>
                <a:extLst>
                  <a:ext uri="{0D108BD9-81ED-4DB2-BD59-A6C34878D82A}">
                    <a16:rowId xmlns:a16="http://schemas.microsoft.com/office/drawing/2014/main" val="879625749"/>
                  </a:ext>
                </a:extLst>
              </a:tr>
              <a:tr h="657818">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2.7min</a:t>
                      </a:r>
                      <a:endParaRPr kumimoji="1" lang="ja-JP" altLang="en-US" sz="3200" dirty="0"/>
                    </a:p>
                  </a:txBody>
                  <a:tcPr anchor="ctr"/>
                </a:tc>
                <a:tc>
                  <a:txBody>
                    <a:bodyPr/>
                    <a:lstStyle/>
                    <a:p>
                      <a:pPr algn="ctr"/>
                      <a:r>
                        <a:rPr kumimoji="1" lang="en-US" altLang="ja-JP" sz="3200" dirty="0"/>
                        <a:t>39</a:t>
                      </a:r>
                      <a:endParaRPr kumimoji="1" lang="ja-JP" altLang="en-US" sz="3200" dirty="0"/>
                    </a:p>
                  </a:txBody>
                  <a:tcPr anchor="ctr"/>
                </a:tc>
                <a:tc>
                  <a:txBody>
                    <a:bodyPr/>
                    <a:lstStyle/>
                    <a:p>
                      <a:pPr algn="ctr"/>
                      <a:r>
                        <a:rPr kumimoji="1" lang="en-US" altLang="ja-JP" sz="3200" dirty="0"/>
                        <a:t>3.3MB</a:t>
                      </a:r>
                      <a:endParaRPr kumimoji="1" lang="ja-JP" altLang="en-US" sz="3200" dirty="0"/>
                    </a:p>
                  </a:txBody>
                  <a:tcPr anchor="ctr"/>
                </a:tc>
                <a:extLst>
                  <a:ext uri="{0D108BD9-81ED-4DB2-BD59-A6C34878D82A}">
                    <a16:rowId xmlns:a16="http://schemas.microsoft.com/office/drawing/2014/main" val="1819997188"/>
                  </a:ext>
                </a:extLst>
              </a:tr>
            </a:tbl>
          </a:graphicData>
        </a:graphic>
      </p:graphicFrame>
      <p:sp>
        <p:nvSpPr>
          <p:cNvPr id="12" name="テキスト ボックス 11">
            <a:extLst>
              <a:ext uri="{FF2B5EF4-FFF2-40B4-BE49-F238E27FC236}">
                <a16:creationId xmlns:a16="http://schemas.microsoft.com/office/drawing/2014/main" id="{F564F1CA-CA80-4292-A749-7C3F5C3F1F9C}"/>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a:t>
            </a:r>
            <a:r>
              <a:rPr lang="en-US" altLang="ja-JP" sz="3600" dirty="0"/>
              <a:t>2</a:t>
            </a:r>
            <a:endParaRPr kumimoji="1" lang="ja-JP" altLang="en-US" sz="3600" dirty="0"/>
          </a:p>
        </p:txBody>
      </p:sp>
    </p:spTree>
    <p:extLst>
      <p:ext uri="{BB962C8B-B14F-4D97-AF65-F5344CB8AC3E}">
        <p14:creationId xmlns:p14="http://schemas.microsoft.com/office/powerpoint/2010/main" val="46664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lang="ja-JP" altLang="en-US" dirty="0"/>
              <a:t>課題</a:t>
            </a:r>
            <a:r>
              <a:rPr kumimoji="1" lang="ja-JP" altLang="en-US" dirty="0"/>
              <a:t>内容</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p:txBody>
          <a:bodyPr>
            <a:normAutofit/>
          </a:bodyPr>
          <a:lstStyle/>
          <a:p>
            <a:pPr marL="0" indent="0">
              <a:lnSpc>
                <a:spcPct val="100000"/>
              </a:lnSpc>
              <a:buNone/>
            </a:pPr>
            <a:r>
              <a:rPr kumimoji="1" lang="en-US" altLang="ja-JP" sz="3200" dirty="0"/>
              <a:t>HTTP/3</a:t>
            </a:r>
            <a:r>
              <a:rPr kumimoji="1" lang="ja-JP" altLang="en-US" sz="3200" dirty="0"/>
              <a:t>で使用されている</a:t>
            </a:r>
            <a:r>
              <a:rPr kumimoji="1" lang="en-US" altLang="ja-JP" sz="3200" dirty="0"/>
              <a:t>QUIC</a:t>
            </a:r>
            <a:r>
              <a:rPr kumimoji="1" lang="ja-JP" altLang="en-US" sz="3200" dirty="0"/>
              <a:t>を使用した通信と</a:t>
            </a:r>
            <a:r>
              <a:rPr kumimoji="1" lang="en-US" altLang="ja-JP" sz="3200" dirty="0"/>
              <a:t>QUIC</a:t>
            </a:r>
            <a:r>
              <a:rPr kumimoji="1" lang="ja-JP" altLang="en-US" sz="3200" dirty="0"/>
              <a:t>を使用しない通信の比較をする。</a:t>
            </a:r>
            <a:endParaRPr lang="en-US" altLang="ja-JP" sz="3200" dirty="0"/>
          </a:p>
          <a:p>
            <a:pPr marL="0" indent="0">
              <a:lnSpc>
                <a:spcPct val="150000"/>
              </a:lnSpc>
              <a:buNone/>
            </a:pPr>
            <a:r>
              <a:rPr kumimoji="1" lang="en-US" altLang="ja-JP" sz="3200" dirty="0"/>
              <a:t>QUIC</a:t>
            </a:r>
            <a:r>
              <a:rPr kumimoji="1" lang="ja-JP" altLang="en-US" sz="3200" dirty="0"/>
              <a:t>を使用しない場合は、</a:t>
            </a:r>
            <a:r>
              <a:rPr kumimoji="1" lang="en-US" altLang="ja-JP" sz="3200" dirty="0"/>
              <a:t>HTTP/2</a:t>
            </a:r>
            <a:r>
              <a:rPr kumimoji="1" lang="ja-JP" altLang="en-US" sz="3200" dirty="0"/>
              <a:t>の通信だけでなく</a:t>
            </a:r>
            <a:endParaRPr kumimoji="1" lang="en-US" altLang="ja-JP" sz="3200" dirty="0"/>
          </a:p>
          <a:p>
            <a:pPr marL="0" indent="0">
              <a:lnSpc>
                <a:spcPct val="100000"/>
              </a:lnSpc>
              <a:buNone/>
            </a:pPr>
            <a:r>
              <a:rPr kumimoji="1" lang="en-US" altLang="ja-JP" sz="3200" dirty="0"/>
              <a:t>HTTP/1.1</a:t>
            </a:r>
            <a:r>
              <a:rPr kumimoji="1" lang="ja-JP" altLang="en-US" sz="3200" dirty="0"/>
              <a:t>による通信の検証も行う。</a:t>
            </a:r>
            <a:endParaRPr kumimoji="1" lang="en-US" altLang="ja-JP" sz="3200" dirty="0"/>
          </a:p>
        </p:txBody>
      </p:sp>
      <p:sp>
        <p:nvSpPr>
          <p:cNvPr id="4" name="スライド番号プレースホルダー 3">
            <a:extLst>
              <a:ext uri="{FF2B5EF4-FFF2-40B4-BE49-F238E27FC236}">
                <a16:creationId xmlns:a16="http://schemas.microsoft.com/office/drawing/2014/main" id="{EE6D7B88-0E0F-4BB4-87F6-EAE0181334E0}"/>
              </a:ext>
            </a:extLst>
          </p:cNvPr>
          <p:cNvSpPr>
            <a:spLocks noGrp="1"/>
          </p:cNvSpPr>
          <p:nvPr>
            <p:ph type="sldNum" sz="quarter" idx="12"/>
          </p:nvPr>
        </p:nvSpPr>
        <p:spPr/>
        <p:txBody>
          <a:bodyPr/>
          <a:lstStyle/>
          <a:p>
            <a:fld id="{9F1A05D3-FB05-4D51-86C4-E04F11BEAAC0}" type="slidenum">
              <a:rPr kumimoji="1" lang="ja-JP" altLang="en-US" smtClean="0"/>
              <a:t>1</a:t>
            </a:fld>
            <a:endParaRPr kumimoji="1" lang="ja-JP" altLang="en-US"/>
          </a:p>
        </p:txBody>
      </p:sp>
    </p:spTree>
    <p:extLst>
      <p:ext uri="{BB962C8B-B14F-4D97-AF65-F5344CB8AC3E}">
        <p14:creationId xmlns:p14="http://schemas.microsoft.com/office/powerpoint/2010/main" val="4023158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r>
              <a:rPr lang="en-US" altLang="ja-JP" dirty="0"/>
              <a:t>2-2</a:t>
            </a:r>
            <a:r>
              <a:rPr lang="ja-JP" altLang="en-US" dirty="0"/>
              <a:t>　結果</a:t>
            </a:r>
            <a:endParaRPr kumimoji="1" lang="ja-JP" altLang="en-US" dirty="0"/>
          </a:p>
        </p:txBody>
      </p:sp>
      <p:graphicFrame>
        <p:nvGraphicFramePr>
          <p:cNvPr id="13" name="表 12">
            <a:extLst>
              <a:ext uri="{FF2B5EF4-FFF2-40B4-BE49-F238E27FC236}">
                <a16:creationId xmlns:a16="http://schemas.microsoft.com/office/drawing/2014/main" id="{BE39EFD7-0181-4978-BF1C-D680B7135F57}"/>
              </a:ext>
            </a:extLst>
          </p:cNvPr>
          <p:cNvGraphicFramePr>
            <a:graphicFrameLocks noGrp="1"/>
          </p:cNvGraphicFramePr>
          <p:nvPr/>
        </p:nvGraphicFramePr>
        <p:xfrm>
          <a:off x="-261756" y="7422006"/>
          <a:ext cx="6068998" cy="249428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1090864">
                  <a:extLst>
                    <a:ext uri="{9D8B030D-6E8A-4147-A177-3AD203B41FA5}">
                      <a16:colId xmlns:a16="http://schemas.microsoft.com/office/drawing/2014/main" val="992923668"/>
                    </a:ext>
                  </a:extLst>
                </a:gridCol>
                <a:gridCol w="208280">
                  <a:extLst>
                    <a:ext uri="{9D8B030D-6E8A-4147-A177-3AD203B41FA5}">
                      <a16:colId xmlns:a16="http://schemas.microsoft.com/office/drawing/2014/main" val="1306586580"/>
                    </a:ext>
                  </a:extLst>
                </a:gridCol>
              </a:tblGrid>
              <a:tr h="370840">
                <a:tc>
                  <a:txBody>
                    <a:bodyPr/>
                    <a:lstStyle/>
                    <a:p>
                      <a:r>
                        <a:rPr kumimoji="1" lang="en-US" altLang="ja-JP" dirty="0"/>
                        <a:t>1.1</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1540ms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563</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743ms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9</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1150ms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341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779ms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1080ms</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4" name="表 13">
            <a:extLst>
              <a:ext uri="{FF2B5EF4-FFF2-40B4-BE49-F238E27FC236}">
                <a16:creationId xmlns:a16="http://schemas.microsoft.com/office/drawing/2014/main" id="{55E8E8E4-9190-4D15-814F-2DDA140C8A3D}"/>
              </a:ext>
            </a:extLst>
          </p:cNvPr>
          <p:cNvGraphicFramePr>
            <a:graphicFrameLocks noGrp="1"/>
          </p:cNvGraphicFramePr>
          <p:nvPr/>
        </p:nvGraphicFramePr>
        <p:xfrm>
          <a:off x="-1794045" y="7084869"/>
          <a:ext cx="7304507" cy="2743729"/>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617580">
                  <a:extLst>
                    <a:ext uri="{9D8B030D-6E8A-4147-A177-3AD203B41FA5}">
                      <a16:colId xmlns:a16="http://schemas.microsoft.com/office/drawing/2014/main" val="181216160"/>
                    </a:ext>
                  </a:extLst>
                </a:gridCol>
                <a:gridCol w="1002632">
                  <a:extLst>
                    <a:ext uri="{9D8B030D-6E8A-4147-A177-3AD203B41FA5}">
                      <a16:colId xmlns:a16="http://schemas.microsoft.com/office/drawing/2014/main" val="992923668"/>
                    </a:ext>
                  </a:extLst>
                </a:gridCol>
                <a:gridCol w="1443789">
                  <a:extLst>
                    <a:ext uri="{9D8B030D-6E8A-4147-A177-3AD203B41FA5}">
                      <a16:colId xmlns:a16="http://schemas.microsoft.com/office/drawing/2014/main" val="1306586580"/>
                    </a:ext>
                  </a:extLst>
                </a:gridCol>
              </a:tblGrid>
              <a:tr h="370840">
                <a:tc>
                  <a:txBody>
                    <a:bodyPr/>
                    <a:lstStyle/>
                    <a:p>
                      <a:r>
                        <a:rPr kumimoji="1" lang="en-US" altLang="ja-JP" dirty="0"/>
                        <a:t>2</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9594353"/>
                  </a:ext>
                </a:extLst>
              </a:tr>
              <a:tr h="620289">
                <a:tc>
                  <a:txBody>
                    <a:bodyPr/>
                    <a:lstStyle/>
                    <a:p>
                      <a:r>
                        <a:rPr kumimoji="1" lang="en-US" altLang="ja-JP" dirty="0"/>
                        <a:t>1</a:t>
                      </a:r>
                    </a:p>
                  </a:txBody>
                  <a:tcPr/>
                </a:tc>
                <a:tc>
                  <a:txBody>
                    <a:bodyPr/>
                    <a:lstStyle/>
                    <a:p>
                      <a:pPr algn="ctr"/>
                      <a:r>
                        <a:rPr kumimoji="1" lang="en-US" altLang="ja-JP" dirty="0"/>
                        <a:t>1060ms</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729</a:t>
                      </a:r>
                      <a:endParaRPr kumimoji="1" lang="ja-JP" altLang="en-US" dirty="0"/>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1300ms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r>
                        <a:rPr kumimoji="1" lang="en-US" altLang="ja-JP" dirty="0"/>
                        <a:t>968</a:t>
                      </a:r>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909</a:t>
                      </a:r>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1250ms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371</a:t>
                      </a:r>
                      <a:endParaRPr kumimoji="1" lang="ja-JP" altLang="en-US" dirty="0"/>
                    </a:p>
                  </a:txBody>
                  <a:tcPr/>
                </a:tc>
                <a:tc>
                  <a:txBody>
                    <a:bodyPr/>
                    <a:lstStyle/>
                    <a:p>
                      <a:r>
                        <a:rPr kumimoji="1" lang="en-US" altLang="ja-JP" dirty="0"/>
                        <a:t>879</a:t>
                      </a:r>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1330ms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r>
                        <a:rPr kumimoji="1" lang="en-US" altLang="ja-JP" dirty="0"/>
                        <a:t>999</a:t>
                      </a:r>
                      <a:endParaRPr kumimoji="1" lang="ja-JP" altLang="en-US" dirty="0"/>
                    </a:p>
                  </a:txBody>
                  <a:tcPr/>
                </a:tc>
                <a:extLst>
                  <a:ext uri="{0D108BD9-81ED-4DB2-BD59-A6C34878D82A}">
                    <a16:rowId xmlns:a16="http://schemas.microsoft.com/office/drawing/2014/main" val="506755523"/>
                  </a:ext>
                </a:extLst>
              </a:tr>
            </a:tbl>
          </a:graphicData>
        </a:graphic>
      </p:graphicFrame>
      <p:graphicFrame>
        <p:nvGraphicFramePr>
          <p:cNvPr id="16" name="表 15">
            <a:extLst>
              <a:ext uri="{FF2B5EF4-FFF2-40B4-BE49-F238E27FC236}">
                <a16:creationId xmlns:a16="http://schemas.microsoft.com/office/drawing/2014/main" id="{7F8A7EFF-2771-4F32-ABEA-7BA82F4F8894}"/>
              </a:ext>
            </a:extLst>
          </p:cNvPr>
          <p:cNvGraphicFramePr>
            <a:graphicFrameLocks noGrp="1"/>
          </p:cNvGraphicFramePr>
          <p:nvPr/>
        </p:nvGraphicFramePr>
        <p:xfrm>
          <a:off x="3291302" y="7084869"/>
          <a:ext cx="7304507" cy="2768600"/>
        </p:xfrm>
        <a:graphic>
          <a:graphicData uri="http://schemas.openxmlformats.org/drawingml/2006/table">
            <a:tbl>
              <a:tblPr firstRow="1" bandRow="1">
                <a:tableStyleId>{5C22544A-7EE6-4342-B048-85BDC9FD1C3A}</a:tableStyleId>
              </a:tblPr>
              <a:tblGrid>
                <a:gridCol w="531172">
                  <a:extLst>
                    <a:ext uri="{9D8B030D-6E8A-4147-A177-3AD203B41FA5}">
                      <a16:colId xmlns:a16="http://schemas.microsoft.com/office/drawing/2014/main" val="2659008052"/>
                    </a:ext>
                  </a:extLst>
                </a:gridCol>
                <a:gridCol w="1354667">
                  <a:extLst>
                    <a:ext uri="{9D8B030D-6E8A-4147-A177-3AD203B41FA5}">
                      <a16:colId xmlns:a16="http://schemas.microsoft.com/office/drawing/2014/main" val="3937571005"/>
                    </a:ext>
                  </a:extLst>
                </a:gridCol>
                <a:gridCol w="1354667">
                  <a:extLst>
                    <a:ext uri="{9D8B030D-6E8A-4147-A177-3AD203B41FA5}">
                      <a16:colId xmlns:a16="http://schemas.microsoft.com/office/drawing/2014/main" val="4075865866"/>
                    </a:ext>
                  </a:extLst>
                </a:gridCol>
                <a:gridCol w="1529348">
                  <a:extLst>
                    <a:ext uri="{9D8B030D-6E8A-4147-A177-3AD203B41FA5}">
                      <a16:colId xmlns:a16="http://schemas.microsoft.com/office/drawing/2014/main" val="181216160"/>
                    </a:ext>
                  </a:extLst>
                </a:gridCol>
                <a:gridCol w="922422">
                  <a:extLst>
                    <a:ext uri="{9D8B030D-6E8A-4147-A177-3AD203B41FA5}">
                      <a16:colId xmlns:a16="http://schemas.microsoft.com/office/drawing/2014/main" val="992923668"/>
                    </a:ext>
                  </a:extLst>
                </a:gridCol>
                <a:gridCol w="1612231">
                  <a:extLst>
                    <a:ext uri="{9D8B030D-6E8A-4147-A177-3AD203B41FA5}">
                      <a16:colId xmlns:a16="http://schemas.microsoft.com/office/drawing/2014/main" val="1306586580"/>
                    </a:ext>
                  </a:extLst>
                </a:gridCol>
              </a:tblGrid>
              <a:tr h="370840">
                <a:tc>
                  <a:txBody>
                    <a:bodyPr/>
                    <a:lstStyle/>
                    <a:p>
                      <a:r>
                        <a:rPr kumimoji="1" lang="en-US" altLang="ja-JP" dirty="0"/>
                        <a:t>3</a:t>
                      </a:r>
                      <a:endParaRPr kumimoji="1" lang="ja-JP" altLang="en-US" dirty="0"/>
                    </a:p>
                  </a:txBody>
                  <a:tcPr/>
                </a:tc>
                <a:tc>
                  <a:txBody>
                    <a:bodyPr/>
                    <a:lstStyle/>
                    <a:p>
                      <a:pPr algn="ctr"/>
                      <a:r>
                        <a:rPr kumimoji="1" lang="ja-JP" altLang="en-US" dirty="0"/>
                        <a:t>読み込み</a:t>
                      </a:r>
                    </a:p>
                  </a:txBody>
                  <a:tcPr anchor="ctr"/>
                </a:tc>
                <a:tc>
                  <a:txBody>
                    <a:bodyPr/>
                    <a:lstStyle/>
                    <a:p>
                      <a:pPr algn="ctr"/>
                      <a:r>
                        <a:rPr kumimoji="1" lang="ja-JP" altLang="en-US" dirty="0"/>
                        <a:t>リクエスト</a:t>
                      </a:r>
                    </a:p>
                  </a:txBody>
                  <a:tcPr anchor="ctr"/>
                </a:tc>
                <a:tc>
                  <a:txBody>
                    <a:bodyPr/>
                    <a:lstStyle/>
                    <a:p>
                      <a:pPr algn="ctr"/>
                      <a:r>
                        <a:rPr kumimoji="1" lang="ja-JP" altLang="en-US" dirty="0"/>
                        <a:t>転送容量</a:t>
                      </a:r>
                    </a:p>
                  </a:txBody>
                  <a:tcPr anchor="ctr"/>
                </a:tc>
                <a:tc>
                  <a:txBody>
                    <a:bodyPr/>
                    <a:lstStyle/>
                    <a:p>
                      <a:r>
                        <a:rPr kumimoji="1" lang="en-US" altLang="ja-JP" dirty="0"/>
                        <a:t>DNS lookup </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19594353"/>
                  </a:ext>
                </a:extLst>
              </a:tr>
              <a:tr h="370840">
                <a:tc>
                  <a:txBody>
                    <a:bodyPr/>
                    <a:lstStyle/>
                    <a:p>
                      <a:r>
                        <a:rPr kumimoji="1" lang="en-US" altLang="ja-JP" dirty="0"/>
                        <a:t>1</a:t>
                      </a:r>
                    </a:p>
                  </a:txBody>
                  <a:tcPr/>
                </a:tc>
                <a:tc>
                  <a:txBody>
                    <a:bodyPr/>
                    <a:lstStyle/>
                    <a:p>
                      <a:pPr algn="ctr"/>
                      <a:r>
                        <a:rPr kumimoji="1" lang="en-US" altLang="ja-JP" dirty="0"/>
                        <a:t>1400ms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370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193499518"/>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1430ms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382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92764903"/>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1240ms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910618701"/>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1420ms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561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562379075"/>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1020ms</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3.0MB</a:t>
                      </a:r>
                      <a:endParaRPr kumimoji="1" lang="ja-JP" altLang="en-US" dirty="0"/>
                    </a:p>
                  </a:txBody>
                  <a:tcPr anchor="ctr"/>
                </a:tc>
                <a:tc>
                  <a:txBody>
                    <a:bodyPr/>
                    <a:lstStyle/>
                    <a:p>
                      <a:r>
                        <a:rPr kumimoji="1" lang="en-US" altLang="ja-JP" dirty="0"/>
                        <a:t>331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06755523"/>
                  </a:ext>
                </a:extLst>
              </a:tr>
            </a:tbl>
          </a:graphicData>
        </a:graphic>
      </p:graphicFrame>
      <p:sp>
        <p:nvSpPr>
          <p:cNvPr id="4" name="スライド番号プレースホルダー 3">
            <a:extLst>
              <a:ext uri="{FF2B5EF4-FFF2-40B4-BE49-F238E27FC236}">
                <a16:creationId xmlns:a16="http://schemas.microsoft.com/office/drawing/2014/main" id="{AC52132F-455D-447C-8CE9-2237F0C9ADC1}"/>
              </a:ext>
            </a:extLst>
          </p:cNvPr>
          <p:cNvSpPr>
            <a:spLocks noGrp="1"/>
          </p:cNvSpPr>
          <p:nvPr>
            <p:ph type="sldNum" sz="quarter" idx="12"/>
          </p:nvPr>
        </p:nvSpPr>
        <p:spPr/>
        <p:txBody>
          <a:bodyPr/>
          <a:lstStyle/>
          <a:p>
            <a:fld id="{9F1A05D3-FB05-4D51-86C4-E04F11BEAAC0}" type="slidenum">
              <a:rPr kumimoji="1" lang="ja-JP" altLang="en-US" smtClean="0"/>
              <a:t>19</a:t>
            </a:fld>
            <a:endParaRPr kumimoji="1" lang="ja-JP" altLang="en-US"/>
          </a:p>
        </p:txBody>
      </p:sp>
      <p:graphicFrame>
        <p:nvGraphicFramePr>
          <p:cNvPr id="11" name="表 10">
            <a:extLst>
              <a:ext uri="{FF2B5EF4-FFF2-40B4-BE49-F238E27FC236}">
                <a16:creationId xmlns:a16="http://schemas.microsoft.com/office/drawing/2014/main" id="{D186DAC3-F49F-4C6F-BC2B-F1EEC7592C58}"/>
              </a:ext>
            </a:extLst>
          </p:cNvPr>
          <p:cNvGraphicFramePr>
            <a:graphicFrameLocks noGrp="1"/>
          </p:cNvGraphicFramePr>
          <p:nvPr>
            <p:extLst>
              <p:ext uri="{D42A27DB-BD31-4B8C-83A1-F6EECF244321}">
                <p14:modId xmlns:p14="http://schemas.microsoft.com/office/powerpoint/2010/main" val="1238570689"/>
              </p:ext>
            </p:extLst>
          </p:nvPr>
        </p:nvGraphicFramePr>
        <p:xfrm>
          <a:off x="838200" y="2321754"/>
          <a:ext cx="10515600" cy="3946908"/>
        </p:xfrm>
        <a:graphic>
          <a:graphicData uri="http://schemas.openxmlformats.org/drawingml/2006/table">
            <a:tbl>
              <a:tblPr firstRow="1" bandRow="1">
                <a:tableStyleId>{5C22544A-7EE6-4342-B048-85BDC9FD1C3A}</a:tableStyleId>
              </a:tblPr>
              <a:tblGrid>
                <a:gridCol w="1076595">
                  <a:extLst>
                    <a:ext uri="{9D8B030D-6E8A-4147-A177-3AD203B41FA5}">
                      <a16:colId xmlns:a16="http://schemas.microsoft.com/office/drawing/2014/main" val="2582560456"/>
                    </a:ext>
                  </a:extLst>
                </a:gridCol>
                <a:gridCol w="2651196">
                  <a:extLst>
                    <a:ext uri="{9D8B030D-6E8A-4147-A177-3AD203B41FA5}">
                      <a16:colId xmlns:a16="http://schemas.microsoft.com/office/drawing/2014/main" val="366065553"/>
                    </a:ext>
                  </a:extLst>
                </a:gridCol>
                <a:gridCol w="3613965">
                  <a:extLst>
                    <a:ext uri="{9D8B030D-6E8A-4147-A177-3AD203B41FA5}">
                      <a16:colId xmlns:a16="http://schemas.microsoft.com/office/drawing/2014/main" val="771964758"/>
                    </a:ext>
                  </a:extLst>
                </a:gridCol>
                <a:gridCol w="3173844">
                  <a:extLst>
                    <a:ext uri="{9D8B030D-6E8A-4147-A177-3AD203B41FA5}">
                      <a16:colId xmlns:a16="http://schemas.microsoft.com/office/drawing/2014/main" val="1709914762"/>
                    </a:ext>
                  </a:extLst>
                </a:gridCol>
              </a:tblGrid>
              <a:tr h="657818">
                <a:tc>
                  <a:txBody>
                    <a:bodyPr/>
                    <a:lstStyle/>
                    <a:p>
                      <a:pPr algn="ctr"/>
                      <a:endParaRPr kumimoji="1" lang="ja-JP" altLang="en-US" sz="3200" dirty="0"/>
                    </a:p>
                  </a:txBody>
                  <a:tcPr anchor="ctr"/>
                </a:tc>
                <a:tc>
                  <a:txBody>
                    <a:bodyPr/>
                    <a:lstStyle/>
                    <a:p>
                      <a:pPr algn="ctr"/>
                      <a:r>
                        <a:rPr kumimoji="1" lang="ja-JP" altLang="en-US" sz="3200" dirty="0"/>
                        <a:t>読み込み</a:t>
                      </a:r>
                    </a:p>
                  </a:txBody>
                  <a:tcPr anchor="ctr"/>
                </a:tc>
                <a:tc>
                  <a:txBody>
                    <a:bodyPr/>
                    <a:lstStyle/>
                    <a:p>
                      <a:pPr algn="ctr"/>
                      <a:r>
                        <a:rPr kumimoji="1" lang="ja-JP" altLang="en-US" sz="3200" dirty="0"/>
                        <a:t>リクエスト</a:t>
                      </a:r>
                    </a:p>
                  </a:txBody>
                  <a:tcPr anchor="ctr"/>
                </a:tc>
                <a:tc>
                  <a:txBody>
                    <a:bodyPr/>
                    <a:lstStyle/>
                    <a:p>
                      <a:pPr algn="ctr"/>
                      <a:r>
                        <a:rPr kumimoji="1" lang="ja-JP" altLang="en-US" sz="3200" dirty="0"/>
                        <a:t>転送容量</a:t>
                      </a:r>
                    </a:p>
                  </a:txBody>
                  <a:tcPr anchor="ctr"/>
                </a:tc>
                <a:extLst>
                  <a:ext uri="{0D108BD9-81ED-4DB2-BD59-A6C34878D82A}">
                    <a16:rowId xmlns:a16="http://schemas.microsoft.com/office/drawing/2014/main" val="3073386554"/>
                  </a:ext>
                </a:extLst>
              </a:tr>
              <a:tr h="657818">
                <a:tc>
                  <a:txBody>
                    <a:bodyPr/>
                    <a:lstStyle/>
                    <a:p>
                      <a:pPr algn="ctr"/>
                      <a:r>
                        <a:rPr kumimoji="1" lang="en-US" altLang="ja-JP" sz="3200" dirty="0"/>
                        <a:t>1</a:t>
                      </a:r>
                    </a:p>
                  </a:txBody>
                  <a:tcPr anchor="ctr"/>
                </a:tc>
                <a:tc>
                  <a:txBody>
                    <a:bodyPr/>
                    <a:lstStyle/>
                    <a:p>
                      <a:pPr algn="ctr"/>
                      <a:r>
                        <a:rPr kumimoji="1" lang="en-US" altLang="ja-JP" sz="3200" dirty="0"/>
                        <a:t>2.8min</a:t>
                      </a:r>
                      <a:endParaRPr kumimoji="1" lang="ja-JP" altLang="en-US" sz="3200" dirty="0"/>
                    </a:p>
                  </a:txBody>
                  <a:tcPr anchor="ctr"/>
                </a:tc>
                <a:tc>
                  <a:txBody>
                    <a:bodyPr/>
                    <a:lstStyle/>
                    <a:p>
                      <a:pPr algn="ctr"/>
                      <a:r>
                        <a:rPr kumimoji="1" lang="en-US" altLang="ja-JP" sz="3200" dirty="0"/>
                        <a:t>33</a:t>
                      </a:r>
                      <a:endParaRPr kumimoji="1" lang="ja-JP" altLang="en-US" sz="3200" dirty="0"/>
                    </a:p>
                  </a:txBody>
                  <a:tcPr anchor="ctr"/>
                </a:tc>
                <a:tc>
                  <a:txBody>
                    <a:bodyPr/>
                    <a:lstStyle/>
                    <a:p>
                      <a:pPr algn="ctr"/>
                      <a:r>
                        <a:rPr kumimoji="1" lang="en-US" altLang="ja-JP" sz="3200" dirty="0"/>
                        <a:t>3.0MB</a:t>
                      </a:r>
                      <a:endParaRPr kumimoji="1" lang="ja-JP" altLang="en-US" sz="3200" dirty="0"/>
                    </a:p>
                  </a:txBody>
                  <a:tcPr anchor="ctr"/>
                </a:tc>
                <a:extLst>
                  <a:ext uri="{0D108BD9-81ED-4DB2-BD59-A6C34878D82A}">
                    <a16:rowId xmlns:a16="http://schemas.microsoft.com/office/drawing/2014/main" val="1282316646"/>
                  </a:ext>
                </a:extLst>
              </a:tr>
              <a:tr h="657818">
                <a:tc>
                  <a:txBody>
                    <a:bodyPr/>
                    <a:lstStyle/>
                    <a:p>
                      <a:pPr algn="ctr"/>
                      <a:r>
                        <a:rPr kumimoji="1" lang="en-US" altLang="ja-JP" sz="3200" dirty="0"/>
                        <a:t>2</a:t>
                      </a:r>
                      <a:endParaRPr kumimoji="1" lang="ja-JP" altLang="en-US" sz="3200" dirty="0"/>
                    </a:p>
                  </a:txBody>
                  <a:tcPr anchor="ctr"/>
                </a:tc>
                <a:tc>
                  <a:txBody>
                    <a:bodyPr/>
                    <a:lstStyle/>
                    <a:p>
                      <a:pPr algn="ctr"/>
                      <a:r>
                        <a:rPr kumimoji="1" lang="en-US" altLang="ja-JP" sz="3200" dirty="0"/>
                        <a:t>2.4min</a:t>
                      </a:r>
                      <a:endParaRPr kumimoji="1" lang="ja-JP" altLang="en-US" sz="3200" dirty="0"/>
                    </a:p>
                  </a:txBody>
                  <a:tcPr anchor="ctr"/>
                </a:tc>
                <a:tc>
                  <a:txBody>
                    <a:bodyPr/>
                    <a:lstStyle/>
                    <a:p>
                      <a:pPr algn="ctr"/>
                      <a:r>
                        <a:rPr kumimoji="1" lang="en-US" altLang="ja-JP" sz="3200" dirty="0"/>
                        <a:t>33</a:t>
                      </a:r>
                      <a:endParaRPr kumimoji="1" lang="ja-JP" altLang="en-US" sz="3200" dirty="0"/>
                    </a:p>
                  </a:txBody>
                  <a:tcPr anchor="ctr"/>
                </a:tc>
                <a:tc>
                  <a:txBody>
                    <a:bodyPr/>
                    <a:lstStyle/>
                    <a:p>
                      <a:pPr algn="ctr"/>
                      <a:r>
                        <a:rPr kumimoji="1" lang="en-US" altLang="ja-JP" sz="3200" dirty="0"/>
                        <a:t>3.0MB</a:t>
                      </a:r>
                      <a:endParaRPr kumimoji="1" lang="ja-JP" altLang="en-US" sz="3200" dirty="0"/>
                    </a:p>
                  </a:txBody>
                  <a:tcPr anchor="ctr"/>
                </a:tc>
                <a:extLst>
                  <a:ext uri="{0D108BD9-81ED-4DB2-BD59-A6C34878D82A}">
                    <a16:rowId xmlns:a16="http://schemas.microsoft.com/office/drawing/2014/main" val="4106479638"/>
                  </a:ext>
                </a:extLst>
              </a:tr>
              <a:tr h="657818">
                <a:tc>
                  <a:txBody>
                    <a:bodyPr/>
                    <a:lstStyle/>
                    <a:p>
                      <a:pPr algn="ctr"/>
                      <a:r>
                        <a:rPr kumimoji="1" lang="en-US" altLang="ja-JP" sz="3200" dirty="0"/>
                        <a:t>3</a:t>
                      </a:r>
                      <a:endParaRPr kumimoji="1" lang="ja-JP" altLang="en-US" sz="3200" dirty="0"/>
                    </a:p>
                  </a:txBody>
                  <a:tcPr anchor="ctr"/>
                </a:tc>
                <a:tc>
                  <a:txBody>
                    <a:bodyPr/>
                    <a:lstStyle/>
                    <a:p>
                      <a:pPr algn="ctr"/>
                      <a:r>
                        <a:rPr kumimoji="1" lang="en-US" altLang="ja-JP" sz="3200" dirty="0"/>
                        <a:t>2.6min</a:t>
                      </a:r>
                      <a:endParaRPr kumimoji="1" lang="ja-JP" altLang="en-US" sz="3200" dirty="0"/>
                    </a:p>
                  </a:txBody>
                  <a:tcPr anchor="ctr"/>
                </a:tc>
                <a:tc>
                  <a:txBody>
                    <a:bodyPr/>
                    <a:lstStyle/>
                    <a:p>
                      <a:pPr algn="ctr"/>
                      <a:r>
                        <a:rPr kumimoji="1" lang="en-US" altLang="ja-JP" sz="3200" dirty="0"/>
                        <a:t>33</a:t>
                      </a:r>
                      <a:endParaRPr kumimoji="1" lang="ja-JP" altLang="en-US" sz="3200" dirty="0"/>
                    </a:p>
                  </a:txBody>
                  <a:tcPr anchor="ctr"/>
                </a:tc>
                <a:tc>
                  <a:txBody>
                    <a:bodyPr/>
                    <a:lstStyle/>
                    <a:p>
                      <a:pPr algn="ctr"/>
                      <a:r>
                        <a:rPr kumimoji="1" lang="en-US" altLang="ja-JP" sz="3200" dirty="0"/>
                        <a:t>3.0MB</a:t>
                      </a:r>
                      <a:endParaRPr kumimoji="1" lang="ja-JP" altLang="en-US" sz="3200" dirty="0"/>
                    </a:p>
                  </a:txBody>
                  <a:tcPr anchor="ctr"/>
                </a:tc>
                <a:extLst>
                  <a:ext uri="{0D108BD9-81ED-4DB2-BD59-A6C34878D82A}">
                    <a16:rowId xmlns:a16="http://schemas.microsoft.com/office/drawing/2014/main" val="3666644797"/>
                  </a:ext>
                </a:extLst>
              </a:tr>
              <a:tr h="657818">
                <a:tc>
                  <a:txBody>
                    <a:bodyPr/>
                    <a:lstStyle/>
                    <a:p>
                      <a:pPr algn="ctr"/>
                      <a:r>
                        <a:rPr kumimoji="1" lang="en-US" altLang="ja-JP" sz="3200" dirty="0"/>
                        <a:t>4</a:t>
                      </a:r>
                      <a:endParaRPr kumimoji="1" lang="ja-JP" altLang="en-US" sz="3200" dirty="0"/>
                    </a:p>
                  </a:txBody>
                  <a:tcPr anchor="ctr"/>
                </a:tc>
                <a:tc>
                  <a:txBody>
                    <a:bodyPr/>
                    <a:lstStyle/>
                    <a:p>
                      <a:pPr algn="ctr"/>
                      <a:r>
                        <a:rPr kumimoji="1" lang="en-US" altLang="ja-JP" sz="3200" dirty="0"/>
                        <a:t>2.4min</a:t>
                      </a:r>
                      <a:endParaRPr kumimoji="1" lang="ja-JP" altLang="en-US" sz="3200" dirty="0"/>
                    </a:p>
                  </a:txBody>
                  <a:tcPr anchor="ctr"/>
                </a:tc>
                <a:tc>
                  <a:txBody>
                    <a:bodyPr/>
                    <a:lstStyle/>
                    <a:p>
                      <a:pPr algn="ctr"/>
                      <a:r>
                        <a:rPr kumimoji="1" lang="en-US" altLang="ja-JP" sz="3200" dirty="0"/>
                        <a:t>33</a:t>
                      </a:r>
                      <a:endParaRPr kumimoji="1" lang="ja-JP" altLang="en-US" sz="3200" dirty="0"/>
                    </a:p>
                  </a:txBody>
                  <a:tcPr anchor="ctr"/>
                </a:tc>
                <a:tc>
                  <a:txBody>
                    <a:bodyPr/>
                    <a:lstStyle/>
                    <a:p>
                      <a:pPr algn="ctr"/>
                      <a:r>
                        <a:rPr kumimoji="1" lang="en-US" altLang="ja-JP" sz="3200" dirty="0"/>
                        <a:t>3.0MB</a:t>
                      </a:r>
                      <a:endParaRPr kumimoji="1" lang="ja-JP" altLang="en-US" sz="3200" dirty="0"/>
                    </a:p>
                  </a:txBody>
                  <a:tcPr anchor="ctr"/>
                </a:tc>
                <a:extLst>
                  <a:ext uri="{0D108BD9-81ED-4DB2-BD59-A6C34878D82A}">
                    <a16:rowId xmlns:a16="http://schemas.microsoft.com/office/drawing/2014/main" val="879625749"/>
                  </a:ext>
                </a:extLst>
              </a:tr>
              <a:tr h="657818">
                <a:tc>
                  <a:txBody>
                    <a:bodyPr/>
                    <a:lstStyle/>
                    <a:p>
                      <a:pPr algn="ctr"/>
                      <a:r>
                        <a:rPr kumimoji="1" lang="en-US" altLang="ja-JP" sz="3200" dirty="0"/>
                        <a:t>5</a:t>
                      </a:r>
                      <a:endParaRPr kumimoji="1" lang="ja-JP" altLang="en-US" sz="3200" dirty="0"/>
                    </a:p>
                  </a:txBody>
                  <a:tcPr anchor="ctr"/>
                </a:tc>
                <a:tc>
                  <a:txBody>
                    <a:bodyPr/>
                    <a:lstStyle/>
                    <a:p>
                      <a:pPr algn="ctr"/>
                      <a:r>
                        <a:rPr kumimoji="1" lang="en-US" altLang="ja-JP" sz="3200" dirty="0"/>
                        <a:t>2.5min</a:t>
                      </a:r>
                      <a:endParaRPr kumimoji="1" lang="ja-JP" altLang="en-US" sz="3200" dirty="0"/>
                    </a:p>
                  </a:txBody>
                  <a:tcPr anchor="ctr"/>
                </a:tc>
                <a:tc>
                  <a:txBody>
                    <a:bodyPr/>
                    <a:lstStyle/>
                    <a:p>
                      <a:pPr algn="ctr"/>
                      <a:r>
                        <a:rPr kumimoji="1" lang="en-US" altLang="ja-JP" sz="3200" dirty="0"/>
                        <a:t>33</a:t>
                      </a:r>
                      <a:endParaRPr kumimoji="1" lang="ja-JP" altLang="en-US" sz="3200" dirty="0"/>
                    </a:p>
                  </a:txBody>
                  <a:tcPr anchor="ctr"/>
                </a:tc>
                <a:tc>
                  <a:txBody>
                    <a:bodyPr/>
                    <a:lstStyle/>
                    <a:p>
                      <a:pPr algn="ctr"/>
                      <a:r>
                        <a:rPr kumimoji="1" lang="en-US" altLang="ja-JP" sz="3200" dirty="0"/>
                        <a:t>3.0MB</a:t>
                      </a:r>
                      <a:endParaRPr kumimoji="1" lang="ja-JP" altLang="en-US" sz="3200" dirty="0"/>
                    </a:p>
                  </a:txBody>
                  <a:tcPr anchor="ctr"/>
                </a:tc>
                <a:extLst>
                  <a:ext uri="{0D108BD9-81ED-4DB2-BD59-A6C34878D82A}">
                    <a16:rowId xmlns:a16="http://schemas.microsoft.com/office/drawing/2014/main" val="1819997188"/>
                  </a:ext>
                </a:extLst>
              </a:tr>
            </a:tbl>
          </a:graphicData>
        </a:graphic>
      </p:graphicFrame>
      <p:sp>
        <p:nvSpPr>
          <p:cNvPr id="12" name="テキスト ボックス 11">
            <a:extLst>
              <a:ext uri="{FF2B5EF4-FFF2-40B4-BE49-F238E27FC236}">
                <a16:creationId xmlns:a16="http://schemas.microsoft.com/office/drawing/2014/main" id="{FEF96D6E-42AB-418C-A1EE-953DD6C9CC2B}"/>
              </a:ext>
            </a:extLst>
          </p:cNvPr>
          <p:cNvSpPr txBox="1"/>
          <p:nvPr/>
        </p:nvSpPr>
        <p:spPr>
          <a:xfrm>
            <a:off x="838200" y="1520456"/>
            <a:ext cx="4393019" cy="646331"/>
          </a:xfrm>
          <a:prstGeom prst="rect">
            <a:avLst/>
          </a:prstGeom>
          <a:noFill/>
        </p:spPr>
        <p:txBody>
          <a:bodyPr wrap="square" rtlCol="0">
            <a:spAutoFit/>
          </a:bodyPr>
          <a:lstStyle/>
          <a:p>
            <a:r>
              <a:rPr kumimoji="1" lang="en-US" altLang="ja-JP" sz="3600" dirty="0"/>
              <a:t>HTTP/3</a:t>
            </a:r>
            <a:endParaRPr kumimoji="1" lang="ja-JP" altLang="en-US" sz="3600" dirty="0"/>
          </a:p>
        </p:txBody>
      </p:sp>
    </p:spTree>
    <p:extLst>
      <p:ext uri="{BB962C8B-B14F-4D97-AF65-F5344CB8AC3E}">
        <p14:creationId xmlns:p14="http://schemas.microsoft.com/office/powerpoint/2010/main" val="167036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1000874" cy="1325563"/>
          </a:xfrm>
        </p:spPr>
        <p:txBody>
          <a:bodyPr/>
          <a:lstStyle/>
          <a:p>
            <a:r>
              <a:rPr lang="en-US" altLang="ja-JP" dirty="0"/>
              <a:t>2-3</a:t>
            </a:r>
            <a:r>
              <a:rPr lang="ja-JP" altLang="en-US" dirty="0"/>
              <a:t>　まとめ・考察</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5"/>
            <a:ext cx="11000874" cy="4667250"/>
          </a:xfrm>
        </p:spPr>
        <p:txBody>
          <a:bodyPr>
            <a:normAutofit/>
          </a:bodyPr>
          <a:lstStyle/>
          <a:p>
            <a:r>
              <a:rPr lang="ja-JP" altLang="en-US" sz="3200" dirty="0"/>
              <a:t>リクエスト数が増えている</a:t>
            </a:r>
            <a:r>
              <a:rPr lang="en-US" altLang="ja-JP" sz="3200" dirty="0"/>
              <a:t>(</a:t>
            </a:r>
            <a:r>
              <a:rPr lang="ja-JP" altLang="en-US" sz="3200" dirty="0"/>
              <a:t>ストリームがブロックされている</a:t>
            </a:r>
            <a:r>
              <a:rPr lang="en-US" altLang="ja-JP" sz="3200" dirty="0"/>
              <a:t>)</a:t>
            </a:r>
            <a:r>
              <a:rPr lang="ja-JP" altLang="en-US" sz="3200" dirty="0"/>
              <a:t>ものほど転送量が増えている</a:t>
            </a:r>
            <a:endParaRPr kumimoji="1" lang="en-US" altLang="ja-JP" sz="3200" dirty="0"/>
          </a:p>
          <a:p>
            <a:pPr>
              <a:lnSpc>
                <a:spcPct val="200000"/>
              </a:lnSpc>
            </a:pPr>
            <a:r>
              <a:rPr lang="en-US" altLang="ja-JP" sz="3200" dirty="0"/>
              <a:t>QUIC</a:t>
            </a:r>
            <a:r>
              <a:rPr lang="ja-JP" altLang="en-US" sz="3200" dirty="0"/>
              <a:t>を使用したものはストリームのブロックが発生しないためしないためリクエストが少ない</a:t>
            </a:r>
          </a:p>
          <a:p>
            <a:pPr>
              <a:lnSpc>
                <a:spcPct val="200000"/>
              </a:lnSpc>
            </a:pPr>
            <a:r>
              <a:rPr kumimoji="1" lang="en-US" altLang="ja-JP" sz="3200" dirty="0"/>
              <a:t>HTTP/3</a:t>
            </a:r>
            <a:r>
              <a:rPr kumimoji="1" lang="ja-JP" altLang="en-US" sz="3200" dirty="0"/>
              <a:t>は通信速度が遅いときに強い</a:t>
            </a:r>
          </a:p>
        </p:txBody>
      </p:sp>
      <p:sp>
        <p:nvSpPr>
          <p:cNvPr id="4" name="スライド番号プレースホルダー 3">
            <a:extLst>
              <a:ext uri="{FF2B5EF4-FFF2-40B4-BE49-F238E27FC236}">
                <a16:creationId xmlns:a16="http://schemas.microsoft.com/office/drawing/2014/main" id="{77F0C192-5A67-45B2-9409-2397F86BA0D9}"/>
              </a:ext>
            </a:extLst>
          </p:cNvPr>
          <p:cNvSpPr>
            <a:spLocks noGrp="1"/>
          </p:cNvSpPr>
          <p:nvPr>
            <p:ph type="sldNum" sz="quarter" idx="12"/>
          </p:nvPr>
        </p:nvSpPr>
        <p:spPr/>
        <p:txBody>
          <a:bodyPr/>
          <a:lstStyle/>
          <a:p>
            <a:fld id="{9F1A05D3-FB05-4D51-86C4-E04F11BEAAC0}" type="slidenum">
              <a:rPr kumimoji="1" lang="ja-JP" altLang="en-US" smtClean="0"/>
              <a:t>20</a:t>
            </a:fld>
            <a:endParaRPr kumimoji="1" lang="ja-JP" altLang="en-US"/>
          </a:p>
        </p:txBody>
      </p:sp>
    </p:spTree>
    <p:extLst>
      <p:ext uri="{BB962C8B-B14F-4D97-AF65-F5344CB8AC3E}">
        <p14:creationId xmlns:p14="http://schemas.microsoft.com/office/powerpoint/2010/main" val="84474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5"/>
            <a:ext cx="10728158" cy="4351338"/>
          </a:xfrm>
        </p:spPr>
        <p:txBody>
          <a:bodyPr>
            <a:normAutofit/>
          </a:bodyPr>
          <a:lstStyle/>
          <a:p>
            <a:pPr marL="514350" indent="-514350">
              <a:buFont typeface="+mj-lt"/>
              <a:buAutoNum type="arabicPeriod"/>
            </a:pPr>
            <a:r>
              <a:rPr kumimoji="1" lang="ja-JP" altLang="en-US" sz="2400" dirty="0"/>
              <a:t>「詳細 </a:t>
            </a:r>
            <a:r>
              <a:rPr kumimoji="1" lang="en-US" altLang="ja-JP" sz="2400" dirty="0"/>
              <a:t>HTTP/3</a:t>
            </a:r>
            <a:r>
              <a:rPr kumimoji="1" lang="ja-JP" altLang="en-US" sz="2400" dirty="0"/>
              <a:t> 」</a:t>
            </a:r>
            <a:r>
              <a:rPr lang="en-US" altLang="ja-JP" sz="2400" dirty="0"/>
              <a:t>Daniel Stenberg </a:t>
            </a:r>
            <a:r>
              <a:rPr kumimoji="1" lang="ja-JP" altLang="en-US" sz="2400" dirty="0"/>
              <a:t> </a:t>
            </a:r>
            <a:r>
              <a:rPr lang="en-US" altLang="ja-JP" sz="2400" dirty="0"/>
              <a:t>(</a:t>
            </a:r>
            <a:r>
              <a:rPr lang="en-US" altLang="ja-JP" sz="2400" dirty="0">
                <a:hlinkClick r:id="rId2"/>
              </a:rPr>
              <a:t>https://http3-explained.haxx.se/</a:t>
            </a:r>
            <a:r>
              <a:rPr lang="en-US" altLang="ja-JP" sz="2400" dirty="0"/>
              <a:t>)</a:t>
            </a:r>
          </a:p>
          <a:p>
            <a:pPr marL="514350" indent="-514350">
              <a:buFont typeface="+mj-lt"/>
              <a:buAutoNum type="arabicPeriod"/>
            </a:pPr>
            <a:r>
              <a:rPr lang="ja-JP" altLang="en-US" sz="2400" dirty="0"/>
              <a:t>「</a:t>
            </a:r>
            <a:r>
              <a:rPr lang="en-US" altLang="ja-JP" sz="2400" dirty="0"/>
              <a:t>caddy</a:t>
            </a:r>
            <a:r>
              <a:rPr lang="ja-JP" altLang="en-US" sz="2400" dirty="0"/>
              <a:t>」</a:t>
            </a:r>
            <a:r>
              <a:rPr lang="en-US" altLang="ja-JP" sz="2400" dirty="0"/>
              <a:t>(</a:t>
            </a:r>
            <a:r>
              <a:rPr lang="en-US" altLang="ja-JP" sz="2400" dirty="0">
                <a:hlinkClick r:id="rId3"/>
              </a:rPr>
              <a:t>https://caddyserver.com/</a:t>
            </a:r>
            <a:r>
              <a:rPr lang="en-US" altLang="ja-JP" sz="2400" dirty="0"/>
              <a:t>)</a:t>
            </a:r>
          </a:p>
          <a:p>
            <a:pPr marL="514350" indent="-514350">
              <a:buFont typeface="+mj-lt"/>
              <a:buAutoNum type="arabicPeriod"/>
            </a:pPr>
            <a:r>
              <a:rPr lang="ja-JP" altLang="en-US" sz="2400" dirty="0"/>
              <a:t>「</a:t>
            </a:r>
            <a:r>
              <a:rPr lang="en-US" altLang="ja-JP" sz="2400" dirty="0"/>
              <a:t>QUIC</a:t>
            </a:r>
            <a:r>
              <a:rPr lang="ja-JP" altLang="en-US" sz="2400" dirty="0"/>
              <a:t>の話 </a:t>
            </a:r>
            <a:r>
              <a:rPr lang="en-US" altLang="ja-JP" sz="2400" dirty="0"/>
              <a:t>(QUIC</a:t>
            </a:r>
            <a:r>
              <a:rPr lang="ja-JP" altLang="en-US" sz="2400" dirty="0"/>
              <a:t>プロトコルの簡単なまとめ</a:t>
            </a:r>
            <a:r>
              <a:rPr lang="en-US" altLang="ja-JP" sz="2400" dirty="0"/>
              <a:t>)</a:t>
            </a:r>
            <a:r>
              <a:rPr lang="ja-JP" altLang="en-US" sz="2400" dirty="0"/>
              <a:t>」</a:t>
            </a:r>
            <a:r>
              <a:rPr lang="en-US" altLang="ja-JP" sz="2400" dirty="0"/>
              <a:t>(</a:t>
            </a:r>
            <a:r>
              <a:rPr lang="en-US" altLang="ja-JP" sz="2400" dirty="0">
                <a:hlinkClick r:id="rId4"/>
              </a:rPr>
              <a:t>https://asnokaze.hatenablog.com/entry/2018/10/31/020215</a:t>
            </a:r>
            <a:r>
              <a:rPr lang="en-US" altLang="ja-JP" sz="2400" dirty="0"/>
              <a:t>)</a:t>
            </a:r>
          </a:p>
          <a:p>
            <a:pPr marL="514350" indent="-514350">
              <a:buFont typeface="+mj-lt"/>
              <a:buAutoNum type="arabicPeriod"/>
            </a:pPr>
            <a:r>
              <a:rPr lang="ja-JP" altLang="en-US" sz="2400" dirty="0"/>
              <a:t>「インターネットの通信速度」国民生活センター</a:t>
            </a:r>
            <a:r>
              <a:rPr lang="en-US" altLang="ja-JP" sz="2400" dirty="0"/>
              <a:t>(http://www.kokusen.go.jp/wko/pdf/wko-201711_05.pdf)</a:t>
            </a:r>
          </a:p>
          <a:p>
            <a:pPr marL="514350" indent="-514350">
              <a:buFont typeface="+mj-lt"/>
              <a:buAutoNum type="arabicPeriod"/>
            </a:pPr>
            <a:endParaRPr kumimoji="1" lang="ja-JP" altLang="en-US" sz="2400" dirty="0"/>
          </a:p>
        </p:txBody>
      </p:sp>
      <p:sp>
        <p:nvSpPr>
          <p:cNvPr id="4" name="スライド番号プレースホルダー 3">
            <a:extLst>
              <a:ext uri="{FF2B5EF4-FFF2-40B4-BE49-F238E27FC236}">
                <a16:creationId xmlns:a16="http://schemas.microsoft.com/office/drawing/2014/main" id="{B16E2BCB-F53D-43CD-81A9-9ADD41600EE3}"/>
              </a:ext>
            </a:extLst>
          </p:cNvPr>
          <p:cNvSpPr>
            <a:spLocks noGrp="1"/>
          </p:cNvSpPr>
          <p:nvPr>
            <p:ph type="sldNum" sz="quarter" idx="12"/>
          </p:nvPr>
        </p:nvSpPr>
        <p:spPr/>
        <p:txBody>
          <a:bodyPr/>
          <a:lstStyle/>
          <a:p>
            <a:fld id="{9F1A05D3-FB05-4D51-86C4-E04F11BEAAC0}" type="slidenum">
              <a:rPr kumimoji="1" lang="ja-JP" altLang="en-US" smtClean="0"/>
              <a:t>21</a:t>
            </a:fld>
            <a:endParaRPr kumimoji="1" lang="ja-JP" altLang="en-US"/>
          </a:p>
        </p:txBody>
      </p:sp>
    </p:spTree>
    <p:extLst>
      <p:ext uri="{BB962C8B-B14F-4D97-AF65-F5344CB8AC3E}">
        <p14:creationId xmlns:p14="http://schemas.microsoft.com/office/powerpoint/2010/main" val="192731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2E910A1E-D502-42B2-83DD-065BFDE556B6}"/>
              </a:ext>
            </a:extLst>
          </p:cNvPr>
          <p:cNvGraphicFramePr>
            <a:graphicFrameLocks noGrp="1"/>
          </p:cNvGraphicFramePr>
          <p:nvPr>
            <p:extLst>
              <p:ext uri="{D42A27DB-BD31-4B8C-83A1-F6EECF244321}">
                <p14:modId xmlns:p14="http://schemas.microsoft.com/office/powerpoint/2010/main" val="486832345"/>
              </p:ext>
            </p:extLst>
          </p:nvPr>
        </p:nvGraphicFramePr>
        <p:xfrm>
          <a:off x="838200" y="1772653"/>
          <a:ext cx="10639928" cy="4122819"/>
        </p:xfrm>
        <a:graphic>
          <a:graphicData uri="http://schemas.openxmlformats.org/drawingml/2006/table">
            <a:tbl>
              <a:tblPr firstRow="1" bandRow="1">
                <a:tableStyleId>{5C22544A-7EE6-4342-B048-85BDC9FD1C3A}</a:tableStyleId>
              </a:tblPr>
              <a:tblGrid>
                <a:gridCol w="2659982">
                  <a:extLst>
                    <a:ext uri="{9D8B030D-6E8A-4147-A177-3AD203B41FA5}">
                      <a16:colId xmlns:a16="http://schemas.microsoft.com/office/drawing/2014/main" val="2538717587"/>
                    </a:ext>
                  </a:extLst>
                </a:gridCol>
                <a:gridCol w="2659982">
                  <a:extLst>
                    <a:ext uri="{9D8B030D-6E8A-4147-A177-3AD203B41FA5}">
                      <a16:colId xmlns:a16="http://schemas.microsoft.com/office/drawing/2014/main" val="3930234112"/>
                    </a:ext>
                  </a:extLst>
                </a:gridCol>
                <a:gridCol w="2659982">
                  <a:extLst>
                    <a:ext uri="{9D8B030D-6E8A-4147-A177-3AD203B41FA5}">
                      <a16:colId xmlns:a16="http://schemas.microsoft.com/office/drawing/2014/main" val="657148288"/>
                    </a:ext>
                  </a:extLst>
                </a:gridCol>
                <a:gridCol w="2659982">
                  <a:extLst>
                    <a:ext uri="{9D8B030D-6E8A-4147-A177-3AD203B41FA5}">
                      <a16:colId xmlns:a16="http://schemas.microsoft.com/office/drawing/2014/main" val="3303985733"/>
                    </a:ext>
                  </a:extLst>
                </a:gridCol>
              </a:tblGrid>
              <a:tr h="1017000">
                <a:tc>
                  <a:txBody>
                    <a:bodyPr/>
                    <a:lstStyle/>
                    <a:p>
                      <a:pPr algn="ctr"/>
                      <a:endParaRPr kumimoji="1" lang="ja-JP" altLang="en-US" sz="2800" dirty="0"/>
                    </a:p>
                  </a:txBody>
                  <a:tcPr anchor="ctr"/>
                </a:tc>
                <a:tc>
                  <a:txBody>
                    <a:bodyPr/>
                    <a:lstStyle/>
                    <a:p>
                      <a:pPr algn="ctr"/>
                      <a:r>
                        <a:rPr kumimoji="1" lang="en-US" altLang="ja-JP" sz="2800" dirty="0"/>
                        <a:t>HTTP/1.1</a:t>
                      </a:r>
                      <a:endParaRPr kumimoji="1" lang="ja-JP" altLang="en-US" sz="2800" dirty="0"/>
                    </a:p>
                  </a:txBody>
                  <a:tcPr anchor="ctr"/>
                </a:tc>
                <a:tc>
                  <a:txBody>
                    <a:bodyPr/>
                    <a:lstStyle/>
                    <a:p>
                      <a:pPr algn="ctr"/>
                      <a:r>
                        <a:rPr kumimoji="1" lang="en-US" altLang="ja-JP" sz="2800" dirty="0"/>
                        <a:t>HTTP/2</a:t>
                      </a:r>
                      <a:endParaRPr kumimoji="1" lang="ja-JP" altLang="en-US" sz="2800" dirty="0"/>
                    </a:p>
                  </a:txBody>
                  <a:tcPr anchor="ctr"/>
                </a:tc>
                <a:tc>
                  <a:txBody>
                    <a:bodyPr/>
                    <a:lstStyle/>
                    <a:p>
                      <a:pPr algn="ctr"/>
                      <a:r>
                        <a:rPr kumimoji="1" lang="en-US" altLang="ja-JP" sz="2800" dirty="0"/>
                        <a:t>QUIC</a:t>
                      </a:r>
                      <a:endParaRPr kumimoji="1" lang="ja-JP" altLang="en-US" sz="2800" dirty="0"/>
                    </a:p>
                  </a:txBody>
                  <a:tcPr anchor="ctr"/>
                </a:tc>
                <a:extLst>
                  <a:ext uri="{0D108BD9-81ED-4DB2-BD59-A6C34878D82A}">
                    <a16:rowId xmlns:a16="http://schemas.microsoft.com/office/drawing/2014/main" val="4046462109"/>
                  </a:ext>
                </a:extLst>
              </a:tr>
              <a:tr h="1035273">
                <a:tc>
                  <a:txBody>
                    <a:bodyPr/>
                    <a:lstStyle/>
                    <a:p>
                      <a:pPr algn="ctr"/>
                      <a:r>
                        <a:rPr kumimoji="1" lang="ja-JP" altLang="en-US" sz="2800" dirty="0"/>
                        <a:t>読み込み</a:t>
                      </a:r>
                    </a:p>
                  </a:txBody>
                  <a:tcPr anchor="ctr"/>
                </a:tc>
                <a:tc>
                  <a:txBody>
                    <a:bodyPr/>
                    <a:lstStyle/>
                    <a:p>
                      <a:pPr algn="ctr"/>
                      <a:r>
                        <a:rPr kumimoji="1" lang="en-US" altLang="ja-JP" sz="2400" dirty="0"/>
                        <a:t>743~</a:t>
                      </a:r>
                    </a:p>
                    <a:p>
                      <a:pPr algn="ctr"/>
                      <a:r>
                        <a:rPr kumimoji="1" lang="en-US" altLang="ja-JP" sz="2400" dirty="0"/>
                        <a:t>1540ms</a:t>
                      </a:r>
                      <a:endParaRPr kumimoji="1" lang="ja-JP" altLang="en-US" sz="2400" dirty="0"/>
                    </a:p>
                  </a:txBody>
                  <a:tcPr anchor="ctr"/>
                </a:tc>
                <a:tc>
                  <a:txBody>
                    <a:bodyPr/>
                    <a:lstStyle/>
                    <a:p>
                      <a:pPr algn="ctr"/>
                      <a:r>
                        <a:rPr kumimoji="1" lang="en-US" altLang="ja-JP" sz="2400" dirty="0"/>
                        <a:t>1060~</a:t>
                      </a:r>
                    </a:p>
                    <a:p>
                      <a:pPr algn="ctr"/>
                      <a:r>
                        <a:rPr kumimoji="1" lang="en-US" altLang="ja-JP" sz="2400" dirty="0"/>
                        <a:t>1330ms</a:t>
                      </a:r>
                      <a:endParaRPr kumimoji="1" lang="ja-JP" altLang="en-US" sz="2400" dirty="0"/>
                    </a:p>
                  </a:txBody>
                  <a:tcPr anchor="ctr"/>
                </a:tc>
                <a:tc>
                  <a:txBody>
                    <a:bodyPr/>
                    <a:lstStyle/>
                    <a:p>
                      <a:pPr algn="ctr"/>
                      <a:r>
                        <a:rPr kumimoji="1" lang="en-US" altLang="ja-JP" sz="2400" dirty="0"/>
                        <a:t>1020~</a:t>
                      </a:r>
                    </a:p>
                    <a:p>
                      <a:pPr algn="ctr"/>
                      <a:r>
                        <a:rPr kumimoji="1" lang="en-US" altLang="ja-JP" sz="2400" dirty="0"/>
                        <a:t>1420ms</a:t>
                      </a:r>
                      <a:endParaRPr kumimoji="1" lang="ja-JP" altLang="en-US" sz="2400" dirty="0"/>
                    </a:p>
                  </a:txBody>
                  <a:tcPr anchor="ctr"/>
                </a:tc>
                <a:extLst>
                  <a:ext uri="{0D108BD9-81ED-4DB2-BD59-A6C34878D82A}">
                    <a16:rowId xmlns:a16="http://schemas.microsoft.com/office/drawing/2014/main" val="44319512"/>
                  </a:ext>
                </a:extLst>
              </a:tr>
              <a:tr h="1035273">
                <a:tc>
                  <a:txBody>
                    <a:bodyPr/>
                    <a:lstStyle/>
                    <a:p>
                      <a:pPr algn="ctr"/>
                      <a:r>
                        <a:rPr kumimoji="1" lang="ja-JP" altLang="en-US" sz="2800" dirty="0"/>
                        <a:t>リクエスト</a:t>
                      </a:r>
                      <a:r>
                        <a:rPr kumimoji="1" lang="en-US" altLang="ja-JP" sz="2800" dirty="0"/>
                        <a:t>s</a:t>
                      </a:r>
                      <a:endParaRPr kumimoji="1" lang="ja-JP" altLang="en-US" sz="2800" dirty="0"/>
                    </a:p>
                  </a:txBody>
                  <a:tcPr anchor="ctr"/>
                </a:tc>
                <a:tc>
                  <a:txBody>
                    <a:bodyPr/>
                    <a:lstStyle/>
                    <a:p>
                      <a:pPr algn="ctr"/>
                      <a:r>
                        <a:rPr kumimoji="1" lang="en-US" altLang="ja-JP" sz="2800" dirty="0"/>
                        <a:t>35</a:t>
                      </a:r>
                      <a:endParaRPr kumimoji="1" lang="ja-JP" altLang="en-US" sz="2800" dirty="0"/>
                    </a:p>
                  </a:txBody>
                  <a:tcPr anchor="ctr"/>
                </a:tc>
                <a:tc>
                  <a:txBody>
                    <a:bodyPr/>
                    <a:lstStyle/>
                    <a:p>
                      <a:pPr algn="ctr"/>
                      <a:r>
                        <a:rPr kumimoji="1" lang="en-US" altLang="ja-JP" sz="2800" dirty="0"/>
                        <a:t>33~34</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extLst>
                  <a:ext uri="{0D108BD9-81ED-4DB2-BD59-A6C34878D82A}">
                    <a16:rowId xmlns:a16="http://schemas.microsoft.com/office/drawing/2014/main" val="3326688449"/>
                  </a:ext>
                </a:extLst>
              </a:tr>
              <a:tr h="1035273">
                <a:tc>
                  <a:txBody>
                    <a:bodyPr/>
                    <a:lstStyle/>
                    <a:p>
                      <a:pPr algn="ctr"/>
                      <a:r>
                        <a:rPr kumimoji="1" lang="ja-JP" altLang="en-US" sz="2800" dirty="0"/>
                        <a:t>転送容量</a:t>
                      </a:r>
                    </a:p>
                  </a:txBody>
                  <a:tcPr anchor="ctr"/>
                </a:tc>
                <a:tc>
                  <a:txBody>
                    <a:bodyPr/>
                    <a:lstStyle/>
                    <a:p>
                      <a:pPr algn="ctr"/>
                      <a:r>
                        <a:rPr kumimoji="1" lang="en-US" altLang="ja-JP" sz="2800" dirty="0"/>
                        <a:t>3.0MB</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2216100822"/>
                  </a:ext>
                </a:extLst>
              </a:tr>
            </a:tbl>
          </a:graphicData>
        </a:graphic>
      </p:graphicFrame>
      <p:sp>
        <p:nvSpPr>
          <p:cNvPr id="3" name="スライド番号プレースホルダー 2">
            <a:extLst>
              <a:ext uri="{FF2B5EF4-FFF2-40B4-BE49-F238E27FC236}">
                <a16:creationId xmlns:a16="http://schemas.microsoft.com/office/drawing/2014/main" id="{9E203B06-044E-45CD-8808-2CD840CCBCDE}"/>
              </a:ext>
            </a:extLst>
          </p:cNvPr>
          <p:cNvSpPr>
            <a:spLocks noGrp="1"/>
          </p:cNvSpPr>
          <p:nvPr>
            <p:ph type="sldNum" sz="quarter" idx="12"/>
          </p:nvPr>
        </p:nvSpPr>
        <p:spPr/>
        <p:txBody>
          <a:bodyPr/>
          <a:lstStyle/>
          <a:p>
            <a:fld id="{9F1A05D3-FB05-4D51-86C4-E04F11BEAAC0}" type="slidenum">
              <a:rPr kumimoji="1" lang="ja-JP" altLang="en-US" smtClean="0"/>
              <a:t>22</a:t>
            </a:fld>
            <a:endParaRPr kumimoji="1" lang="ja-JP" altLang="en-US"/>
          </a:p>
        </p:txBody>
      </p:sp>
      <p:sp>
        <p:nvSpPr>
          <p:cNvPr id="8" name="タイトル 1">
            <a:extLst>
              <a:ext uri="{FF2B5EF4-FFF2-40B4-BE49-F238E27FC236}">
                <a16:creationId xmlns:a16="http://schemas.microsoft.com/office/drawing/2014/main" id="{DB93ED7E-9AB1-4A05-BA16-366D1428A4CF}"/>
              </a:ext>
            </a:extLst>
          </p:cNvPr>
          <p:cNvSpPr>
            <a:spLocks noGrp="1"/>
          </p:cNvSpPr>
          <p:nvPr>
            <p:ph type="title"/>
          </p:nvPr>
        </p:nvSpPr>
        <p:spPr>
          <a:xfrm>
            <a:off x="838200" y="365125"/>
            <a:ext cx="10515600" cy="1325563"/>
          </a:xfrm>
        </p:spPr>
        <p:txBody>
          <a:bodyPr/>
          <a:lstStyle/>
          <a:p>
            <a:r>
              <a:rPr kumimoji="1" lang="en-US" altLang="ja-JP" dirty="0"/>
              <a:t>1-2</a:t>
            </a:r>
            <a:r>
              <a:rPr lang="ja-JP" altLang="en-US" dirty="0"/>
              <a:t>　</a:t>
            </a:r>
            <a:r>
              <a:rPr kumimoji="1" lang="ja-JP" altLang="en-US" dirty="0"/>
              <a:t>実験結果</a:t>
            </a:r>
          </a:p>
        </p:txBody>
      </p:sp>
      <p:sp>
        <p:nvSpPr>
          <p:cNvPr id="2" name="正方形/長方形 1">
            <a:extLst>
              <a:ext uri="{FF2B5EF4-FFF2-40B4-BE49-F238E27FC236}">
                <a16:creationId xmlns:a16="http://schemas.microsoft.com/office/drawing/2014/main" id="{393D3A6D-6117-476A-8786-DE082AF6FF14}"/>
              </a:ext>
            </a:extLst>
          </p:cNvPr>
          <p:cNvSpPr/>
          <p:nvPr/>
        </p:nvSpPr>
        <p:spPr>
          <a:xfrm>
            <a:off x="838201" y="2796363"/>
            <a:ext cx="10639928" cy="10100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92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lang="en-US" altLang="ja-JP" dirty="0"/>
              <a:t>2.</a:t>
            </a:r>
            <a:r>
              <a:rPr lang="ja-JP" altLang="en-US" dirty="0"/>
              <a:t> 通信速度制限の回線での実験</a:t>
            </a:r>
            <a:endParaRPr kumimoji="1" lang="ja-JP" altLang="en-US" dirty="0"/>
          </a:p>
        </p:txBody>
      </p:sp>
      <p:graphicFrame>
        <p:nvGraphicFramePr>
          <p:cNvPr id="7" name="表 6">
            <a:extLst>
              <a:ext uri="{FF2B5EF4-FFF2-40B4-BE49-F238E27FC236}">
                <a16:creationId xmlns:a16="http://schemas.microsoft.com/office/drawing/2014/main" id="{2E910A1E-D502-42B2-83DD-065BFDE556B6}"/>
              </a:ext>
            </a:extLst>
          </p:cNvPr>
          <p:cNvGraphicFramePr>
            <a:graphicFrameLocks noGrp="1"/>
          </p:cNvGraphicFramePr>
          <p:nvPr>
            <p:extLst>
              <p:ext uri="{D42A27DB-BD31-4B8C-83A1-F6EECF244321}">
                <p14:modId xmlns:p14="http://schemas.microsoft.com/office/powerpoint/2010/main" val="3244886003"/>
              </p:ext>
            </p:extLst>
          </p:nvPr>
        </p:nvGraphicFramePr>
        <p:xfrm>
          <a:off x="838200" y="1772653"/>
          <a:ext cx="10639928" cy="4122819"/>
        </p:xfrm>
        <a:graphic>
          <a:graphicData uri="http://schemas.openxmlformats.org/drawingml/2006/table">
            <a:tbl>
              <a:tblPr firstRow="1" bandRow="1">
                <a:tableStyleId>{5C22544A-7EE6-4342-B048-85BDC9FD1C3A}</a:tableStyleId>
              </a:tblPr>
              <a:tblGrid>
                <a:gridCol w="2659982">
                  <a:extLst>
                    <a:ext uri="{9D8B030D-6E8A-4147-A177-3AD203B41FA5}">
                      <a16:colId xmlns:a16="http://schemas.microsoft.com/office/drawing/2014/main" val="2538717587"/>
                    </a:ext>
                  </a:extLst>
                </a:gridCol>
                <a:gridCol w="2659982">
                  <a:extLst>
                    <a:ext uri="{9D8B030D-6E8A-4147-A177-3AD203B41FA5}">
                      <a16:colId xmlns:a16="http://schemas.microsoft.com/office/drawing/2014/main" val="3930234112"/>
                    </a:ext>
                  </a:extLst>
                </a:gridCol>
                <a:gridCol w="2659982">
                  <a:extLst>
                    <a:ext uri="{9D8B030D-6E8A-4147-A177-3AD203B41FA5}">
                      <a16:colId xmlns:a16="http://schemas.microsoft.com/office/drawing/2014/main" val="657148288"/>
                    </a:ext>
                  </a:extLst>
                </a:gridCol>
                <a:gridCol w="2659982">
                  <a:extLst>
                    <a:ext uri="{9D8B030D-6E8A-4147-A177-3AD203B41FA5}">
                      <a16:colId xmlns:a16="http://schemas.microsoft.com/office/drawing/2014/main" val="3303985733"/>
                    </a:ext>
                  </a:extLst>
                </a:gridCol>
              </a:tblGrid>
              <a:tr h="1017000">
                <a:tc>
                  <a:txBody>
                    <a:bodyPr/>
                    <a:lstStyle/>
                    <a:p>
                      <a:pPr algn="ctr"/>
                      <a:endParaRPr kumimoji="1" lang="ja-JP" altLang="en-US" sz="2800" dirty="0"/>
                    </a:p>
                  </a:txBody>
                  <a:tcPr anchor="ctr"/>
                </a:tc>
                <a:tc>
                  <a:txBody>
                    <a:bodyPr/>
                    <a:lstStyle/>
                    <a:p>
                      <a:pPr algn="ctr"/>
                      <a:r>
                        <a:rPr kumimoji="1" lang="en-US" altLang="ja-JP" sz="2800" dirty="0"/>
                        <a:t>HTTP/1.1</a:t>
                      </a:r>
                      <a:endParaRPr kumimoji="1" lang="ja-JP" altLang="en-US" sz="2800" dirty="0"/>
                    </a:p>
                  </a:txBody>
                  <a:tcPr anchor="ctr"/>
                </a:tc>
                <a:tc>
                  <a:txBody>
                    <a:bodyPr/>
                    <a:lstStyle/>
                    <a:p>
                      <a:pPr algn="ctr"/>
                      <a:r>
                        <a:rPr kumimoji="1" lang="en-US" altLang="ja-JP" sz="2800" dirty="0"/>
                        <a:t>HTTP/2</a:t>
                      </a:r>
                      <a:endParaRPr kumimoji="1" lang="ja-JP" altLang="en-US" sz="2800" dirty="0"/>
                    </a:p>
                  </a:txBody>
                  <a:tcPr anchor="ctr"/>
                </a:tc>
                <a:tc>
                  <a:txBody>
                    <a:bodyPr/>
                    <a:lstStyle/>
                    <a:p>
                      <a:pPr algn="ctr"/>
                      <a:r>
                        <a:rPr kumimoji="1" lang="en-US" altLang="ja-JP" sz="2800" dirty="0"/>
                        <a:t>QUIC</a:t>
                      </a:r>
                      <a:endParaRPr kumimoji="1" lang="ja-JP" altLang="en-US" sz="2800" dirty="0"/>
                    </a:p>
                  </a:txBody>
                  <a:tcPr anchor="ctr"/>
                </a:tc>
                <a:extLst>
                  <a:ext uri="{0D108BD9-81ED-4DB2-BD59-A6C34878D82A}">
                    <a16:rowId xmlns:a16="http://schemas.microsoft.com/office/drawing/2014/main" val="4046462109"/>
                  </a:ext>
                </a:extLst>
              </a:tr>
              <a:tr h="1035273">
                <a:tc>
                  <a:txBody>
                    <a:bodyPr/>
                    <a:lstStyle/>
                    <a:p>
                      <a:pPr algn="ctr"/>
                      <a:r>
                        <a:rPr kumimoji="1" lang="ja-JP" altLang="en-US" sz="2800" dirty="0"/>
                        <a:t>読み込み</a:t>
                      </a:r>
                    </a:p>
                  </a:txBody>
                  <a:tcPr anchor="ctr"/>
                </a:tc>
                <a:tc>
                  <a:txBody>
                    <a:bodyPr/>
                    <a:lstStyle/>
                    <a:p>
                      <a:pPr algn="ctr"/>
                      <a:r>
                        <a:rPr kumimoji="1" lang="en-US" altLang="ja-JP" sz="2400" dirty="0"/>
                        <a:t>2.5~</a:t>
                      </a:r>
                    </a:p>
                    <a:p>
                      <a:pPr algn="ctr"/>
                      <a:r>
                        <a:rPr kumimoji="1" lang="en-US" altLang="ja-JP" sz="2400" dirty="0"/>
                        <a:t>3.7min</a:t>
                      </a:r>
                      <a:endParaRPr kumimoji="1" lang="ja-JP" altLang="en-US" sz="2400" dirty="0"/>
                    </a:p>
                  </a:txBody>
                  <a:tcPr anchor="ctr"/>
                </a:tc>
                <a:tc>
                  <a:txBody>
                    <a:bodyPr/>
                    <a:lstStyle/>
                    <a:p>
                      <a:pPr algn="ctr"/>
                      <a:r>
                        <a:rPr kumimoji="1" lang="en-US" altLang="ja-JP" sz="2400" dirty="0"/>
                        <a:t>2.6~</a:t>
                      </a:r>
                    </a:p>
                    <a:p>
                      <a:pPr algn="ctr"/>
                      <a:r>
                        <a:rPr kumimoji="1" lang="en-US" altLang="ja-JP" sz="2400" dirty="0"/>
                        <a:t>3.3min</a:t>
                      </a:r>
                      <a:endParaRPr kumimoji="1" lang="ja-JP" altLang="en-US" sz="2400" dirty="0"/>
                    </a:p>
                  </a:txBody>
                  <a:tcPr anchor="ctr"/>
                </a:tc>
                <a:tc>
                  <a:txBody>
                    <a:bodyPr/>
                    <a:lstStyle/>
                    <a:p>
                      <a:pPr algn="ctr"/>
                      <a:r>
                        <a:rPr kumimoji="1" lang="en-US" altLang="ja-JP" sz="2400" dirty="0"/>
                        <a:t>2.4~</a:t>
                      </a:r>
                    </a:p>
                    <a:p>
                      <a:pPr algn="ctr"/>
                      <a:r>
                        <a:rPr kumimoji="1" lang="en-US" altLang="ja-JP" sz="2400" dirty="0"/>
                        <a:t>2.8ms</a:t>
                      </a:r>
                      <a:endParaRPr kumimoji="1" lang="ja-JP" altLang="en-US" sz="2400" dirty="0"/>
                    </a:p>
                  </a:txBody>
                  <a:tcPr anchor="ctr"/>
                </a:tc>
                <a:extLst>
                  <a:ext uri="{0D108BD9-81ED-4DB2-BD59-A6C34878D82A}">
                    <a16:rowId xmlns:a16="http://schemas.microsoft.com/office/drawing/2014/main" val="44319512"/>
                  </a:ext>
                </a:extLst>
              </a:tr>
              <a:tr h="1035273">
                <a:tc>
                  <a:txBody>
                    <a:bodyPr/>
                    <a:lstStyle/>
                    <a:p>
                      <a:pPr algn="ctr"/>
                      <a:r>
                        <a:rPr kumimoji="1" lang="ja-JP" altLang="en-US" sz="2800" dirty="0"/>
                        <a:t>リクエスト</a:t>
                      </a:r>
                      <a:r>
                        <a:rPr kumimoji="1" lang="en-US" altLang="ja-JP" sz="2800" dirty="0"/>
                        <a:t>s</a:t>
                      </a:r>
                      <a:endParaRPr kumimoji="1" lang="ja-JP" altLang="en-US" sz="2800" dirty="0"/>
                    </a:p>
                  </a:txBody>
                  <a:tcPr anchor="ctr"/>
                </a:tc>
                <a:tc>
                  <a:txBody>
                    <a:bodyPr/>
                    <a:lstStyle/>
                    <a:p>
                      <a:pPr algn="ctr"/>
                      <a:r>
                        <a:rPr kumimoji="1" lang="en-US" altLang="ja-JP" sz="2800" dirty="0"/>
                        <a:t>35~40</a:t>
                      </a:r>
                      <a:endParaRPr kumimoji="1" lang="ja-JP" altLang="en-US" sz="2800" dirty="0"/>
                    </a:p>
                  </a:txBody>
                  <a:tcPr anchor="ctr"/>
                </a:tc>
                <a:tc>
                  <a:txBody>
                    <a:bodyPr/>
                    <a:lstStyle/>
                    <a:p>
                      <a:pPr algn="ctr"/>
                      <a:r>
                        <a:rPr kumimoji="1" lang="en-US" altLang="ja-JP" sz="2800" dirty="0"/>
                        <a:t>39</a:t>
                      </a:r>
                      <a:endParaRPr kumimoji="1" lang="ja-JP" altLang="en-US" sz="2800" dirty="0"/>
                    </a:p>
                  </a:txBody>
                  <a:tcPr anchor="ctr"/>
                </a:tc>
                <a:tc>
                  <a:txBody>
                    <a:bodyPr/>
                    <a:lstStyle/>
                    <a:p>
                      <a:pPr algn="ctr"/>
                      <a:r>
                        <a:rPr kumimoji="1" lang="en-US" altLang="ja-JP" sz="2800" dirty="0"/>
                        <a:t>33</a:t>
                      </a:r>
                      <a:endParaRPr kumimoji="1" lang="ja-JP" altLang="en-US" sz="2800" dirty="0"/>
                    </a:p>
                  </a:txBody>
                  <a:tcPr anchor="ctr"/>
                </a:tc>
                <a:extLst>
                  <a:ext uri="{0D108BD9-81ED-4DB2-BD59-A6C34878D82A}">
                    <a16:rowId xmlns:a16="http://schemas.microsoft.com/office/drawing/2014/main" val="3326688449"/>
                  </a:ext>
                </a:extLst>
              </a:tr>
              <a:tr h="1035273">
                <a:tc>
                  <a:txBody>
                    <a:bodyPr/>
                    <a:lstStyle/>
                    <a:p>
                      <a:pPr algn="ctr"/>
                      <a:r>
                        <a:rPr kumimoji="1" lang="ja-JP" altLang="en-US" sz="2800" dirty="0"/>
                        <a:t>転送容量</a:t>
                      </a:r>
                    </a:p>
                  </a:txBody>
                  <a:tcPr anchor="ctr"/>
                </a:tc>
                <a:tc>
                  <a:txBody>
                    <a:bodyPr/>
                    <a:lstStyle/>
                    <a:p>
                      <a:pPr algn="ctr"/>
                      <a:r>
                        <a:rPr kumimoji="1" lang="en-US" altLang="ja-JP" sz="2800" dirty="0"/>
                        <a:t>3.0~3.2MB</a:t>
                      </a:r>
                      <a:endParaRPr kumimoji="1" lang="ja-JP" altLang="en-US" sz="2800" dirty="0"/>
                    </a:p>
                  </a:txBody>
                  <a:tcPr anchor="ctr"/>
                </a:tc>
                <a:tc>
                  <a:txBody>
                    <a:bodyPr/>
                    <a:lstStyle/>
                    <a:p>
                      <a:pPr algn="ctr"/>
                      <a:r>
                        <a:rPr kumimoji="1" lang="en-US" altLang="ja-JP" sz="2800" dirty="0"/>
                        <a:t>3.3MB</a:t>
                      </a:r>
                      <a:endParaRPr kumimoji="1" lang="ja-JP" altLang="en-US" sz="2800" dirty="0"/>
                    </a:p>
                  </a:txBody>
                  <a:tcPr anchor="ctr"/>
                </a:tc>
                <a:tc>
                  <a:txBody>
                    <a:bodyPr/>
                    <a:lstStyle/>
                    <a:p>
                      <a:pPr algn="ctr"/>
                      <a:r>
                        <a:rPr kumimoji="1" lang="en-US" altLang="ja-JP" sz="2800" dirty="0"/>
                        <a:t>3.0MB</a:t>
                      </a:r>
                      <a:endParaRPr kumimoji="1" lang="ja-JP" altLang="en-US" sz="2800" dirty="0"/>
                    </a:p>
                  </a:txBody>
                  <a:tcPr anchor="ctr"/>
                </a:tc>
                <a:extLst>
                  <a:ext uri="{0D108BD9-81ED-4DB2-BD59-A6C34878D82A}">
                    <a16:rowId xmlns:a16="http://schemas.microsoft.com/office/drawing/2014/main" val="2216100822"/>
                  </a:ext>
                </a:extLst>
              </a:tr>
            </a:tbl>
          </a:graphicData>
        </a:graphic>
      </p:graphicFrame>
      <p:sp>
        <p:nvSpPr>
          <p:cNvPr id="3" name="スライド番号プレースホルダー 2">
            <a:extLst>
              <a:ext uri="{FF2B5EF4-FFF2-40B4-BE49-F238E27FC236}">
                <a16:creationId xmlns:a16="http://schemas.microsoft.com/office/drawing/2014/main" id="{43451252-5412-4576-95F4-BE6EF845D360}"/>
              </a:ext>
            </a:extLst>
          </p:cNvPr>
          <p:cNvSpPr>
            <a:spLocks noGrp="1"/>
          </p:cNvSpPr>
          <p:nvPr>
            <p:ph type="sldNum" sz="quarter" idx="12"/>
          </p:nvPr>
        </p:nvSpPr>
        <p:spPr/>
        <p:txBody>
          <a:bodyPr/>
          <a:lstStyle/>
          <a:p>
            <a:fld id="{9F1A05D3-FB05-4D51-86C4-E04F11BEAAC0}" type="slidenum">
              <a:rPr kumimoji="1" lang="ja-JP" altLang="en-US" smtClean="0"/>
              <a:t>23</a:t>
            </a:fld>
            <a:endParaRPr kumimoji="1" lang="ja-JP" altLang="en-US"/>
          </a:p>
        </p:txBody>
      </p:sp>
    </p:spTree>
    <p:extLst>
      <p:ext uri="{BB962C8B-B14F-4D97-AF65-F5344CB8AC3E}">
        <p14:creationId xmlns:p14="http://schemas.microsoft.com/office/powerpoint/2010/main" val="182881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en-US" altLang="ja-JP" dirty="0"/>
              <a:t>HTTP</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p:txBody>
          <a:bodyPr>
            <a:normAutofit/>
          </a:bodyPr>
          <a:lstStyle/>
          <a:p>
            <a:r>
              <a:rPr lang="en-US" altLang="ja-JP" sz="3200" dirty="0"/>
              <a:t>Web</a:t>
            </a:r>
            <a:r>
              <a:rPr lang="ja-JP" altLang="en-US" sz="3200" dirty="0"/>
              <a:t>サーバと</a:t>
            </a:r>
            <a:r>
              <a:rPr lang="en-US" altLang="ja-JP" sz="3200" dirty="0"/>
              <a:t>Web</a:t>
            </a:r>
            <a:r>
              <a:rPr lang="ja-JP" altLang="en-US" sz="3200" dirty="0"/>
              <a:t>クライアントの間でデータの送受信を行うために用いられるプロトコル</a:t>
            </a:r>
            <a:endParaRPr lang="en-US" altLang="ja-JP" sz="3200" dirty="0"/>
          </a:p>
          <a:p>
            <a:pPr>
              <a:lnSpc>
                <a:spcPct val="200000"/>
              </a:lnSpc>
            </a:pPr>
            <a:r>
              <a:rPr kumimoji="1" lang="en-US" altLang="ja-JP" sz="3200" dirty="0"/>
              <a:t>HTTP/1.1</a:t>
            </a:r>
            <a:r>
              <a:rPr kumimoji="1" lang="ja-JP" altLang="en-US" sz="3200" dirty="0" err="1"/>
              <a:t>、</a:t>
            </a:r>
            <a:r>
              <a:rPr kumimoji="1" lang="en-US" altLang="ja-JP" sz="3200" dirty="0"/>
              <a:t>HTTP/2</a:t>
            </a:r>
            <a:r>
              <a:rPr kumimoji="1" lang="ja-JP" altLang="en-US" sz="3200" dirty="0"/>
              <a:t>が主流</a:t>
            </a:r>
            <a:endParaRPr kumimoji="1" lang="en-US" altLang="ja-JP" sz="3200" dirty="0"/>
          </a:p>
          <a:p>
            <a:pPr>
              <a:lnSpc>
                <a:spcPct val="150000"/>
              </a:lnSpc>
            </a:pPr>
            <a:r>
              <a:rPr lang="en-US" altLang="ja-JP" sz="3200" dirty="0"/>
              <a:t>HTTP/3(HTTP</a:t>
            </a:r>
            <a:r>
              <a:rPr lang="ja-JP" altLang="en-US" sz="3200" dirty="0"/>
              <a:t> </a:t>
            </a:r>
            <a:r>
              <a:rPr lang="en-US" altLang="ja-JP" sz="3200" dirty="0"/>
              <a:t>over</a:t>
            </a:r>
            <a:r>
              <a:rPr lang="ja-JP" altLang="en-US" sz="3200" dirty="0"/>
              <a:t> </a:t>
            </a:r>
            <a:r>
              <a:rPr lang="en-US" altLang="ja-JP" sz="3200" dirty="0"/>
              <a:t>QUIC)</a:t>
            </a:r>
            <a:r>
              <a:rPr lang="ja-JP" altLang="en-US" sz="3200" dirty="0"/>
              <a:t>が</a:t>
            </a:r>
            <a:r>
              <a:rPr lang="en-US" altLang="ja-JP" sz="3200" dirty="0"/>
              <a:t>IETF</a:t>
            </a:r>
            <a:r>
              <a:rPr lang="ja-JP" altLang="en-US" sz="3200" dirty="0"/>
              <a:t>で策定中</a:t>
            </a:r>
            <a:endParaRPr kumimoji="1" lang="ja-JP" altLang="en-US" sz="3200" dirty="0"/>
          </a:p>
        </p:txBody>
      </p:sp>
      <p:sp>
        <p:nvSpPr>
          <p:cNvPr id="4" name="スライド番号プレースホルダー 3">
            <a:extLst>
              <a:ext uri="{FF2B5EF4-FFF2-40B4-BE49-F238E27FC236}">
                <a16:creationId xmlns:a16="http://schemas.microsoft.com/office/drawing/2014/main" id="{2E2065F9-55C3-4F56-84C0-D0C5E24FD82B}"/>
              </a:ext>
            </a:extLst>
          </p:cNvPr>
          <p:cNvSpPr>
            <a:spLocks noGrp="1"/>
          </p:cNvSpPr>
          <p:nvPr>
            <p:ph type="sldNum" sz="quarter" idx="12"/>
          </p:nvPr>
        </p:nvSpPr>
        <p:spPr/>
        <p:txBody>
          <a:bodyPr/>
          <a:lstStyle/>
          <a:p>
            <a:fld id="{9F1A05D3-FB05-4D51-86C4-E04F11BEAAC0}" type="slidenum">
              <a:rPr kumimoji="1" lang="ja-JP" altLang="en-US" smtClean="0"/>
              <a:t>2</a:t>
            </a:fld>
            <a:endParaRPr kumimoji="1" lang="ja-JP" altLang="en-US"/>
          </a:p>
        </p:txBody>
      </p:sp>
    </p:spTree>
    <p:extLst>
      <p:ext uri="{BB962C8B-B14F-4D97-AF65-F5344CB8AC3E}">
        <p14:creationId xmlns:p14="http://schemas.microsoft.com/office/powerpoint/2010/main" val="131018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br>
              <a:rPr lang="en-US" altLang="ja-JP" dirty="0"/>
            </a:br>
            <a:r>
              <a:rPr lang="en-US" altLang="ja-JP" dirty="0"/>
              <a:t>QUIC</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1" y="1825625"/>
            <a:ext cx="10615862" cy="4735596"/>
          </a:xfrm>
        </p:spPr>
        <p:txBody>
          <a:bodyPr>
            <a:normAutofit/>
          </a:bodyPr>
          <a:lstStyle/>
          <a:p>
            <a:pPr>
              <a:lnSpc>
                <a:spcPct val="200000"/>
              </a:lnSpc>
            </a:pPr>
            <a:r>
              <a:rPr lang="en-US" altLang="ja-JP" sz="3200" dirty="0"/>
              <a:t>UDP</a:t>
            </a:r>
            <a:r>
              <a:rPr lang="ja-JP" altLang="en-US" sz="3200" dirty="0"/>
              <a:t>上で動作するプロトコル</a:t>
            </a:r>
            <a:endParaRPr lang="en-US" altLang="ja-JP" sz="3200" dirty="0"/>
          </a:p>
          <a:p>
            <a:pPr>
              <a:lnSpc>
                <a:spcPct val="200000"/>
              </a:lnSpc>
            </a:pPr>
            <a:r>
              <a:rPr kumimoji="1" lang="en-US" altLang="ja-JP" sz="3200" dirty="0"/>
              <a:t>Google</a:t>
            </a:r>
            <a:r>
              <a:rPr kumimoji="1" lang="ja-JP" altLang="en-US" sz="3200" dirty="0"/>
              <a:t>が開発</a:t>
            </a:r>
            <a:endParaRPr kumimoji="1" lang="en-US" altLang="ja-JP" sz="3200" dirty="0"/>
          </a:p>
          <a:p>
            <a:pPr>
              <a:lnSpc>
                <a:spcPct val="150000"/>
              </a:lnSpc>
            </a:pPr>
            <a:r>
              <a:rPr lang="ja-JP" altLang="en-US" sz="3200" dirty="0"/>
              <a:t>トランスポート用パラメータと、</a:t>
            </a:r>
            <a:r>
              <a:rPr lang="en-US" altLang="ja-JP" sz="3200" dirty="0"/>
              <a:t>TLS</a:t>
            </a:r>
            <a:r>
              <a:rPr lang="ja-JP" altLang="en-US" sz="3200" dirty="0"/>
              <a:t>ハンドシェイクをあわせて行うため、</a:t>
            </a:r>
            <a:r>
              <a:rPr lang="en-US" altLang="ja-JP" sz="3200" dirty="0"/>
              <a:t>TCP</a:t>
            </a:r>
            <a:r>
              <a:rPr lang="ja-JP" altLang="en-US" sz="3200" dirty="0"/>
              <a:t>と比べ</a:t>
            </a:r>
            <a:r>
              <a:rPr lang="en-US" altLang="ja-JP" sz="3200" dirty="0"/>
              <a:t>RTT</a:t>
            </a:r>
            <a:r>
              <a:rPr lang="ja-JP" altLang="en-US" sz="3200" dirty="0"/>
              <a:t>の削減可能</a:t>
            </a:r>
            <a:endParaRPr kumimoji="1" lang="en-US" altLang="ja-JP" sz="3200" dirty="0"/>
          </a:p>
        </p:txBody>
      </p:sp>
      <p:sp>
        <p:nvSpPr>
          <p:cNvPr id="4" name="スライド番号プレースホルダー 3">
            <a:extLst>
              <a:ext uri="{FF2B5EF4-FFF2-40B4-BE49-F238E27FC236}">
                <a16:creationId xmlns:a16="http://schemas.microsoft.com/office/drawing/2014/main" id="{4E533AAA-1CBB-4E18-A81C-8C00CD16E46F}"/>
              </a:ext>
            </a:extLst>
          </p:cNvPr>
          <p:cNvSpPr>
            <a:spLocks noGrp="1"/>
          </p:cNvSpPr>
          <p:nvPr>
            <p:ph type="sldNum" sz="quarter" idx="12"/>
          </p:nvPr>
        </p:nvSpPr>
        <p:spPr/>
        <p:txBody>
          <a:bodyPr/>
          <a:lstStyle/>
          <a:p>
            <a:fld id="{9F1A05D3-FB05-4D51-86C4-E04F11BEAAC0}" type="slidenum">
              <a:rPr kumimoji="1" lang="ja-JP" altLang="en-US" smtClean="0"/>
              <a:t>3</a:t>
            </a:fld>
            <a:endParaRPr kumimoji="1" lang="ja-JP" altLang="en-US"/>
          </a:p>
        </p:txBody>
      </p:sp>
    </p:spTree>
    <p:extLst>
      <p:ext uri="{BB962C8B-B14F-4D97-AF65-F5344CB8AC3E}">
        <p14:creationId xmlns:p14="http://schemas.microsoft.com/office/powerpoint/2010/main" val="67249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a:xfrm>
            <a:off x="838200" y="365125"/>
            <a:ext cx="10515600" cy="1325563"/>
          </a:xfrm>
        </p:spPr>
        <p:txBody>
          <a:bodyPr/>
          <a:lstStyle/>
          <a:p>
            <a:br>
              <a:rPr lang="en-US" altLang="ja-JP" dirty="0"/>
            </a:br>
            <a:r>
              <a:rPr lang="en-US" altLang="ja-JP" dirty="0"/>
              <a:t>QUIC</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1" y="1825625"/>
            <a:ext cx="10615862" cy="4735596"/>
          </a:xfrm>
        </p:spPr>
        <p:txBody>
          <a:bodyPr>
            <a:normAutofit/>
          </a:bodyPr>
          <a:lstStyle/>
          <a:p>
            <a:pPr>
              <a:lnSpc>
                <a:spcPct val="200000"/>
              </a:lnSpc>
            </a:pPr>
            <a:r>
              <a:rPr lang="ja-JP" altLang="en-US" sz="3200" dirty="0"/>
              <a:t>通信中に</a:t>
            </a:r>
            <a:r>
              <a:rPr lang="en-US" altLang="ja-JP" sz="3200" dirty="0"/>
              <a:t>IP</a:t>
            </a:r>
            <a:r>
              <a:rPr lang="ja-JP" altLang="en-US" sz="3200" dirty="0"/>
              <a:t>が変更されても通信を継続可能</a:t>
            </a:r>
            <a:endParaRPr lang="en-US" altLang="ja-JP" sz="3200" dirty="0"/>
          </a:p>
          <a:p>
            <a:pPr>
              <a:lnSpc>
                <a:spcPct val="150000"/>
              </a:lnSpc>
            </a:pPr>
            <a:r>
              <a:rPr kumimoji="1" lang="ja-JP" altLang="en-US" sz="3200" dirty="0"/>
              <a:t>トランスポートセキュリティに</a:t>
            </a:r>
            <a:r>
              <a:rPr lang="en-US" altLang="ja-JP" sz="3200" dirty="0"/>
              <a:t>TLS 1.3</a:t>
            </a:r>
            <a:r>
              <a:rPr lang="ja-JP" altLang="en-US" sz="3200" dirty="0"/>
              <a:t>を使用</a:t>
            </a:r>
            <a:endParaRPr kumimoji="1" lang="ja-JP" altLang="en-US" sz="3200" dirty="0"/>
          </a:p>
        </p:txBody>
      </p:sp>
      <p:sp>
        <p:nvSpPr>
          <p:cNvPr id="4" name="スライド番号プレースホルダー 3">
            <a:extLst>
              <a:ext uri="{FF2B5EF4-FFF2-40B4-BE49-F238E27FC236}">
                <a16:creationId xmlns:a16="http://schemas.microsoft.com/office/drawing/2014/main" id="{4E533AAA-1CBB-4E18-A81C-8C00CD16E46F}"/>
              </a:ext>
            </a:extLst>
          </p:cNvPr>
          <p:cNvSpPr>
            <a:spLocks noGrp="1"/>
          </p:cNvSpPr>
          <p:nvPr>
            <p:ph type="sldNum" sz="quarter" idx="12"/>
          </p:nvPr>
        </p:nvSpPr>
        <p:spPr/>
        <p:txBody>
          <a:bodyPr/>
          <a:lstStyle/>
          <a:p>
            <a:fld id="{9F1A05D3-FB05-4D51-86C4-E04F11BEAAC0}" type="slidenum">
              <a:rPr kumimoji="1" lang="ja-JP" altLang="en-US" smtClean="0"/>
              <a:t>4</a:t>
            </a:fld>
            <a:endParaRPr kumimoji="1" lang="ja-JP" altLang="en-US"/>
          </a:p>
        </p:txBody>
      </p:sp>
    </p:spTree>
    <p:extLst>
      <p:ext uri="{BB962C8B-B14F-4D97-AF65-F5344CB8AC3E}">
        <p14:creationId xmlns:p14="http://schemas.microsoft.com/office/powerpoint/2010/main" val="427108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en-US" altLang="ja-JP" dirty="0"/>
              <a:t>HTTP</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5"/>
            <a:ext cx="11169316" cy="4351338"/>
          </a:xfrm>
        </p:spPr>
        <p:txBody>
          <a:bodyPr>
            <a:normAutofit/>
          </a:bodyPr>
          <a:lstStyle/>
          <a:p>
            <a:r>
              <a:rPr lang="en-US" altLang="ja-JP" sz="3200" dirty="0"/>
              <a:t>HTTP/2</a:t>
            </a:r>
            <a:r>
              <a:rPr lang="ja-JP" altLang="en-US" sz="3200" dirty="0"/>
              <a:t>と違い、ストリームがそれぞれ独立</a:t>
            </a:r>
            <a:endParaRPr lang="en-US" altLang="ja-JP" sz="3200" dirty="0"/>
          </a:p>
          <a:p>
            <a:pPr>
              <a:lnSpc>
                <a:spcPct val="200000"/>
              </a:lnSpc>
            </a:pPr>
            <a:r>
              <a:rPr kumimoji="1" lang="ja-JP" altLang="en-US" sz="3200" dirty="0"/>
              <a:t>今までのように定まった</a:t>
            </a:r>
            <a:r>
              <a:rPr lang="ja-JP" altLang="en-US" sz="3200" dirty="0"/>
              <a:t>ポート</a:t>
            </a:r>
            <a:r>
              <a:rPr kumimoji="1" lang="ja-JP" altLang="en-US" sz="3200" dirty="0"/>
              <a:t>はない</a:t>
            </a:r>
            <a:endParaRPr kumimoji="1" lang="en-US" altLang="ja-JP" sz="3200" dirty="0"/>
          </a:p>
          <a:p>
            <a:pPr>
              <a:lnSpc>
                <a:spcPct val="100000"/>
              </a:lnSpc>
            </a:pPr>
            <a:r>
              <a:rPr lang="ja-JP" altLang="en-US" sz="3200" dirty="0"/>
              <a:t>現状は一度</a:t>
            </a:r>
            <a:r>
              <a:rPr kumimoji="1" lang="en-US" altLang="ja-JP" sz="3200" dirty="0"/>
              <a:t>HTTP/2</a:t>
            </a:r>
            <a:r>
              <a:rPr kumimoji="1" lang="ja-JP" altLang="en-US" sz="3200" dirty="0"/>
              <a:t>で接続してから</a:t>
            </a:r>
            <a:endParaRPr kumimoji="1" lang="en-US" altLang="ja-JP" sz="3200" dirty="0"/>
          </a:p>
          <a:p>
            <a:pPr marL="0" indent="0">
              <a:lnSpc>
                <a:spcPct val="100000"/>
              </a:lnSpc>
              <a:buNone/>
            </a:pPr>
            <a:r>
              <a:rPr lang="ja-JP" altLang="en-US" sz="3200" dirty="0"/>
              <a:t>  </a:t>
            </a:r>
            <a:r>
              <a:rPr lang="en-US" altLang="ja-JP" sz="3200" dirty="0"/>
              <a:t>HTTP/3</a:t>
            </a:r>
            <a:r>
              <a:rPr lang="ja-JP" altLang="en-US" sz="3200" dirty="0"/>
              <a:t>で通信する</a:t>
            </a:r>
            <a:endParaRPr lang="en-US" altLang="ja-JP" sz="3200" dirty="0"/>
          </a:p>
          <a:p>
            <a:pPr marL="0" indent="0">
              <a:lnSpc>
                <a:spcPct val="100000"/>
              </a:lnSpc>
              <a:buNone/>
            </a:pPr>
            <a:endParaRPr kumimoji="1" lang="ja-JP" altLang="en-US" sz="3200" dirty="0"/>
          </a:p>
        </p:txBody>
      </p:sp>
      <p:pic>
        <p:nvPicPr>
          <p:cNvPr id="4" name="図 3">
            <a:extLst>
              <a:ext uri="{FF2B5EF4-FFF2-40B4-BE49-F238E27FC236}">
                <a16:creationId xmlns:a16="http://schemas.microsoft.com/office/drawing/2014/main" id="{E3B9048E-92E2-40F4-8FC1-3A3085E75BD4}"/>
              </a:ext>
            </a:extLst>
          </p:cNvPr>
          <p:cNvPicPr>
            <a:picLocks noChangeAspect="1"/>
          </p:cNvPicPr>
          <p:nvPr/>
        </p:nvPicPr>
        <p:blipFill>
          <a:blip r:embed="rId2"/>
          <a:stretch>
            <a:fillRect/>
          </a:stretch>
        </p:blipFill>
        <p:spPr>
          <a:xfrm>
            <a:off x="7443059" y="3429000"/>
            <a:ext cx="4005823" cy="1829056"/>
          </a:xfrm>
          <a:prstGeom prst="rect">
            <a:avLst/>
          </a:prstGeom>
        </p:spPr>
      </p:pic>
      <p:sp>
        <p:nvSpPr>
          <p:cNvPr id="5" name="テキスト ボックス 4">
            <a:extLst>
              <a:ext uri="{FF2B5EF4-FFF2-40B4-BE49-F238E27FC236}">
                <a16:creationId xmlns:a16="http://schemas.microsoft.com/office/drawing/2014/main" id="{17013B28-8B23-4891-BED5-A14F77D618A1}"/>
              </a:ext>
            </a:extLst>
          </p:cNvPr>
          <p:cNvSpPr txBox="1"/>
          <p:nvPr/>
        </p:nvSpPr>
        <p:spPr>
          <a:xfrm>
            <a:off x="7844648" y="5605504"/>
            <a:ext cx="4419541" cy="830997"/>
          </a:xfrm>
          <a:prstGeom prst="rect">
            <a:avLst/>
          </a:prstGeom>
          <a:noFill/>
        </p:spPr>
        <p:txBody>
          <a:bodyPr wrap="square" rtlCol="0">
            <a:spAutoFit/>
          </a:bodyPr>
          <a:lstStyle/>
          <a:p>
            <a:r>
              <a:rPr kumimoji="1" lang="ja-JP" altLang="en-US" sz="2400" dirty="0"/>
              <a:t>現在のプロトコルスタック</a:t>
            </a:r>
            <a:r>
              <a:rPr kumimoji="1" lang="en-US" altLang="ja-JP" sz="2400" dirty="0"/>
              <a:t>(</a:t>
            </a:r>
            <a:r>
              <a:rPr kumimoji="1" lang="ja-JP" altLang="en-US" sz="2400" dirty="0"/>
              <a:t>左</a:t>
            </a:r>
            <a:r>
              <a:rPr kumimoji="1" lang="en-US" altLang="ja-JP" sz="2400" dirty="0"/>
              <a:t>)</a:t>
            </a:r>
          </a:p>
          <a:p>
            <a:r>
              <a:rPr lang="ja-JP" altLang="en-US" sz="2400" dirty="0"/>
              <a:t>と</a:t>
            </a:r>
            <a:r>
              <a:rPr lang="en-US" altLang="ja-JP" sz="2400" dirty="0"/>
              <a:t>HTTP/3</a:t>
            </a:r>
            <a:r>
              <a:rPr lang="ja-JP" altLang="en-US" sz="2400" dirty="0"/>
              <a:t>のスタック</a:t>
            </a:r>
            <a:r>
              <a:rPr lang="en-US" altLang="ja-JP" sz="2400" dirty="0"/>
              <a:t>(</a:t>
            </a:r>
            <a:r>
              <a:rPr lang="ja-JP" altLang="en-US" sz="2400" dirty="0"/>
              <a:t>右</a:t>
            </a:r>
            <a:r>
              <a:rPr lang="en-US" altLang="ja-JP" sz="2400" dirty="0"/>
              <a:t>)</a:t>
            </a:r>
            <a:endParaRPr kumimoji="1" lang="ja-JP" altLang="en-US" sz="2400" dirty="0"/>
          </a:p>
        </p:txBody>
      </p:sp>
      <p:sp>
        <p:nvSpPr>
          <p:cNvPr id="6" name="スライド番号プレースホルダー 5">
            <a:extLst>
              <a:ext uri="{FF2B5EF4-FFF2-40B4-BE49-F238E27FC236}">
                <a16:creationId xmlns:a16="http://schemas.microsoft.com/office/drawing/2014/main" id="{92E94E12-963A-44C1-9B71-4711E4C221C7}"/>
              </a:ext>
            </a:extLst>
          </p:cNvPr>
          <p:cNvSpPr>
            <a:spLocks noGrp="1"/>
          </p:cNvSpPr>
          <p:nvPr>
            <p:ph type="sldNum" sz="quarter" idx="12"/>
          </p:nvPr>
        </p:nvSpPr>
        <p:spPr/>
        <p:txBody>
          <a:bodyPr/>
          <a:lstStyle/>
          <a:p>
            <a:fld id="{9F1A05D3-FB05-4D51-86C4-E04F11BEAAC0}" type="slidenum">
              <a:rPr kumimoji="1" lang="ja-JP" altLang="en-US" smtClean="0"/>
              <a:t>5</a:t>
            </a:fld>
            <a:endParaRPr kumimoji="1" lang="ja-JP" altLang="en-US"/>
          </a:p>
        </p:txBody>
      </p:sp>
    </p:spTree>
    <p:extLst>
      <p:ext uri="{BB962C8B-B14F-4D97-AF65-F5344CB8AC3E}">
        <p14:creationId xmlns:p14="http://schemas.microsoft.com/office/powerpoint/2010/main" val="260353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en-US" altLang="ja-JP" dirty="0"/>
              <a:t>HTTP</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825625"/>
            <a:ext cx="11169316" cy="4351338"/>
          </a:xfrm>
        </p:spPr>
        <p:txBody>
          <a:bodyPr>
            <a:normAutofit/>
          </a:bodyPr>
          <a:lstStyle/>
          <a:p>
            <a:r>
              <a:rPr lang="ja-JP" altLang="en-US" sz="3200" dirty="0"/>
              <a:t>現状は一度</a:t>
            </a:r>
            <a:r>
              <a:rPr kumimoji="1" lang="en-US" altLang="ja-JP" sz="3200" dirty="0"/>
              <a:t>HTTP/2</a:t>
            </a:r>
            <a:r>
              <a:rPr kumimoji="1" lang="ja-JP" altLang="en-US" sz="3200" dirty="0"/>
              <a:t>で接続してから</a:t>
            </a:r>
            <a:r>
              <a:rPr lang="en-US" altLang="ja-JP" sz="3200" dirty="0"/>
              <a:t>HTTP/3</a:t>
            </a:r>
            <a:r>
              <a:rPr lang="ja-JP" altLang="en-US" sz="3200" dirty="0"/>
              <a:t>で通信</a:t>
            </a:r>
            <a:endParaRPr lang="en-US" altLang="ja-JP" sz="3200" dirty="0"/>
          </a:p>
          <a:p>
            <a:pPr>
              <a:lnSpc>
                <a:spcPct val="200000"/>
              </a:lnSpc>
            </a:pPr>
            <a:r>
              <a:rPr lang="ja-JP" altLang="en-US" sz="3200" dirty="0"/>
              <a:t>レスポンスヘッダに</a:t>
            </a:r>
            <a:r>
              <a:rPr lang="en-US" altLang="ja-JP" sz="3200" dirty="0"/>
              <a:t>Alt-Svc: h3=“:</a:t>
            </a:r>
            <a:r>
              <a:rPr lang="ja-JP" altLang="en-US" sz="3200" dirty="0"/>
              <a:t>ポート番号</a:t>
            </a:r>
            <a:r>
              <a:rPr lang="en-US" altLang="ja-JP" sz="3200" dirty="0"/>
              <a:t>”</a:t>
            </a:r>
            <a:r>
              <a:rPr lang="ja-JP" altLang="en-US" sz="3200" dirty="0"/>
              <a:t> を追加</a:t>
            </a:r>
            <a:endParaRPr lang="en-US" altLang="ja-JP" sz="3200" dirty="0"/>
          </a:p>
          <a:p>
            <a:pPr>
              <a:lnSpc>
                <a:spcPct val="200000"/>
              </a:lnSpc>
            </a:pPr>
            <a:endParaRPr lang="en-US" altLang="ja-JP" sz="3200" dirty="0"/>
          </a:p>
          <a:p>
            <a:pPr>
              <a:lnSpc>
                <a:spcPct val="200000"/>
              </a:lnSpc>
            </a:pPr>
            <a:endParaRPr lang="en-US" altLang="ja-JP" sz="3200" dirty="0"/>
          </a:p>
        </p:txBody>
      </p:sp>
      <p:sp>
        <p:nvSpPr>
          <p:cNvPr id="6" name="スライド番号プレースホルダー 5">
            <a:extLst>
              <a:ext uri="{FF2B5EF4-FFF2-40B4-BE49-F238E27FC236}">
                <a16:creationId xmlns:a16="http://schemas.microsoft.com/office/drawing/2014/main" id="{92E94E12-963A-44C1-9B71-4711E4C221C7}"/>
              </a:ext>
            </a:extLst>
          </p:cNvPr>
          <p:cNvSpPr>
            <a:spLocks noGrp="1"/>
          </p:cNvSpPr>
          <p:nvPr>
            <p:ph type="sldNum" sz="quarter" idx="12"/>
          </p:nvPr>
        </p:nvSpPr>
        <p:spPr/>
        <p:txBody>
          <a:bodyPr/>
          <a:lstStyle/>
          <a:p>
            <a:fld id="{9F1A05D3-FB05-4D51-86C4-E04F11BEAAC0}" type="slidenum">
              <a:rPr kumimoji="1" lang="ja-JP" altLang="en-US" smtClean="0"/>
              <a:t>6</a:t>
            </a:fld>
            <a:endParaRPr kumimoji="1" lang="ja-JP" altLang="en-US"/>
          </a:p>
        </p:txBody>
      </p:sp>
    </p:spTree>
    <p:extLst>
      <p:ext uri="{BB962C8B-B14F-4D97-AF65-F5344CB8AC3E}">
        <p14:creationId xmlns:p14="http://schemas.microsoft.com/office/powerpoint/2010/main" val="163657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p:txBody>
          <a:bodyPr>
            <a:normAutofit/>
          </a:bodyPr>
          <a:lstStyle/>
          <a:p>
            <a:pPr marL="514350" indent="-514350">
              <a:lnSpc>
                <a:spcPct val="150000"/>
              </a:lnSpc>
              <a:buFont typeface="+mj-lt"/>
              <a:buAutoNum type="arabicPeriod"/>
            </a:pPr>
            <a:r>
              <a:rPr kumimoji="1" lang="ja-JP" altLang="en-US" sz="3200" dirty="0"/>
              <a:t>十分な速度の通信回線で、</a:t>
            </a:r>
            <a:r>
              <a:rPr kumimoji="1" lang="en-US" altLang="ja-JP" sz="3200" dirty="0"/>
              <a:t>HTTP/1.1</a:t>
            </a:r>
            <a:r>
              <a:rPr kumimoji="1" lang="ja-JP" altLang="en-US" sz="3200" dirty="0" err="1"/>
              <a:t>、</a:t>
            </a:r>
            <a:r>
              <a:rPr kumimoji="1" lang="en-US" altLang="ja-JP" sz="3200" dirty="0"/>
              <a:t>HTTP/2</a:t>
            </a:r>
            <a:r>
              <a:rPr kumimoji="1" lang="ja-JP" altLang="en-US" sz="3200" dirty="0" err="1"/>
              <a:t>、</a:t>
            </a:r>
            <a:r>
              <a:rPr kumimoji="1" lang="en-US" altLang="ja-JP" sz="3200" dirty="0"/>
              <a:t>HTTP</a:t>
            </a:r>
            <a:r>
              <a:rPr kumimoji="1" lang="ja-JP" altLang="en-US" sz="3200" dirty="0"/>
              <a:t> </a:t>
            </a:r>
            <a:r>
              <a:rPr kumimoji="1" lang="en-US" altLang="ja-JP" sz="3200" dirty="0"/>
              <a:t>over</a:t>
            </a:r>
            <a:r>
              <a:rPr kumimoji="1" lang="ja-JP" altLang="en-US" sz="3200" dirty="0"/>
              <a:t> </a:t>
            </a:r>
            <a:r>
              <a:rPr kumimoji="1" lang="en-US" altLang="ja-JP" sz="3200" dirty="0"/>
              <a:t>QUIC</a:t>
            </a:r>
            <a:r>
              <a:rPr kumimoji="1" lang="ja-JP" altLang="en-US" sz="3200" dirty="0"/>
              <a:t>を使用して同じサイトに接続して違いが出るか</a:t>
            </a:r>
            <a:endParaRPr kumimoji="1" lang="en-US" altLang="ja-JP" sz="3200" dirty="0"/>
          </a:p>
          <a:p>
            <a:pPr marL="514350" indent="-514350">
              <a:lnSpc>
                <a:spcPct val="150000"/>
              </a:lnSpc>
              <a:buFont typeface="+mj-lt"/>
              <a:buAutoNum type="arabicPeriod"/>
            </a:pPr>
            <a:endParaRPr lang="en-US" altLang="ja-JP" sz="3200" dirty="0"/>
          </a:p>
        </p:txBody>
      </p:sp>
      <p:sp>
        <p:nvSpPr>
          <p:cNvPr id="4" name="スライド番号プレースホルダー 3">
            <a:extLst>
              <a:ext uri="{FF2B5EF4-FFF2-40B4-BE49-F238E27FC236}">
                <a16:creationId xmlns:a16="http://schemas.microsoft.com/office/drawing/2014/main" id="{B28F96B2-4FF9-4D80-AFD7-25812A854F70}"/>
              </a:ext>
            </a:extLst>
          </p:cNvPr>
          <p:cNvSpPr>
            <a:spLocks noGrp="1"/>
          </p:cNvSpPr>
          <p:nvPr>
            <p:ph type="sldNum" sz="quarter" idx="12"/>
          </p:nvPr>
        </p:nvSpPr>
        <p:spPr/>
        <p:txBody>
          <a:bodyPr/>
          <a:lstStyle/>
          <a:p>
            <a:fld id="{9F1A05D3-FB05-4D51-86C4-E04F11BEAAC0}" type="slidenum">
              <a:rPr kumimoji="1" lang="ja-JP" altLang="en-US" smtClean="0"/>
              <a:t>7</a:t>
            </a:fld>
            <a:endParaRPr kumimoji="1" lang="ja-JP" altLang="en-US"/>
          </a:p>
        </p:txBody>
      </p:sp>
    </p:spTree>
    <p:extLst>
      <p:ext uri="{BB962C8B-B14F-4D97-AF65-F5344CB8AC3E}">
        <p14:creationId xmlns:p14="http://schemas.microsoft.com/office/powerpoint/2010/main" val="336292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13E2D-D380-4FBE-ADB2-A29A994BE7AC}"/>
              </a:ext>
            </a:extLst>
          </p:cNvPr>
          <p:cNvSpPr>
            <a:spLocks noGrp="1"/>
          </p:cNvSpPr>
          <p:nvPr>
            <p:ph type="title"/>
          </p:nvPr>
        </p:nvSpPr>
        <p:spPr/>
        <p:txBody>
          <a:bodyPr/>
          <a:lstStyle/>
          <a:p>
            <a:r>
              <a:rPr kumimoji="1" lang="en-US" altLang="ja-JP" dirty="0"/>
              <a:t>1</a:t>
            </a:r>
            <a:r>
              <a:rPr lang="en-US" altLang="ja-JP" dirty="0"/>
              <a:t>-1</a:t>
            </a:r>
            <a:r>
              <a:rPr lang="ja-JP" altLang="en-US" dirty="0"/>
              <a:t> </a:t>
            </a:r>
            <a:r>
              <a:rPr kumimoji="1" lang="ja-JP" altLang="en-US" dirty="0"/>
              <a:t>実験</a:t>
            </a:r>
          </a:p>
        </p:txBody>
      </p:sp>
      <p:sp>
        <p:nvSpPr>
          <p:cNvPr id="3" name="コンテンツ プレースホルダー 2">
            <a:extLst>
              <a:ext uri="{FF2B5EF4-FFF2-40B4-BE49-F238E27FC236}">
                <a16:creationId xmlns:a16="http://schemas.microsoft.com/office/drawing/2014/main" id="{783BAEF5-D44D-42FF-BB94-97B40BF5F868}"/>
              </a:ext>
            </a:extLst>
          </p:cNvPr>
          <p:cNvSpPr>
            <a:spLocks noGrp="1"/>
          </p:cNvSpPr>
          <p:nvPr>
            <p:ph idx="1"/>
          </p:nvPr>
        </p:nvSpPr>
        <p:spPr>
          <a:xfrm>
            <a:off x="838200" y="1690688"/>
            <a:ext cx="11000874" cy="4529359"/>
          </a:xfrm>
        </p:spPr>
        <p:txBody>
          <a:bodyPr>
            <a:normAutofit lnSpcReduction="10000"/>
          </a:bodyPr>
          <a:lstStyle/>
          <a:p>
            <a:r>
              <a:rPr kumimoji="1" lang="ja-JP" altLang="en-US" dirty="0"/>
              <a:t>サーバにサイトを用意</a:t>
            </a:r>
            <a:endParaRPr kumimoji="1" lang="en-US" altLang="ja-JP" dirty="0"/>
          </a:p>
          <a:p>
            <a:pPr>
              <a:lnSpc>
                <a:spcPct val="150000"/>
              </a:lnSpc>
            </a:pPr>
            <a:r>
              <a:rPr kumimoji="1" lang="ja-JP" altLang="en-US" dirty="0"/>
              <a:t>シークレットモードの</a:t>
            </a:r>
            <a:r>
              <a:rPr kumimoji="1" lang="en-US" altLang="ja-JP" dirty="0"/>
              <a:t>Chrome</a:t>
            </a:r>
            <a:r>
              <a:rPr lang="ja-JP" altLang="en-US" dirty="0"/>
              <a:t>で</a:t>
            </a:r>
            <a:r>
              <a:rPr kumimoji="1" lang="ja-JP" altLang="en-US" dirty="0"/>
              <a:t>開発者モードを開いて、用意したサイトに</a:t>
            </a:r>
            <a:r>
              <a:rPr lang="ja-JP" altLang="en-US" dirty="0"/>
              <a:t>自宅の</a:t>
            </a:r>
            <a:r>
              <a:rPr lang="en-US" altLang="ja-JP" dirty="0"/>
              <a:t>PC</a:t>
            </a:r>
            <a:r>
              <a:rPr lang="ja-JP" altLang="en-US" dirty="0"/>
              <a:t>から各プロトコルで</a:t>
            </a:r>
            <a:r>
              <a:rPr kumimoji="1" lang="ja-JP" altLang="en-US" dirty="0"/>
              <a:t>接続</a:t>
            </a:r>
            <a:endParaRPr kumimoji="1" lang="en-US" altLang="ja-JP" dirty="0"/>
          </a:p>
          <a:p>
            <a:pPr>
              <a:lnSpc>
                <a:spcPct val="150000"/>
              </a:lnSpc>
            </a:pPr>
            <a:r>
              <a:rPr kumimoji="1" lang="ja-JP" altLang="en-US" dirty="0"/>
              <a:t>サイトの読み込み時間やリクエストの数などを記録</a:t>
            </a:r>
            <a:endParaRPr kumimoji="1" lang="en-US" altLang="ja-JP" dirty="0"/>
          </a:p>
          <a:p>
            <a:pPr>
              <a:lnSpc>
                <a:spcPct val="150000"/>
              </a:lnSpc>
            </a:pPr>
            <a:r>
              <a:rPr kumimoji="1" lang="ja-JP" altLang="en-US" dirty="0"/>
              <a:t>各プロトコル五回ずつ繰り返し</a:t>
            </a:r>
            <a:endParaRPr kumimoji="1" lang="en-US" altLang="ja-JP" dirty="0"/>
          </a:p>
          <a:p>
            <a:pPr>
              <a:lnSpc>
                <a:spcPct val="150000"/>
              </a:lnSpc>
            </a:pPr>
            <a:r>
              <a:rPr lang="ja-JP" altLang="en-US" dirty="0"/>
              <a:t>計測に使用したコンテンツは下記の無料テンプレートを使用</a:t>
            </a:r>
            <a:r>
              <a:rPr lang="en-US" altLang="ja-JP" dirty="0">
                <a:hlinkClick r:id="rId3"/>
              </a:rPr>
              <a:t>https://colorlib.com/wp/template/transcend/</a:t>
            </a:r>
            <a:endParaRPr lang="en-US" altLang="ja-JP" dirty="0"/>
          </a:p>
        </p:txBody>
      </p:sp>
      <p:sp>
        <p:nvSpPr>
          <p:cNvPr id="4" name="スライド番号プレースホルダー 3">
            <a:extLst>
              <a:ext uri="{FF2B5EF4-FFF2-40B4-BE49-F238E27FC236}">
                <a16:creationId xmlns:a16="http://schemas.microsoft.com/office/drawing/2014/main" id="{AB017CFD-C74A-4BD8-B214-DB18524CCCE2}"/>
              </a:ext>
            </a:extLst>
          </p:cNvPr>
          <p:cNvSpPr>
            <a:spLocks noGrp="1"/>
          </p:cNvSpPr>
          <p:nvPr>
            <p:ph type="sldNum" sz="quarter" idx="12"/>
          </p:nvPr>
        </p:nvSpPr>
        <p:spPr/>
        <p:txBody>
          <a:bodyPr/>
          <a:lstStyle/>
          <a:p>
            <a:fld id="{9F1A05D3-FB05-4D51-86C4-E04F11BEAAC0}" type="slidenum">
              <a:rPr kumimoji="1" lang="ja-JP" altLang="en-US" smtClean="0"/>
              <a:t>8</a:t>
            </a:fld>
            <a:endParaRPr kumimoji="1" lang="ja-JP" altLang="en-US"/>
          </a:p>
        </p:txBody>
      </p:sp>
    </p:spTree>
    <p:extLst>
      <p:ext uri="{BB962C8B-B14F-4D97-AF65-F5344CB8AC3E}">
        <p14:creationId xmlns:p14="http://schemas.microsoft.com/office/powerpoint/2010/main" val="2703414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1558</Words>
  <Application>Microsoft Office PowerPoint</Application>
  <PresentationFormat>ワイド画面</PresentationFormat>
  <Paragraphs>861</Paragraphs>
  <Slides>24</Slides>
  <Notes>11</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游ゴシック</vt:lpstr>
      <vt:lpstr>游ゴシック Light</vt:lpstr>
      <vt:lpstr>Arial</vt:lpstr>
      <vt:lpstr>Office テーマ</vt:lpstr>
      <vt:lpstr>NBC冬課題　問1 </vt:lpstr>
      <vt:lpstr>課題内容</vt:lpstr>
      <vt:lpstr>HTTP</vt:lpstr>
      <vt:lpstr> QUIC</vt:lpstr>
      <vt:lpstr> QUIC</vt:lpstr>
      <vt:lpstr>HTTP/3</vt:lpstr>
      <vt:lpstr>HTTP/3</vt:lpstr>
      <vt:lpstr>実験</vt:lpstr>
      <vt:lpstr>1-1 実験</vt:lpstr>
      <vt:lpstr>1-1　実験</vt:lpstr>
      <vt:lpstr>1-2　実験結果</vt:lpstr>
      <vt:lpstr>1-2　実験結果</vt:lpstr>
      <vt:lpstr>PowerPoint プレゼンテーション</vt:lpstr>
      <vt:lpstr>1-3　まとめ・考察</vt:lpstr>
      <vt:lpstr>実験</vt:lpstr>
      <vt:lpstr>2-1　実験</vt:lpstr>
      <vt:lpstr>2-1　実験</vt:lpstr>
      <vt:lpstr>2-2　結果</vt:lpstr>
      <vt:lpstr>2-2　結果</vt:lpstr>
      <vt:lpstr>2-2　結果</vt:lpstr>
      <vt:lpstr>2-3　まとめ・考察</vt:lpstr>
      <vt:lpstr>参考文献</vt:lpstr>
      <vt:lpstr>1-2　実験結果</vt:lpstr>
      <vt:lpstr>2. 通信速度制限の回線での実験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NBC冬課題　問1</dc:title>
  <dc:creator>和真 東畑</dc:creator>
  <cp:lastModifiedBy>和真 東畑</cp:lastModifiedBy>
  <cp:revision>56</cp:revision>
  <dcterms:created xsi:type="dcterms:W3CDTF">2019-02-05T09:46:31Z</dcterms:created>
  <dcterms:modified xsi:type="dcterms:W3CDTF">2019-02-08T11:55:40Z</dcterms:modified>
</cp:coreProperties>
</file>