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77" r:id="rId10"/>
    <p:sldId id="265" r:id="rId11"/>
    <p:sldId id="266" r:id="rId12"/>
    <p:sldId id="267" r:id="rId13"/>
    <p:sldId id="268" r:id="rId14"/>
    <p:sldId id="269" r:id="rId15"/>
    <p:sldId id="270" r:id="rId16"/>
    <p:sldId id="273" r:id="rId17"/>
    <p:sldId id="274" r:id="rId18"/>
    <p:sldId id="275" r:id="rId19"/>
    <p:sldId id="276" r:id="rId20"/>
    <p:sldId id="278" r:id="rId21"/>
    <p:sldId id="271" r:id="rId22"/>
    <p:sldId id="272" r:id="rId23"/>
    <p:sldId id="279" r:id="rId24"/>
    <p:sldId id="280" r:id="rId25"/>
    <p:sldId id="281" r:id="rId26"/>
    <p:sldId id="283" r:id="rId27"/>
    <p:sldId id="282" r:id="rId28"/>
    <p:sldId id="284" r:id="rId29"/>
    <p:sldId id="285" r:id="rId30"/>
    <p:sldId id="290" r:id="rId31"/>
    <p:sldId id="291" r:id="rId32"/>
    <p:sldId id="298" r:id="rId33"/>
    <p:sldId id="299" r:id="rId34"/>
    <p:sldId id="300" r:id="rId35"/>
    <p:sldId id="301" r:id="rId36"/>
    <p:sldId id="302" r:id="rId37"/>
    <p:sldId id="303" r:id="rId38"/>
    <p:sldId id="304" r:id="rId39"/>
    <p:sldId id="306" r:id="rId40"/>
    <p:sldId id="307" r:id="rId41"/>
    <p:sldId id="311" r:id="rId42"/>
    <p:sldId id="308" r:id="rId43"/>
    <p:sldId id="309" r:id="rId44"/>
    <p:sldId id="310" r:id="rId45"/>
    <p:sldId id="312" r:id="rId46"/>
    <p:sldId id="313" r:id="rId47"/>
    <p:sldId id="286" r:id="rId48"/>
    <p:sldId id="292" r:id="rId49"/>
    <p:sldId id="293" r:id="rId50"/>
    <p:sldId id="295" r:id="rId51"/>
    <p:sldId id="296" r:id="rId52"/>
    <p:sldId id="297" r:id="rId53"/>
    <p:sldId id="294" r:id="rId54"/>
    <p:sldId id="287" r:id="rId55"/>
    <p:sldId id="288"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60" r:id="rId88"/>
    <p:sldId id="345" r:id="rId89"/>
    <p:sldId id="346" r:id="rId90"/>
    <p:sldId id="347" r:id="rId91"/>
    <p:sldId id="348" r:id="rId92"/>
    <p:sldId id="349" r:id="rId93"/>
    <p:sldId id="350" r:id="rId94"/>
    <p:sldId id="351" r:id="rId95"/>
    <p:sldId id="352" r:id="rId96"/>
    <p:sldId id="353" r:id="rId97"/>
    <p:sldId id="354" r:id="rId98"/>
    <p:sldId id="356" r:id="rId99"/>
    <p:sldId id="357" r:id="rId100"/>
    <p:sldId id="355" r:id="rId101"/>
    <p:sldId id="358" r:id="rId102"/>
    <p:sldId id="359" r:id="rId103"/>
    <p:sldId id="361" r:id="rId104"/>
    <p:sldId id="362" r:id="rId105"/>
    <p:sldId id="363" r:id="rId106"/>
    <p:sldId id="364" r:id="rId107"/>
    <p:sldId id="369" r:id="rId108"/>
    <p:sldId id="365" r:id="rId109"/>
    <p:sldId id="370" r:id="rId110"/>
    <p:sldId id="366" r:id="rId111"/>
    <p:sldId id="371" r:id="rId112"/>
    <p:sldId id="368" r:id="rId113"/>
    <p:sldId id="372" r:id="rId114"/>
    <p:sldId id="373" r:id="rId115"/>
    <p:sldId id="374" r:id="rId116"/>
    <p:sldId id="375" r:id="rId117"/>
    <p:sldId id="376" r:id="rId118"/>
    <p:sldId id="377" r:id="rId119"/>
    <p:sldId id="378"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7DDC0A-8FEC-429A-BAD2-F4ED86784159}">
          <p14:sldIdLst>
            <p14:sldId id="256"/>
            <p14:sldId id="257"/>
            <p14:sldId id="259"/>
            <p14:sldId id="260"/>
            <p14:sldId id="261"/>
          </p14:sldIdLst>
        </p14:section>
        <p14:section name="32 bit vs 64 bit" id="{1F61E5BC-529C-40E7-AFEF-D708653AE3C3}">
          <p14:sldIdLst>
            <p14:sldId id="262"/>
          </p14:sldIdLst>
        </p14:section>
        <p14:section name="8 –bit computing" id="{EB1A3365-05E7-4328-ADAA-086775721D10}">
          <p14:sldIdLst>
            <p14:sldId id="263"/>
            <p14:sldId id="264"/>
            <p14:sldId id="277"/>
            <p14:sldId id="265"/>
            <p14:sldId id="266"/>
            <p14:sldId id="267"/>
            <p14:sldId id="268"/>
            <p14:sldId id="269"/>
          </p14:sldIdLst>
        </p14:section>
        <p14:section name="Platform independent" id="{E043F85A-12FA-4F3D-A685-985B9F1AA87D}">
          <p14:sldIdLst>
            <p14:sldId id="270"/>
          </p14:sldIdLst>
        </p14:section>
        <p14:section name="Introduction to JAVA" id="{D34A4B25-79AE-4B1B-B5F6-7B4A6BA8CE8C}">
          <p14:sldIdLst>
            <p14:sldId id="273"/>
            <p14:sldId id="274"/>
            <p14:sldId id="275"/>
            <p14:sldId id="276"/>
            <p14:sldId id="278"/>
          </p14:sldIdLst>
        </p14:section>
        <p14:section name="Procedural vs Object Oriented language" id="{45D222EE-FEAE-4B10-A420-D2AD29E82EAB}">
          <p14:sldIdLst>
            <p14:sldId id="271"/>
            <p14:sldId id="272"/>
            <p14:sldId id="279"/>
            <p14:sldId id="280"/>
            <p14:sldId id="281"/>
            <p14:sldId id="283"/>
            <p14:sldId id="282"/>
            <p14:sldId id="284"/>
            <p14:sldId id="285"/>
          </p14:sldIdLst>
        </p14:section>
        <p14:section name="Objects" id="{A53161CB-86C6-4421-826F-C0143CE2F203}">
          <p14:sldIdLst>
            <p14:sldId id="290"/>
          </p14:sldIdLst>
        </p14:section>
        <p14:section name="Class" id="{BCB73CAA-0D5A-4779-886C-28543D120E3D}">
          <p14:sldIdLst>
            <p14:sldId id="291"/>
            <p14:sldId id="298"/>
            <p14:sldId id="299"/>
            <p14:sldId id="300"/>
            <p14:sldId id="301"/>
            <p14:sldId id="302"/>
            <p14:sldId id="303"/>
          </p14:sldIdLst>
        </p14:section>
        <p14:section name="Control statements in Java" id="{E1F3080F-62AB-4EF4-AE8B-D45B4AE8EFFB}">
          <p14:sldIdLst>
            <p14:sldId id="304"/>
            <p14:sldId id="306"/>
            <p14:sldId id="307"/>
            <p14:sldId id="311"/>
          </p14:sldIdLst>
        </p14:section>
        <p14:section name="Where to use for loop and while loop" id="{88794B89-C1B5-4D6A-8A2F-9EFF0D09B4C7}">
          <p14:sldIdLst>
            <p14:sldId id="308"/>
            <p14:sldId id="309"/>
            <p14:sldId id="310"/>
            <p14:sldId id="312"/>
            <p14:sldId id="313"/>
          </p14:sldIdLst>
        </p14:section>
        <p14:section name="Arrays" id="{32C691CA-3762-49F0-9B0F-68DF88728D19}">
          <p14:sldIdLst>
            <p14:sldId id="286"/>
            <p14:sldId id="292"/>
            <p14:sldId id="293"/>
            <p14:sldId id="295"/>
            <p14:sldId id="296"/>
            <p14:sldId id="297"/>
            <p14:sldId id="294"/>
            <p14:sldId id="287"/>
            <p14:sldId id="288"/>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60"/>
            <p14:sldId id="345"/>
            <p14:sldId id="346"/>
            <p14:sldId id="347"/>
            <p14:sldId id="348"/>
            <p14:sldId id="349"/>
            <p14:sldId id="350"/>
            <p14:sldId id="351"/>
            <p14:sldId id="352"/>
            <p14:sldId id="353"/>
            <p14:sldId id="354"/>
            <p14:sldId id="356"/>
            <p14:sldId id="357"/>
            <p14:sldId id="355"/>
            <p14:sldId id="358"/>
            <p14:sldId id="359"/>
            <p14:sldId id="361"/>
            <p14:sldId id="362"/>
            <p14:sldId id="363"/>
            <p14:sldId id="364"/>
            <p14:sldId id="369"/>
            <p14:sldId id="365"/>
            <p14:sldId id="370"/>
            <p14:sldId id="366"/>
            <p14:sldId id="371"/>
            <p14:sldId id="368"/>
            <p14:sldId id="372"/>
            <p14:sldId id="373"/>
            <p14:sldId id="374"/>
            <p14:sldId id="375"/>
            <p14:sldId id="376"/>
            <p14:sldId id="377"/>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73DA6B-4DC3-465A-8BA8-E8E812C85205}"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405789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73DA6B-4DC3-465A-8BA8-E8E812C85205}"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273869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73DA6B-4DC3-465A-8BA8-E8E812C85205}"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314202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73DA6B-4DC3-465A-8BA8-E8E812C85205}"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303936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3DA6B-4DC3-465A-8BA8-E8E812C85205}"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180335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73DA6B-4DC3-465A-8BA8-E8E812C85205}"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406816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73DA6B-4DC3-465A-8BA8-E8E812C85205}" type="datetimeFigureOut">
              <a:rPr lang="en-IN" smtClean="0"/>
              <a:t>04-06-2025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101528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73DA6B-4DC3-465A-8BA8-E8E812C85205}"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11228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3DA6B-4DC3-465A-8BA8-E8E812C85205}" type="datetimeFigureOut">
              <a:rPr lang="en-IN" smtClean="0"/>
              <a:t>04-06-2025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334935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3DA6B-4DC3-465A-8BA8-E8E812C85205}"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100859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3DA6B-4DC3-465A-8BA8-E8E812C85205}"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B2FE6-7B19-4097-86A4-8E135D96AE6E}" type="slidenum">
              <a:rPr lang="en-IN" smtClean="0"/>
              <a:t>‹#›</a:t>
            </a:fld>
            <a:endParaRPr lang="en-IN"/>
          </a:p>
        </p:txBody>
      </p:sp>
    </p:spTree>
    <p:extLst>
      <p:ext uri="{BB962C8B-B14F-4D97-AF65-F5344CB8AC3E}">
        <p14:creationId xmlns:p14="http://schemas.microsoft.com/office/powerpoint/2010/main" val="3663630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3DA6B-4DC3-465A-8BA8-E8E812C85205}" type="datetimeFigureOut">
              <a:rPr lang="en-IN" smtClean="0"/>
              <a:t>04-06-2025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B2FE6-7B19-4097-86A4-8E135D96AE6E}" type="slidenum">
              <a:rPr lang="en-IN" smtClean="0"/>
              <a:t>‹#›</a:t>
            </a:fld>
            <a:endParaRPr lang="en-IN"/>
          </a:p>
        </p:txBody>
      </p:sp>
    </p:spTree>
    <p:extLst>
      <p:ext uri="{BB962C8B-B14F-4D97-AF65-F5344CB8AC3E}">
        <p14:creationId xmlns:p14="http://schemas.microsoft.com/office/powerpoint/2010/main" val="367150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geeksforgeeks.org/stackoverflowerror-in-java-with-examples/" TargetMode="External"/><Relationship Id="rId2" Type="http://schemas.openxmlformats.org/officeDocument/2006/relationships/hyperlink" Target="https://www.geeksforgeeks.org/understanding-outofmemoryerror-exception-java/" TargetMode="External"/><Relationship Id="rId1" Type="http://schemas.openxmlformats.org/officeDocument/2006/relationships/slideLayout" Target="../slideLayouts/slideLayout2.xml"/><Relationship Id="rId5" Type="http://schemas.openxmlformats.org/officeDocument/2006/relationships/hyperlink" Target="https://www.geeksforgeeks.org/null-pointer-exception-in-java/" TargetMode="External"/><Relationship Id="rId4" Type="http://schemas.openxmlformats.org/officeDocument/2006/relationships/hyperlink" Target="https://www.geeksforgeeks.org/handle-an-ioexception-in-jav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Object-Oriented Programming – Fundamentals</a:t>
            </a:r>
            <a:endParaRPr lang="en-IN" dirty="0"/>
          </a:p>
        </p:txBody>
      </p:sp>
      <p:sp>
        <p:nvSpPr>
          <p:cNvPr id="3" name="Subtitle 2"/>
          <p:cNvSpPr>
            <a:spLocks noGrp="1"/>
          </p:cNvSpPr>
          <p:nvPr>
            <p:ph type="subTitle" idx="1"/>
          </p:nvPr>
        </p:nvSpPr>
        <p:spPr>
          <a:xfrm>
            <a:off x="2477311" y="4749902"/>
            <a:ext cx="9144000" cy="1655762"/>
          </a:xfrm>
        </p:spPr>
        <p:txBody>
          <a:bodyPr>
            <a:normAutofit lnSpcReduction="10000"/>
          </a:bodyPr>
          <a:lstStyle/>
          <a:p>
            <a:pPr algn="r"/>
            <a:r>
              <a:rPr lang="en-US" dirty="0" smtClean="0">
                <a:latin typeface="Times New Roman" panose="02020603050405020304" pitchFamily="18" charset="0"/>
                <a:cs typeface="Times New Roman" panose="02020603050405020304" pitchFamily="18" charset="0"/>
              </a:rPr>
              <a:t>Sibi Chakkaravarthy </a:t>
            </a:r>
            <a:r>
              <a:rPr lang="en-US" dirty="0" err="1" smtClean="0">
                <a:latin typeface="Times New Roman" panose="02020603050405020304" pitchFamily="18" charset="0"/>
                <a:cs typeface="Times New Roman" panose="02020603050405020304" pitchFamily="18" charset="0"/>
              </a:rPr>
              <a:t>Sethuraman</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Centre of Excellence, Artificial Intelligence &amp; Robotics (AIR)</a:t>
            </a:r>
          </a:p>
          <a:p>
            <a:pPr algn="r"/>
            <a:r>
              <a:rPr lang="en-US" dirty="0" smtClean="0">
                <a:latin typeface="Times New Roman" panose="02020603050405020304" pitchFamily="18" charset="0"/>
                <a:cs typeface="Times New Roman" panose="02020603050405020304" pitchFamily="18" charset="0"/>
              </a:rPr>
              <a:t>School of Computer Science and Engineering </a:t>
            </a:r>
          </a:p>
          <a:p>
            <a:pPr algn="r"/>
            <a:r>
              <a:rPr lang="en-US" dirty="0" smtClean="0">
                <a:latin typeface="Times New Roman" panose="02020603050405020304" pitchFamily="18" charset="0"/>
                <a:cs typeface="Times New Roman" panose="02020603050405020304" pitchFamily="18" charset="0"/>
              </a:rPr>
              <a:t>VIT-AP University</a:t>
            </a:r>
          </a:p>
          <a:p>
            <a:endParaRPr lang="en-IN" dirty="0"/>
          </a:p>
        </p:txBody>
      </p:sp>
    </p:spTree>
    <p:extLst>
      <p:ext uri="{BB962C8B-B14F-4D97-AF65-F5344CB8AC3E}">
        <p14:creationId xmlns:p14="http://schemas.microsoft.com/office/powerpoint/2010/main" val="2914193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r>
              <a:rPr lang="en-US" sz="3000" dirty="0"/>
              <a:t>Suppose if you want to tell the computer to add two </a:t>
            </a:r>
            <a:r>
              <a:rPr lang="en-US" sz="3000" dirty="0" smtClean="0"/>
              <a:t>numbers </a:t>
            </a:r>
            <a:r>
              <a:rPr lang="en-US" sz="3000" dirty="0"/>
              <a:t>(1+2) which is represented by some binary numbers (10000011), how are you going to tell the computer? </a:t>
            </a:r>
          </a:p>
        </p:txBody>
      </p:sp>
    </p:spTree>
    <p:extLst>
      <p:ext uri="{BB962C8B-B14F-4D97-AF65-F5344CB8AC3E}">
        <p14:creationId xmlns:p14="http://schemas.microsoft.com/office/powerpoint/2010/main" val="94633574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659" y="2018827"/>
            <a:ext cx="10515600" cy="1325563"/>
          </a:xfrm>
        </p:spPr>
        <p:txBody>
          <a:bodyPr/>
          <a:lstStyle/>
          <a:p>
            <a:r>
              <a:rPr lang="en-IN" dirty="0" smtClean="0"/>
              <a:t>Is it possible for a developer to define an explicit exception? </a:t>
            </a:r>
            <a:endParaRPr lang="en-IN" dirty="0"/>
          </a:p>
        </p:txBody>
      </p:sp>
    </p:spTree>
    <p:extLst>
      <p:ext uri="{BB962C8B-B14F-4D97-AF65-F5344CB8AC3E}">
        <p14:creationId xmlns:p14="http://schemas.microsoft.com/office/powerpoint/2010/main" val="14065702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a:t>it possible to handle exception without catch and finally </a:t>
            </a:r>
            <a:r>
              <a:rPr lang="en-US" dirty="0" smtClean="0"/>
              <a:t>block?</a:t>
            </a:r>
            <a:endParaRPr lang="en-IN" dirty="0"/>
          </a:p>
        </p:txBody>
      </p:sp>
      <p:sp>
        <p:nvSpPr>
          <p:cNvPr id="3" name="Content Placeholder 2"/>
          <p:cNvSpPr>
            <a:spLocks noGrp="1"/>
          </p:cNvSpPr>
          <p:nvPr>
            <p:ph idx="1"/>
          </p:nvPr>
        </p:nvSpPr>
        <p:spPr>
          <a:xfrm>
            <a:off x="838200" y="2149813"/>
            <a:ext cx="10515600" cy="4027150"/>
          </a:xfrm>
        </p:spPr>
        <p:txBody>
          <a:bodyPr/>
          <a:lstStyle/>
          <a:p>
            <a:pPr algn="just"/>
            <a:r>
              <a:rPr lang="en-US" dirty="0"/>
              <a:t>Yes, it is technically possible to handle exceptions in Java without </a:t>
            </a:r>
            <a:r>
              <a:rPr lang="en-US" dirty="0" smtClean="0"/>
              <a:t>using </a:t>
            </a:r>
            <a:r>
              <a:rPr lang="en-US" i="1" dirty="0" smtClean="0"/>
              <a:t>catch</a:t>
            </a:r>
            <a:r>
              <a:rPr lang="en-US" dirty="0" smtClean="0"/>
              <a:t> or </a:t>
            </a:r>
            <a:r>
              <a:rPr lang="en-US" i="1" dirty="0" smtClean="0"/>
              <a:t>finally</a:t>
            </a:r>
            <a:r>
              <a:rPr lang="en-US" dirty="0" smtClean="0"/>
              <a:t>, </a:t>
            </a:r>
            <a:r>
              <a:rPr lang="en-IN" dirty="0"/>
              <a:t>by using </a:t>
            </a:r>
            <a:r>
              <a:rPr lang="en-IN" dirty="0" smtClean="0"/>
              <a:t>the </a:t>
            </a:r>
            <a:r>
              <a:rPr lang="en-IN" i="1" dirty="0" smtClean="0"/>
              <a:t>throws</a:t>
            </a:r>
            <a:r>
              <a:rPr lang="en-IN" dirty="0" smtClean="0"/>
              <a:t> keyword </a:t>
            </a:r>
            <a:endParaRPr lang="en-IN" dirty="0"/>
          </a:p>
        </p:txBody>
      </p:sp>
    </p:spTree>
    <p:extLst>
      <p:ext uri="{BB962C8B-B14F-4D97-AF65-F5344CB8AC3E}">
        <p14:creationId xmlns:p14="http://schemas.microsoft.com/office/powerpoint/2010/main" val="35775033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Exception block - Behaviour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8498142"/>
              </p:ext>
            </p:extLst>
          </p:nvPr>
        </p:nvGraphicFramePr>
        <p:xfrm>
          <a:off x="2489201" y="2159358"/>
          <a:ext cx="6557522" cy="2626650"/>
        </p:xfrm>
        <a:graphic>
          <a:graphicData uri="http://schemas.openxmlformats.org/drawingml/2006/table">
            <a:tbl>
              <a:tblPr firstRow="1" bandRow="1">
                <a:tableStyleId>{5C22544A-7EE6-4342-B048-85BDC9FD1C3A}</a:tableStyleId>
              </a:tblPr>
              <a:tblGrid>
                <a:gridCol w="3814323">
                  <a:extLst>
                    <a:ext uri="{9D8B030D-6E8A-4147-A177-3AD203B41FA5}">
                      <a16:colId xmlns:a16="http://schemas.microsoft.com/office/drawing/2014/main" val="134088176"/>
                    </a:ext>
                  </a:extLst>
                </a:gridCol>
                <a:gridCol w="2743199">
                  <a:extLst>
                    <a:ext uri="{9D8B030D-6E8A-4147-A177-3AD203B41FA5}">
                      <a16:colId xmlns:a16="http://schemas.microsoft.com/office/drawing/2014/main" val="2109827243"/>
                    </a:ext>
                  </a:extLst>
                </a:gridCol>
              </a:tblGrid>
              <a:tr h="525330">
                <a:tc>
                  <a:txBody>
                    <a:bodyPr/>
                    <a:lstStyle/>
                    <a:p>
                      <a:r>
                        <a:rPr lang="en-IN" dirty="0"/>
                        <a:t>Concept</a:t>
                      </a:r>
                    </a:p>
                  </a:txBody>
                  <a:tcPr anchor="ctr"/>
                </a:tc>
                <a:tc>
                  <a:txBody>
                    <a:bodyPr/>
                    <a:lstStyle/>
                    <a:p>
                      <a:r>
                        <a:rPr lang="en-IN" dirty="0" smtClean="0"/>
                        <a:t> Valid?</a:t>
                      </a:r>
                      <a:endParaRPr lang="en-IN" dirty="0"/>
                    </a:p>
                  </a:txBody>
                  <a:tcPr/>
                </a:tc>
                <a:extLst>
                  <a:ext uri="{0D108BD9-81ED-4DB2-BD59-A6C34878D82A}">
                    <a16:rowId xmlns:a16="http://schemas.microsoft.com/office/drawing/2014/main" val="2655106231"/>
                  </a:ext>
                </a:extLst>
              </a:tr>
              <a:tr h="525330">
                <a:tc>
                  <a:txBody>
                    <a:bodyPr/>
                    <a:lstStyle/>
                    <a:p>
                      <a:r>
                        <a:rPr lang="en-US" dirty="0" smtClean="0"/>
                        <a:t>try without catch or finally</a:t>
                      </a:r>
                      <a:endParaRPr lang="en-IN" dirty="0"/>
                    </a:p>
                  </a:txBody>
                  <a:tcPr/>
                </a:tc>
                <a:tc>
                  <a:txBody>
                    <a:bodyPr/>
                    <a:lstStyle/>
                    <a:p>
                      <a:r>
                        <a:rPr lang="en-IN" dirty="0" smtClean="0"/>
                        <a:t>❌ Invalid</a:t>
                      </a:r>
                      <a:endParaRPr lang="en-IN" dirty="0"/>
                    </a:p>
                  </a:txBody>
                  <a:tcPr/>
                </a:tc>
                <a:extLst>
                  <a:ext uri="{0D108BD9-81ED-4DB2-BD59-A6C34878D82A}">
                    <a16:rowId xmlns:a16="http://schemas.microsoft.com/office/drawing/2014/main" val="231828236"/>
                  </a:ext>
                </a:extLst>
              </a:tr>
              <a:tr h="525330">
                <a:tc>
                  <a:txBody>
                    <a:bodyPr/>
                    <a:lstStyle/>
                    <a:p>
                      <a:r>
                        <a:rPr lang="en-IN" dirty="0" smtClean="0"/>
                        <a:t>catch without try</a:t>
                      </a:r>
                      <a:endParaRPr lang="en-IN" dirty="0"/>
                    </a:p>
                  </a:txBody>
                  <a:tcPr/>
                </a:tc>
                <a:tc>
                  <a:txBody>
                    <a:bodyPr/>
                    <a:lstStyle/>
                    <a:p>
                      <a:r>
                        <a:rPr lang="en-IN" dirty="0" smtClean="0"/>
                        <a:t>❌ Invalid</a:t>
                      </a:r>
                      <a:endParaRPr lang="en-IN" dirty="0"/>
                    </a:p>
                  </a:txBody>
                  <a:tcPr/>
                </a:tc>
                <a:extLst>
                  <a:ext uri="{0D108BD9-81ED-4DB2-BD59-A6C34878D82A}">
                    <a16:rowId xmlns:a16="http://schemas.microsoft.com/office/drawing/2014/main" val="84566786"/>
                  </a:ext>
                </a:extLst>
              </a:tr>
              <a:tr h="525330">
                <a:tc>
                  <a:txBody>
                    <a:bodyPr/>
                    <a:lstStyle/>
                    <a:p>
                      <a:r>
                        <a:rPr lang="en-IN" dirty="0" smtClean="0"/>
                        <a:t>try with only finally</a:t>
                      </a:r>
                      <a:endParaRPr lang="en-IN" dirty="0"/>
                    </a:p>
                  </a:txBody>
                  <a:tcPr/>
                </a:tc>
                <a:tc>
                  <a:txBody>
                    <a:bodyPr/>
                    <a:lstStyle/>
                    <a:p>
                      <a:r>
                        <a:rPr lang="en-IN" dirty="0" smtClean="0"/>
                        <a:t>✅ Valid</a:t>
                      </a:r>
                      <a:endParaRPr lang="en-IN" dirty="0"/>
                    </a:p>
                  </a:txBody>
                  <a:tcPr/>
                </a:tc>
                <a:extLst>
                  <a:ext uri="{0D108BD9-81ED-4DB2-BD59-A6C34878D82A}">
                    <a16:rowId xmlns:a16="http://schemas.microsoft.com/office/drawing/2014/main" val="746223977"/>
                  </a:ext>
                </a:extLst>
              </a:tr>
              <a:tr h="525330">
                <a:tc>
                  <a:txBody>
                    <a:bodyPr/>
                    <a:lstStyle/>
                    <a:p>
                      <a:r>
                        <a:rPr lang="en-IN" dirty="0" smtClean="0"/>
                        <a:t>throws without try-catch</a:t>
                      </a:r>
                      <a:endParaRPr lang="en-IN" dirty="0"/>
                    </a:p>
                  </a:txBody>
                  <a:tcPr/>
                </a:tc>
                <a:tc>
                  <a:txBody>
                    <a:bodyPr/>
                    <a:lstStyle/>
                    <a:p>
                      <a:r>
                        <a:rPr lang="en-IN" dirty="0" smtClean="0"/>
                        <a:t>✅ Valid</a:t>
                      </a:r>
                      <a:endParaRPr lang="en-IN" dirty="0"/>
                    </a:p>
                  </a:txBody>
                  <a:tcPr/>
                </a:tc>
                <a:extLst>
                  <a:ext uri="{0D108BD9-81ED-4DB2-BD59-A6C34878D82A}">
                    <a16:rowId xmlns:a16="http://schemas.microsoft.com/office/drawing/2014/main" val="974995885"/>
                  </a:ext>
                </a:extLst>
              </a:tr>
            </a:tbl>
          </a:graphicData>
        </a:graphic>
      </p:graphicFrame>
    </p:spTree>
    <p:extLst>
      <p:ext uri="{BB962C8B-B14F-4D97-AF65-F5344CB8AC3E}">
        <p14:creationId xmlns:p14="http://schemas.microsoft.com/office/powerpoint/2010/main" val="4607488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5489" y="2819108"/>
            <a:ext cx="10680971" cy="923330"/>
          </a:xfrm>
          <a:prstGeom prst="rect">
            <a:avLst/>
          </a:prstGeom>
        </p:spPr>
        <p:txBody>
          <a:bodyPr wrap="square">
            <a:spAutoFit/>
          </a:bodyPr>
          <a:lstStyle/>
          <a:p>
            <a:r>
              <a:rPr lang="en-US" dirty="0">
                <a:solidFill>
                  <a:srgbClr val="000000"/>
                </a:solidFill>
                <a:latin typeface="arial, sans-serif"/>
              </a:rPr>
              <a:t>Module 5:</a:t>
            </a:r>
            <a:endParaRPr lang="en-US" dirty="0"/>
          </a:p>
          <a:p>
            <a:r>
              <a:rPr lang="en-US" dirty="0">
                <a:solidFill>
                  <a:srgbClr val="000000"/>
                </a:solidFill>
                <a:latin typeface="arial, sans-serif"/>
              </a:rPr>
              <a:t>Collection, overview, Collection interface –List, Set, Map, Collection Classes- Array List, </a:t>
            </a:r>
            <a:r>
              <a:rPr lang="en-US" dirty="0" err="1">
                <a:solidFill>
                  <a:srgbClr val="000000"/>
                </a:solidFill>
                <a:latin typeface="arial, sans-serif"/>
              </a:rPr>
              <a:t>HashSet</a:t>
            </a:r>
            <a:r>
              <a:rPr lang="en-US" dirty="0">
                <a:solidFill>
                  <a:srgbClr val="000000"/>
                </a:solidFill>
                <a:latin typeface="arial, sans-serif"/>
              </a:rPr>
              <a:t>, </a:t>
            </a:r>
            <a:r>
              <a:rPr lang="en-US" dirty="0" err="1">
                <a:solidFill>
                  <a:srgbClr val="000000"/>
                </a:solidFill>
                <a:latin typeface="arial, sans-serif"/>
              </a:rPr>
              <a:t>HashMap</a:t>
            </a:r>
            <a:r>
              <a:rPr lang="en-US" dirty="0">
                <a:solidFill>
                  <a:srgbClr val="000000"/>
                </a:solidFill>
                <a:latin typeface="arial, sans-serif"/>
              </a:rPr>
              <a:t>- Using an Iterator- For-Each-Comparators, Wrapper classes.</a:t>
            </a:r>
            <a:endParaRPr lang="en-US" dirty="0"/>
          </a:p>
        </p:txBody>
      </p:sp>
    </p:spTree>
    <p:extLst>
      <p:ext uri="{BB962C8B-B14F-4D97-AF65-F5344CB8AC3E}">
        <p14:creationId xmlns:p14="http://schemas.microsoft.com/office/powerpoint/2010/main" val="5401010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289" y="2446844"/>
            <a:ext cx="10776626" cy="1325563"/>
          </a:xfrm>
        </p:spPr>
        <p:txBody>
          <a:bodyPr>
            <a:normAutofit fontScale="90000"/>
          </a:bodyPr>
          <a:lstStyle/>
          <a:p>
            <a:pPr algn="ctr"/>
            <a:r>
              <a:rPr lang="en-IN" dirty="0" smtClean="0"/>
              <a:t>Write a code to build </a:t>
            </a:r>
            <a:r>
              <a:rPr lang="en-US" dirty="0" smtClean="0"/>
              <a:t>a </a:t>
            </a:r>
            <a:r>
              <a:rPr lang="en-US" dirty="0"/>
              <a:t>student management system that stores marks of 5 students, Calculate </a:t>
            </a:r>
            <a:r>
              <a:rPr lang="en-US" dirty="0" smtClean="0"/>
              <a:t>total &amp; average</a:t>
            </a:r>
            <a:endParaRPr lang="en-IN" dirty="0"/>
          </a:p>
        </p:txBody>
      </p:sp>
    </p:spTree>
    <p:extLst>
      <p:ext uri="{BB962C8B-B14F-4D97-AF65-F5344CB8AC3E}">
        <p14:creationId xmlns:p14="http://schemas.microsoft.com/office/powerpoint/2010/main" val="10174469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a:t>Write a code to build </a:t>
            </a:r>
            <a:r>
              <a:rPr lang="en-US" dirty="0"/>
              <a:t>a student management system that stores marks of 5 students, Calculate total &amp; average</a:t>
            </a:r>
            <a:endParaRPr lang="en-IN" dirty="0"/>
          </a:p>
        </p:txBody>
      </p:sp>
      <p:pic>
        <p:nvPicPr>
          <p:cNvPr id="4" name="Picture 3"/>
          <p:cNvPicPr>
            <a:picLocks noChangeAspect="1"/>
          </p:cNvPicPr>
          <p:nvPr/>
        </p:nvPicPr>
        <p:blipFill>
          <a:blip r:embed="rId2"/>
          <a:stretch>
            <a:fillRect/>
          </a:stretch>
        </p:blipFill>
        <p:spPr>
          <a:xfrm>
            <a:off x="2725693" y="2108977"/>
            <a:ext cx="6935168" cy="4277322"/>
          </a:xfrm>
          <a:prstGeom prst="rect">
            <a:avLst/>
          </a:prstGeom>
        </p:spPr>
      </p:pic>
    </p:spTree>
    <p:extLst>
      <p:ext uri="{BB962C8B-B14F-4D97-AF65-F5344CB8AC3E}">
        <p14:creationId xmlns:p14="http://schemas.microsoft.com/office/powerpoint/2010/main" val="32872627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the existing objects </a:t>
            </a:r>
            <a:endParaRPr lang="en-IN" dirty="0"/>
          </a:p>
        </p:txBody>
      </p:sp>
      <p:sp>
        <p:nvSpPr>
          <p:cNvPr id="3" name="Content Placeholder 2"/>
          <p:cNvSpPr>
            <a:spLocks noGrp="1"/>
          </p:cNvSpPr>
          <p:nvPr>
            <p:ph idx="1"/>
          </p:nvPr>
        </p:nvSpPr>
        <p:spPr/>
        <p:txBody>
          <a:bodyPr/>
          <a:lstStyle/>
          <a:p>
            <a:r>
              <a:rPr lang="en-US" dirty="0"/>
              <a:t>Difficult to manage if the number of students increases</a:t>
            </a:r>
            <a:r>
              <a:rPr lang="en-US" dirty="0" smtClean="0"/>
              <a:t>. [Assume for 1000 students]</a:t>
            </a:r>
          </a:p>
          <a:p>
            <a:r>
              <a:rPr lang="en-IN" dirty="0"/>
              <a:t>Can't loop over </a:t>
            </a:r>
            <a:r>
              <a:rPr lang="en-IN" dirty="0" smtClean="0"/>
              <a:t>values [Variables]. </a:t>
            </a:r>
          </a:p>
          <a:p>
            <a:r>
              <a:rPr lang="en-IN" dirty="0"/>
              <a:t>Repetitive, error-prone code</a:t>
            </a:r>
            <a:r>
              <a:rPr lang="en-IN" dirty="0" smtClean="0"/>
              <a:t>.</a:t>
            </a:r>
          </a:p>
          <a:p>
            <a:r>
              <a:rPr lang="en-IN" dirty="0"/>
              <a:t>Poor scalability and maintainability</a:t>
            </a:r>
            <a:r>
              <a:rPr lang="en-IN" dirty="0" smtClean="0"/>
              <a:t>.</a:t>
            </a:r>
          </a:p>
          <a:p>
            <a:endParaRPr lang="en-IN" dirty="0"/>
          </a:p>
        </p:txBody>
      </p:sp>
    </p:spTree>
    <p:extLst>
      <p:ext uri="{BB962C8B-B14F-4D97-AF65-F5344CB8AC3E}">
        <p14:creationId xmlns:p14="http://schemas.microsoft.com/office/powerpoint/2010/main" val="14708141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Collections, developers used </a:t>
            </a:r>
            <a:r>
              <a:rPr lang="en-US" b="1" dirty="0"/>
              <a:t>arrays</a:t>
            </a:r>
            <a:r>
              <a:rPr lang="en-US" dirty="0"/>
              <a:t> to store data. But arrays have several </a:t>
            </a:r>
            <a:r>
              <a:rPr lang="en-US" b="1" dirty="0"/>
              <a:t>limitations</a:t>
            </a:r>
            <a:r>
              <a:rPr lang="en-US" dirty="0"/>
              <a:t>:</a:t>
            </a:r>
          </a:p>
        </p:txBody>
      </p:sp>
      <p:sp>
        <p:nvSpPr>
          <p:cNvPr id="3" name="Content Placeholder 2"/>
          <p:cNvSpPr>
            <a:spLocks noGrp="1"/>
          </p:cNvSpPr>
          <p:nvPr>
            <p:ph idx="1"/>
          </p:nvPr>
        </p:nvSpPr>
        <p:spPr>
          <a:xfrm>
            <a:off x="838200" y="2217905"/>
            <a:ext cx="10515600" cy="3959057"/>
          </a:xfrm>
        </p:spPr>
        <p:txBody>
          <a:bodyPr/>
          <a:lstStyle/>
          <a:p>
            <a:r>
              <a:rPr lang="en-US" dirty="0" smtClean="0"/>
              <a:t>Fixed </a:t>
            </a:r>
            <a:r>
              <a:rPr lang="en-US" dirty="0"/>
              <a:t>size (can’t grow or shrink)</a:t>
            </a:r>
          </a:p>
          <a:p>
            <a:r>
              <a:rPr lang="en-US" dirty="0"/>
              <a:t>Only store elements of the same type</a:t>
            </a:r>
          </a:p>
          <a:p>
            <a:r>
              <a:rPr lang="en-US" dirty="0"/>
              <a:t>No built-in methods to sort, search, or manipulate data easily</a:t>
            </a:r>
          </a:p>
          <a:p>
            <a:endParaRPr lang="en-IN" dirty="0"/>
          </a:p>
        </p:txBody>
      </p:sp>
    </p:spTree>
    <p:extLst>
      <p:ext uri="{BB962C8B-B14F-4D97-AF65-F5344CB8AC3E}">
        <p14:creationId xmlns:p14="http://schemas.microsoft.com/office/powerpoint/2010/main" val="25028259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Collections!!!!</a:t>
            </a:r>
            <a:endParaRPr lang="en-IN" dirty="0"/>
          </a:p>
        </p:txBody>
      </p:sp>
      <p:sp>
        <p:nvSpPr>
          <p:cNvPr id="3" name="Content Placeholder 2"/>
          <p:cNvSpPr>
            <a:spLocks noGrp="1"/>
          </p:cNvSpPr>
          <p:nvPr>
            <p:ph idx="1"/>
          </p:nvPr>
        </p:nvSpPr>
        <p:spPr/>
        <p:txBody>
          <a:bodyPr/>
          <a:lstStyle/>
          <a:p>
            <a:pPr algn="just"/>
            <a:r>
              <a:rPr lang="en-US" dirty="0"/>
              <a:t>Imagine managing hundreds or thousands of data points using separate variables. It’s chaotic! </a:t>
            </a:r>
            <a:endParaRPr lang="en-US" dirty="0" smtClean="0"/>
          </a:p>
          <a:p>
            <a:pPr algn="just"/>
            <a:r>
              <a:rPr lang="en-US" b="1" dirty="0" smtClean="0"/>
              <a:t>Collections </a:t>
            </a:r>
            <a:r>
              <a:rPr lang="en-US" b="1" dirty="0"/>
              <a:t>provide a structured and efficient way to store, access, and manipulate large groups of data using a single object.</a:t>
            </a:r>
            <a:endParaRPr lang="en-IN" b="1" dirty="0"/>
          </a:p>
        </p:txBody>
      </p:sp>
    </p:spTree>
    <p:extLst>
      <p:ext uri="{BB962C8B-B14F-4D97-AF65-F5344CB8AC3E}">
        <p14:creationId xmlns:p14="http://schemas.microsoft.com/office/powerpoint/2010/main" val="35777878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Collections Framework (JCF)</a:t>
            </a:r>
          </a:p>
        </p:txBody>
      </p:sp>
      <p:sp>
        <p:nvSpPr>
          <p:cNvPr id="3" name="Content Placeholder 2"/>
          <p:cNvSpPr>
            <a:spLocks noGrp="1"/>
          </p:cNvSpPr>
          <p:nvPr>
            <p:ph idx="1"/>
          </p:nvPr>
        </p:nvSpPr>
        <p:spPr/>
        <p:txBody>
          <a:bodyPr/>
          <a:lstStyle/>
          <a:p>
            <a:r>
              <a:rPr lang="en-US" dirty="0"/>
              <a:t>A </a:t>
            </a:r>
            <a:r>
              <a:rPr lang="en-US" b="1" dirty="0"/>
              <a:t>unified architecture</a:t>
            </a:r>
            <a:r>
              <a:rPr lang="en-US" dirty="0"/>
              <a:t> for representing and manipulating collections</a:t>
            </a:r>
            <a:r>
              <a:rPr lang="en-US" dirty="0" smtClean="0"/>
              <a:t>.</a:t>
            </a:r>
          </a:p>
          <a:p>
            <a:pPr lvl="1"/>
            <a:r>
              <a:rPr lang="en-IN" dirty="0"/>
              <a:t>Reduces programming </a:t>
            </a:r>
            <a:r>
              <a:rPr lang="en-IN" dirty="0" smtClean="0"/>
              <a:t>effort</a:t>
            </a:r>
          </a:p>
          <a:p>
            <a:pPr lvl="1"/>
            <a:r>
              <a:rPr lang="en-IN" dirty="0" smtClean="0"/>
              <a:t>Increases </a:t>
            </a:r>
            <a:r>
              <a:rPr lang="en-IN" dirty="0"/>
              <a:t>performance and </a:t>
            </a:r>
            <a:r>
              <a:rPr lang="en-IN" dirty="0" smtClean="0"/>
              <a:t>reliability</a:t>
            </a:r>
          </a:p>
          <a:p>
            <a:pPr lvl="1"/>
            <a:r>
              <a:rPr lang="en-IN" dirty="0"/>
              <a:t>Promotes interoperability between APIs</a:t>
            </a:r>
          </a:p>
        </p:txBody>
      </p:sp>
    </p:spTree>
    <p:extLst>
      <p:ext uri="{BB962C8B-B14F-4D97-AF65-F5344CB8AC3E}">
        <p14:creationId xmlns:p14="http://schemas.microsoft.com/office/powerpoint/2010/main" val="117647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572" cy="1325563"/>
          </a:xfrm>
        </p:spPr>
        <p:txBody>
          <a:bodyPr/>
          <a:lstStyle/>
          <a:p>
            <a:pPr algn="ctr"/>
            <a:r>
              <a:rPr lang="en-US" dirty="0"/>
              <a:t>Yes, </a:t>
            </a:r>
            <a:r>
              <a:rPr lang="en-US" dirty="0" smtClean="0"/>
              <a:t>we are </a:t>
            </a:r>
            <a:r>
              <a:rPr lang="en-US" dirty="0"/>
              <a:t>going to use assembly language to </a:t>
            </a:r>
            <a:r>
              <a:rPr lang="en-US" dirty="0" smtClean="0"/>
              <a:t>inform computer </a:t>
            </a:r>
            <a:endParaRPr lang="en-US" dirty="0"/>
          </a:p>
        </p:txBody>
      </p:sp>
      <p:sp>
        <p:nvSpPr>
          <p:cNvPr id="3" name="Content Placeholder 2"/>
          <p:cNvSpPr>
            <a:spLocks noGrp="1"/>
          </p:cNvSpPr>
          <p:nvPr>
            <p:ph idx="1"/>
          </p:nvPr>
        </p:nvSpPr>
        <p:spPr>
          <a:xfrm>
            <a:off x="838200" y="2214508"/>
            <a:ext cx="10515600" cy="1190844"/>
          </a:xfrm>
        </p:spPr>
        <p:txBody>
          <a:bodyPr/>
          <a:lstStyle/>
          <a:p>
            <a:r>
              <a:rPr lang="en-US" b="1" dirty="0"/>
              <a:t>"Assembly Language is the most elementary form of software development languages."</a:t>
            </a:r>
            <a:endParaRPr lang="en-US" dirty="0"/>
          </a:p>
        </p:txBody>
      </p:sp>
      <p:pic>
        <p:nvPicPr>
          <p:cNvPr id="7170" name="Picture 2" descr="What is Java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961" y="3541986"/>
            <a:ext cx="428625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054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latin typeface="arial, sans-serif"/>
              </a:rPr>
              <a:t>Collections</a:t>
            </a:r>
            <a:endParaRPr lang="en-IN" dirty="0"/>
          </a:p>
        </p:txBody>
      </p:sp>
      <p:sp>
        <p:nvSpPr>
          <p:cNvPr id="3" name="Content Placeholder 2"/>
          <p:cNvSpPr>
            <a:spLocks noGrp="1"/>
          </p:cNvSpPr>
          <p:nvPr>
            <p:ph idx="1"/>
          </p:nvPr>
        </p:nvSpPr>
        <p:spPr/>
        <p:txBody>
          <a:bodyPr/>
          <a:lstStyle/>
          <a:p>
            <a:r>
              <a:rPr lang="en-US" dirty="0" smtClean="0">
                <a:solidFill>
                  <a:srgbClr val="000000"/>
                </a:solidFill>
                <a:latin typeface="arial, sans-serif"/>
              </a:rPr>
              <a:t>Interfaces - </a:t>
            </a:r>
            <a:r>
              <a:rPr lang="en-US" dirty="0">
                <a:solidFill>
                  <a:srgbClr val="000000"/>
                </a:solidFill>
                <a:latin typeface="arial, sans-serif"/>
              </a:rPr>
              <a:t>List, Set, </a:t>
            </a:r>
            <a:r>
              <a:rPr lang="en-US" dirty="0" smtClean="0">
                <a:solidFill>
                  <a:srgbClr val="000000"/>
                </a:solidFill>
                <a:latin typeface="arial, sans-serif"/>
              </a:rPr>
              <a:t>Map, Queue</a:t>
            </a:r>
          </a:p>
          <a:p>
            <a:r>
              <a:rPr lang="en-US" dirty="0" smtClean="0">
                <a:solidFill>
                  <a:srgbClr val="000000"/>
                </a:solidFill>
                <a:latin typeface="arial, sans-serif"/>
              </a:rPr>
              <a:t>Classes - </a:t>
            </a:r>
            <a:r>
              <a:rPr lang="en-US" dirty="0" err="1" smtClean="0">
                <a:solidFill>
                  <a:srgbClr val="000000"/>
                </a:solidFill>
                <a:latin typeface="arial, sans-serif"/>
              </a:rPr>
              <a:t>ArrayList</a:t>
            </a:r>
            <a:r>
              <a:rPr lang="en-US" dirty="0">
                <a:solidFill>
                  <a:srgbClr val="000000"/>
                </a:solidFill>
                <a:latin typeface="arial, sans-serif"/>
              </a:rPr>
              <a:t>, </a:t>
            </a:r>
            <a:r>
              <a:rPr lang="en-US" dirty="0" err="1">
                <a:solidFill>
                  <a:srgbClr val="000000"/>
                </a:solidFill>
                <a:latin typeface="arial, sans-serif"/>
              </a:rPr>
              <a:t>HashSet</a:t>
            </a:r>
            <a:r>
              <a:rPr lang="en-US" dirty="0">
                <a:solidFill>
                  <a:srgbClr val="000000"/>
                </a:solidFill>
                <a:latin typeface="arial, sans-serif"/>
              </a:rPr>
              <a:t>, </a:t>
            </a:r>
            <a:r>
              <a:rPr lang="en-US" dirty="0" err="1">
                <a:solidFill>
                  <a:srgbClr val="000000"/>
                </a:solidFill>
                <a:latin typeface="arial, sans-serif"/>
              </a:rPr>
              <a:t>HashMap</a:t>
            </a:r>
            <a:endParaRPr lang="en-IN" dirty="0"/>
          </a:p>
        </p:txBody>
      </p:sp>
    </p:spTree>
    <p:extLst>
      <p:ext uri="{BB962C8B-B14F-4D97-AF65-F5344CB8AC3E}">
        <p14:creationId xmlns:p14="http://schemas.microsoft.com/office/powerpoint/2010/main" val="25326003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arial, sans-serif"/>
              </a:rPr>
              <a:t>Collection interfaces – List, </a:t>
            </a:r>
            <a:r>
              <a:rPr lang="en-US" dirty="0" smtClean="0">
                <a:solidFill>
                  <a:srgbClr val="000000"/>
                </a:solidFill>
                <a:latin typeface="arial, sans-serif"/>
              </a:rPr>
              <a:t>Set, Map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932803"/>
              </p:ext>
            </p:extLst>
          </p:nvPr>
        </p:nvGraphicFramePr>
        <p:xfrm>
          <a:off x="1605065" y="2350919"/>
          <a:ext cx="8842442" cy="2084895"/>
        </p:xfrm>
        <a:graphic>
          <a:graphicData uri="http://schemas.openxmlformats.org/drawingml/2006/table">
            <a:tbl>
              <a:tblPr firstRow="1" bandRow="1">
                <a:tableStyleId>{5C22544A-7EE6-4342-B048-85BDC9FD1C3A}</a:tableStyleId>
              </a:tblPr>
              <a:tblGrid>
                <a:gridCol w="2331710">
                  <a:extLst>
                    <a:ext uri="{9D8B030D-6E8A-4147-A177-3AD203B41FA5}">
                      <a16:colId xmlns:a16="http://schemas.microsoft.com/office/drawing/2014/main" val="4024941383"/>
                    </a:ext>
                  </a:extLst>
                </a:gridCol>
                <a:gridCol w="3312661">
                  <a:extLst>
                    <a:ext uri="{9D8B030D-6E8A-4147-A177-3AD203B41FA5}">
                      <a16:colId xmlns:a16="http://schemas.microsoft.com/office/drawing/2014/main" val="2346593460"/>
                    </a:ext>
                  </a:extLst>
                </a:gridCol>
                <a:gridCol w="3198071">
                  <a:extLst>
                    <a:ext uri="{9D8B030D-6E8A-4147-A177-3AD203B41FA5}">
                      <a16:colId xmlns:a16="http://schemas.microsoft.com/office/drawing/2014/main" val="21414929"/>
                    </a:ext>
                  </a:extLst>
                </a:gridCol>
              </a:tblGrid>
              <a:tr h="416979">
                <a:tc>
                  <a:txBody>
                    <a:bodyPr/>
                    <a:lstStyle/>
                    <a:p>
                      <a:r>
                        <a:rPr lang="en-IN" dirty="0"/>
                        <a:t>Interface</a:t>
                      </a:r>
                    </a:p>
                  </a:txBody>
                  <a:tcPr anchor="ctr"/>
                </a:tc>
                <a:tc>
                  <a:txBody>
                    <a:bodyPr/>
                    <a:lstStyle/>
                    <a:p>
                      <a:r>
                        <a:rPr lang="en-IN" dirty="0" smtClean="0"/>
                        <a:t>What It Stores</a:t>
                      </a:r>
                      <a:endParaRPr lang="en-IN" dirty="0"/>
                    </a:p>
                  </a:txBody>
                  <a:tcPr/>
                </a:tc>
                <a:tc>
                  <a:txBody>
                    <a:bodyPr/>
                    <a:lstStyle/>
                    <a:p>
                      <a:r>
                        <a:rPr lang="en-IN" dirty="0" smtClean="0"/>
                        <a:t>Key Feature</a:t>
                      </a:r>
                      <a:endParaRPr lang="en-IN" dirty="0"/>
                    </a:p>
                  </a:txBody>
                  <a:tcPr/>
                </a:tc>
                <a:extLst>
                  <a:ext uri="{0D108BD9-81ED-4DB2-BD59-A6C34878D82A}">
                    <a16:rowId xmlns:a16="http://schemas.microsoft.com/office/drawing/2014/main" val="374999979"/>
                  </a:ext>
                </a:extLst>
              </a:tr>
              <a:tr h="416979">
                <a:tc>
                  <a:txBody>
                    <a:bodyPr/>
                    <a:lstStyle/>
                    <a:p>
                      <a:r>
                        <a:rPr lang="en-IN" dirty="0" smtClean="0"/>
                        <a:t>List</a:t>
                      </a:r>
                      <a:endParaRPr lang="en-IN" dirty="0"/>
                    </a:p>
                  </a:txBody>
                  <a:tcPr/>
                </a:tc>
                <a:tc>
                  <a:txBody>
                    <a:bodyPr/>
                    <a:lstStyle/>
                    <a:p>
                      <a:r>
                        <a:rPr lang="en-IN" dirty="0" smtClean="0"/>
                        <a:t>Ordered collection</a:t>
                      </a:r>
                      <a:endParaRPr lang="en-IN" dirty="0"/>
                    </a:p>
                  </a:txBody>
                  <a:tcPr/>
                </a:tc>
                <a:tc>
                  <a:txBody>
                    <a:bodyPr/>
                    <a:lstStyle/>
                    <a:p>
                      <a:r>
                        <a:rPr lang="en-IN" dirty="0" smtClean="0"/>
                        <a:t>Allows duplicates</a:t>
                      </a:r>
                      <a:endParaRPr lang="en-IN" dirty="0"/>
                    </a:p>
                  </a:txBody>
                  <a:tcPr/>
                </a:tc>
                <a:extLst>
                  <a:ext uri="{0D108BD9-81ED-4DB2-BD59-A6C34878D82A}">
                    <a16:rowId xmlns:a16="http://schemas.microsoft.com/office/drawing/2014/main" val="2941702540"/>
                  </a:ext>
                </a:extLst>
              </a:tr>
              <a:tr h="416979">
                <a:tc>
                  <a:txBody>
                    <a:bodyPr/>
                    <a:lstStyle/>
                    <a:p>
                      <a:r>
                        <a:rPr lang="en-IN" dirty="0" smtClean="0"/>
                        <a:t>Set</a:t>
                      </a:r>
                      <a:endParaRPr lang="en-IN" dirty="0"/>
                    </a:p>
                  </a:txBody>
                  <a:tcPr/>
                </a:tc>
                <a:tc>
                  <a:txBody>
                    <a:bodyPr/>
                    <a:lstStyle/>
                    <a:p>
                      <a:r>
                        <a:rPr lang="en-IN" dirty="0" smtClean="0"/>
                        <a:t>Unique elements</a:t>
                      </a:r>
                      <a:endParaRPr lang="en-IN" dirty="0"/>
                    </a:p>
                  </a:txBody>
                  <a:tcPr/>
                </a:tc>
                <a:tc>
                  <a:txBody>
                    <a:bodyPr/>
                    <a:lstStyle/>
                    <a:p>
                      <a:r>
                        <a:rPr lang="en-IN" dirty="0" smtClean="0"/>
                        <a:t>No duplicates allowed</a:t>
                      </a:r>
                      <a:endParaRPr lang="en-IN" dirty="0"/>
                    </a:p>
                  </a:txBody>
                  <a:tcPr/>
                </a:tc>
                <a:extLst>
                  <a:ext uri="{0D108BD9-81ED-4DB2-BD59-A6C34878D82A}">
                    <a16:rowId xmlns:a16="http://schemas.microsoft.com/office/drawing/2014/main" val="2500700064"/>
                  </a:ext>
                </a:extLst>
              </a:tr>
              <a:tr h="416979">
                <a:tc>
                  <a:txBody>
                    <a:bodyPr/>
                    <a:lstStyle/>
                    <a:p>
                      <a:r>
                        <a:rPr lang="en-IN" dirty="0" smtClean="0"/>
                        <a:t>Map</a:t>
                      </a:r>
                      <a:endParaRPr lang="en-IN" dirty="0"/>
                    </a:p>
                  </a:txBody>
                  <a:tcPr/>
                </a:tc>
                <a:tc>
                  <a:txBody>
                    <a:bodyPr/>
                    <a:lstStyle/>
                    <a:p>
                      <a:r>
                        <a:rPr lang="en-IN" dirty="0" smtClean="0"/>
                        <a:t>Key-value pairs</a:t>
                      </a:r>
                      <a:endParaRPr lang="en-IN" dirty="0"/>
                    </a:p>
                  </a:txBody>
                  <a:tcPr/>
                </a:tc>
                <a:tc>
                  <a:txBody>
                    <a:bodyPr/>
                    <a:lstStyle/>
                    <a:p>
                      <a:r>
                        <a:rPr lang="en-IN" dirty="0" smtClean="0"/>
                        <a:t>Fast lookups via key</a:t>
                      </a:r>
                      <a:endParaRPr lang="en-IN" dirty="0"/>
                    </a:p>
                  </a:txBody>
                  <a:tcPr/>
                </a:tc>
                <a:extLst>
                  <a:ext uri="{0D108BD9-81ED-4DB2-BD59-A6C34878D82A}">
                    <a16:rowId xmlns:a16="http://schemas.microsoft.com/office/drawing/2014/main" val="279297041"/>
                  </a:ext>
                </a:extLst>
              </a:tr>
              <a:tr h="416979">
                <a:tc>
                  <a:txBody>
                    <a:bodyPr/>
                    <a:lstStyle/>
                    <a:p>
                      <a:r>
                        <a:rPr lang="en-IN" dirty="0" smtClean="0"/>
                        <a:t>Queue</a:t>
                      </a:r>
                      <a:endParaRPr lang="en-IN" dirty="0"/>
                    </a:p>
                  </a:txBody>
                  <a:tcPr/>
                </a:tc>
                <a:tc>
                  <a:txBody>
                    <a:bodyPr/>
                    <a:lstStyle/>
                    <a:p>
                      <a:r>
                        <a:rPr lang="en-IN" dirty="0" smtClean="0"/>
                        <a:t>Elements for processing (FIFO)</a:t>
                      </a:r>
                      <a:endParaRPr lang="en-IN" dirty="0"/>
                    </a:p>
                  </a:txBody>
                  <a:tcPr/>
                </a:tc>
                <a:tc>
                  <a:txBody>
                    <a:bodyPr/>
                    <a:lstStyle/>
                    <a:p>
                      <a:r>
                        <a:rPr lang="en-IN" dirty="0" smtClean="0"/>
                        <a:t>Insertion/removal rules</a:t>
                      </a:r>
                      <a:endParaRPr lang="en-IN" dirty="0"/>
                    </a:p>
                  </a:txBody>
                  <a:tcPr/>
                </a:tc>
                <a:extLst>
                  <a:ext uri="{0D108BD9-81ED-4DB2-BD59-A6C34878D82A}">
                    <a16:rowId xmlns:a16="http://schemas.microsoft.com/office/drawing/2014/main" val="2125181760"/>
                  </a:ext>
                </a:extLst>
              </a:tr>
            </a:tbl>
          </a:graphicData>
        </a:graphic>
      </p:graphicFrame>
    </p:spTree>
    <p:extLst>
      <p:ext uri="{BB962C8B-B14F-4D97-AF65-F5344CB8AC3E}">
        <p14:creationId xmlns:p14="http://schemas.microsoft.com/office/powerpoint/2010/main" val="30305947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arial, sans-serif"/>
              </a:rPr>
              <a:t>Collection Classes - </a:t>
            </a:r>
            <a:r>
              <a:rPr lang="en-US" dirty="0" err="1" smtClean="0">
                <a:solidFill>
                  <a:srgbClr val="000000"/>
                </a:solidFill>
                <a:latin typeface="arial, sans-serif"/>
              </a:rPr>
              <a:t>ArrayList</a:t>
            </a:r>
            <a:r>
              <a:rPr lang="en-US" dirty="0">
                <a:solidFill>
                  <a:srgbClr val="000000"/>
                </a:solidFill>
                <a:latin typeface="arial, sans-serif"/>
              </a:rPr>
              <a:t>, </a:t>
            </a:r>
            <a:r>
              <a:rPr lang="en-US" dirty="0" err="1">
                <a:solidFill>
                  <a:srgbClr val="000000"/>
                </a:solidFill>
                <a:latin typeface="arial, sans-serif"/>
              </a:rPr>
              <a:t>HashSet</a:t>
            </a:r>
            <a:r>
              <a:rPr lang="en-US" dirty="0">
                <a:solidFill>
                  <a:srgbClr val="000000"/>
                </a:solidFill>
                <a:latin typeface="arial, sans-serif"/>
              </a:rPr>
              <a:t>, </a:t>
            </a:r>
            <a:r>
              <a:rPr lang="en-US" dirty="0" err="1">
                <a:solidFill>
                  <a:srgbClr val="000000"/>
                </a:solidFill>
                <a:latin typeface="arial, sans-serif"/>
              </a:rPr>
              <a:t>HashMap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1444649"/>
              </p:ext>
            </p:extLst>
          </p:nvPr>
        </p:nvGraphicFramePr>
        <p:xfrm>
          <a:off x="838200" y="2629694"/>
          <a:ext cx="10515600" cy="2743200"/>
        </p:xfrm>
        <a:graphic>
          <a:graphicData uri="http://schemas.openxmlformats.org/drawingml/2006/table">
            <a:tbl>
              <a:tblPr>
                <a:tableStyleId>{69012ECD-51FC-41F1-AA8D-1B2483CD663E}</a:tableStyleId>
              </a:tblPr>
              <a:tblGrid>
                <a:gridCol w="2628900">
                  <a:extLst>
                    <a:ext uri="{9D8B030D-6E8A-4147-A177-3AD203B41FA5}">
                      <a16:colId xmlns:a16="http://schemas.microsoft.com/office/drawing/2014/main" val="3876028993"/>
                    </a:ext>
                  </a:extLst>
                </a:gridCol>
                <a:gridCol w="2628900">
                  <a:extLst>
                    <a:ext uri="{9D8B030D-6E8A-4147-A177-3AD203B41FA5}">
                      <a16:colId xmlns:a16="http://schemas.microsoft.com/office/drawing/2014/main" val="2643721127"/>
                    </a:ext>
                  </a:extLst>
                </a:gridCol>
                <a:gridCol w="2628900">
                  <a:extLst>
                    <a:ext uri="{9D8B030D-6E8A-4147-A177-3AD203B41FA5}">
                      <a16:colId xmlns:a16="http://schemas.microsoft.com/office/drawing/2014/main" val="2632635907"/>
                    </a:ext>
                  </a:extLst>
                </a:gridCol>
                <a:gridCol w="2628900">
                  <a:extLst>
                    <a:ext uri="{9D8B030D-6E8A-4147-A177-3AD203B41FA5}">
                      <a16:colId xmlns:a16="http://schemas.microsoft.com/office/drawing/2014/main" val="3322593829"/>
                    </a:ext>
                  </a:extLst>
                </a:gridCol>
              </a:tblGrid>
              <a:tr h="0">
                <a:tc>
                  <a:txBody>
                    <a:bodyPr/>
                    <a:lstStyle/>
                    <a:p>
                      <a:r>
                        <a:rPr lang="en-IN" dirty="0">
                          <a:solidFill>
                            <a:schemeClr val="bg1"/>
                          </a:solidFill>
                        </a:rPr>
                        <a:t>Feature</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a:solidFill>
                            <a:schemeClr val="bg1"/>
                          </a:solidFill>
                        </a:rPr>
                        <a:t>ArrayList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a:solidFill>
                            <a:schemeClr val="bg1"/>
                          </a:solidFill>
                        </a:rPr>
                        <a:t>HashSet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IN" dirty="0" err="1">
                          <a:solidFill>
                            <a:schemeClr val="bg1"/>
                          </a:solidFill>
                        </a:rPr>
                        <a:t>HashMap</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83607936"/>
                  </a:ext>
                </a:extLst>
              </a:tr>
              <a:tr h="0">
                <a:tc>
                  <a:txBody>
                    <a:bodyPr/>
                    <a:lstStyle/>
                    <a:p>
                      <a:r>
                        <a:rPr lang="en-IN" dirty="0"/>
                        <a:t>Use-case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Ordered 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a:t>Unique items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Key-Value pairs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13905415"/>
                  </a:ext>
                </a:extLst>
              </a:tr>
              <a:tr h="0">
                <a:tc>
                  <a:txBody>
                    <a:bodyPr/>
                    <a:lstStyle/>
                    <a:p>
                      <a:r>
                        <a:rPr lang="en-IN" dirty="0"/>
                        <a:t>Duplicates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Allowed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a:t>❌ Not allowed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Keys: No, </a:t>
                      </a:r>
                      <a:endParaRPr lang="en-IN" dirty="0" smtClean="0"/>
                    </a:p>
                    <a:p>
                      <a:r>
                        <a:rPr lang="en-IN" dirty="0" smtClean="0"/>
                        <a:t>✅ </a:t>
                      </a:r>
                      <a:r>
                        <a:rPr lang="en-IN" dirty="0"/>
                        <a:t>Values: Yes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1558430"/>
                  </a:ext>
                </a:extLst>
              </a:tr>
              <a:tr h="0">
                <a:tc>
                  <a:txBody>
                    <a:bodyPr/>
                    <a:lstStyle/>
                    <a:p>
                      <a:r>
                        <a:rPr lang="en-IN" dirty="0"/>
                        <a:t>Maintains Order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No (use </a:t>
                      </a:r>
                      <a:r>
                        <a:rPr lang="en-IN" dirty="0" err="1"/>
                        <a:t>LinkedHashMap</a:t>
                      </a:r>
                      <a:r>
                        <a:rPr lang="en-IN" dirty="0"/>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66606896"/>
                  </a:ext>
                </a:extLst>
              </a:tr>
              <a:tr h="0">
                <a:tc>
                  <a:txBody>
                    <a:bodyPr/>
                    <a:lstStyle/>
                    <a:p>
                      <a:r>
                        <a:rPr lang="en-IN"/>
                        <a:t>Key Lookup</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a:t>❌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 Yes (by key)</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90226778"/>
                  </a:ext>
                </a:extLst>
              </a:tr>
              <a:tr h="0">
                <a:tc>
                  <a:txBody>
                    <a:bodyPr/>
                    <a:lstStyle/>
                    <a:p>
                      <a:r>
                        <a:rPr lang="en-IN"/>
                        <a:t>Internal Structure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r>
                        <a:rPr lang="en-IN"/>
                        <a:t>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r>
                        <a:rPr lang="en-IN"/>
                        <a:t>Hash 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r>
                        <a:rPr lang="en-IN" dirty="0"/>
                        <a:t>Hash table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2187305049"/>
                  </a:ext>
                </a:extLst>
              </a:tr>
            </a:tbl>
          </a:graphicData>
        </a:graphic>
      </p:graphicFrame>
    </p:spTree>
    <p:extLst>
      <p:ext uri="{BB962C8B-B14F-4D97-AF65-F5344CB8AC3E}">
        <p14:creationId xmlns:p14="http://schemas.microsoft.com/office/powerpoint/2010/main" val="15426438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Collection Classes – Methods [</a:t>
            </a:r>
            <a:r>
              <a:rPr lang="en-US" smtClean="0">
                <a:solidFill>
                  <a:srgbClr val="000000"/>
                </a:solidFill>
                <a:latin typeface="arial, sans-serif"/>
              </a:rPr>
              <a:t>ArrayList</a:t>
            </a:r>
            <a:r>
              <a:rPr lang="en-US" dirty="0" smtClean="0">
                <a:solidFill>
                  <a:srgbClr val="000000"/>
                </a:solidFill>
                <a:latin typeface="arial, sans-serif"/>
              </a:rPr>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0560047"/>
              </p:ext>
            </p:extLst>
          </p:nvPr>
        </p:nvGraphicFramePr>
        <p:xfrm>
          <a:off x="838200" y="1940976"/>
          <a:ext cx="10515600" cy="402336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423626982"/>
                    </a:ext>
                  </a:extLst>
                </a:gridCol>
                <a:gridCol w="5257800">
                  <a:extLst>
                    <a:ext uri="{9D8B030D-6E8A-4147-A177-3AD203B41FA5}">
                      <a16:colId xmlns:a16="http://schemas.microsoft.com/office/drawing/2014/main" val="3033407699"/>
                    </a:ext>
                  </a:extLst>
                </a:gridCol>
              </a:tblGrid>
              <a:tr h="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532044251"/>
                  </a:ext>
                </a:extLst>
              </a:tr>
              <a:tr h="0">
                <a:tc>
                  <a:txBody>
                    <a:bodyPr/>
                    <a:lstStyle/>
                    <a:p>
                      <a:r>
                        <a:rPr lang="en-IN" dirty="0"/>
                        <a:t>add(E e)</a:t>
                      </a:r>
                    </a:p>
                  </a:txBody>
                  <a:tcPr anchor="ctr">
                    <a:solidFill>
                      <a:schemeClr val="bg1"/>
                    </a:solidFill>
                  </a:tcPr>
                </a:tc>
                <a:tc>
                  <a:txBody>
                    <a:bodyPr/>
                    <a:lstStyle/>
                    <a:p>
                      <a:r>
                        <a:rPr lang="en-US"/>
                        <a:t>Adds an element to the end of the list</a:t>
                      </a:r>
                    </a:p>
                  </a:txBody>
                  <a:tcPr anchor="ctr">
                    <a:solidFill>
                      <a:schemeClr val="bg1"/>
                    </a:solidFill>
                  </a:tcPr>
                </a:tc>
                <a:extLst>
                  <a:ext uri="{0D108BD9-81ED-4DB2-BD59-A6C34878D82A}">
                    <a16:rowId xmlns:a16="http://schemas.microsoft.com/office/drawing/2014/main" val="3795314913"/>
                  </a:ext>
                </a:extLst>
              </a:tr>
              <a:tr h="0">
                <a:tc>
                  <a:txBody>
                    <a:bodyPr/>
                    <a:lstStyle/>
                    <a:p>
                      <a:r>
                        <a:rPr lang="en-IN" dirty="0"/>
                        <a:t>add(</a:t>
                      </a:r>
                      <a:r>
                        <a:rPr lang="en-IN" dirty="0" err="1"/>
                        <a:t>int</a:t>
                      </a:r>
                      <a:r>
                        <a:rPr lang="en-IN" dirty="0"/>
                        <a:t> </a:t>
                      </a:r>
                      <a:r>
                        <a:rPr lang="en-IN" dirty="0" err="1"/>
                        <a:t>i</a:t>
                      </a:r>
                      <a:r>
                        <a:rPr lang="en-IN" dirty="0"/>
                        <a:t>, E e)</a:t>
                      </a:r>
                    </a:p>
                  </a:txBody>
                  <a:tcPr anchor="ctr">
                    <a:solidFill>
                      <a:schemeClr val="bg1"/>
                    </a:solidFill>
                  </a:tcPr>
                </a:tc>
                <a:tc>
                  <a:txBody>
                    <a:bodyPr/>
                    <a:lstStyle/>
                    <a:p>
                      <a:r>
                        <a:rPr lang="en-US"/>
                        <a:t>Inserts element at specific index</a:t>
                      </a:r>
                    </a:p>
                  </a:txBody>
                  <a:tcPr anchor="ctr">
                    <a:solidFill>
                      <a:schemeClr val="bg1"/>
                    </a:solidFill>
                  </a:tcPr>
                </a:tc>
                <a:extLst>
                  <a:ext uri="{0D108BD9-81ED-4DB2-BD59-A6C34878D82A}">
                    <a16:rowId xmlns:a16="http://schemas.microsoft.com/office/drawing/2014/main" val="3302217769"/>
                  </a:ext>
                </a:extLst>
              </a:tr>
              <a:tr h="0">
                <a:tc>
                  <a:txBody>
                    <a:bodyPr/>
                    <a:lstStyle/>
                    <a:p>
                      <a:r>
                        <a:rPr lang="en-IN" dirty="0"/>
                        <a:t>get(</a:t>
                      </a:r>
                      <a:r>
                        <a:rPr lang="en-IN" dirty="0" err="1"/>
                        <a:t>int</a:t>
                      </a:r>
                      <a:r>
                        <a:rPr lang="en-IN" dirty="0"/>
                        <a:t> </a:t>
                      </a:r>
                      <a:r>
                        <a:rPr lang="en-IN" dirty="0" err="1"/>
                        <a:t>i</a:t>
                      </a:r>
                      <a:r>
                        <a:rPr lang="en-IN" dirty="0"/>
                        <a:t>)</a:t>
                      </a:r>
                    </a:p>
                  </a:txBody>
                  <a:tcPr anchor="ctr">
                    <a:solidFill>
                      <a:schemeClr val="bg1"/>
                    </a:solidFill>
                  </a:tcPr>
                </a:tc>
                <a:tc>
                  <a:txBody>
                    <a:bodyPr/>
                    <a:lstStyle/>
                    <a:p>
                      <a:r>
                        <a:rPr lang="en-US"/>
                        <a:t>Returns the element at specified index</a:t>
                      </a:r>
                    </a:p>
                  </a:txBody>
                  <a:tcPr anchor="ctr">
                    <a:solidFill>
                      <a:schemeClr val="bg1"/>
                    </a:solidFill>
                  </a:tcPr>
                </a:tc>
                <a:extLst>
                  <a:ext uri="{0D108BD9-81ED-4DB2-BD59-A6C34878D82A}">
                    <a16:rowId xmlns:a16="http://schemas.microsoft.com/office/drawing/2014/main" val="1902880215"/>
                  </a:ext>
                </a:extLst>
              </a:tr>
              <a:tr h="0">
                <a:tc>
                  <a:txBody>
                    <a:bodyPr/>
                    <a:lstStyle/>
                    <a:p>
                      <a:r>
                        <a:rPr lang="en-IN"/>
                        <a:t>set(int i, E e)</a:t>
                      </a:r>
                    </a:p>
                  </a:txBody>
                  <a:tcPr anchor="ctr">
                    <a:solidFill>
                      <a:schemeClr val="bg1"/>
                    </a:solidFill>
                  </a:tcPr>
                </a:tc>
                <a:tc>
                  <a:txBody>
                    <a:bodyPr/>
                    <a:lstStyle/>
                    <a:p>
                      <a:r>
                        <a:rPr lang="en-US" dirty="0"/>
                        <a:t>Replaces element at given index with new value</a:t>
                      </a:r>
                    </a:p>
                  </a:txBody>
                  <a:tcPr anchor="ctr">
                    <a:solidFill>
                      <a:schemeClr val="bg1"/>
                    </a:solidFill>
                  </a:tcPr>
                </a:tc>
                <a:extLst>
                  <a:ext uri="{0D108BD9-81ED-4DB2-BD59-A6C34878D82A}">
                    <a16:rowId xmlns:a16="http://schemas.microsoft.com/office/drawing/2014/main" val="1471793400"/>
                  </a:ext>
                </a:extLst>
              </a:tr>
              <a:tr h="0">
                <a:tc>
                  <a:txBody>
                    <a:bodyPr/>
                    <a:lstStyle/>
                    <a:p>
                      <a:r>
                        <a:rPr lang="en-IN"/>
                        <a:t>remove(int i)</a:t>
                      </a:r>
                    </a:p>
                  </a:txBody>
                  <a:tcPr anchor="ctr">
                    <a:solidFill>
                      <a:schemeClr val="bg1"/>
                    </a:solidFill>
                  </a:tcPr>
                </a:tc>
                <a:tc>
                  <a:txBody>
                    <a:bodyPr/>
                    <a:lstStyle/>
                    <a:p>
                      <a:r>
                        <a:rPr lang="en-US" dirty="0"/>
                        <a:t>Removes element at specified index</a:t>
                      </a:r>
                    </a:p>
                  </a:txBody>
                  <a:tcPr anchor="ctr">
                    <a:solidFill>
                      <a:schemeClr val="bg1"/>
                    </a:solidFill>
                  </a:tcPr>
                </a:tc>
                <a:extLst>
                  <a:ext uri="{0D108BD9-81ED-4DB2-BD59-A6C34878D82A}">
                    <a16:rowId xmlns:a16="http://schemas.microsoft.com/office/drawing/2014/main" val="4193222205"/>
                  </a:ext>
                </a:extLst>
              </a:tr>
              <a:tr h="0">
                <a:tc>
                  <a:txBody>
                    <a:bodyPr/>
                    <a:lstStyle/>
                    <a:p>
                      <a:r>
                        <a:rPr lang="en-IN"/>
                        <a:t>size()</a:t>
                      </a:r>
                    </a:p>
                  </a:txBody>
                  <a:tcPr anchor="ctr">
                    <a:solidFill>
                      <a:schemeClr val="bg1"/>
                    </a:solidFill>
                  </a:tcPr>
                </a:tc>
                <a:tc>
                  <a:txBody>
                    <a:bodyPr/>
                    <a:lstStyle/>
                    <a:p>
                      <a:r>
                        <a:rPr lang="en-US" dirty="0"/>
                        <a:t>Returns the number of elements in the list</a:t>
                      </a:r>
                    </a:p>
                  </a:txBody>
                  <a:tcPr anchor="ctr">
                    <a:solidFill>
                      <a:schemeClr val="bg1"/>
                    </a:solidFill>
                  </a:tcPr>
                </a:tc>
                <a:extLst>
                  <a:ext uri="{0D108BD9-81ED-4DB2-BD59-A6C34878D82A}">
                    <a16:rowId xmlns:a16="http://schemas.microsoft.com/office/drawing/2014/main" val="1274094822"/>
                  </a:ext>
                </a:extLst>
              </a:tr>
              <a:tr h="0">
                <a:tc>
                  <a:txBody>
                    <a:bodyPr/>
                    <a:lstStyle/>
                    <a:p>
                      <a:r>
                        <a:rPr lang="en-IN"/>
                        <a:t>contains(E e)</a:t>
                      </a:r>
                    </a:p>
                  </a:txBody>
                  <a:tcPr anchor="ctr">
                    <a:solidFill>
                      <a:schemeClr val="bg1"/>
                    </a:solidFill>
                  </a:tcPr>
                </a:tc>
                <a:tc>
                  <a:txBody>
                    <a:bodyPr/>
                    <a:lstStyle/>
                    <a:p>
                      <a:r>
                        <a:rPr lang="en-US" dirty="0"/>
                        <a:t>Returns true if element exists in the list</a:t>
                      </a:r>
                    </a:p>
                  </a:txBody>
                  <a:tcPr anchor="ctr">
                    <a:solidFill>
                      <a:schemeClr val="bg1"/>
                    </a:solidFill>
                  </a:tcPr>
                </a:tc>
                <a:extLst>
                  <a:ext uri="{0D108BD9-81ED-4DB2-BD59-A6C34878D82A}">
                    <a16:rowId xmlns:a16="http://schemas.microsoft.com/office/drawing/2014/main" val="2273420895"/>
                  </a:ext>
                </a:extLst>
              </a:tr>
              <a:tr h="0">
                <a:tc>
                  <a:txBody>
                    <a:bodyPr/>
                    <a:lstStyle/>
                    <a:p>
                      <a:r>
                        <a:rPr lang="en-IN"/>
                        <a:t>indexOf(E e)</a:t>
                      </a:r>
                    </a:p>
                  </a:txBody>
                  <a:tcPr anchor="ctr">
                    <a:solidFill>
                      <a:schemeClr val="bg1"/>
                    </a:solidFill>
                  </a:tcPr>
                </a:tc>
                <a:tc>
                  <a:txBody>
                    <a:bodyPr/>
                    <a:lstStyle/>
                    <a:p>
                      <a:r>
                        <a:rPr lang="en-US" dirty="0"/>
                        <a:t>Returns index of first occurrence of element</a:t>
                      </a:r>
                    </a:p>
                  </a:txBody>
                  <a:tcPr anchor="ctr">
                    <a:solidFill>
                      <a:schemeClr val="bg1"/>
                    </a:solidFill>
                  </a:tcPr>
                </a:tc>
                <a:extLst>
                  <a:ext uri="{0D108BD9-81ED-4DB2-BD59-A6C34878D82A}">
                    <a16:rowId xmlns:a16="http://schemas.microsoft.com/office/drawing/2014/main" val="3549560552"/>
                  </a:ext>
                </a:extLst>
              </a:tr>
              <a:tr h="0">
                <a:tc>
                  <a:txBody>
                    <a:bodyPr/>
                    <a:lstStyle/>
                    <a:p>
                      <a:r>
                        <a:rPr lang="en-IN"/>
                        <a:t>clear()</a:t>
                      </a:r>
                    </a:p>
                  </a:txBody>
                  <a:tcPr anchor="ctr">
                    <a:solidFill>
                      <a:schemeClr val="bg1"/>
                    </a:solidFill>
                  </a:tcPr>
                </a:tc>
                <a:tc>
                  <a:txBody>
                    <a:bodyPr/>
                    <a:lstStyle/>
                    <a:p>
                      <a:r>
                        <a:rPr lang="en-IN" dirty="0"/>
                        <a:t>Removes all elements</a:t>
                      </a:r>
                    </a:p>
                  </a:txBody>
                  <a:tcPr anchor="ctr">
                    <a:solidFill>
                      <a:schemeClr val="bg1"/>
                    </a:solidFill>
                  </a:tcPr>
                </a:tc>
                <a:extLst>
                  <a:ext uri="{0D108BD9-81ED-4DB2-BD59-A6C34878D82A}">
                    <a16:rowId xmlns:a16="http://schemas.microsoft.com/office/drawing/2014/main" val="2184017242"/>
                  </a:ext>
                </a:extLst>
              </a:tr>
              <a:tr h="0">
                <a:tc>
                  <a:txBody>
                    <a:bodyPr/>
                    <a:lstStyle/>
                    <a:p>
                      <a:r>
                        <a:rPr lang="en-IN"/>
                        <a:t>isEmpty()</a:t>
                      </a:r>
                    </a:p>
                  </a:txBody>
                  <a:tcPr anchor="ctr">
                    <a:solidFill>
                      <a:schemeClr val="bg1"/>
                    </a:solidFill>
                  </a:tcPr>
                </a:tc>
                <a:tc>
                  <a:txBody>
                    <a:bodyPr/>
                    <a:lstStyle/>
                    <a:p>
                      <a:r>
                        <a:rPr lang="en-US" dirty="0"/>
                        <a:t>Checks if the list is empty</a:t>
                      </a:r>
                    </a:p>
                  </a:txBody>
                  <a:tcPr anchor="ctr">
                    <a:solidFill>
                      <a:schemeClr val="bg1"/>
                    </a:solidFill>
                  </a:tcPr>
                </a:tc>
                <a:extLst>
                  <a:ext uri="{0D108BD9-81ED-4DB2-BD59-A6C34878D82A}">
                    <a16:rowId xmlns:a16="http://schemas.microsoft.com/office/drawing/2014/main" val="1159255442"/>
                  </a:ext>
                </a:extLst>
              </a:tr>
            </a:tbl>
          </a:graphicData>
        </a:graphic>
      </p:graphicFrame>
    </p:spTree>
    <p:extLst>
      <p:ext uri="{BB962C8B-B14F-4D97-AF65-F5344CB8AC3E}">
        <p14:creationId xmlns:p14="http://schemas.microsoft.com/office/powerpoint/2010/main" val="22557284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Classes – Methods </a:t>
            </a:r>
            <a:r>
              <a:rPr lang="en-IN" dirty="0" smtClean="0"/>
              <a:t>[</a:t>
            </a:r>
            <a:r>
              <a:rPr lang="en-US" dirty="0" err="1">
                <a:solidFill>
                  <a:srgbClr val="000000"/>
                </a:solidFill>
                <a:latin typeface="arial, sans-serif"/>
              </a:rPr>
              <a:t>HashSet</a:t>
            </a:r>
            <a:r>
              <a:rPr lang="en-US" dirty="0" smtClean="0">
                <a:solidFill>
                  <a:srgbClr val="000000"/>
                </a:solidFill>
                <a:latin typeface="arial, sans-serif"/>
              </a:rPr>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6486481"/>
              </p:ext>
            </p:extLst>
          </p:nvPr>
        </p:nvGraphicFramePr>
        <p:xfrm>
          <a:off x="838200" y="2003233"/>
          <a:ext cx="10515600" cy="292608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1168044223"/>
                    </a:ext>
                  </a:extLst>
                </a:gridCol>
                <a:gridCol w="5257800">
                  <a:extLst>
                    <a:ext uri="{9D8B030D-6E8A-4147-A177-3AD203B41FA5}">
                      <a16:colId xmlns:a16="http://schemas.microsoft.com/office/drawing/2014/main" val="3831005125"/>
                    </a:ext>
                  </a:extLst>
                </a:gridCol>
              </a:tblGrid>
              <a:tr h="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368515034"/>
                  </a:ext>
                </a:extLst>
              </a:tr>
              <a:tr h="0">
                <a:tc>
                  <a:txBody>
                    <a:bodyPr/>
                    <a:lstStyle/>
                    <a:p>
                      <a:r>
                        <a:rPr lang="en-IN"/>
                        <a:t>add(E e)</a:t>
                      </a:r>
                    </a:p>
                  </a:txBody>
                  <a:tcPr anchor="ctr">
                    <a:solidFill>
                      <a:schemeClr val="bg1"/>
                    </a:solidFill>
                  </a:tcPr>
                </a:tc>
                <a:tc>
                  <a:txBody>
                    <a:bodyPr/>
                    <a:lstStyle/>
                    <a:p>
                      <a:r>
                        <a:rPr lang="en-US"/>
                        <a:t>Adds element if it’s not already present</a:t>
                      </a:r>
                    </a:p>
                  </a:txBody>
                  <a:tcPr anchor="ctr">
                    <a:solidFill>
                      <a:schemeClr val="bg1"/>
                    </a:solidFill>
                  </a:tcPr>
                </a:tc>
                <a:extLst>
                  <a:ext uri="{0D108BD9-81ED-4DB2-BD59-A6C34878D82A}">
                    <a16:rowId xmlns:a16="http://schemas.microsoft.com/office/drawing/2014/main" val="2716336780"/>
                  </a:ext>
                </a:extLst>
              </a:tr>
              <a:tr h="0">
                <a:tc>
                  <a:txBody>
                    <a:bodyPr/>
                    <a:lstStyle/>
                    <a:p>
                      <a:r>
                        <a:rPr lang="en-IN"/>
                        <a:t>remove(E e)</a:t>
                      </a:r>
                    </a:p>
                  </a:txBody>
                  <a:tcPr anchor="ctr">
                    <a:solidFill>
                      <a:schemeClr val="bg1"/>
                    </a:solidFill>
                  </a:tcPr>
                </a:tc>
                <a:tc>
                  <a:txBody>
                    <a:bodyPr/>
                    <a:lstStyle/>
                    <a:p>
                      <a:r>
                        <a:rPr lang="en-IN"/>
                        <a:t>Removes the specified element</a:t>
                      </a:r>
                    </a:p>
                  </a:txBody>
                  <a:tcPr anchor="ctr">
                    <a:solidFill>
                      <a:schemeClr val="bg1"/>
                    </a:solidFill>
                  </a:tcPr>
                </a:tc>
                <a:extLst>
                  <a:ext uri="{0D108BD9-81ED-4DB2-BD59-A6C34878D82A}">
                    <a16:rowId xmlns:a16="http://schemas.microsoft.com/office/drawing/2014/main" val="3854709649"/>
                  </a:ext>
                </a:extLst>
              </a:tr>
              <a:tr h="0">
                <a:tc>
                  <a:txBody>
                    <a:bodyPr/>
                    <a:lstStyle/>
                    <a:p>
                      <a:r>
                        <a:rPr lang="en-IN"/>
                        <a:t>contains(E e)</a:t>
                      </a:r>
                    </a:p>
                  </a:txBody>
                  <a:tcPr anchor="ctr">
                    <a:solidFill>
                      <a:schemeClr val="bg1"/>
                    </a:solidFill>
                  </a:tcPr>
                </a:tc>
                <a:tc>
                  <a:txBody>
                    <a:bodyPr/>
                    <a:lstStyle/>
                    <a:p>
                      <a:r>
                        <a:rPr lang="en-US"/>
                        <a:t>Returns true if the element exists</a:t>
                      </a:r>
                    </a:p>
                  </a:txBody>
                  <a:tcPr anchor="ctr">
                    <a:solidFill>
                      <a:schemeClr val="bg1"/>
                    </a:solidFill>
                  </a:tcPr>
                </a:tc>
                <a:extLst>
                  <a:ext uri="{0D108BD9-81ED-4DB2-BD59-A6C34878D82A}">
                    <a16:rowId xmlns:a16="http://schemas.microsoft.com/office/drawing/2014/main" val="369654843"/>
                  </a:ext>
                </a:extLst>
              </a:tr>
              <a:tr h="0">
                <a:tc>
                  <a:txBody>
                    <a:bodyPr/>
                    <a:lstStyle/>
                    <a:p>
                      <a:r>
                        <a:rPr lang="en-IN"/>
                        <a:t>size()</a:t>
                      </a:r>
                    </a:p>
                  </a:txBody>
                  <a:tcPr anchor="ctr">
                    <a:solidFill>
                      <a:schemeClr val="bg1"/>
                    </a:solidFill>
                  </a:tcPr>
                </a:tc>
                <a:tc>
                  <a:txBody>
                    <a:bodyPr/>
                    <a:lstStyle/>
                    <a:p>
                      <a:r>
                        <a:rPr lang="en-IN"/>
                        <a:t>Returns number of elements</a:t>
                      </a:r>
                    </a:p>
                  </a:txBody>
                  <a:tcPr anchor="ctr">
                    <a:solidFill>
                      <a:schemeClr val="bg1"/>
                    </a:solidFill>
                  </a:tcPr>
                </a:tc>
                <a:extLst>
                  <a:ext uri="{0D108BD9-81ED-4DB2-BD59-A6C34878D82A}">
                    <a16:rowId xmlns:a16="http://schemas.microsoft.com/office/drawing/2014/main" val="3978021673"/>
                  </a:ext>
                </a:extLst>
              </a:tr>
              <a:tr h="0">
                <a:tc>
                  <a:txBody>
                    <a:bodyPr/>
                    <a:lstStyle/>
                    <a:p>
                      <a:r>
                        <a:rPr lang="en-IN"/>
                        <a:t>isEmpty()</a:t>
                      </a:r>
                    </a:p>
                  </a:txBody>
                  <a:tcPr anchor="ctr">
                    <a:solidFill>
                      <a:schemeClr val="bg1"/>
                    </a:solidFill>
                  </a:tcPr>
                </a:tc>
                <a:tc>
                  <a:txBody>
                    <a:bodyPr/>
                    <a:lstStyle/>
                    <a:p>
                      <a:r>
                        <a:rPr lang="en-US"/>
                        <a:t>Checks if set is empty</a:t>
                      </a:r>
                    </a:p>
                  </a:txBody>
                  <a:tcPr anchor="ctr">
                    <a:solidFill>
                      <a:schemeClr val="bg1"/>
                    </a:solidFill>
                  </a:tcPr>
                </a:tc>
                <a:extLst>
                  <a:ext uri="{0D108BD9-81ED-4DB2-BD59-A6C34878D82A}">
                    <a16:rowId xmlns:a16="http://schemas.microsoft.com/office/drawing/2014/main" val="1450012550"/>
                  </a:ext>
                </a:extLst>
              </a:tr>
              <a:tr h="0">
                <a:tc>
                  <a:txBody>
                    <a:bodyPr/>
                    <a:lstStyle/>
                    <a:p>
                      <a:r>
                        <a:rPr lang="en-IN"/>
                        <a:t>clear()</a:t>
                      </a:r>
                    </a:p>
                  </a:txBody>
                  <a:tcPr anchor="ctr">
                    <a:solidFill>
                      <a:schemeClr val="bg1"/>
                    </a:solidFill>
                  </a:tcPr>
                </a:tc>
                <a:tc>
                  <a:txBody>
                    <a:bodyPr/>
                    <a:lstStyle/>
                    <a:p>
                      <a:r>
                        <a:rPr lang="en-IN"/>
                        <a:t>Removes all elements</a:t>
                      </a:r>
                    </a:p>
                  </a:txBody>
                  <a:tcPr anchor="ctr">
                    <a:solidFill>
                      <a:schemeClr val="bg1"/>
                    </a:solidFill>
                  </a:tcPr>
                </a:tc>
                <a:extLst>
                  <a:ext uri="{0D108BD9-81ED-4DB2-BD59-A6C34878D82A}">
                    <a16:rowId xmlns:a16="http://schemas.microsoft.com/office/drawing/2014/main" val="2237705142"/>
                  </a:ext>
                </a:extLst>
              </a:tr>
              <a:tr h="0">
                <a:tc>
                  <a:txBody>
                    <a:bodyPr/>
                    <a:lstStyle/>
                    <a:p>
                      <a:r>
                        <a:rPr lang="en-IN"/>
                        <a:t>iterator()</a:t>
                      </a:r>
                    </a:p>
                  </a:txBody>
                  <a:tcPr anchor="ctr">
                    <a:solidFill>
                      <a:schemeClr val="bg1"/>
                    </a:solidFill>
                  </a:tcPr>
                </a:tc>
                <a:tc>
                  <a:txBody>
                    <a:bodyPr/>
                    <a:lstStyle/>
                    <a:p>
                      <a:r>
                        <a:rPr lang="en-US" dirty="0"/>
                        <a:t>Returns an iterator over elements</a:t>
                      </a:r>
                    </a:p>
                  </a:txBody>
                  <a:tcPr anchor="ctr">
                    <a:solidFill>
                      <a:schemeClr val="bg1"/>
                    </a:solidFill>
                  </a:tcPr>
                </a:tc>
                <a:extLst>
                  <a:ext uri="{0D108BD9-81ED-4DB2-BD59-A6C34878D82A}">
                    <a16:rowId xmlns:a16="http://schemas.microsoft.com/office/drawing/2014/main" val="1501936547"/>
                  </a:ext>
                </a:extLst>
              </a:tr>
            </a:tbl>
          </a:graphicData>
        </a:graphic>
      </p:graphicFrame>
    </p:spTree>
    <p:extLst>
      <p:ext uri="{BB962C8B-B14F-4D97-AF65-F5344CB8AC3E}">
        <p14:creationId xmlns:p14="http://schemas.microsoft.com/office/powerpoint/2010/main" val="29082716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Classes – Methods </a:t>
            </a:r>
            <a:r>
              <a:rPr lang="en-IN" dirty="0" smtClean="0"/>
              <a:t>[</a:t>
            </a:r>
            <a:r>
              <a:rPr lang="en-US" dirty="0" err="1" smtClean="0">
                <a:solidFill>
                  <a:srgbClr val="000000"/>
                </a:solidFill>
                <a:latin typeface="arial, sans-serif"/>
              </a:rPr>
              <a:t>HashMap</a:t>
            </a:r>
            <a:r>
              <a:rPr lang="en-US" dirty="0" smtClean="0">
                <a:solidFill>
                  <a:srgbClr val="000000"/>
                </a:solidFill>
                <a:latin typeface="arial, sans-serif"/>
              </a:rPr>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0963515"/>
              </p:ext>
            </p:extLst>
          </p:nvPr>
        </p:nvGraphicFramePr>
        <p:xfrm>
          <a:off x="883460" y="1811462"/>
          <a:ext cx="10425080" cy="4379664"/>
        </p:xfrm>
        <a:graphic>
          <a:graphicData uri="http://schemas.openxmlformats.org/drawingml/2006/table">
            <a:tbl>
              <a:tblPr>
                <a:tableStyleId>{3C2FFA5D-87B4-456A-9821-1D502468CF0F}</a:tableStyleId>
              </a:tblPr>
              <a:tblGrid>
                <a:gridCol w="5212540">
                  <a:extLst>
                    <a:ext uri="{9D8B030D-6E8A-4147-A177-3AD203B41FA5}">
                      <a16:colId xmlns:a16="http://schemas.microsoft.com/office/drawing/2014/main" val="1195359840"/>
                    </a:ext>
                  </a:extLst>
                </a:gridCol>
                <a:gridCol w="5212540">
                  <a:extLst>
                    <a:ext uri="{9D8B030D-6E8A-4147-A177-3AD203B41FA5}">
                      <a16:colId xmlns:a16="http://schemas.microsoft.com/office/drawing/2014/main" val="619980566"/>
                    </a:ext>
                  </a:extLst>
                </a:gridCol>
              </a:tblGrid>
              <a:tr h="362611">
                <a:tc>
                  <a:txBody>
                    <a:bodyPr/>
                    <a:lstStyle/>
                    <a:p>
                      <a:r>
                        <a:rPr lang="en-IN" sz="1800"/>
                        <a:t>Method</a:t>
                      </a:r>
                    </a:p>
                  </a:txBody>
                  <a:tcPr marL="90653" marR="90653" marT="45326" marB="45326" anchor="ctr"/>
                </a:tc>
                <a:tc>
                  <a:txBody>
                    <a:bodyPr/>
                    <a:lstStyle/>
                    <a:p>
                      <a:r>
                        <a:rPr lang="en-IN" sz="1800" dirty="0"/>
                        <a:t>Description</a:t>
                      </a:r>
                    </a:p>
                  </a:txBody>
                  <a:tcPr marL="90653" marR="90653" marT="45326" marB="45326" anchor="ctr"/>
                </a:tc>
                <a:extLst>
                  <a:ext uri="{0D108BD9-81ED-4DB2-BD59-A6C34878D82A}">
                    <a16:rowId xmlns:a16="http://schemas.microsoft.com/office/drawing/2014/main" val="3995056067"/>
                  </a:ext>
                </a:extLst>
              </a:tr>
              <a:tr h="362611">
                <a:tc>
                  <a:txBody>
                    <a:bodyPr/>
                    <a:lstStyle/>
                    <a:p>
                      <a:r>
                        <a:rPr lang="en-IN" sz="1800" dirty="0"/>
                        <a:t>put(K key, V value)</a:t>
                      </a:r>
                    </a:p>
                  </a:txBody>
                  <a:tcPr marL="90653" marR="90653" marT="45326" marB="45326" anchor="ctr">
                    <a:solidFill>
                      <a:schemeClr val="bg1"/>
                    </a:solidFill>
                  </a:tcPr>
                </a:tc>
                <a:tc>
                  <a:txBody>
                    <a:bodyPr/>
                    <a:lstStyle/>
                    <a:p>
                      <a:r>
                        <a:rPr lang="en-US" sz="1800"/>
                        <a:t>Adds key-value pair or updates existing key</a:t>
                      </a:r>
                    </a:p>
                  </a:txBody>
                  <a:tcPr marL="90653" marR="90653" marT="45326" marB="45326" anchor="ctr">
                    <a:solidFill>
                      <a:schemeClr val="bg1"/>
                    </a:solidFill>
                  </a:tcPr>
                </a:tc>
                <a:extLst>
                  <a:ext uri="{0D108BD9-81ED-4DB2-BD59-A6C34878D82A}">
                    <a16:rowId xmlns:a16="http://schemas.microsoft.com/office/drawing/2014/main" val="3510922245"/>
                  </a:ext>
                </a:extLst>
              </a:tr>
              <a:tr h="362611">
                <a:tc>
                  <a:txBody>
                    <a:bodyPr/>
                    <a:lstStyle/>
                    <a:p>
                      <a:r>
                        <a:rPr lang="en-IN" sz="1800" dirty="0"/>
                        <a:t>get(Object key)</a:t>
                      </a:r>
                    </a:p>
                  </a:txBody>
                  <a:tcPr marL="90653" marR="90653" marT="45326" marB="45326" anchor="ctr">
                    <a:solidFill>
                      <a:schemeClr val="bg1"/>
                    </a:solidFill>
                  </a:tcPr>
                </a:tc>
                <a:tc>
                  <a:txBody>
                    <a:bodyPr/>
                    <a:lstStyle/>
                    <a:p>
                      <a:r>
                        <a:rPr lang="en-US" sz="1800"/>
                        <a:t>Returns value for the given key</a:t>
                      </a:r>
                    </a:p>
                  </a:txBody>
                  <a:tcPr marL="90653" marR="90653" marT="45326" marB="45326" anchor="ctr">
                    <a:solidFill>
                      <a:schemeClr val="bg1"/>
                    </a:solidFill>
                  </a:tcPr>
                </a:tc>
                <a:extLst>
                  <a:ext uri="{0D108BD9-81ED-4DB2-BD59-A6C34878D82A}">
                    <a16:rowId xmlns:a16="http://schemas.microsoft.com/office/drawing/2014/main" val="2841606963"/>
                  </a:ext>
                </a:extLst>
              </a:tr>
              <a:tr h="362611">
                <a:tc>
                  <a:txBody>
                    <a:bodyPr/>
                    <a:lstStyle/>
                    <a:p>
                      <a:r>
                        <a:rPr lang="en-IN" sz="1800" dirty="0"/>
                        <a:t>remove(Object key)</a:t>
                      </a:r>
                    </a:p>
                  </a:txBody>
                  <a:tcPr marL="90653" marR="90653" marT="45326" marB="45326" anchor="ctr">
                    <a:solidFill>
                      <a:schemeClr val="bg1"/>
                    </a:solidFill>
                  </a:tcPr>
                </a:tc>
                <a:tc>
                  <a:txBody>
                    <a:bodyPr/>
                    <a:lstStyle/>
                    <a:p>
                      <a:r>
                        <a:rPr lang="en-IN" sz="1800"/>
                        <a:t>Removes entry by key</a:t>
                      </a:r>
                    </a:p>
                  </a:txBody>
                  <a:tcPr marL="90653" marR="90653" marT="45326" marB="45326" anchor="ctr">
                    <a:solidFill>
                      <a:schemeClr val="bg1"/>
                    </a:solidFill>
                  </a:tcPr>
                </a:tc>
                <a:extLst>
                  <a:ext uri="{0D108BD9-81ED-4DB2-BD59-A6C34878D82A}">
                    <a16:rowId xmlns:a16="http://schemas.microsoft.com/office/drawing/2014/main" val="1528112874"/>
                  </a:ext>
                </a:extLst>
              </a:tr>
              <a:tr h="362611">
                <a:tc>
                  <a:txBody>
                    <a:bodyPr/>
                    <a:lstStyle/>
                    <a:p>
                      <a:r>
                        <a:rPr lang="en-IN" sz="1800" dirty="0" err="1"/>
                        <a:t>containsKey</a:t>
                      </a:r>
                      <a:r>
                        <a:rPr lang="en-IN" sz="1800" dirty="0"/>
                        <a:t>(K key)</a:t>
                      </a:r>
                    </a:p>
                  </a:txBody>
                  <a:tcPr marL="90653" marR="90653" marT="45326" marB="45326" anchor="ctr">
                    <a:solidFill>
                      <a:schemeClr val="bg1"/>
                    </a:solidFill>
                  </a:tcPr>
                </a:tc>
                <a:tc>
                  <a:txBody>
                    <a:bodyPr/>
                    <a:lstStyle/>
                    <a:p>
                      <a:r>
                        <a:rPr lang="en-US" sz="1800"/>
                        <a:t>Checks if a key exists</a:t>
                      </a:r>
                    </a:p>
                  </a:txBody>
                  <a:tcPr marL="90653" marR="90653" marT="45326" marB="45326" anchor="ctr">
                    <a:solidFill>
                      <a:schemeClr val="bg1"/>
                    </a:solidFill>
                  </a:tcPr>
                </a:tc>
                <a:extLst>
                  <a:ext uri="{0D108BD9-81ED-4DB2-BD59-A6C34878D82A}">
                    <a16:rowId xmlns:a16="http://schemas.microsoft.com/office/drawing/2014/main" val="1101198726"/>
                  </a:ext>
                </a:extLst>
              </a:tr>
              <a:tr h="362611">
                <a:tc>
                  <a:txBody>
                    <a:bodyPr/>
                    <a:lstStyle/>
                    <a:p>
                      <a:r>
                        <a:rPr lang="en-IN" sz="1800" dirty="0" err="1"/>
                        <a:t>containsValue</a:t>
                      </a:r>
                      <a:r>
                        <a:rPr lang="en-IN" sz="1800" dirty="0"/>
                        <a:t>(V value)</a:t>
                      </a:r>
                    </a:p>
                  </a:txBody>
                  <a:tcPr marL="90653" marR="90653" marT="45326" marB="45326" anchor="ctr">
                    <a:solidFill>
                      <a:schemeClr val="bg1"/>
                    </a:solidFill>
                  </a:tcPr>
                </a:tc>
                <a:tc>
                  <a:txBody>
                    <a:bodyPr/>
                    <a:lstStyle/>
                    <a:p>
                      <a:r>
                        <a:rPr lang="en-US" sz="1800"/>
                        <a:t>Checks if a value exists</a:t>
                      </a:r>
                    </a:p>
                  </a:txBody>
                  <a:tcPr marL="90653" marR="90653" marT="45326" marB="45326" anchor="ctr">
                    <a:solidFill>
                      <a:schemeClr val="bg1"/>
                    </a:solidFill>
                  </a:tcPr>
                </a:tc>
                <a:extLst>
                  <a:ext uri="{0D108BD9-81ED-4DB2-BD59-A6C34878D82A}">
                    <a16:rowId xmlns:a16="http://schemas.microsoft.com/office/drawing/2014/main" val="2604904434"/>
                  </a:ext>
                </a:extLst>
              </a:tr>
              <a:tr h="362611">
                <a:tc>
                  <a:txBody>
                    <a:bodyPr/>
                    <a:lstStyle/>
                    <a:p>
                      <a:r>
                        <a:rPr lang="en-IN" sz="1800" dirty="0"/>
                        <a:t>size()</a:t>
                      </a:r>
                    </a:p>
                  </a:txBody>
                  <a:tcPr marL="90653" marR="90653" marT="45326" marB="45326" anchor="ctr">
                    <a:solidFill>
                      <a:schemeClr val="bg1"/>
                    </a:solidFill>
                  </a:tcPr>
                </a:tc>
                <a:tc>
                  <a:txBody>
                    <a:bodyPr/>
                    <a:lstStyle/>
                    <a:p>
                      <a:r>
                        <a:rPr lang="en-US" sz="1800"/>
                        <a:t>Returns number of key-value pairs</a:t>
                      </a:r>
                    </a:p>
                  </a:txBody>
                  <a:tcPr marL="90653" marR="90653" marT="45326" marB="45326" anchor="ctr">
                    <a:solidFill>
                      <a:schemeClr val="bg1"/>
                    </a:solidFill>
                  </a:tcPr>
                </a:tc>
                <a:extLst>
                  <a:ext uri="{0D108BD9-81ED-4DB2-BD59-A6C34878D82A}">
                    <a16:rowId xmlns:a16="http://schemas.microsoft.com/office/drawing/2014/main" val="361483139"/>
                  </a:ext>
                </a:extLst>
              </a:tr>
              <a:tr h="362611">
                <a:tc>
                  <a:txBody>
                    <a:bodyPr/>
                    <a:lstStyle/>
                    <a:p>
                      <a:r>
                        <a:rPr lang="en-IN" sz="1800" dirty="0" err="1"/>
                        <a:t>isEmpty</a:t>
                      </a:r>
                      <a:r>
                        <a:rPr lang="en-IN" sz="1800" dirty="0"/>
                        <a:t>()</a:t>
                      </a:r>
                    </a:p>
                  </a:txBody>
                  <a:tcPr marL="90653" marR="90653" marT="45326" marB="45326" anchor="ctr">
                    <a:solidFill>
                      <a:schemeClr val="bg1"/>
                    </a:solidFill>
                  </a:tcPr>
                </a:tc>
                <a:tc>
                  <a:txBody>
                    <a:bodyPr/>
                    <a:lstStyle/>
                    <a:p>
                      <a:r>
                        <a:rPr lang="en-US" sz="1800" dirty="0"/>
                        <a:t>Checks if the map is empty</a:t>
                      </a:r>
                    </a:p>
                  </a:txBody>
                  <a:tcPr marL="90653" marR="90653" marT="45326" marB="45326" anchor="ctr">
                    <a:solidFill>
                      <a:schemeClr val="bg1"/>
                    </a:solidFill>
                  </a:tcPr>
                </a:tc>
                <a:extLst>
                  <a:ext uri="{0D108BD9-81ED-4DB2-BD59-A6C34878D82A}">
                    <a16:rowId xmlns:a16="http://schemas.microsoft.com/office/drawing/2014/main" val="1817977321"/>
                  </a:ext>
                </a:extLst>
              </a:tr>
              <a:tr h="362611">
                <a:tc>
                  <a:txBody>
                    <a:bodyPr/>
                    <a:lstStyle/>
                    <a:p>
                      <a:r>
                        <a:rPr lang="en-IN" sz="1800"/>
                        <a:t>clear()</a:t>
                      </a:r>
                    </a:p>
                  </a:txBody>
                  <a:tcPr marL="90653" marR="90653" marT="45326" marB="45326" anchor="ctr">
                    <a:solidFill>
                      <a:schemeClr val="bg1"/>
                    </a:solidFill>
                  </a:tcPr>
                </a:tc>
                <a:tc>
                  <a:txBody>
                    <a:bodyPr/>
                    <a:lstStyle/>
                    <a:p>
                      <a:r>
                        <a:rPr lang="en-IN" sz="1800" dirty="0"/>
                        <a:t>Removes all entries</a:t>
                      </a:r>
                    </a:p>
                  </a:txBody>
                  <a:tcPr marL="90653" marR="90653" marT="45326" marB="45326" anchor="ctr">
                    <a:solidFill>
                      <a:schemeClr val="bg1"/>
                    </a:solidFill>
                  </a:tcPr>
                </a:tc>
                <a:extLst>
                  <a:ext uri="{0D108BD9-81ED-4DB2-BD59-A6C34878D82A}">
                    <a16:rowId xmlns:a16="http://schemas.microsoft.com/office/drawing/2014/main" val="1890989617"/>
                  </a:ext>
                </a:extLst>
              </a:tr>
              <a:tr h="362611">
                <a:tc>
                  <a:txBody>
                    <a:bodyPr/>
                    <a:lstStyle/>
                    <a:p>
                      <a:r>
                        <a:rPr lang="en-IN" sz="1800"/>
                        <a:t>keySet()</a:t>
                      </a:r>
                    </a:p>
                  </a:txBody>
                  <a:tcPr marL="90653" marR="90653" marT="45326" marB="45326" anchor="ctr">
                    <a:solidFill>
                      <a:schemeClr val="bg1"/>
                    </a:solidFill>
                  </a:tcPr>
                </a:tc>
                <a:tc>
                  <a:txBody>
                    <a:bodyPr/>
                    <a:lstStyle/>
                    <a:p>
                      <a:r>
                        <a:rPr lang="en-US" sz="1800" dirty="0"/>
                        <a:t>Returns a set of keys</a:t>
                      </a:r>
                    </a:p>
                  </a:txBody>
                  <a:tcPr marL="90653" marR="90653" marT="45326" marB="45326" anchor="ctr">
                    <a:solidFill>
                      <a:schemeClr val="bg1"/>
                    </a:solidFill>
                  </a:tcPr>
                </a:tc>
                <a:extLst>
                  <a:ext uri="{0D108BD9-81ED-4DB2-BD59-A6C34878D82A}">
                    <a16:rowId xmlns:a16="http://schemas.microsoft.com/office/drawing/2014/main" val="3195272510"/>
                  </a:ext>
                </a:extLst>
              </a:tr>
              <a:tr h="362611">
                <a:tc>
                  <a:txBody>
                    <a:bodyPr/>
                    <a:lstStyle/>
                    <a:p>
                      <a:r>
                        <a:rPr lang="en-IN" sz="1800"/>
                        <a:t>values()</a:t>
                      </a:r>
                    </a:p>
                  </a:txBody>
                  <a:tcPr marL="90653" marR="90653" marT="45326" marB="45326" anchor="ctr">
                    <a:solidFill>
                      <a:schemeClr val="bg1"/>
                    </a:solidFill>
                  </a:tcPr>
                </a:tc>
                <a:tc>
                  <a:txBody>
                    <a:bodyPr/>
                    <a:lstStyle/>
                    <a:p>
                      <a:r>
                        <a:rPr lang="en-US" sz="1800" dirty="0"/>
                        <a:t>Returns a collection of values</a:t>
                      </a:r>
                    </a:p>
                  </a:txBody>
                  <a:tcPr marL="90653" marR="90653" marT="45326" marB="45326" anchor="ctr">
                    <a:solidFill>
                      <a:schemeClr val="bg1"/>
                    </a:solidFill>
                  </a:tcPr>
                </a:tc>
                <a:extLst>
                  <a:ext uri="{0D108BD9-81ED-4DB2-BD59-A6C34878D82A}">
                    <a16:rowId xmlns:a16="http://schemas.microsoft.com/office/drawing/2014/main" val="730462306"/>
                  </a:ext>
                </a:extLst>
              </a:tr>
              <a:tr h="362611">
                <a:tc>
                  <a:txBody>
                    <a:bodyPr/>
                    <a:lstStyle/>
                    <a:p>
                      <a:r>
                        <a:rPr lang="en-IN" sz="1800"/>
                        <a:t>entrySet()</a:t>
                      </a:r>
                    </a:p>
                  </a:txBody>
                  <a:tcPr marL="90653" marR="90653" marT="45326" marB="45326" anchor="ctr">
                    <a:solidFill>
                      <a:schemeClr val="bg1"/>
                    </a:solidFill>
                  </a:tcPr>
                </a:tc>
                <a:tc>
                  <a:txBody>
                    <a:bodyPr/>
                    <a:lstStyle/>
                    <a:p>
                      <a:r>
                        <a:rPr lang="en-US" sz="1800" dirty="0"/>
                        <a:t>Returns a set of key-value entries</a:t>
                      </a:r>
                    </a:p>
                  </a:txBody>
                  <a:tcPr marL="90653" marR="90653" marT="45326" marB="45326" anchor="ctr">
                    <a:solidFill>
                      <a:schemeClr val="bg1"/>
                    </a:solidFill>
                  </a:tcPr>
                </a:tc>
                <a:extLst>
                  <a:ext uri="{0D108BD9-81ED-4DB2-BD59-A6C34878D82A}">
                    <a16:rowId xmlns:a16="http://schemas.microsoft.com/office/drawing/2014/main" val="3021494184"/>
                  </a:ext>
                </a:extLst>
              </a:tr>
            </a:tbl>
          </a:graphicData>
        </a:graphic>
      </p:graphicFrame>
    </p:spTree>
    <p:extLst>
      <p:ext uri="{BB962C8B-B14F-4D97-AF65-F5344CB8AC3E}">
        <p14:creationId xmlns:p14="http://schemas.microsoft.com/office/powerpoint/2010/main" val="23949756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263" y="2052535"/>
            <a:ext cx="10515600" cy="786016"/>
          </a:xfrm>
        </p:spPr>
        <p:txBody>
          <a:bodyPr/>
          <a:lstStyle/>
          <a:p>
            <a:r>
              <a:rPr lang="en-US" dirty="0" smtClean="0"/>
              <a:t>Is java purely object oriented?</a:t>
            </a:r>
            <a:endParaRPr lang="en-IN" dirty="0"/>
          </a:p>
        </p:txBody>
      </p:sp>
      <p:sp>
        <p:nvSpPr>
          <p:cNvPr id="3" name="Rectangle 2"/>
          <p:cNvSpPr/>
          <p:nvPr/>
        </p:nvSpPr>
        <p:spPr>
          <a:xfrm>
            <a:off x="249676" y="3140002"/>
            <a:ext cx="11692647" cy="646331"/>
          </a:xfrm>
          <a:prstGeom prst="rect">
            <a:avLst/>
          </a:prstGeom>
        </p:spPr>
        <p:txBody>
          <a:bodyPr wrap="square">
            <a:spAutoFit/>
          </a:bodyPr>
          <a:lstStyle/>
          <a:p>
            <a:r>
              <a:rPr lang="en-US" sz="3600" dirty="0" smtClean="0">
                <a:latin typeface="+mj-lt"/>
                <a:ea typeface="+mj-ea"/>
                <a:cs typeface="+mj-cs"/>
              </a:rPr>
              <a:t>Is primitive </a:t>
            </a:r>
            <a:r>
              <a:rPr lang="en-US" sz="3600" dirty="0">
                <a:latin typeface="+mj-lt"/>
                <a:ea typeface="+mj-ea"/>
                <a:cs typeface="+mj-cs"/>
              </a:rPr>
              <a:t>data types (</a:t>
            </a:r>
            <a:r>
              <a:rPr lang="en-US" sz="3600" dirty="0" err="1">
                <a:latin typeface="+mj-lt"/>
                <a:ea typeface="+mj-ea"/>
                <a:cs typeface="+mj-cs"/>
              </a:rPr>
              <a:t>int</a:t>
            </a:r>
            <a:r>
              <a:rPr lang="en-US" sz="3600" dirty="0">
                <a:latin typeface="+mj-lt"/>
                <a:ea typeface="+mj-ea"/>
                <a:cs typeface="+mj-cs"/>
              </a:rPr>
              <a:t>, char, double, etc.) </a:t>
            </a:r>
            <a:r>
              <a:rPr lang="en-IN" sz="3600" dirty="0">
                <a:latin typeface="+mj-lt"/>
                <a:ea typeface="+mj-ea"/>
                <a:cs typeface="+mj-cs"/>
              </a:rPr>
              <a:t>are not </a:t>
            </a:r>
            <a:r>
              <a:rPr lang="en-IN" sz="3600" dirty="0" smtClean="0">
                <a:latin typeface="+mj-lt"/>
                <a:ea typeface="+mj-ea"/>
                <a:cs typeface="+mj-cs"/>
              </a:rPr>
              <a:t>objects</a:t>
            </a:r>
            <a:r>
              <a:rPr lang="en-IN" sz="3600" dirty="0">
                <a:latin typeface="+mj-lt"/>
                <a:ea typeface="+mj-ea"/>
                <a:cs typeface="+mj-cs"/>
              </a:rPr>
              <a:t>?</a:t>
            </a:r>
            <a:endParaRPr lang="en-IN" sz="3600" dirty="0">
              <a:latin typeface="+mj-lt"/>
              <a:ea typeface="+mj-ea"/>
              <a:cs typeface="+mj-cs"/>
            </a:endParaRPr>
          </a:p>
        </p:txBody>
      </p:sp>
    </p:spTree>
    <p:extLst>
      <p:ext uri="{BB962C8B-B14F-4D97-AF65-F5344CB8AC3E}">
        <p14:creationId xmlns:p14="http://schemas.microsoft.com/office/powerpoint/2010/main" val="24365784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Wrapper Classes</a:t>
            </a:r>
            <a:r>
              <a:rPr lang="en-IN" dirty="0" smtClean="0"/>
              <a:t>? Why you need it.</a:t>
            </a:r>
            <a:endParaRPr lang="en-IN" dirty="0"/>
          </a:p>
        </p:txBody>
      </p:sp>
      <p:sp>
        <p:nvSpPr>
          <p:cNvPr id="3" name="Content Placeholder 2"/>
          <p:cNvSpPr>
            <a:spLocks noGrp="1"/>
          </p:cNvSpPr>
          <p:nvPr>
            <p:ph idx="1"/>
          </p:nvPr>
        </p:nvSpPr>
        <p:spPr/>
        <p:txBody>
          <a:bodyPr/>
          <a:lstStyle/>
          <a:p>
            <a:r>
              <a:rPr lang="en-US" dirty="0"/>
              <a:t>Java is </a:t>
            </a:r>
            <a:r>
              <a:rPr lang="en-US" b="1" dirty="0"/>
              <a:t>not 100% object-oriented</a:t>
            </a:r>
            <a:r>
              <a:rPr lang="en-US" dirty="0"/>
              <a:t>, because </a:t>
            </a:r>
            <a:r>
              <a:rPr lang="en-US" b="1" dirty="0"/>
              <a:t>primitive data types</a:t>
            </a:r>
            <a:r>
              <a:rPr lang="en-US" dirty="0"/>
              <a:t> </a:t>
            </a:r>
            <a:r>
              <a:rPr lang="en-US" dirty="0" smtClean="0"/>
              <a:t>(</a:t>
            </a:r>
            <a:r>
              <a:rPr lang="en-US" dirty="0" err="1" smtClean="0"/>
              <a:t>int</a:t>
            </a:r>
            <a:r>
              <a:rPr lang="en-US" dirty="0" smtClean="0"/>
              <a:t>, char, double, etc.) </a:t>
            </a:r>
            <a:r>
              <a:rPr lang="en-IN" dirty="0"/>
              <a:t>are </a:t>
            </a:r>
            <a:r>
              <a:rPr lang="en-IN" b="1" dirty="0"/>
              <a:t>not objects</a:t>
            </a:r>
            <a:r>
              <a:rPr lang="en-IN" dirty="0"/>
              <a:t>. </a:t>
            </a:r>
            <a:endParaRPr lang="en-IN" dirty="0" smtClean="0"/>
          </a:p>
          <a:p>
            <a:endParaRPr lang="en-IN" dirty="0"/>
          </a:p>
          <a:p>
            <a:r>
              <a:rPr lang="en-IN" dirty="0"/>
              <a:t>But </a:t>
            </a:r>
            <a:r>
              <a:rPr lang="en-IN" dirty="0" smtClean="0"/>
              <a:t>Java Collections (like </a:t>
            </a:r>
            <a:r>
              <a:rPr lang="en-IN" dirty="0" err="1" smtClean="0"/>
              <a:t>ArrayList</a:t>
            </a:r>
            <a:r>
              <a:rPr lang="en-IN" dirty="0" smtClean="0"/>
              <a:t>, </a:t>
            </a:r>
            <a:r>
              <a:rPr lang="en-IN" dirty="0" err="1" smtClean="0"/>
              <a:t>HashSet</a:t>
            </a:r>
            <a:r>
              <a:rPr lang="en-IN" dirty="0" smtClean="0"/>
              <a:t>, </a:t>
            </a:r>
            <a:r>
              <a:rPr lang="en-IN" dirty="0" err="1" smtClean="0"/>
              <a:t>HashMap</a:t>
            </a:r>
            <a:r>
              <a:rPr lang="en-IN" dirty="0" smtClean="0"/>
              <a:t>) </a:t>
            </a:r>
            <a:r>
              <a:rPr lang="en-US" b="1" dirty="0"/>
              <a:t>can only store objects</a:t>
            </a:r>
            <a:r>
              <a:rPr lang="en-US" dirty="0"/>
              <a:t>, not primitives</a:t>
            </a:r>
            <a:r>
              <a:rPr lang="en-US" dirty="0" smtClean="0"/>
              <a:t>.</a:t>
            </a:r>
          </a:p>
          <a:p>
            <a:endParaRPr lang="en-US" dirty="0"/>
          </a:p>
          <a:p>
            <a:r>
              <a:rPr lang="en-US" dirty="0"/>
              <a:t>To solve this, Java provides </a:t>
            </a:r>
            <a:r>
              <a:rPr lang="en-US" b="1" dirty="0"/>
              <a:t>wrapper classes</a:t>
            </a:r>
            <a:r>
              <a:rPr lang="en-US" dirty="0"/>
              <a:t> that “wrap” primitive types into objects.</a:t>
            </a:r>
            <a:endParaRPr lang="en-IN" dirty="0"/>
          </a:p>
        </p:txBody>
      </p:sp>
      <p:pic>
        <p:nvPicPr>
          <p:cNvPr id="6" name="Picture 5"/>
          <p:cNvPicPr>
            <a:picLocks noChangeAspect="1"/>
          </p:cNvPicPr>
          <p:nvPr/>
        </p:nvPicPr>
        <p:blipFill>
          <a:blip r:embed="rId2"/>
          <a:stretch>
            <a:fillRect/>
          </a:stretch>
        </p:blipFill>
        <p:spPr>
          <a:xfrm>
            <a:off x="1529919" y="5759135"/>
            <a:ext cx="8100464" cy="835655"/>
          </a:xfrm>
          <a:prstGeom prst="rect">
            <a:avLst/>
          </a:prstGeom>
        </p:spPr>
      </p:pic>
    </p:spTree>
    <p:extLst>
      <p:ext uri="{BB962C8B-B14F-4D97-AF65-F5344CB8AC3E}">
        <p14:creationId xmlns:p14="http://schemas.microsoft.com/office/powerpoint/2010/main" val="28152041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98804" cy="1325563"/>
          </a:xfrm>
        </p:spPr>
        <p:txBody>
          <a:bodyPr/>
          <a:lstStyle/>
          <a:p>
            <a:r>
              <a:rPr lang="en-US" dirty="0"/>
              <a:t>List of Primitive Types and Their Wrapper Classes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4972348"/>
              </p:ext>
            </p:extLst>
          </p:nvPr>
        </p:nvGraphicFramePr>
        <p:xfrm>
          <a:off x="682557" y="2102455"/>
          <a:ext cx="10515600" cy="329184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452934870"/>
                    </a:ext>
                  </a:extLst>
                </a:gridCol>
                <a:gridCol w="5257800">
                  <a:extLst>
                    <a:ext uri="{9D8B030D-6E8A-4147-A177-3AD203B41FA5}">
                      <a16:colId xmlns:a16="http://schemas.microsoft.com/office/drawing/2014/main" val="3194682278"/>
                    </a:ext>
                  </a:extLst>
                </a:gridCol>
              </a:tblGrid>
              <a:tr h="0">
                <a:tc>
                  <a:txBody>
                    <a:bodyPr/>
                    <a:lstStyle/>
                    <a:p>
                      <a:r>
                        <a:rPr lang="en-IN" dirty="0"/>
                        <a:t>Primitive Type</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Wrapper Class</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81371639"/>
                  </a:ext>
                </a:extLst>
              </a:tr>
              <a:tr h="0">
                <a:tc>
                  <a:txBody>
                    <a:bodyPr/>
                    <a:lstStyle/>
                    <a:p>
                      <a:r>
                        <a:rPr lang="en-IN"/>
                        <a:t>byte</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Byte</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7937004"/>
                  </a:ext>
                </a:extLst>
              </a:tr>
              <a:tr h="0">
                <a:tc>
                  <a:txBody>
                    <a:bodyPr/>
                    <a:lstStyle/>
                    <a:p>
                      <a:r>
                        <a:rPr lang="en-IN"/>
                        <a:t>short</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Short</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50735001"/>
                  </a:ext>
                </a:extLst>
              </a:tr>
              <a:tr h="0">
                <a:tc>
                  <a:txBody>
                    <a:bodyPr/>
                    <a:lstStyle/>
                    <a:p>
                      <a:r>
                        <a:rPr lang="en-IN"/>
                        <a:t>int</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Integer</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87695993"/>
                  </a:ext>
                </a:extLst>
              </a:tr>
              <a:tr h="0">
                <a:tc>
                  <a:txBody>
                    <a:bodyPr/>
                    <a:lstStyle/>
                    <a:p>
                      <a:r>
                        <a:rPr lang="en-IN"/>
                        <a:t>long</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Long</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23833944"/>
                  </a:ext>
                </a:extLst>
              </a:tr>
              <a:tr h="0">
                <a:tc>
                  <a:txBody>
                    <a:bodyPr/>
                    <a:lstStyle/>
                    <a:p>
                      <a:r>
                        <a:rPr lang="en-IN"/>
                        <a:t>float</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Float</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10757119"/>
                  </a:ext>
                </a:extLst>
              </a:tr>
              <a:tr h="0">
                <a:tc>
                  <a:txBody>
                    <a:bodyPr/>
                    <a:lstStyle/>
                    <a:p>
                      <a:r>
                        <a:rPr lang="en-IN"/>
                        <a:t>double</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Double</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26895342"/>
                  </a:ext>
                </a:extLst>
              </a:tr>
              <a:tr h="0">
                <a:tc>
                  <a:txBody>
                    <a:bodyPr/>
                    <a:lstStyle/>
                    <a:p>
                      <a:r>
                        <a:rPr lang="en-IN"/>
                        <a:t>char</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Character</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10607151"/>
                  </a:ext>
                </a:extLst>
              </a:tr>
              <a:tr h="0">
                <a:tc>
                  <a:txBody>
                    <a:bodyPr/>
                    <a:lstStyle/>
                    <a:p>
                      <a:r>
                        <a:rPr lang="en-IN"/>
                        <a:t>boolean</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2"/>
                    </a:solidFill>
                  </a:tcPr>
                </a:tc>
                <a:tc>
                  <a:txBody>
                    <a:bodyPr/>
                    <a:lstStyle/>
                    <a:p>
                      <a:r>
                        <a:rPr lang="en-IN" dirty="0"/>
                        <a:t>Boolean</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55631194"/>
                  </a:ext>
                </a:extLst>
              </a:tr>
            </a:tbl>
          </a:graphicData>
        </a:graphic>
      </p:graphicFrame>
    </p:spTree>
    <p:extLst>
      <p:ext uri="{BB962C8B-B14F-4D97-AF65-F5344CB8AC3E}">
        <p14:creationId xmlns:p14="http://schemas.microsoft.com/office/powerpoint/2010/main" val="27356355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a:t>
            </a:r>
          </a:p>
        </p:txBody>
      </p:sp>
      <p:sp>
        <p:nvSpPr>
          <p:cNvPr id="3" name="Content Placeholder 2"/>
          <p:cNvSpPr>
            <a:spLocks noGrp="1"/>
          </p:cNvSpPr>
          <p:nvPr>
            <p:ph idx="1"/>
          </p:nvPr>
        </p:nvSpPr>
        <p:spPr/>
        <p:txBody>
          <a:bodyPr/>
          <a:lstStyle/>
          <a:p>
            <a:r>
              <a:rPr lang="en-US" dirty="0"/>
              <a:t>Java automatically converts between primitives and wrapper </a:t>
            </a:r>
            <a:r>
              <a:rPr lang="en-US" dirty="0" smtClean="0"/>
              <a:t>classes</a:t>
            </a:r>
          </a:p>
          <a:p>
            <a:pPr lvl="1"/>
            <a:r>
              <a:rPr lang="en-IN" b="1" dirty="0" err="1"/>
              <a:t>Autoboxing</a:t>
            </a:r>
            <a:r>
              <a:rPr lang="en-IN" dirty="0"/>
              <a:t>: </a:t>
            </a:r>
            <a:r>
              <a:rPr lang="en-IN" dirty="0" smtClean="0"/>
              <a:t>converting	</a:t>
            </a:r>
            <a:r>
              <a:rPr lang="en-IN" dirty="0" err="1" smtClean="0"/>
              <a:t>int</a:t>
            </a:r>
            <a:r>
              <a:rPr lang="en-IN" dirty="0" smtClean="0"/>
              <a:t> </a:t>
            </a:r>
            <a:r>
              <a:rPr lang="en-IN" dirty="0" smtClean="0">
                <a:sym typeface="Wingdings" panose="05000000000000000000" pitchFamily="2" charset="2"/>
              </a:rPr>
              <a:t> Integer</a:t>
            </a:r>
            <a:endParaRPr lang="en-IN" dirty="0" smtClean="0"/>
          </a:p>
          <a:p>
            <a:pPr lvl="1"/>
            <a:r>
              <a:rPr lang="en-IN" b="1" dirty="0"/>
              <a:t>Unboxing</a:t>
            </a:r>
            <a:r>
              <a:rPr lang="en-IN" dirty="0"/>
              <a:t>: </a:t>
            </a:r>
            <a:r>
              <a:rPr lang="en-IN" dirty="0" smtClean="0"/>
              <a:t>converting Integer </a:t>
            </a:r>
            <a:r>
              <a:rPr lang="en-IN" dirty="0" smtClean="0">
                <a:sym typeface="Wingdings" panose="05000000000000000000" pitchFamily="2" charset="2"/>
              </a:rPr>
              <a:t> </a:t>
            </a:r>
            <a:r>
              <a:rPr lang="en-IN" dirty="0" err="1" smtClean="0">
                <a:sym typeface="Wingdings" panose="05000000000000000000" pitchFamily="2" charset="2"/>
              </a:rPr>
              <a:t>int</a:t>
            </a:r>
            <a:endParaRPr lang="en-IN" dirty="0"/>
          </a:p>
        </p:txBody>
      </p:sp>
      <p:pic>
        <p:nvPicPr>
          <p:cNvPr id="5" name="Picture 4"/>
          <p:cNvPicPr>
            <a:picLocks noChangeAspect="1"/>
          </p:cNvPicPr>
          <p:nvPr/>
        </p:nvPicPr>
        <p:blipFill>
          <a:blip r:embed="rId2"/>
          <a:stretch>
            <a:fillRect/>
          </a:stretch>
        </p:blipFill>
        <p:spPr>
          <a:xfrm>
            <a:off x="1778814" y="3327097"/>
            <a:ext cx="7151078" cy="1410273"/>
          </a:xfrm>
          <a:prstGeom prst="rect">
            <a:avLst/>
          </a:prstGeom>
        </p:spPr>
      </p:pic>
    </p:spTree>
    <p:extLst>
      <p:ext uri="{BB962C8B-B14F-4D97-AF65-F5344CB8AC3E}">
        <p14:creationId xmlns:p14="http://schemas.microsoft.com/office/powerpoint/2010/main" val="357632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OMG! Computer knows only 0s and 1s</a:t>
            </a:r>
            <a:endParaRPr lang="en-US" dirty="0"/>
          </a:p>
        </p:txBody>
      </p:sp>
      <p:sp>
        <p:nvSpPr>
          <p:cNvPr id="3" name="Content Placeholder 2"/>
          <p:cNvSpPr>
            <a:spLocks noGrp="1"/>
          </p:cNvSpPr>
          <p:nvPr>
            <p:ph idx="1"/>
          </p:nvPr>
        </p:nvSpPr>
        <p:spPr/>
        <p:txBody>
          <a:bodyPr/>
          <a:lstStyle/>
          <a:p>
            <a:pPr algn="just"/>
            <a:r>
              <a:rPr lang="en-US" dirty="0" smtClean="0"/>
              <a:t>Assembly code is Ok!</a:t>
            </a:r>
          </a:p>
          <a:p>
            <a:pPr algn="just"/>
            <a:r>
              <a:rPr lang="en-US" dirty="0" smtClean="0"/>
              <a:t>Now, you informed computer about the assembly code</a:t>
            </a:r>
          </a:p>
          <a:p>
            <a:pPr algn="just"/>
            <a:r>
              <a:rPr lang="en-US" dirty="0" smtClean="0"/>
              <a:t>Assembly code is also a low level programming language (But machine knows only 0s and 1s)</a:t>
            </a:r>
          </a:p>
        </p:txBody>
      </p:sp>
    </p:spTree>
    <p:extLst>
      <p:ext uri="{BB962C8B-B14F-4D97-AF65-F5344CB8AC3E}">
        <p14:creationId xmlns:p14="http://schemas.microsoft.com/office/powerpoint/2010/main" val="338897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Assembler?</a:t>
            </a:r>
            <a:endParaRPr lang="en-US" dirty="0"/>
          </a:p>
        </p:txBody>
      </p:sp>
      <p:pic>
        <p:nvPicPr>
          <p:cNvPr id="4" name="Picture 2" descr="What is Java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4" y="3124994"/>
            <a:ext cx="10056695" cy="1993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745" y="1797269"/>
            <a:ext cx="10930757" cy="861774"/>
          </a:xfrm>
          <a:prstGeom prst="rect">
            <a:avLst/>
          </a:prstGeom>
          <a:noFill/>
        </p:spPr>
        <p:txBody>
          <a:bodyPr wrap="square" rtlCol="0">
            <a:spAutoFit/>
          </a:bodyPr>
          <a:lstStyle/>
          <a:p>
            <a:pPr algn="just"/>
            <a:r>
              <a:rPr lang="en-US" sz="2500" dirty="0" smtClean="0"/>
              <a:t>Assembler converts the assembly code </a:t>
            </a:r>
            <a:r>
              <a:rPr lang="en-US" sz="2500" dirty="0"/>
              <a:t>into corresponding machine code (110001..) and feeds to your </a:t>
            </a:r>
            <a:r>
              <a:rPr lang="en-US" sz="2500" dirty="0" smtClean="0"/>
              <a:t>PC (processor)</a:t>
            </a:r>
            <a:endParaRPr lang="en-US" sz="2500" dirty="0"/>
          </a:p>
        </p:txBody>
      </p:sp>
    </p:spTree>
    <p:extLst>
      <p:ext uri="{BB962C8B-B14F-4D97-AF65-F5344CB8AC3E}">
        <p14:creationId xmlns:p14="http://schemas.microsoft.com/office/powerpoint/2010/main" val="750026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Constraint in execution </a:t>
            </a:r>
            <a:endParaRPr lang="en-US" dirty="0"/>
          </a:p>
        </p:txBody>
      </p:sp>
      <p:sp>
        <p:nvSpPr>
          <p:cNvPr id="3" name="Content Placeholder 2"/>
          <p:cNvSpPr>
            <a:spLocks noGrp="1"/>
          </p:cNvSpPr>
          <p:nvPr>
            <p:ph idx="1"/>
          </p:nvPr>
        </p:nvSpPr>
        <p:spPr/>
        <p:txBody>
          <a:bodyPr/>
          <a:lstStyle/>
          <a:p>
            <a:pPr algn="just"/>
            <a:r>
              <a:rPr lang="en-US" dirty="0" smtClean="0"/>
              <a:t>PLATFORM – </a:t>
            </a:r>
            <a:r>
              <a:rPr lang="en-US" b="1" dirty="0" smtClean="0"/>
              <a:t>OS + Processor</a:t>
            </a:r>
          </a:p>
          <a:p>
            <a:pPr algn="just"/>
            <a:endParaRPr lang="en-US" dirty="0" smtClean="0"/>
          </a:p>
          <a:p>
            <a:pPr algn="just"/>
            <a:r>
              <a:rPr lang="en-US" dirty="0" smtClean="0"/>
              <a:t>Most common platform – </a:t>
            </a:r>
            <a:r>
              <a:rPr lang="en-US" b="1" dirty="0" smtClean="0"/>
              <a:t>Windows + Intel (Wintel)</a:t>
            </a:r>
          </a:p>
          <a:p>
            <a:pPr algn="just"/>
            <a:endParaRPr lang="en-US" dirty="0"/>
          </a:p>
          <a:p>
            <a:pPr algn="just"/>
            <a:r>
              <a:rPr lang="en-US" dirty="0" smtClean="0"/>
              <a:t>Likewise, there are plenty of platforms (different OS, different processors) in the world. </a:t>
            </a:r>
          </a:p>
          <a:p>
            <a:pPr algn="just"/>
            <a:endParaRPr lang="en-US" dirty="0" smtClean="0"/>
          </a:p>
          <a:p>
            <a:pPr algn="just"/>
            <a:r>
              <a:rPr lang="en-US" dirty="0" smtClean="0"/>
              <a:t>Programming execution in one platform differs from other. </a:t>
            </a:r>
            <a:endParaRPr lang="en-US" dirty="0"/>
          </a:p>
        </p:txBody>
      </p:sp>
    </p:spTree>
    <p:extLst>
      <p:ext uri="{BB962C8B-B14F-4D97-AF65-F5344CB8AC3E}">
        <p14:creationId xmlns:p14="http://schemas.microsoft.com/office/powerpoint/2010/main" val="1041829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93" y="239003"/>
            <a:ext cx="10515600" cy="1325563"/>
          </a:xfrm>
        </p:spPr>
        <p:txBody>
          <a:bodyPr/>
          <a:lstStyle/>
          <a:p>
            <a:pPr algn="ctr"/>
            <a:r>
              <a:rPr lang="en-US" dirty="0" smtClean="0"/>
              <a:t>Platform independent</a:t>
            </a:r>
            <a:endParaRPr lang="en-US" dirty="0"/>
          </a:p>
        </p:txBody>
      </p:sp>
      <p:pic>
        <p:nvPicPr>
          <p:cNvPr id="9218" name="Picture 2" descr="What is Java Platform?"/>
          <p:cNvPicPr>
            <a:picLocks noChangeAspect="1" noChangeArrowheads="1"/>
          </p:cNvPicPr>
          <p:nvPr/>
        </p:nvPicPr>
        <p:blipFill rotWithShape="1">
          <a:blip r:embed="rId2">
            <a:extLst>
              <a:ext uri="{28A0092B-C50C-407E-A947-70E740481C1C}">
                <a14:useLocalDpi xmlns:a14="http://schemas.microsoft.com/office/drawing/2010/main" val="0"/>
              </a:ext>
            </a:extLst>
          </a:blip>
          <a:srcRect r="1197"/>
          <a:stretch/>
        </p:blipFill>
        <p:spPr bwMode="auto">
          <a:xfrm>
            <a:off x="1606003" y="1797269"/>
            <a:ext cx="9730846" cy="44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34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a:t>
            </a:r>
            <a:endParaRPr lang="en-US" dirty="0"/>
          </a:p>
        </p:txBody>
      </p:sp>
      <p:sp>
        <p:nvSpPr>
          <p:cNvPr id="3" name="Content Placeholder 2"/>
          <p:cNvSpPr>
            <a:spLocks noGrp="1"/>
          </p:cNvSpPr>
          <p:nvPr>
            <p:ph idx="1"/>
          </p:nvPr>
        </p:nvSpPr>
        <p:spPr/>
        <p:txBody>
          <a:bodyPr/>
          <a:lstStyle/>
          <a:p>
            <a:r>
              <a:rPr lang="en-US" dirty="0"/>
              <a:t>JAVA was developed by Sun Microsystems </a:t>
            </a:r>
            <a:r>
              <a:rPr lang="en-US" dirty="0" err="1"/>
              <a:t>Inc</a:t>
            </a:r>
            <a:r>
              <a:rPr lang="en-US" dirty="0"/>
              <a:t> in </a:t>
            </a:r>
            <a:r>
              <a:rPr lang="en-US" dirty="0" smtClean="0"/>
              <a:t>1995,</a:t>
            </a:r>
            <a:r>
              <a:rPr lang="en-US" dirty="0"/>
              <a:t> later acquired by Oracle </a:t>
            </a:r>
            <a:r>
              <a:rPr lang="en-US" dirty="0" smtClean="0"/>
              <a:t>Corporation.</a:t>
            </a:r>
          </a:p>
          <a:p>
            <a:r>
              <a:rPr lang="en-US" b="1" dirty="0"/>
              <a:t>James Gosling and Patrick </a:t>
            </a:r>
            <a:r>
              <a:rPr lang="en-US" b="1" dirty="0" err="1" smtClean="0"/>
              <a:t>Naughton</a:t>
            </a:r>
            <a:endParaRPr lang="en-US" b="1" dirty="0" smtClean="0"/>
          </a:p>
          <a:p>
            <a:endParaRPr lang="en-US" dirty="0"/>
          </a:p>
        </p:txBody>
      </p:sp>
    </p:spTree>
    <p:extLst>
      <p:ext uri="{BB962C8B-B14F-4D97-AF65-F5344CB8AC3E}">
        <p14:creationId xmlns:p14="http://schemas.microsoft.com/office/powerpoint/2010/main" val="374190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terminologies in Java </a:t>
            </a:r>
            <a:endParaRPr lang="en-US" dirty="0"/>
          </a:p>
        </p:txBody>
      </p:sp>
      <p:sp>
        <p:nvSpPr>
          <p:cNvPr id="3" name="Content Placeholder 2"/>
          <p:cNvSpPr>
            <a:spLocks noGrp="1"/>
          </p:cNvSpPr>
          <p:nvPr>
            <p:ph idx="1"/>
          </p:nvPr>
        </p:nvSpPr>
        <p:spPr/>
        <p:txBody>
          <a:bodyPr/>
          <a:lstStyle/>
          <a:p>
            <a:r>
              <a:rPr lang="en-US" dirty="0" smtClean="0"/>
              <a:t>Java Virtual Machine (JVM)</a:t>
            </a:r>
          </a:p>
          <a:p>
            <a:r>
              <a:rPr lang="en-US" dirty="0" smtClean="0"/>
              <a:t>Java Development Kit (JDK)</a:t>
            </a:r>
          </a:p>
          <a:p>
            <a:r>
              <a:rPr lang="en-US" dirty="0"/>
              <a:t>Java Runtime Environment(JRE</a:t>
            </a:r>
            <a:r>
              <a:rPr lang="en-US" dirty="0" smtClean="0"/>
              <a:t>)</a:t>
            </a:r>
          </a:p>
          <a:p>
            <a:r>
              <a:rPr lang="en-US" dirty="0" smtClean="0"/>
              <a:t>Bytecode</a:t>
            </a:r>
          </a:p>
          <a:p>
            <a:endParaRPr lang="en-US" dirty="0"/>
          </a:p>
        </p:txBody>
      </p:sp>
    </p:spTree>
    <p:extLst>
      <p:ext uri="{BB962C8B-B14F-4D97-AF65-F5344CB8AC3E}">
        <p14:creationId xmlns:p14="http://schemas.microsoft.com/office/powerpoint/2010/main" val="298778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a:t>
            </a:r>
            <a:endParaRPr lang="en-US" dirty="0"/>
          </a:p>
        </p:txBody>
      </p:sp>
      <p:sp>
        <p:nvSpPr>
          <p:cNvPr id="3" name="Content Placeholder 2"/>
          <p:cNvSpPr>
            <a:spLocks noGrp="1"/>
          </p:cNvSpPr>
          <p:nvPr>
            <p:ph idx="1"/>
          </p:nvPr>
        </p:nvSpPr>
        <p:spPr/>
        <p:txBody>
          <a:bodyPr/>
          <a:lstStyle/>
          <a:p>
            <a:r>
              <a:rPr lang="en-US" b="1" dirty="0"/>
              <a:t>Java is a platform independent </a:t>
            </a:r>
            <a:r>
              <a:rPr lang="en-US" b="1" dirty="0" smtClean="0"/>
              <a:t>language</a:t>
            </a:r>
          </a:p>
          <a:p>
            <a:r>
              <a:rPr lang="en-US" b="1" dirty="0" smtClean="0"/>
              <a:t>Java is an object oriented language</a:t>
            </a:r>
          </a:p>
          <a:p>
            <a:endParaRPr lang="en-US" b="1" dirty="0"/>
          </a:p>
          <a:p>
            <a:endParaRPr lang="en-US" dirty="0"/>
          </a:p>
        </p:txBody>
      </p:sp>
    </p:spTree>
    <p:extLst>
      <p:ext uri="{BB962C8B-B14F-4D97-AF65-F5344CB8AC3E}">
        <p14:creationId xmlns:p14="http://schemas.microsoft.com/office/powerpoint/2010/main" val="55045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JVM works</a:t>
            </a:r>
            <a:endParaRPr lang="en-US" dirty="0"/>
          </a:p>
        </p:txBody>
      </p:sp>
      <p:pic>
        <p:nvPicPr>
          <p:cNvPr id="4" name="Picture 3"/>
          <p:cNvPicPr>
            <a:picLocks noChangeAspect="1"/>
          </p:cNvPicPr>
          <p:nvPr/>
        </p:nvPicPr>
        <p:blipFill rotWithShape="1">
          <a:blip r:embed="rId2"/>
          <a:srcRect t="564" b="6930"/>
          <a:stretch/>
        </p:blipFill>
        <p:spPr>
          <a:xfrm>
            <a:off x="1560659" y="1471449"/>
            <a:ext cx="8634307" cy="4529958"/>
          </a:xfrm>
          <a:prstGeom prst="rect">
            <a:avLst/>
          </a:prstGeom>
        </p:spPr>
      </p:pic>
    </p:spTree>
    <p:extLst>
      <p:ext uri="{BB962C8B-B14F-4D97-AF65-F5344CB8AC3E}">
        <p14:creationId xmlns:p14="http://schemas.microsoft.com/office/powerpoint/2010/main" val="3498831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9966822"/>
              </p:ext>
            </p:extLst>
          </p:nvPr>
        </p:nvGraphicFramePr>
        <p:xfrm>
          <a:off x="826852" y="2529191"/>
          <a:ext cx="10505872" cy="1737360"/>
        </p:xfrm>
        <a:graphic>
          <a:graphicData uri="http://schemas.openxmlformats.org/drawingml/2006/table">
            <a:tbl>
              <a:tblPr>
                <a:tableStyleId>{327F97BB-C833-4FB7-BDE5-3F7075034690}</a:tableStyleId>
              </a:tblPr>
              <a:tblGrid>
                <a:gridCol w="2230734">
                  <a:extLst>
                    <a:ext uri="{9D8B030D-6E8A-4147-A177-3AD203B41FA5}">
                      <a16:colId xmlns:a16="http://schemas.microsoft.com/office/drawing/2014/main" val="3924661708"/>
                    </a:ext>
                  </a:extLst>
                </a:gridCol>
                <a:gridCol w="8275138">
                  <a:extLst>
                    <a:ext uri="{9D8B030D-6E8A-4147-A177-3AD203B41FA5}">
                      <a16:colId xmlns:a16="http://schemas.microsoft.com/office/drawing/2014/main" val="3422834572"/>
                    </a:ext>
                  </a:extLst>
                </a:gridCol>
              </a:tblGrid>
              <a:tr h="250914">
                <a:tc>
                  <a:txBody>
                    <a:bodyPr/>
                    <a:lstStyle/>
                    <a:p>
                      <a:pPr marL="67945" marR="51435">
                        <a:lnSpc>
                          <a:spcPct val="97000"/>
                        </a:lnSpc>
                        <a:spcAft>
                          <a:spcPts val="0"/>
                        </a:spcAft>
                      </a:pPr>
                      <a:r>
                        <a:rPr lang="en-US" sz="2400" dirty="0">
                          <a:effectLst/>
                        </a:rPr>
                        <a:t>Module No. 1</a:t>
                      </a:r>
                      <a:endParaRPr lang="en-IN" sz="2400" dirty="0">
                        <a:effectLst/>
                        <a:latin typeface="Times New Roman" panose="02020603050405020304" pitchFamily="18" charset="0"/>
                        <a:ea typeface="Times New Roman" panose="02020603050405020304" pitchFamily="18" charset="0"/>
                      </a:endParaRPr>
                    </a:p>
                  </a:txBody>
                  <a:tcPr marL="0" marR="0" marT="0" marB="0"/>
                </a:tc>
                <a:tc>
                  <a:txBody>
                    <a:bodyPr/>
                    <a:lstStyle/>
                    <a:p>
                      <a:pPr>
                        <a:spcAft>
                          <a:spcPts val="0"/>
                        </a:spcAft>
                      </a:pPr>
                      <a:r>
                        <a:rPr lang="en-IN" sz="2400">
                          <a:effectLst/>
                        </a:rPr>
                        <a:t> </a:t>
                      </a:r>
                      <a:endParaRPr lang="en-IN" sz="2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880373386"/>
                  </a:ext>
                </a:extLst>
              </a:tr>
              <a:tr h="916405">
                <a:tc gridSpan="2">
                  <a:txBody>
                    <a:bodyPr/>
                    <a:lstStyle/>
                    <a:p>
                      <a:pPr marL="67945" marR="51435">
                        <a:lnSpc>
                          <a:spcPct val="125000"/>
                        </a:lnSpc>
                        <a:spcBef>
                          <a:spcPts val="35"/>
                        </a:spcBef>
                        <a:spcAft>
                          <a:spcPts val="0"/>
                        </a:spcAft>
                      </a:pPr>
                      <a:r>
                        <a:rPr lang="en-US" sz="2400" dirty="0">
                          <a:effectLst/>
                        </a:rPr>
                        <a:t>Features of OOP – Data types, variables, Array, Operators, String function, Control statements, Objects and Classes in Java – Defining Classes – Methods - Access Specifiers – Static Members – Constructors, this Keyword-Encapsulation.</a:t>
                      </a:r>
                      <a:endParaRPr lang="en-IN" sz="2400" dirty="0">
                        <a:effectLst/>
                        <a:latin typeface="Times New Roman" panose="02020603050405020304" pitchFamily="18" charset="0"/>
                        <a:ea typeface="Times New Roman" panose="02020603050405020304" pitchFamily="18" charset="0"/>
                      </a:endParaRPr>
                    </a:p>
                  </a:txBody>
                  <a:tcPr marL="0" marR="0" marT="0" marB="0"/>
                </a:tc>
                <a:tc hMerge="1">
                  <a:txBody>
                    <a:bodyPr/>
                    <a:lstStyle/>
                    <a:p>
                      <a:endParaRPr lang="en-IN"/>
                    </a:p>
                  </a:txBody>
                  <a:tcPr/>
                </a:tc>
                <a:extLst>
                  <a:ext uri="{0D108BD9-81ED-4DB2-BD59-A6C34878D82A}">
                    <a16:rowId xmlns:a16="http://schemas.microsoft.com/office/drawing/2014/main" val="592473868"/>
                  </a:ext>
                </a:extLst>
              </a:tr>
            </a:tbl>
          </a:graphicData>
        </a:graphic>
      </p:graphicFrame>
    </p:spTree>
    <p:extLst>
      <p:ext uri="{BB962C8B-B14F-4D97-AF65-F5344CB8AC3E}">
        <p14:creationId xmlns:p14="http://schemas.microsoft.com/office/powerpoint/2010/main" val="296746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bytecode, native code, machine code, and assembly code?</a:t>
            </a:r>
            <a:endParaRPr lang="en-IN" dirty="0"/>
          </a:p>
        </p:txBody>
      </p:sp>
      <p:sp>
        <p:nvSpPr>
          <p:cNvPr id="3" name="Content Placeholder 2"/>
          <p:cNvSpPr>
            <a:spLocks noGrp="1"/>
          </p:cNvSpPr>
          <p:nvPr>
            <p:ph idx="1"/>
          </p:nvPr>
        </p:nvSpPr>
        <p:spPr>
          <a:xfrm>
            <a:off x="644457" y="2302281"/>
            <a:ext cx="10903085" cy="4351338"/>
          </a:xfrm>
        </p:spPr>
        <p:txBody>
          <a:bodyPr/>
          <a:lstStyle/>
          <a:p>
            <a:r>
              <a:rPr lang="en-US" b="1" dirty="0"/>
              <a:t>Bytecode</a:t>
            </a:r>
            <a:r>
              <a:rPr lang="en-US" dirty="0"/>
              <a:t>: Intermediate, platform-independent code executed by a virtual machine.</a:t>
            </a:r>
          </a:p>
          <a:p>
            <a:r>
              <a:rPr lang="en-US" b="1" dirty="0"/>
              <a:t>Native Code</a:t>
            </a:r>
            <a:r>
              <a:rPr lang="en-US" dirty="0"/>
              <a:t>: Platform-specific machine code executed directly by the CPU.</a:t>
            </a:r>
          </a:p>
          <a:p>
            <a:r>
              <a:rPr lang="en-US" b="1" dirty="0"/>
              <a:t>Machine Code</a:t>
            </a:r>
            <a:r>
              <a:rPr lang="en-US" dirty="0"/>
              <a:t>: Binary instructions for the CPU, specific to architecture.</a:t>
            </a:r>
          </a:p>
          <a:p>
            <a:r>
              <a:rPr lang="en-US" b="1" dirty="0"/>
              <a:t>Assembly Code</a:t>
            </a:r>
            <a:r>
              <a:rPr lang="en-US" dirty="0"/>
              <a:t>: Human-readable representation of machine code, requiring an assembler for conversion.</a:t>
            </a:r>
          </a:p>
          <a:p>
            <a:endParaRPr lang="en-IN" dirty="0"/>
          </a:p>
        </p:txBody>
      </p:sp>
    </p:spTree>
    <p:extLst>
      <p:ext uri="{BB962C8B-B14F-4D97-AF65-F5344CB8AC3E}">
        <p14:creationId xmlns:p14="http://schemas.microsoft.com/office/powerpoint/2010/main" val="2313987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vs Object Oriented language</a:t>
            </a:r>
            <a:endParaRPr lang="en-US" dirty="0"/>
          </a:p>
        </p:txBody>
      </p:sp>
      <p:pic>
        <p:nvPicPr>
          <p:cNvPr id="1026" name="Picture 2" descr="Image result for procedural language vs object oriented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t="31725" b="9706"/>
          <a:stretch/>
        </p:blipFill>
        <p:spPr bwMode="auto">
          <a:xfrm>
            <a:off x="1197138" y="1840539"/>
            <a:ext cx="9524283" cy="424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85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vs Object oriented language</a:t>
            </a:r>
            <a:endParaRPr lang="en-US" dirty="0"/>
          </a:p>
        </p:txBody>
      </p:sp>
      <p:pic>
        <p:nvPicPr>
          <p:cNvPr id="4" name="Picture 3"/>
          <p:cNvPicPr>
            <a:picLocks noChangeAspect="1"/>
          </p:cNvPicPr>
          <p:nvPr/>
        </p:nvPicPr>
        <p:blipFill>
          <a:blip r:embed="rId2"/>
          <a:stretch>
            <a:fillRect/>
          </a:stretch>
        </p:blipFill>
        <p:spPr>
          <a:xfrm>
            <a:off x="617483" y="2035832"/>
            <a:ext cx="5095875" cy="3171825"/>
          </a:xfrm>
          <a:prstGeom prst="rect">
            <a:avLst/>
          </a:prstGeom>
        </p:spPr>
      </p:pic>
      <p:pic>
        <p:nvPicPr>
          <p:cNvPr id="5" name="Picture 4"/>
          <p:cNvPicPr>
            <a:picLocks noChangeAspect="1"/>
          </p:cNvPicPr>
          <p:nvPr/>
        </p:nvPicPr>
        <p:blipFill>
          <a:blip r:embed="rId3"/>
          <a:stretch>
            <a:fillRect/>
          </a:stretch>
        </p:blipFill>
        <p:spPr>
          <a:xfrm>
            <a:off x="6020457" y="2231094"/>
            <a:ext cx="4838700" cy="2781300"/>
          </a:xfrm>
          <a:prstGeom prst="rect">
            <a:avLst/>
          </a:prstGeom>
        </p:spPr>
      </p:pic>
    </p:spTree>
    <p:extLst>
      <p:ext uri="{BB962C8B-B14F-4D97-AF65-F5344CB8AC3E}">
        <p14:creationId xmlns:p14="http://schemas.microsoft.com/office/powerpoint/2010/main" val="667550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299"/>
            <a:ext cx="10515600" cy="1325563"/>
          </a:xfrm>
        </p:spPr>
        <p:txBody>
          <a:bodyPr/>
          <a:lstStyle/>
          <a:p>
            <a:pPr algn="ctr"/>
            <a:r>
              <a:rPr lang="en-US" dirty="0" smtClean="0"/>
              <a:t>What are the Features </a:t>
            </a:r>
            <a:r>
              <a:rPr lang="en-US" dirty="0"/>
              <a:t>of OOP </a:t>
            </a:r>
            <a:r>
              <a:rPr lang="en-US" dirty="0" smtClean="0"/>
              <a:t>???</a:t>
            </a:r>
            <a:endParaRPr lang="en-IN" dirty="0"/>
          </a:p>
        </p:txBody>
      </p:sp>
      <p:sp>
        <p:nvSpPr>
          <p:cNvPr id="3" name="Content Placeholder 2"/>
          <p:cNvSpPr>
            <a:spLocks noGrp="1"/>
          </p:cNvSpPr>
          <p:nvPr>
            <p:ph idx="1"/>
          </p:nvPr>
        </p:nvSpPr>
        <p:spPr>
          <a:xfrm>
            <a:off x="838200" y="1582433"/>
            <a:ext cx="10698804" cy="4828094"/>
          </a:xfrm>
        </p:spPr>
        <p:txBody>
          <a:bodyPr>
            <a:normAutofit/>
          </a:bodyPr>
          <a:lstStyle/>
          <a:p>
            <a:r>
              <a:rPr lang="en-IN" dirty="0" smtClean="0"/>
              <a:t>Data Encapsulation</a:t>
            </a:r>
          </a:p>
          <a:p>
            <a:pPr lvl="1"/>
            <a:r>
              <a:rPr lang="en-IN" dirty="0" err="1" smtClean="0"/>
              <a:t>Behavior</a:t>
            </a:r>
            <a:r>
              <a:rPr lang="en-IN" dirty="0" smtClean="0"/>
              <a:t> + Data Together [Encapsulated in class</a:t>
            </a:r>
            <a:r>
              <a:rPr lang="en-IN" sz="2800" dirty="0" smtClean="0"/>
              <a:t>]</a:t>
            </a:r>
            <a:endParaRPr lang="en-IN" dirty="0" smtClean="0"/>
          </a:p>
          <a:p>
            <a:r>
              <a:rPr lang="en-IN" dirty="0" smtClean="0"/>
              <a:t>Reusability</a:t>
            </a:r>
          </a:p>
          <a:p>
            <a:pPr lvl="1"/>
            <a:r>
              <a:rPr lang="en-IN" dirty="0" smtClean="0"/>
              <a:t>Object &amp; class-based reuse</a:t>
            </a:r>
          </a:p>
          <a:p>
            <a:r>
              <a:rPr lang="en-IN" dirty="0" smtClean="0"/>
              <a:t>Inheritance</a:t>
            </a:r>
          </a:p>
          <a:p>
            <a:r>
              <a:rPr lang="en-IN" dirty="0" smtClean="0"/>
              <a:t>Polymorphism</a:t>
            </a:r>
          </a:p>
          <a:p>
            <a:r>
              <a:rPr lang="en-IN" dirty="0" smtClean="0"/>
              <a:t>Real-World </a:t>
            </a:r>
            <a:r>
              <a:rPr lang="en-IN" dirty="0" err="1" smtClean="0"/>
              <a:t>Modeling</a:t>
            </a:r>
            <a:endParaRPr lang="en-IN" dirty="0" smtClean="0"/>
          </a:p>
          <a:p>
            <a:pPr lvl="1"/>
            <a:r>
              <a:rPr lang="en-IN" dirty="0" smtClean="0"/>
              <a:t>Class abstraction and </a:t>
            </a:r>
            <a:r>
              <a:rPr lang="en-IN" dirty="0" err="1" smtClean="0"/>
              <a:t>modeling</a:t>
            </a:r>
            <a:endParaRPr lang="en-IN" dirty="0" smtClean="0"/>
          </a:p>
          <a:p>
            <a:r>
              <a:rPr lang="en-IN" dirty="0" smtClean="0"/>
              <a:t>Modularity</a:t>
            </a:r>
          </a:p>
          <a:p>
            <a:pPr lvl="1"/>
            <a:r>
              <a:rPr lang="en-IN" dirty="0" smtClean="0"/>
              <a:t>Built-in through class system</a:t>
            </a:r>
          </a:p>
          <a:p>
            <a:endParaRPr lang="en-IN" dirty="0"/>
          </a:p>
        </p:txBody>
      </p:sp>
    </p:spTree>
    <p:extLst>
      <p:ext uri="{BB962C8B-B14F-4D97-AF65-F5344CB8AC3E}">
        <p14:creationId xmlns:p14="http://schemas.microsoft.com/office/powerpoint/2010/main" val="2964671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Conceptual entities &amp; OOP practices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626" y="2370813"/>
            <a:ext cx="6782747" cy="2657846"/>
          </a:xfrm>
        </p:spPr>
      </p:pic>
    </p:spTree>
    <p:extLst>
      <p:ext uri="{BB962C8B-B14F-4D97-AF65-F5344CB8AC3E}">
        <p14:creationId xmlns:p14="http://schemas.microsoft.com/office/powerpoint/2010/main" val="783921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07" y="112206"/>
            <a:ext cx="10515600" cy="1325563"/>
          </a:xfrm>
        </p:spPr>
        <p:txBody>
          <a:bodyPr/>
          <a:lstStyle/>
          <a:p>
            <a:r>
              <a:rPr lang="en-IN" dirty="0" smtClean="0"/>
              <a:t>Data types</a:t>
            </a:r>
            <a:endParaRPr lang="en-IN" dirty="0"/>
          </a:p>
        </p:txBody>
      </p:sp>
      <p:pic>
        <p:nvPicPr>
          <p:cNvPr id="3074" name="Picture 2" descr="https://media.geeksforgeeks.org/wp-content/uploads/20240809125618/Java-Data-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796" y="632298"/>
            <a:ext cx="8095370" cy="5787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71234" y="6420255"/>
            <a:ext cx="2883675" cy="369332"/>
          </a:xfrm>
          <a:prstGeom prst="rect">
            <a:avLst/>
          </a:prstGeom>
          <a:noFill/>
        </p:spPr>
        <p:txBody>
          <a:bodyPr wrap="none" rtlCol="0">
            <a:spAutoFit/>
          </a:bodyPr>
          <a:lstStyle/>
          <a:p>
            <a:r>
              <a:rPr lang="en-IN" dirty="0" smtClean="0"/>
              <a:t>* Taken from geeks for geeks</a:t>
            </a:r>
            <a:endParaRPr lang="en-IN" dirty="0"/>
          </a:p>
        </p:txBody>
      </p:sp>
    </p:spTree>
    <p:extLst>
      <p:ext uri="{BB962C8B-B14F-4D97-AF65-F5344CB8AC3E}">
        <p14:creationId xmlns:p14="http://schemas.microsoft.com/office/powerpoint/2010/main" val="1526672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effectLst/>
              </a:rPr>
              <a:t>There are eight primitive data types in Java:</a:t>
            </a:r>
          </a:p>
          <a:p>
            <a:r>
              <a:rPr lang="en-US" b="1" dirty="0" smtClean="0">
                <a:effectLst/>
              </a:rPr>
              <a:t>byte</a:t>
            </a:r>
            <a:r>
              <a:rPr lang="en-US" dirty="0" smtClean="0">
                <a:effectLst/>
              </a:rPr>
              <a:t>: 8-bit integer, range from -128 to 127 </a:t>
            </a:r>
          </a:p>
          <a:p>
            <a:r>
              <a:rPr lang="en-US" b="1" dirty="0" smtClean="0">
                <a:effectLst/>
              </a:rPr>
              <a:t>short</a:t>
            </a:r>
            <a:r>
              <a:rPr lang="en-US" dirty="0" smtClean="0">
                <a:effectLst/>
              </a:rPr>
              <a:t>: 16-bit integer, range from -32,768 to 32,767 </a:t>
            </a:r>
          </a:p>
          <a:p>
            <a:r>
              <a:rPr lang="en-US" b="1" dirty="0" err="1" smtClean="0">
                <a:effectLst/>
              </a:rPr>
              <a:t>int</a:t>
            </a:r>
            <a:r>
              <a:rPr lang="en-US" dirty="0" smtClean="0">
                <a:effectLst/>
              </a:rPr>
              <a:t>: 32-bit integer, range from -2,147,483,648 to 2,147,483,647 </a:t>
            </a:r>
          </a:p>
          <a:p>
            <a:r>
              <a:rPr lang="en-US" b="1" dirty="0" smtClean="0">
                <a:effectLst/>
              </a:rPr>
              <a:t>long</a:t>
            </a:r>
            <a:r>
              <a:rPr lang="en-US" dirty="0" smtClean="0">
                <a:effectLst/>
              </a:rPr>
              <a:t>: 64-bit integer, range from -9,223,372,036,854,775,808 to 9,223,372,036,854,775,807 </a:t>
            </a:r>
          </a:p>
          <a:p>
            <a:r>
              <a:rPr lang="en-US" b="1" dirty="0" smtClean="0">
                <a:effectLst/>
              </a:rPr>
              <a:t>float</a:t>
            </a:r>
            <a:r>
              <a:rPr lang="en-US" dirty="0" smtClean="0">
                <a:effectLst/>
              </a:rPr>
              <a:t>: 32-bit floating-point number </a:t>
            </a:r>
          </a:p>
          <a:p>
            <a:r>
              <a:rPr lang="en-US" b="1" dirty="0" smtClean="0">
                <a:effectLst/>
              </a:rPr>
              <a:t>double</a:t>
            </a:r>
            <a:r>
              <a:rPr lang="en-US" dirty="0" smtClean="0">
                <a:effectLst/>
              </a:rPr>
              <a:t>: 64-bit floating-point number </a:t>
            </a:r>
          </a:p>
          <a:p>
            <a:r>
              <a:rPr lang="en-US" b="1" dirty="0" err="1" smtClean="0">
                <a:effectLst/>
              </a:rPr>
              <a:t>boolean</a:t>
            </a:r>
            <a:r>
              <a:rPr lang="en-US" dirty="0" smtClean="0">
                <a:effectLst/>
              </a:rPr>
              <a:t>: Represents true or false values </a:t>
            </a:r>
          </a:p>
          <a:p>
            <a:r>
              <a:rPr lang="en-US" b="1" dirty="0" smtClean="0">
                <a:effectLst/>
              </a:rPr>
              <a:t>char</a:t>
            </a:r>
            <a:r>
              <a:rPr lang="en-US" dirty="0" smtClean="0">
                <a:effectLst/>
              </a:rPr>
              <a:t>: 16-bit Unicode character</a:t>
            </a:r>
          </a:p>
          <a:p>
            <a:endParaRPr lang="en-IN" dirty="0"/>
          </a:p>
        </p:txBody>
      </p:sp>
    </p:spTree>
    <p:extLst>
      <p:ext uri="{BB962C8B-B14F-4D97-AF65-F5344CB8AC3E}">
        <p14:creationId xmlns:p14="http://schemas.microsoft.com/office/powerpoint/2010/main" val="2994344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a:t>
            </a:r>
            <a:endParaRPr lang="en-IN" dirty="0"/>
          </a:p>
        </p:txBody>
      </p:sp>
      <p:sp>
        <p:nvSpPr>
          <p:cNvPr id="3" name="Content Placeholder 2"/>
          <p:cNvSpPr>
            <a:spLocks noGrp="1"/>
          </p:cNvSpPr>
          <p:nvPr>
            <p:ph idx="1"/>
          </p:nvPr>
        </p:nvSpPr>
        <p:spPr/>
        <p:txBody>
          <a:bodyPr/>
          <a:lstStyle/>
          <a:p>
            <a:r>
              <a:rPr lang="en-US" b="1" dirty="0" smtClean="0"/>
              <a:t>Local Variables</a:t>
            </a:r>
            <a:r>
              <a:rPr lang="en-US" dirty="0" smtClean="0"/>
              <a:t>: </a:t>
            </a:r>
          </a:p>
          <a:p>
            <a:pPr lvl="1"/>
            <a:r>
              <a:rPr lang="en-US" dirty="0" smtClean="0"/>
              <a:t>Declared inside a method, constructor, or block of code. They are only accessible within that specific scope.</a:t>
            </a:r>
          </a:p>
          <a:p>
            <a:r>
              <a:rPr lang="en-US" b="1" dirty="0" smtClean="0"/>
              <a:t>Instance Variables</a:t>
            </a:r>
            <a:r>
              <a:rPr lang="en-US" dirty="0" smtClean="0"/>
              <a:t>: </a:t>
            </a:r>
          </a:p>
          <a:p>
            <a:pPr lvl="1"/>
            <a:r>
              <a:rPr lang="en-US" dirty="0" smtClean="0"/>
              <a:t>Declared within a class but outside any method. Each object (instance) of the class has its own copy of instance variables</a:t>
            </a:r>
          </a:p>
          <a:p>
            <a:r>
              <a:rPr lang="en-IN" b="1" dirty="0" smtClean="0"/>
              <a:t>Static Variables</a:t>
            </a:r>
            <a:r>
              <a:rPr lang="en-IN" dirty="0" smtClean="0"/>
              <a:t>:</a:t>
            </a:r>
          </a:p>
          <a:p>
            <a:pPr lvl="1"/>
            <a:r>
              <a:rPr lang="en-IN" dirty="0" smtClean="0"/>
              <a:t>Declared with the static keyword. </a:t>
            </a:r>
            <a:r>
              <a:rPr lang="en-US" dirty="0" smtClean="0"/>
              <a:t>They belong to the class itself rather than to any specific instance. All instances of the class share the same static variable</a:t>
            </a:r>
            <a:endParaRPr lang="en-IN" dirty="0"/>
          </a:p>
        </p:txBody>
      </p:sp>
    </p:spTree>
    <p:extLst>
      <p:ext uri="{BB962C8B-B14F-4D97-AF65-F5344CB8AC3E}">
        <p14:creationId xmlns:p14="http://schemas.microsoft.com/office/powerpoint/2010/main" val="1149662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public</a:t>
            </a:r>
            <a:r>
              <a:rPr lang="en-US" dirty="0" smtClean="0"/>
              <a:t> </a:t>
            </a:r>
            <a:r>
              <a:rPr lang="en-US" dirty="0" smtClean="0">
                <a:solidFill>
                  <a:schemeClr val="accent1">
                    <a:lumMod val="75000"/>
                  </a:schemeClr>
                </a:solidFill>
              </a:rPr>
              <a:t>static</a:t>
            </a:r>
            <a:r>
              <a:rPr lang="en-US" dirty="0" smtClean="0"/>
              <a:t> </a:t>
            </a:r>
            <a:r>
              <a:rPr lang="en-US" dirty="0" smtClean="0">
                <a:solidFill>
                  <a:schemeClr val="accent3">
                    <a:lumMod val="75000"/>
                  </a:schemeClr>
                </a:solidFill>
              </a:rPr>
              <a:t>void</a:t>
            </a:r>
            <a:r>
              <a:rPr lang="en-US" dirty="0" smtClean="0"/>
              <a:t> </a:t>
            </a:r>
            <a:r>
              <a:rPr lang="en-US" dirty="0" smtClean="0">
                <a:solidFill>
                  <a:srgbClr val="00B050"/>
                </a:solidFill>
              </a:rPr>
              <a:t>main </a:t>
            </a:r>
            <a:r>
              <a:rPr lang="en-US" dirty="0" smtClean="0"/>
              <a:t>(String[] </a:t>
            </a:r>
            <a:r>
              <a:rPr lang="en-US" dirty="0" err="1" smtClean="0"/>
              <a:t>args</a:t>
            </a:r>
            <a:r>
              <a:rPr lang="en-US" dirty="0" smtClean="0"/>
              <a:t>)</a:t>
            </a:r>
            <a:endParaRPr lang="en-IN" dirty="0"/>
          </a:p>
        </p:txBody>
      </p:sp>
      <p:sp>
        <p:nvSpPr>
          <p:cNvPr id="3" name="Content Placeholder 2"/>
          <p:cNvSpPr>
            <a:spLocks noGrp="1"/>
          </p:cNvSpPr>
          <p:nvPr>
            <p:ph idx="1"/>
          </p:nvPr>
        </p:nvSpPr>
        <p:spPr/>
        <p:txBody>
          <a:bodyPr>
            <a:normAutofit/>
          </a:bodyPr>
          <a:lstStyle/>
          <a:p>
            <a:r>
              <a:rPr lang="en-IN" b="1" dirty="0" smtClean="0">
                <a:solidFill>
                  <a:srgbClr val="FF0000"/>
                </a:solidFill>
              </a:rPr>
              <a:t>Public</a:t>
            </a:r>
            <a:r>
              <a:rPr lang="en-IN" dirty="0" smtClean="0"/>
              <a:t>: </a:t>
            </a:r>
            <a:r>
              <a:rPr lang="en-US" dirty="0" smtClean="0"/>
              <a:t>This access modifier ensures that the method can be accessed from anywhere, even outside the class it's defined in. This is necessary for the JVM to be able to call and execute the main method</a:t>
            </a:r>
          </a:p>
          <a:p>
            <a:r>
              <a:rPr lang="en-US" b="1" dirty="0" smtClean="0">
                <a:solidFill>
                  <a:schemeClr val="accent1">
                    <a:lumMod val="75000"/>
                  </a:schemeClr>
                </a:solidFill>
              </a:rPr>
              <a:t>Static</a:t>
            </a:r>
            <a:r>
              <a:rPr lang="en-US" dirty="0" smtClean="0"/>
              <a:t>: This keyword allows the method to be called directly without creating an instance (object) of the class.</a:t>
            </a:r>
          </a:p>
          <a:p>
            <a:pPr lvl="1"/>
            <a:r>
              <a:rPr lang="en-US" dirty="0" smtClean="0"/>
              <a:t>The JVM can call the main method without having to create an object of the class</a:t>
            </a:r>
          </a:p>
          <a:p>
            <a:r>
              <a:rPr lang="en-US" b="1" dirty="0" smtClean="0">
                <a:solidFill>
                  <a:schemeClr val="accent3">
                    <a:lumMod val="75000"/>
                  </a:schemeClr>
                </a:solidFill>
              </a:rPr>
              <a:t>Void</a:t>
            </a:r>
            <a:r>
              <a:rPr lang="en-US" dirty="0" smtClean="0">
                <a:solidFill>
                  <a:schemeClr val="accent3">
                    <a:lumMod val="75000"/>
                  </a:schemeClr>
                </a:solidFill>
              </a:rPr>
              <a:t>:</a:t>
            </a:r>
            <a:r>
              <a:rPr lang="en-US" dirty="0" smtClean="0"/>
              <a:t>  This indicates that the method does not return any value.</a:t>
            </a:r>
          </a:p>
          <a:p>
            <a:r>
              <a:rPr lang="en-US" b="1" dirty="0" smtClean="0">
                <a:solidFill>
                  <a:srgbClr val="00B050"/>
                </a:solidFill>
              </a:rPr>
              <a:t>Main</a:t>
            </a:r>
            <a:r>
              <a:rPr lang="en-US" dirty="0" smtClean="0"/>
              <a:t>: This is the special method name that the JVM uses to identify the entry point of the program</a:t>
            </a:r>
          </a:p>
          <a:p>
            <a:endParaRPr lang="en-US" dirty="0"/>
          </a:p>
          <a:p>
            <a:endParaRPr lang="en-IN" dirty="0"/>
          </a:p>
        </p:txBody>
      </p:sp>
    </p:spTree>
    <p:extLst>
      <p:ext uri="{BB962C8B-B14F-4D97-AF65-F5344CB8AC3E}">
        <p14:creationId xmlns:p14="http://schemas.microsoft.com/office/powerpoint/2010/main" val="1699662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static void main</a:t>
            </a:r>
            <a:r>
              <a:rPr lang="en-US" b="1" dirty="0" smtClean="0">
                <a:solidFill>
                  <a:schemeClr val="accent6">
                    <a:lumMod val="75000"/>
                  </a:schemeClr>
                </a:solidFill>
              </a:rPr>
              <a:t>(String[] </a:t>
            </a:r>
            <a:r>
              <a:rPr lang="en-US" b="1" dirty="0" err="1" smtClean="0">
                <a:solidFill>
                  <a:schemeClr val="accent6">
                    <a:lumMod val="75000"/>
                  </a:schemeClr>
                </a:solidFill>
              </a:rPr>
              <a:t>args</a:t>
            </a:r>
            <a:r>
              <a:rPr lang="en-US" b="1" dirty="0" smtClean="0">
                <a:solidFill>
                  <a:schemeClr val="accent6">
                    <a:lumMod val="75000"/>
                  </a:schemeClr>
                </a:solidFill>
              </a:rPr>
              <a:t>)</a:t>
            </a:r>
            <a:endParaRPr lang="en-IN" b="1" dirty="0">
              <a:solidFill>
                <a:schemeClr val="accent6">
                  <a:lumMod val="75000"/>
                </a:schemeClr>
              </a:solidFill>
            </a:endParaRPr>
          </a:p>
        </p:txBody>
      </p:sp>
      <p:sp>
        <p:nvSpPr>
          <p:cNvPr id="3" name="Content Placeholder 2"/>
          <p:cNvSpPr>
            <a:spLocks noGrp="1"/>
          </p:cNvSpPr>
          <p:nvPr>
            <p:ph idx="1"/>
          </p:nvPr>
        </p:nvSpPr>
        <p:spPr/>
        <p:txBody>
          <a:bodyPr/>
          <a:lstStyle/>
          <a:p>
            <a:pPr algn="just"/>
            <a:r>
              <a:rPr lang="en-US" dirty="0" smtClean="0"/>
              <a:t>This parameter is an array of strings, which can be used to pass command-line arguments to the program when it is running</a:t>
            </a:r>
          </a:p>
          <a:p>
            <a:pPr algn="just"/>
            <a:endParaRPr lang="en-IN" dirty="0"/>
          </a:p>
        </p:txBody>
      </p:sp>
      <p:pic>
        <p:nvPicPr>
          <p:cNvPr id="5" name="Picture 4"/>
          <p:cNvPicPr>
            <a:picLocks noChangeAspect="1"/>
          </p:cNvPicPr>
          <p:nvPr/>
        </p:nvPicPr>
        <p:blipFill>
          <a:blip r:embed="rId2"/>
          <a:stretch>
            <a:fillRect/>
          </a:stretch>
        </p:blipFill>
        <p:spPr>
          <a:xfrm>
            <a:off x="702153" y="2899420"/>
            <a:ext cx="11060068" cy="1895740"/>
          </a:xfrm>
          <a:prstGeom prst="rect">
            <a:avLst/>
          </a:prstGeom>
        </p:spPr>
      </p:pic>
    </p:spTree>
    <p:extLst>
      <p:ext uri="{BB962C8B-B14F-4D97-AF65-F5344CB8AC3E}">
        <p14:creationId xmlns:p14="http://schemas.microsoft.com/office/powerpoint/2010/main" val="230596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you need a programming language?</a:t>
            </a:r>
            <a:br>
              <a:rPr lang="en-US" dirty="0" smtClean="0"/>
            </a:br>
            <a:endParaRPr lang="en-US" dirty="0"/>
          </a:p>
        </p:txBody>
      </p:sp>
    </p:spTree>
    <p:extLst>
      <p:ext uri="{BB962C8B-B14F-4D97-AF65-F5344CB8AC3E}">
        <p14:creationId xmlns:p14="http://schemas.microsoft.com/office/powerpoint/2010/main" val="473434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834" y="0"/>
            <a:ext cx="10515600" cy="1325563"/>
          </a:xfrm>
        </p:spPr>
        <p:txBody>
          <a:bodyPr/>
          <a:lstStyle/>
          <a:p>
            <a:pPr algn="ctr"/>
            <a:r>
              <a:rPr lang="en-IN" dirty="0" smtClean="0"/>
              <a:t>Objects</a:t>
            </a:r>
            <a:endParaRPr lang="en-IN" dirty="0"/>
          </a:p>
        </p:txBody>
      </p:sp>
      <p:sp>
        <p:nvSpPr>
          <p:cNvPr id="3" name="Content Placeholder 2"/>
          <p:cNvSpPr>
            <a:spLocks noGrp="1"/>
          </p:cNvSpPr>
          <p:nvPr>
            <p:ph idx="1"/>
          </p:nvPr>
        </p:nvSpPr>
        <p:spPr>
          <a:xfrm>
            <a:off x="147536" y="1360801"/>
            <a:ext cx="4898775" cy="4351338"/>
          </a:xfrm>
        </p:spPr>
        <p:txBody>
          <a:bodyPr/>
          <a:lstStyle/>
          <a:p>
            <a:r>
              <a:rPr lang="en-US" dirty="0"/>
              <a:t>In Java, "instantiates" means creating a new object of a class. It's the process of allocating memory for an object and initializing its state using a constructor</a:t>
            </a:r>
            <a:r>
              <a:rPr lang="en-US" dirty="0" smtClean="0"/>
              <a:t>. </a:t>
            </a:r>
          </a:p>
          <a:p>
            <a:endParaRPr lang="en-US" dirty="0"/>
          </a:p>
          <a:p>
            <a:r>
              <a:rPr lang="en-US" dirty="0" smtClean="0"/>
              <a:t>The </a:t>
            </a:r>
            <a:r>
              <a:rPr lang="en-US" dirty="0"/>
              <a:t>new keyword </a:t>
            </a:r>
            <a:r>
              <a:rPr lang="en-US" dirty="0" smtClean="0"/>
              <a:t>is </a:t>
            </a:r>
            <a:r>
              <a:rPr lang="en-US" dirty="0"/>
              <a:t>used to instantiate a class.</a:t>
            </a:r>
            <a:endParaRPr lang="en-IN" dirty="0"/>
          </a:p>
        </p:txBody>
      </p:sp>
      <p:pic>
        <p:nvPicPr>
          <p:cNvPr id="6" name="Picture 5"/>
          <p:cNvPicPr>
            <a:picLocks noChangeAspect="1"/>
          </p:cNvPicPr>
          <p:nvPr/>
        </p:nvPicPr>
        <p:blipFill>
          <a:blip r:embed="rId2"/>
          <a:stretch>
            <a:fillRect/>
          </a:stretch>
        </p:blipFill>
        <p:spPr>
          <a:xfrm>
            <a:off x="5046311" y="1407336"/>
            <a:ext cx="6850617" cy="4258269"/>
          </a:xfrm>
          <a:prstGeom prst="rect">
            <a:avLst/>
          </a:prstGeom>
        </p:spPr>
      </p:pic>
      <p:sp>
        <p:nvSpPr>
          <p:cNvPr id="7" name="TextBox 6"/>
          <p:cNvSpPr txBox="1"/>
          <p:nvPr/>
        </p:nvSpPr>
        <p:spPr>
          <a:xfrm>
            <a:off x="147536" y="5934670"/>
            <a:ext cx="11895307" cy="923330"/>
          </a:xfrm>
          <a:prstGeom prst="rect">
            <a:avLst/>
          </a:prstGeom>
          <a:noFill/>
        </p:spPr>
        <p:txBody>
          <a:bodyPr wrap="square" rtlCol="0">
            <a:spAutoFit/>
          </a:bodyPr>
          <a:lstStyle/>
          <a:p>
            <a:pPr algn="just"/>
            <a:r>
              <a:rPr lang="en-IN" dirty="0" smtClean="0"/>
              <a:t>In this example, new Dog (“Buddy”) instantiates the Dog class by creating a  Dog object named </a:t>
            </a:r>
            <a:r>
              <a:rPr lang="en-IN" dirty="0" err="1" smtClean="0"/>
              <a:t>myDog</a:t>
            </a:r>
            <a:r>
              <a:rPr lang="en-IN" dirty="0" smtClean="0"/>
              <a:t>. The constructor Dog (“String name”) is called to initialize the object state. </a:t>
            </a:r>
            <a:r>
              <a:rPr lang="en-US" dirty="0"/>
              <a:t>After instantiation, you can access the object's methods and fields.</a:t>
            </a:r>
          </a:p>
          <a:p>
            <a:pPr algn="just"/>
            <a:r>
              <a:rPr lang="en-IN" dirty="0" smtClean="0"/>
              <a:t> </a:t>
            </a:r>
            <a:endParaRPr lang="en-IN" dirty="0"/>
          </a:p>
        </p:txBody>
      </p:sp>
    </p:spTree>
    <p:extLst>
      <p:ext uri="{BB962C8B-B14F-4D97-AF65-F5344CB8AC3E}">
        <p14:creationId xmlns:p14="http://schemas.microsoft.com/office/powerpoint/2010/main" val="15328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p:txBody>
          <a:bodyPr/>
          <a:lstStyle/>
          <a:p>
            <a:pPr algn="just"/>
            <a:r>
              <a:rPr lang="en-US" dirty="0"/>
              <a:t>A class in Java serves as a blueprint for creating objects, encapsulating data (fields) and behaviors (methods) into a single unit. </a:t>
            </a:r>
            <a:endParaRPr lang="en-US" dirty="0" smtClean="0"/>
          </a:p>
          <a:p>
            <a:pPr algn="just"/>
            <a:r>
              <a:rPr lang="en-US" dirty="0" smtClean="0"/>
              <a:t>It </a:t>
            </a:r>
            <a:r>
              <a:rPr lang="en-US" dirty="0"/>
              <a:t>defines the structure and functionality that objects of that class will possess. </a:t>
            </a:r>
            <a:endParaRPr lang="en-US" dirty="0" smtClean="0"/>
          </a:p>
          <a:p>
            <a:pPr algn="just"/>
            <a:r>
              <a:rPr lang="en-US" dirty="0" smtClean="0"/>
              <a:t>Classes </a:t>
            </a:r>
            <a:r>
              <a:rPr lang="en-US" dirty="0"/>
              <a:t>are fundamental to object-oriented programming in Java, promoting code organization, reusability, and maintainability.</a:t>
            </a:r>
          </a:p>
          <a:p>
            <a:pPr algn="just"/>
            <a:endParaRPr lang="en-IN" dirty="0"/>
          </a:p>
        </p:txBody>
      </p:sp>
    </p:spTree>
    <p:extLst>
      <p:ext uri="{BB962C8B-B14F-4D97-AF65-F5344CB8AC3E}">
        <p14:creationId xmlns:p14="http://schemas.microsoft.com/office/powerpoint/2010/main" val="1303897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objects </a:t>
            </a:r>
            <a:endParaRPr lang="en-US" dirty="0"/>
          </a:p>
        </p:txBody>
      </p:sp>
      <p:pic>
        <p:nvPicPr>
          <p:cNvPr id="2050" name="Picture 2" descr="Image result for class and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7832"/>
            <a:ext cx="9060958" cy="373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2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57" y="68426"/>
            <a:ext cx="6855374" cy="1325563"/>
          </a:xfrm>
        </p:spPr>
        <p:txBody>
          <a:bodyPr>
            <a:normAutofit/>
          </a:bodyPr>
          <a:lstStyle/>
          <a:p>
            <a:r>
              <a:rPr lang="en-US" dirty="0" smtClean="0"/>
              <a:t>Object vs (Object)Instance </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269" y="1393989"/>
            <a:ext cx="6429831" cy="416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5381" y="3791445"/>
            <a:ext cx="4137888" cy="1569660"/>
          </a:xfrm>
          <a:prstGeom prst="rect">
            <a:avLst/>
          </a:prstGeom>
          <a:noFill/>
        </p:spPr>
        <p:txBody>
          <a:bodyPr wrap="square" rtlCol="0">
            <a:spAutoFit/>
          </a:bodyPr>
          <a:lstStyle/>
          <a:p>
            <a:r>
              <a:rPr lang="en-US" sz="2400" b="1" dirty="0" smtClean="0"/>
              <a:t>Instance</a:t>
            </a:r>
          </a:p>
          <a:p>
            <a:pPr marL="285750" indent="-285750">
              <a:buFont typeface="Arial" panose="020B0604020202020204" pitchFamily="34" charset="0"/>
              <a:buChar char="•"/>
            </a:pPr>
            <a:r>
              <a:rPr lang="en-US" sz="2400" dirty="0" smtClean="0"/>
              <a:t>Concrete object </a:t>
            </a:r>
          </a:p>
          <a:p>
            <a:pPr marL="285750" indent="-285750">
              <a:buFont typeface="Arial" panose="020B0604020202020204" pitchFamily="34" charset="0"/>
              <a:buChar char="•"/>
            </a:pPr>
            <a:r>
              <a:rPr lang="en-US" sz="2400" dirty="0" smtClean="0"/>
              <a:t>Created from a particular class</a:t>
            </a:r>
            <a:endParaRPr lang="en-US" sz="2400" dirty="0"/>
          </a:p>
        </p:txBody>
      </p:sp>
      <p:sp>
        <p:nvSpPr>
          <p:cNvPr id="6" name="TextBox 5"/>
          <p:cNvSpPr txBox="1"/>
          <p:nvPr/>
        </p:nvSpPr>
        <p:spPr>
          <a:xfrm>
            <a:off x="265262" y="1726939"/>
            <a:ext cx="4137888" cy="1569660"/>
          </a:xfrm>
          <a:prstGeom prst="rect">
            <a:avLst/>
          </a:prstGeom>
          <a:noFill/>
        </p:spPr>
        <p:txBody>
          <a:bodyPr wrap="square" rtlCol="0">
            <a:spAutoFit/>
          </a:bodyPr>
          <a:lstStyle/>
          <a:p>
            <a:r>
              <a:rPr lang="en-US" sz="2400" b="1" dirty="0" smtClean="0"/>
              <a:t>Object</a:t>
            </a:r>
          </a:p>
          <a:p>
            <a:pPr marL="285750" indent="-285750">
              <a:buFont typeface="Arial" panose="020B0604020202020204" pitchFamily="34" charset="0"/>
              <a:buChar char="•"/>
            </a:pPr>
            <a:r>
              <a:rPr lang="en-US" sz="2400" dirty="0" smtClean="0"/>
              <a:t>Collection of objects</a:t>
            </a:r>
          </a:p>
          <a:p>
            <a:pPr marL="285750" indent="-285750">
              <a:buFont typeface="Arial" panose="020B0604020202020204" pitchFamily="34" charset="0"/>
              <a:buChar char="•"/>
            </a:pPr>
            <a:r>
              <a:rPr lang="en-US" sz="2400" dirty="0" smtClean="0"/>
              <a:t>Defines object properties, behavior and structure. </a:t>
            </a:r>
            <a:endParaRPr lang="en-US" sz="2400" dirty="0"/>
          </a:p>
        </p:txBody>
      </p:sp>
      <p:sp>
        <p:nvSpPr>
          <p:cNvPr id="5" name="TextBox 4"/>
          <p:cNvSpPr txBox="1"/>
          <p:nvPr/>
        </p:nvSpPr>
        <p:spPr>
          <a:xfrm>
            <a:off x="3362626" y="5694055"/>
            <a:ext cx="8349080"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Concrete objects has the physical reference to the base class, </a:t>
            </a:r>
          </a:p>
          <a:p>
            <a:r>
              <a:rPr lang="en-US" sz="2400" dirty="0" smtClean="0"/>
              <a:t>Example: empire state building has reference to the building class</a:t>
            </a:r>
            <a:endParaRPr lang="en-US" sz="2400" dirty="0"/>
          </a:p>
        </p:txBody>
      </p:sp>
    </p:spTree>
    <p:extLst>
      <p:ext uri="{BB962C8B-B14F-4D97-AF65-F5344CB8AC3E}">
        <p14:creationId xmlns:p14="http://schemas.microsoft.com/office/powerpoint/2010/main" val="417137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a:t>
            </a:r>
            <a:endParaRPr lang="en-IN" dirty="0"/>
          </a:p>
        </p:txBody>
      </p:sp>
      <p:sp>
        <p:nvSpPr>
          <p:cNvPr id="3" name="Content Placeholder 2"/>
          <p:cNvSpPr>
            <a:spLocks noGrp="1"/>
          </p:cNvSpPr>
          <p:nvPr>
            <p:ph idx="1"/>
          </p:nvPr>
        </p:nvSpPr>
        <p:spPr/>
        <p:txBody>
          <a:bodyPr/>
          <a:lstStyle/>
          <a:p>
            <a:r>
              <a:rPr lang="en-US" b="1" dirty="0"/>
              <a:t>Same Name as the </a:t>
            </a:r>
            <a:r>
              <a:rPr lang="en-US" b="1" dirty="0" smtClean="0"/>
              <a:t>Class</a:t>
            </a:r>
          </a:p>
          <a:p>
            <a:r>
              <a:rPr lang="en-IN" b="1" dirty="0"/>
              <a:t>No Return </a:t>
            </a:r>
            <a:r>
              <a:rPr lang="en-IN" b="1" dirty="0" smtClean="0"/>
              <a:t>Type</a:t>
            </a:r>
          </a:p>
          <a:p>
            <a:r>
              <a:rPr lang="en-US" b="1" dirty="0"/>
              <a:t>Automatically Called on Object </a:t>
            </a:r>
            <a:r>
              <a:rPr lang="en-US" b="1" dirty="0" smtClean="0"/>
              <a:t>Creation</a:t>
            </a:r>
          </a:p>
          <a:p>
            <a:r>
              <a:rPr lang="en-US" b="1" dirty="0"/>
              <a:t>Used to Set Initial Values for Object Attributes</a:t>
            </a:r>
            <a:endParaRPr lang="en-IN" dirty="0"/>
          </a:p>
        </p:txBody>
      </p:sp>
    </p:spTree>
    <p:extLst>
      <p:ext uri="{BB962C8B-B14F-4D97-AF65-F5344CB8AC3E}">
        <p14:creationId xmlns:p14="http://schemas.microsoft.com/office/powerpoint/2010/main" val="290742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Constructors in Java</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9338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Constructors in Java</a:t>
            </a:r>
            <a:br>
              <a:rPr lang="en-US" b="1" dirty="0"/>
            </a:br>
            <a:endParaRPr lang="en-IN" dirty="0"/>
          </a:p>
        </p:txBody>
      </p:sp>
      <p:sp>
        <p:nvSpPr>
          <p:cNvPr id="3" name="Content Placeholder 2"/>
          <p:cNvSpPr>
            <a:spLocks noGrp="1"/>
          </p:cNvSpPr>
          <p:nvPr>
            <p:ph idx="1"/>
          </p:nvPr>
        </p:nvSpPr>
        <p:spPr/>
        <p:txBody>
          <a:bodyPr/>
          <a:lstStyle/>
          <a:p>
            <a:pPr fontAlgn="base"/>
            <a:r>
              <a:rPr lang="en-US" dirty="0"/>
              <a:t>Objects might have undefined or default values.</a:t>
            </a:r>
          </a:p>
          <a:p>
            <a:pPr fontAlgn="base"/>
            <a:r>
              <a:rPr lang="en-US" dirty="0"/>
              <a:t>Extra initialization methods would be required.</a:t>
            </a:r>
          </a:p>
          <a:p>
            <a:pPr fontAlgn="base"/>
            <a:r>
              <a:rPr lang="en-US" dirty="0"/>
              <a:t>Risk of improper object state</a:t>
            </a:r>
          </a:p>
          <a:p>
            <a:endParaRPr lang="en-IN" dirty="0"/>
          </a:p>
        </p:txBody>
      </p:sp>
    </p:spTree>
    <p:extLst>
      <p:ext uri="{BB962C8B-B14F-4D97-AF65-F5344CB8AC3E}">
        <p14:creationId xmlns:p14="http://schemas.microsoft.com/office/powerpoint/2010/main" val="291154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Constructors in Java</a:t>
            </a:r>
            <a:br>
              <a:rPr lang="en-US" b="1" dirty="0"/>
            </a:br>
            <a:endParaRPr lang="en-IN" dirty="0"/>
          </a:p>
        </p:txBody>
      </p:sp>
      <p:sp>
        <p:nvSpPr>
          <p:cNvPr id="3" name="Content Placeholder 2"/>
          <p:cNvSpPr>
            <a:spLocks noGrp="1"/>
          </p:cNvSpPr>
          <p:nvPr>
            <p:ph idx="1"/>
          </p:nvPr>
        </p:nvSpPr>
        <p:spPr/>
        <p:txBody>
          <a:bodyPr/>
          <a:lstStyle/>
          <a:p>
            <a:pPr fontAlgn="base"/>
            <a:r>
              <a:rPr lang="en-IN" dirty="0"/>
              <a:t>Default Constructor</a:t>
            </a:r>
          </a:p>
          <a:p>
            <a:pPr fontAlgn="base"/>
            <a:r>
              <a:rPr lang="en-IN" dirty="0"/>
              <a:t>Parameterized Constructor</a:t>
            </a:r>
          </a:p>
          <a:p>
            <a:pPr fontAlgn="base"/>
            <a:r>
              <a:rPr lang="en-IN" dirty="0"/>
              <a:t>Copy Constructor</a:t>
            </a:r>
          </a:p>
          <a:p>
            <a:endParaRPr lang="en-IN" dirty="0"/>
          </a:p>
        </p:txBody>
      </p:sp>
    </p:spTree>
    <p:extLst>
      <p:ext uri="{BB962C8B-B14F-4D97-AF65-F5344CB8AC3E}">
        <p14:creationId xmlns:p14="http://schemas.microsoft.com/office/powerpoint/2010/main" val="51350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 statements in Java </a:t>
            </a:r>
          </a:p>
        </p:txBody>
      </p:sp>
      <p:sp>
        <p:nvSpPr>
          <p:cNvPr id="4" name="Rectangle 1"/>
          <p:cNvSpPr>
            <a:spLocks noGrp="1" noChangeArrowheads="1"/>
          </p:cNvSpPr>
          <p:nvPr>
            <p:ph idx="1"/>
          </p:nvPr>
        </p:nvSpPr>
        <p:spPr bwMode="auto">
          <a:xfrm>
            <a:off x="838200" y="1979973"/>
            <a:ext cx="110879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Executes a block of code if a condition is true.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if-else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Executes one block of code if the condition is true and another if it's false.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if-else-if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Checks multiple conditions sequentially, executing the corresponding block for the first true condition.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smtClean="0">
                <a:latin typeface="Arial" panose="020B0604020202020204" pitchFamily="34" charset="0"/>
              </a:rPr>
              <a:t>S</a:t>
            </a:r>
            <a:r>
              <a:rPr kumimoji="0" lang="en-US" altLang="en-US" sz="1800" b="1" i="0" u="none" strike="noStrike" cap="none" normalizeH="0" baseline="0" dirty="0" smtClean="0">
                <a:ln>
                  <a:noFill/>
                </a:ln>
                <a:solidFill>
                  <a:schemeClr val="tx1"/>
                </a:solidFill>
                <a:effectLst/>
                <a:latin typeface="Arial" panose="020B0604020202020204" pitchFamily="34" charset="0"/>
              </a:rPr>
              <a:t>witch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Selects one block of code to execute from multiple options based on the value of an expression</a:t>
            </a:r>
          </a:p>
        </p:txBody>
      </p:sp>
    </p:spTree>
    <p:extLst>
      <p:ext uri="{BB962C8B-B14F-4D97-AF65-F5344CB8AC3E}">
        <p14:creationId xmlns:p14="http://schemas.microsoft.com/office/powerpoint/2010/main" val="302118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90" y="245036"/>
            <a:ext cx="10515600" cy="1325563"/>
          </a:xfrm>
        </p:spPr>
        <p:txBody>
          <a:bodyPr/>
          <a:lstStyle/>
          <a:p>
            <a:r>
              <a:rPr lang="en-US" dirty="0" smtClean="0"/>
              <a:t>While vs do-while</a:t>
            </a:r>
            <a:endParaRPr lang="en-US" dirty="0"/>
          </a:p>
        </p:txBody>
      </p:sp>
      <p:pic>
        <p:nvPicPr>
          <p:cNvPr id="2050" name="Picture 2" descr="Post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510" y="1354357"/>
            <a:ext cx="6684841" cy="49927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4290" y="2007476"/>
            <a:ext cx="4758739" cy="1200329"/>
          </a:xfrm>
          <a:prstGeom prst="rect">
            <a:avLst/>
          </a:prstGeom>
          <a:noFill/>
        </p:spPr>
        <p:txBody>
          <a:bodyPr wrap="square" rtlCol="0">
            <a:spAutoFit/>
          </a:bodyPr>
          <a:lstStyle/>
          <a:p>
            <a:pPr algn="just"/>
            <a:r>
              <a:rPr lang="en-US" sz="2400" b="1" dirty="0" smtClean="0">
                <a:solidFill>
                  <a:srgbClr val="FF0000"/>
                </a:solidFill>
              </a:rPr>
              <a:t>While:</a:t>
            </a:r>
          </a:p>
          <a:p>
            <a:pPr algn="just"/>
            <a:r>
              <a:rPr lang="en-US" sz="2400" dirty="0" smtClean="0"/>
              <a:t>Executes the loop as long as the condition is true</a:t>
            </a:r>
            <a:endParaRPr lang="en-US" sz="2400" dirty="0"/>
          </a:p>
        </p:txBody>
      </p:sp>
      <p:sp>
        <p:nvSpPr>
          <p:cNvPr id="6" name="TextBox 5"/>
          <p:cNvSpPr txBox="1"/>
          <p:nvPr/>
        </p:nvSpPr>
        <p:spPr>
          <a:xfrm>
            <a:off x="354412" y="3559092"/>
            <a:ext cx="4869098" cy="1200329"/>
          </a:xfrm>
          <a:prstGeom prst="rect">
            <a:avLst/>
          </a:prstGeom>
          <a:noFill/>
        </p:spPr>
        <p:txBody>
          <a:bodyPr wrap="square" rtlCol="0">
            <a:spAutoFit/>
          </a:bodyPr>
          <a:lstStyle/>
          <a:p>
            <a:pPr algn="just"/>
            <a:r>
              <a:rPr lang="en-US" sz="2400" b="1" dirty="0" smtClean="0">
                <a:solidFill>
                  <a:srgbClr val="FF0000"/>
                </a:solidFill>
              </a:rPr>
              <a:t>Do - While:</a:t>
            </a:r>
          </a:p>
          <a:p>
            <a:pPr algn="just"/>
            <a:r>
              <a:rPr lang="en-US" sz="2400" dirty="0" smtClean="0"/>
              <a:t>Executes the loop at least once even the condition is false</a:t>
            </a:r>
            <a:endParaRPr lang="en-US" sz="2400" dirty="0"/>
          </a:p>
        </p:txBody>
      </p:sp>
    </p:spTree>
    <p:extLst>
      <p:ext uri="{BB962C8B-B14F-4D97-AF65-F5344CB8AC3E}">
        <p14:creationId xmlns:p14="http://schemas.microsoft.com/office/powerpoint/2010/main" val="341533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Which language computer knows?</a:t>
            </a:r>
            <a:endParaRPr lang="en-US" dirty="0"/>
          </a:p>
        </p:txBody>
      </p:sp>
    </p:spTree>
    <p:extLst>
      <p:ext uri="{BB962C8B-B14F-4D97-AF65-F5344CB8AC3E}">
        <p14:creationId xmlns:p14="http://schemas.microsoft.com/office/powerpoint/2010/main" val="32146318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19" y="31530"/>
            <a:ext cx="10515600" cy="1325563"/>
          </a:xfrm>
        </p:spPr>
        <p:txBody>
          <a:bodyPr/>
          <a:lstStyle/>
          <a:p>
            <a:r>
              <a:rPr lang="en-US" dirty="0" smtClean="0"/>
              <a:t>For loop</a:t>
            </a:r>
            <a:endParaRPr lang="en-US" dirty="0"/>
          </a:p>
        </p:txBody>
      </p:sp>
      <p:sp>
        <p:nvSpPr>
          <p:cNvPr id="3" name="Content Placeholder 2"/>
          <p:cNvSpPr>
            <a:spLocks noGrp="1"/>
          </p:cNvSpPr>
          <p:nvPr>
            <p:ph idx="1"/>
          </p:nvPr>
        </p:nvSpPr>
        <p:spPr>
          <a:xfrm>
            <a:off x="304800" y="1251992"/>
            <a:ext cx="7609490" cy="5768919"/>
          </a:xfrm>
        </p:spPr>
        <p:txBody>
          <a:bodyPr>
            <a:normAutofit/>
          </a:bodyPr>
          <a:lstStyle/>
          <a:p>
            <a:pPr algn="just"/>
            <a:r>
              <a:rPr lang="en-US" dirty="0"/>
              <a:t>When you know exactly how many times you want to loop through a block of </a:t>
            </a:r>
            <a:r>
              <a:rPr lang="en-US" dirty="0" smtClean="0"/>
              <a:t>code.</a:t>
            </a:r>
          </a:p>
          <a:p>
            <a:pPr algn="just"/>
            <a:endParaRPr lang="en-US" dirty="0" smtClean="0"/>
          </a:p>
          <a:p>
            <a:pPr algn="just"/>
            <a:endParaRPr lang="en-US" dirty="0"/>
          </a:p>
          <a:p>
            <a:pPr algn="just"/>
            <a:endParaRPr lang="en-US" dirty="0" smtClean="0"/>
          </a:p>
          <a:p>
            <a:pPr algn="just"/>
            <a:endParaRPr lang="en-US" b="1" dirty="0" smtClean="0"/>
          </a:p>
          <a:p>
            <a:pPr algn="just"/>
            <a:r>
              <a:rPr lang="en-US" b="1" dirty="0" smtClean="0"/>
              <a:t>Statement </a:t>
            </a:r>
            <a:r>
              <a:rPr lang="en-US" b="1" dirty="0"/>
              <a:t>1</a:t>
            </a:r>
            <a:r>
              <a:rPr lang="en-US" dirty="0"/>
              <a:t> is executed (one time) before the execution of the code block.</a:t>
            </a:r>
          </a:p>
          <a:p>
            <a:pPr algn="just"/>
            <a:r>
              <a:rPr lang="en-US" b="1" dirty="0"/>
              <a:t>Statement 2</a:t>
            </a:r>
            <a:r>
              <a:rPr lang="en-US" dirty="0"/>
              <a:t> defines the condition for executing the code block.</a:t>
            </a:r>
          </a:p>
          <a:p>
            <a:pPr algn="just"/>
            <a:r>
              <a:rPr lang="en-US" b="1" dirty="0"/>
              <a:t>Statement 3</a:t>
            </a:r>
            <a:r>
              <a:rPr lang="en-US" dirty="0"/>
              <a:t> is executed (every time) after the code block has been executed.</a:t>
            </a:r>
          </a:p>
          <a:p>
            <a:pPr algn="just"/>
            <a:endParaRPr lang="en-US" dirty="0" smtClean="0"/>
          </a:p>
          <a:p>
            <a:pPr algn="just"/>
            <a:endParaRPr lang="en-US" dirty="0"/>
          </a:p>
        </p:txBody>
      </p:sp>
      <p:pic>
        <p:nvPicPr>
          <p:cNvPr id="3074" name="Picture 2" descr="Image result for for loop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415" y="302062"/>
            <a:ext cx="3796316" cy="6466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09599" y="2389660"/>
            <a:ext cx="6758444" cy="1352022"/>
          </a:xfrm>
          <a:prstGeom prst="rect">
            <a:avLst/>
          </a:prstGeom>
        </p:spPr>
      </p:pic>
    </p:spTree>
    <p:extLst>
      <p:ext uri="{BB962C8B-B14F-4D97-AF65-F5344CB8AC3E}">
        <p14:creationId xmlns:p14="http://schemas.microsoft.com/office/powerpoint/2010/main" val="1648587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Behaviour</a:t>
            </a:r>
            <a:endParaRPr lang="en-IN" dirty="0"/>
          </a:p>
        </p:txBody>
      </p:sp>
      <p:pic>
        <p:nvPicPr>
          <p:cNvPr id="4" name="Content Placeholder 3"/>
          <p:cNvPicPr>
            <a:picLocks noGrp="1" noChangeAspect="1"/>
          </p:cNvPicPr>
          <p:nvPr>
            <p:ph idx="1"/>
          </p:nvPr>
        </p:nvPicPr>
        <p:blipFill>
          <a:blip r:embed="rId2"/>
          <a:stretch>
            <a:fillRect/>
          </a:stretch>
        </p:blipFill>
        <p:spPr>
          <a:xfrm>
            <a:off x="1785336" y="2948634"/>
            <a:ext cx="8621328" cy="2105319"/>
          </a:xfrm>
          <a:prstGeom prst="rect">
            <a:avLst/>
          </a:prstGeom>
        </p:spPr>
      </p:pic>
    </p:spTree>
    <p:extLst>
      <p:ext uri="{BB962C8B-B14F-4D97-AF65-F5344CB8AC3E}">
        <p14:creationId xmlns:p14="http://schemas.microsoft.com/office/powerpoint/2010/main" val="4010648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for loop and while loop</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85723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for loop and while loop</a:t>
            </a:r>
            <a:endParaRPr lang="en-US" dirty="0"/>
          </a:p>
        </p:txBody>
      </p:sp>
      <p:sp>
        <p:nvSpPr>
          <p:cNvPr id="3" name="Content Placeholder 2"/>
          <p:cNvSpPr>
            <a:spLocks noGrp="1"/>
          </p:cNvSpPr>
          <p:nvPr>
            <p:ph idx="1"/>
          </p:nvPr>
        </p:nvSpPr>
        <p:spPr/>
        <p:txBody>
          <a:bodyPr/>
          <a:lstStyle/>
          <a:p>
            <a:pPr algn="just"/>
            <a:r>
              <a:rPr lang="en-US" b="1" dirty="0"/>
              <a:t>While loop is used</a:t>
            </a:r>
            <a:r>
              <a:rPr lang="en-US" dirty="0"/>
              <a:t> in situations where we do not know how many times </a:t>
            </a:r>
            <a:r>
              <a:rPr lang="en-US" b="1" dirty="0" smtClean="0"/>
              <a:t>loop </a:t>
            </a:r>
            <a:r>
              <a:rPr lang="en-US" dirty="0" smtClean="0"/>
              <a:t>needs </a:t>
            </a:r>
            <a:r>
              <a:rPr lang="en-US" dirty="0"/>
              <a:t>to be </a:t>
            </a:r>
            <a:r>
              <a:rPr lang="en-US" dirty="0" smtClean="0"/>
              <a:t>executed. </a:t>
            </a:r>
          </a:p>
          <a:p>
            <a:pPr algn="just"/>
            <a:r>
              <a:rPr lang="en-US" dirty="0" smtClean="0"/>
              <a:t>For</a:t>
            </a:r>
            <a:r>
              <a:rPr lang="en-US" dirty="0"/>
              <a:t> </a:t>
            </a:r>
            <a:r>
              <a:rPr lang="en-US" b="1" dirty="0"/>
              <a:t>loop is used</a:t>
            </a:r>
            <a:r>
              <a:rPr lang="en-US" dirty="0"/>
              <a:t> where we already know about the number of times </a:t>
            </a:r>
            <a:r>
              <a:rPr lang="en-US" b="1" dirty="0"/>
              <a:t>loop</a:t>
            </a:r>
            <a:r>
              <a:rPr lang="en-US" dirty="0"/>
              <a:t> needs to be </a:t>
            </a:r>
            <a:r>
              <a:rPr lang="en-US" dirty="0" smtClean="0"/>
              <a:t>executed</a:t>
            </a:r>
            <a:r>
              <a:rPr lang="en-US" dirty="0"/>
              <a:t>. Typically for a index used in iteration.</a:t>
            </a:r>
          </a:p>
        </p:txBody>
      </p:sp>
    </p:spTree>
    <p:extLst>
      <p:ext uri="{BB962C8B-B14F-4D97-AF65-F5344CB8AC3E}">
        <p14:creationId xmlns:p14="http://schemas.microsoft.com/office/powerpoint/2010/main" val="1308811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continue</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solidFill>
                  <a:srgbClr val="FF0000"/>
                </a:solidFill>
              </a:rPr>
              <a:t>Break</a:t>
            </a:r>
          </a:p>
          <a:p>
            <a:pPr algn="just"/>
            <a:r>
              <a:rPr lang="en-US" dirty="0" smtClean="0"/>
              <a:t>When </a:t>
            </a:r>
            <a:r>
              <a:rPr lang="en-US" dirty="0"/>
              <a:t>the </a:t>
            </a:r>
            <a:r>
              <a:rPr lang="en-US" b="1" dirty="0"/>
              <a:t>break statement</a:t>
            </a:r>
            <a:r>
              <a:rPr lang="en-US" dirty="0"/>
              <a:t> is encountered inside a loop, the loop is </a:t>
            </a:r>
            <a:r>
              <a:rPr lang="en-US" b="1" dirty="0">
                <a:solidFill>
                  <a:srgbClr val="FF0000"/>
                </a:solidFill>
              </a:rPr>
              <a:t>immediately terminated </a:t>
            </a:r>
            <a:r>
              <a:rPr lang="en-US" dirty="0"/>
              <a:t>and the program control resumes at the next </a:t>
            </a:r>
            <a:r>
              <a:rPr lang="en-US" b="1" dirty="0"/>
              <a:t>statement</a:t>
            </a:r>
            <a:r>
              <a:rPr lang="en-US" dirty="0"/>
              <a:t> following the loop</a:t>
            </a:r>
            <a:r>
              <a:rPr lang="en-US" dirty="0" smtClean="0"/>
              <a:t>.</a:t>
            </a:r>
          </a:p>
          <a:p>
            <a:pPr algn="just"/>
            <a:endParaRPr lang="en-US" dirty="0"/>
          </a:p>
          <a:p>
            <a:pPr marL="0" indent="0" algn="just">
              <a:buNone/>
            </a:pPr>
            <a:r>
              <a:rPr lang="en-US" b="1" dirty="0" smtClean="0">
                <a:solidFill>
                  <a:srgbClr val="FF0000"/>
                </a:solidFill>
              </a:rPr>
              <a:t>Continue</a:t>
            </a:r>
          </a:p>
          <a:p>
            <a:pPr algn="just"/>
            <a:r>
              <a:rPr lang="en-US" dirty="0" smtClean="0"/>
              <a:t>The</a:t>
            </a:r>
            <a:r>
              <a:rPr lang="en-US" dirty="0"/>
              <a:t> </a:t>
            </a:r>
            <a:r>
              <a:rPr lang="en-US" b="1" dirty="0"/>
              <a:t>continue</a:t>
            </a:r>
            <a:r>
              <a:rPr lang="en-US" dirty="0"/>
              <a:t> keyword can be used in any of the loop control structures. It causes the loop to </a:t>
            </a:r>
            <a:r>
              <a:rPr lang="en-US" b="1" dirty="0">
                <a:solidFill>
                  <a:srgbClr val="FF0000"/>
                </a:solidFill>
              </a:rPr>
              <a:t>immediately jump to the next iteration of the loop</a:t>
            </a:r>
            <a:r>
              <a:rPr lang="en-US" dirty="0"/>
              <a:t>. In a for loop, the </a:t>
            </a:r>
            <a:r>
              <a:rPr lang="en-US" b="1" dirty="0"/>
              <a:t>continue</a:t>
            </a:r>
            <a:r>
              <a:rPr lang="en-US" dirty="0"/>
              <a:t> keyword causes control to immediately jump to the update </a:t>
            </a:r>
            <a:r>
              <a:rPr lang="en-US" b="1" dirty="0"/>
              <a:t>statement</a:t>
            </a:r>
            <a:endParaRPr lang="en-US" b="1" dirty="0" smtClean="0">
              <a:solidFill>
                <a:srgbClr val="FF0000"/>
              </a:solidFill>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260526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 </a:t>
            </a:r>
            <a:endParaRPr lang="en-IN" dirty="0"/>
          </a:p>
        </p:txBody>
      </p:sp>
      <p:pic>
        <p:nvPicPr>
          <p:cNvPr id="4" name="Content Placeholder 3"/>
          <p:cNvPicPr>
            <a:picLocks noGrp="1" noChangeAspect="1"/>
          </p:cNvPicPr>
          <p:nvPr>
            <p:ph idx="1"/>
          </p:nvPr>
        </p:nvPicPr>
        <p:blipFill>
          <a:blip r:embed="rId2"/>
          <a:stretch>
            <a:fillRect/>
          </a:stretch>
        </p:blipFill>
        <p:spPr>
          <a:xfrm>
            <a:off x="1776540" y="1690688"/>
            <a:ext cx="9062273" cy="4612835"/>
          </a:xfrm>
          <a:prstGeom prst="rect">
            <a:avLst/>
          </a:prstGeom>
        </p:spPr>
      </p:pic>
    </p:spTree>
    <p:extLst>
      <p:ext uri="{BB962C8B-B14F-4D97-AF65-F5344CB8AC3E}">
        <p14:creationId xmlns:p14="http://schemas.microsoft.com/office/powerpoint/2010/main" val="3823798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pic>
        <p:nvPicPr>
          <p:cNvPr id="4" name="Content Placeholder 3"/>
          <p:cNvPicPr>
            <a:picLocks noGrp="1" noChangeAspect="1"/>
          </p:cNvPicPr>
          <p:nvPr>
            <p:ph idx="1"/>
          </p:nvPr>
        </p:nvPicPr>
        <p:blipFill>
          <a:blip r:embed="rId2"/>
          <a:stretch>
            <a:fillRect/>
          </a:stretch>
        </p:blipFill>
        <p:spPr>
          <a:xfrm>
            <a:off x="2221396" y="1416633"/>
            <a:ext cx="8407072" cy="4439418"/>
          </a:xfrm>
          <a:prstGeom prst="rect">
            <a:avLst/>
          </a:prstGeom>
        </p:spPr>
      </p:pic>
    </p:spTree>
    <p:extLst>
      <p:ext uri="{BB962C8B-B14F-4D97-AF65-F5344CB8AC3E}">
        <p14:creationId xmlns:p14="http://schemas.microsoft.com/office/powerpoint/2010/main" val="31562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Arrays are used to store multiple values in a single variable, instead of declaring separate variables for each value</a:t>
            </a:r>
            <a:r>
              <a:rPr lang="en-US" dirty="0" smtClean="0"/>
              <a:t>.</a:t>
            </a:r>
          </a:p>
          <a:p>
            <a:pPr marL="0" indent="0" algn="ctr">
              <a:buNone/>
            </a:pPr>
            <a:r>
              <a:rPr lang="en-US" dirty="0" smtClean="0"/>
              <a:t>or</a:t>
            </a:r>
            <a:endParaRPr lang="en-US" dirty="0"/>
          </a:p>
          <a:p>
            <a:r>
              <a:rPr lang="en-US" b="1" dirty="0"/>
              <a:t>Arrays</a:t>
            </a:r>
            <a:r>
              <a:rPr lang="en-US" dirty="0"/>
              <a:t> </a:t>
            </a:r>
            <a:r>
              <a:rPr lang="en-US" b="1" dirty="0"/>
              <a:t>in Java</a:t>
            </a:r>
            <a:r>
              <a:rPr lang="en-US" dirty="0"/>
              <a:t> are one of the most fundamental data structures that allow us to store multiple values of the same type in a single variable.</a:t>
            </a:r>
            <a:endParaRPr lang="en-US" dirty="0" smtClean="0"/>
          </a:p>
          <a:p>
            <a:endParaRPr lang="en-US" dirty="0"/>
          </a:p>
          <a:p>
            <a:r>
              <a:rPr lang="en-US" dirty="0"/>
              <a:t>To declare an array, define the variable type with </a:t>
            </a:r>
            <a:r>
              <a:rPr lang="en-US" b="1" dirty="0"/>
              <a:t>square brackets</a:t>
            </a:r>
            <a:r>
              <a:rPr lang="en-US" dirty="0" smtClean="0"/>
              <a:t>:</a:t>
            </a:r>
          </a:p>
          <a:p>
            <a:r>
              <a:rPr lang="en-US" dirty="0"/>
              <a:t>String[] </a:t>
            </a:r>
            <a:r>
              <a:rPr lang="en-US" dirty="0" smtClean="0"/>
              <a:t>cars; or String cars[];</a:t>
            </a:r>
          </a:p>
          <a:p>
            <a:r>
              <a:rPr lang="en-US" dirty="0"/>
              <a:t>String[] cars = {"Volvo", "BMW", "Ford", "Mazda"};</a:t>
            </a:r>
            <a:endParaRPr lang="en-US" dirty="0" smtClean="0"/>
          </a:p>
          <a:p>
            <a:r>
              <a:rPr lang="sv-SE" dirty="0"/>
              <a:t>int[] myNum = {10, 20, 30, 40</a:t>
            </a:r>
            <a:r>
              <a:rPr lang="sv-SE" dirty="0" smtClean="0"/>
              <a:t>};</a:t>
            </a:r>
          </a:p>
          <a:p>
            <a:endParaRPr lang="en-US" dirty="0"/>
          </a:p>
        </p:txBody>
      </p:sp>
    </p:spTree>
    <p:extLst>
      <p:ext uri="{BB962C8B-B14F-4D97-AF65-F5344CB8AC3E}">
        <p14:creationId xmlns:p14="http://schemas.microsoft.com/office/powerpoint/2010/main" val="2643442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53" y="287304"/>
            <a:ext cx="10515600" cy="1325563"/>
          </a:xfrm>
        </p:spPr>
        <p:txBody>
          <a:bodyPr/>
          <a:lstStyle/>
          <a:p>
            <a:pPr algn="ctr"/>
            <a:r>
              <a:rPr lang="en-US" b="1" dirty="0"/>
              <a:t>Key features of </a:t>
            </a:r>
            <a:r>
              <a:rPr lang="en-US" b="1" dirty="0" smtClean="0"/>
              <a:t>Arrays</a:t>
            </a:r>
            <a:endParaRPr lang="en-IN" dirty="0"/>
          </a:p>
        </p:txBody>
      </p:sp>
      <p:sp>
        <p:nvSpPr>
          <p:cNvPr id="3" name="Content Placeholder 2"/>
          <p:cNvSpPr>
            <a:spLocks noGrp="1"/>
          </p:cNvSpPr>
          <p:nvPr>
            <p:ph idx="1"/>
          </p:nvPr>
        </p:nvSpPr>
        <p:spPr>
          <a:xfrm>
            <a:off x="651753" y="2000723"/>
            <a:ext cx="11070077" cy="4351338"/>
          </a:xfrm>
        </p:spPr>
        <p:txBody>
          <a:bodyPr>
            <a:normAutofit/>
          </a:bodyPr>
          <a:lstStyle/>
          <a:p>
            <a:pPr algn="just" fontAlgn="base"/>
            <a:r>
              <a:rPr lang="en-US" b="1" dirty="0" smtClean="0"/>
              <a:t>Contiguous </a:t>
            </a:r>
            <a:r>
              <a:rPr lang="en-US" b="1" dirty="0"/>
              <a:t>Memory Allocation (for Primitives):</a:t>
            </a:r>
            <a:r>
              <a:rPr lang="en-US" dirty="0"/>
              <a:t> Java array elements are stored in continuous memory locations, which means that the elements are placed next to each other in memory.</a:t>
            </a:r>
          </a:p>
          <a:p>
            <a:pPr algn="just" fontAlgn="base"/>
            <a:r>
              <a:rPr lang="en-US" b="1" dirty="0"/>
              <a:t>Zero-based Indexing:</a:t>
            </a:r>
            <a:r>
              <a:rPr lang="en-US" dirty="0"/>
              <a:t> The first element of the array is at index 0.</a:t>
            </a:r>
          </a:p>
          <a:p>
            <a:pPr algn="just" fontAlgn="base"/>
            <a:r>
              <a:rPr lang="en-US" b="1" dirty="0"/>
              <a:t>Fixed Length: </a:t>
            </a:r>
            <a:r>
              <a:rPr lang="en-US" dirty="0"/>
              <a:t>Once an array is created, its size is fixed and cannot be changed.</a:t>
            </a:r>
          </a:p>
          <a:p>
            <a:pPr algn="just" fontAlgn="base"/>
            <a:r>
              <a:rPr lang="en-US" b="1" dirty="0"/>
              <a:t>Can Store Primitives &amp; Objects: </a:t>
            </a:r>
            <a:r>
              <a:rPr lang="en-US" dirty="0"/>
              <a:t>Java arrays can hold both primitive types (like </a:t>
            </a:r>
            <a:r>
              <a:rPr lang="en-US" dirty="0" err="1"/>
              <a:t>int</a:t>
            </a:r>
            <a:r>
              <a:rPr lang="en-US" dirty="0"/>
              <a:t>, char, </a:t>
            </a:r>
            <a:r>
              <a:rPr lang="en-US" dirty="0" err="1"/>
              <a:t>boolean</a:t>
            </a:r>
            <a:r>
              <a:rPr lang="en-US" dirty="0"/>
              <a:t>, etc.) and objects (like String, Integer, etc.)</a:t>
            </a:r>
          </a:p>
          <a:p>
            <a:pPr algn="just"/>
            <a:endParaRPr lang="en-IN" dirty="0"/>
          </a:p>
        </p:txBody>
      </p:sp>
    </p:spTree>
    <p:extLst>
      <p:ext uri="{BB962C8B-B14F-4D97-AF65-F5344CB8AC3E}">
        <p14:creationId xmlns:p14="http://schemas.microsoft.com/office/powerpoint/2010/main" val="3810671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Basics of Arrays in Java</a:t>
            </a:r>
            <a:br>
              <a:rPr lang="en-US" b="1" dirty="0"/>
            </a:br>
            <a:endParaRPr lang="en-IN" dirty="0"/>
          </a:p>
        </p:txBody>
      </p:sp>
      <p:sp>
        <p:nvSpPr>
          <p:cNvPr id="3" name="Content Placeholder 2"/>
          <p:cNvSpPr>
            <a:spLocks noGrp="1"/>
          </p:cNvSpPr>
          <p:nvPr>
            <p:ph idx="1"/>
          </p:nvPr>
        </p:nvSpPr>
        <p:spPr/>
        <p:txBody>
          <a:bodyPr/>
          <a:lstStyle/>
          <a:p>
            <a:r>
              <a:rPr lang="en-IN" b="1" dirty="0"/>
              <a:t>Array Declaration</a:t>
            </a:r>
          </a:p>
          <a:p>
            <a:r>
              <a:rPr lang="en-IN" i="1" dirty="0" smtClean="0"/>
              <a:t>type</a:t>
            </a:r>
            <a:r>
              <a:rPr lang="en-IN" i="1" dirty="0"/>
              <a:t>[] </a:t>
            </a:r>
            <a:r>
              <a:rPr lang="en-IN" i="1" dirty="0" err="1"/>
              <a:t>arrayName</a:t>
            </a:r>
            <a:r>
              <a:rPr lang="en-IN" i="1" dirty="0" smtClean="0"/>
              <a:t>;</a:t>
            </a:r>
          </a:p>
        </p:txBody>
      </p:sp>
    </p:spTree>
    <p:extLst>
      <p:ext uri="{BB962C8B-B14F-4D97-AF65-F5344CB8AC3E}">
        <p14:creationId xmlns:p14="http://schemas.microsoft.com/office/powerpoint/2010/main" val="149210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Programming language</a:t>
            </a:r>
            <a:endParaRPr lang="en-US" dirty="0"/>
          </a:p>
        </p:txBody>
      </p:sp>
      <p:sp>
        <p:nvSpPr>
          <p:cNvPr id="3" name="Content Placeholder 2"/>
          <p:cNvSpPr>
            <a:spLocks noGrp="1"/>
          </p:cNvSpPr>
          <p:nvPr>
            <p:ph idx="1"/>
          </p:nvPr>
        </p:nvSpPr>
        <p:spPr>
          <a:xfrm>
            <a:off x="638503" y="2077873"/>
            <a:ext cx="10515600" cy="4351338"/>
          </a:xfrm>
        </p:spPr>
        <p:txBody>
          <a:bodyPr/>
          <a:lstStyle/>
          <a:p>
            <a:pPr lvl="1"/>
            <a:r>
              <a:rPr lang="en-US" b="1" dirty="0" smtClean="0"/>
              <a:t>1949 – Brief Code (First assembly language)</a:t>
            </a:r>
          </a:p>
          <a:p>
            <a:pPr lvl="1"/>
            <a:r>
              <a:rPr lang="en-US" b="1" dirty="0" smtClean="0"/>
              <a:t>1954 – Fortran (First High level language)</a:t>
            </a:r>
          </a:p>
          <a:p>
            <a:pPr lvl="1"/>
            <a:r>
              <a:rPr lang="en-US" b="1" dirty="0" smtClean="0"/>
              <a:t>1972 – Smalltalk (First High level object oriented language)</a:t>
            </a:r>
            <a:endParaRPr lang="en-US" dirty="0" smtClean="0"/>
          </a:p>
          <a:p>
            <a:endParaRPr lang="en-US" dirty="0"/>
          </a:p>
        </p:txBody>
      </p:sp>
    </p:spTree>
    <p:extLst>
      <p:ext uri="{BB962C8B-B14F-4D97-AF65-F5344CB8AC3E}">
        <p14:creationId xmlns:p14="http://schemas.microsoft.com/office/powerpoint/2010/main" val="2595980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Create an Array</a:t>
            </a:r>
            <a:br>
              <a:rPr lang="en-IN" b="1" dirty="0"/>
            </a:br>
            <a:endParaRPr lang="en-IN" dirty="0"/>
          </a:p>
        </p:txBody>
      </p:sp>
      <p:sp>
        <p:nvSpPr>
          <p:cNvPr id="3" name="Content Placeholder 2"/>
          <p:cNvSpPr>
            <a:spLocks noGrp="1"/>
          </p:cNvSpPr>
          <p:nvPr>
            <p:ph idx="1"/>
          </p:nvPr>
        </p:nvSpPr>
        <p:spPr/>
        <p:txBody>
          <a:bodyPr/>
          <a:lstStyle/>
          <a:p>
            <a:r>
              <a:rPr lang="en-IN" b="1" dirty="0"/>
              <a:t>Create an Array</a:t>
            </a:r>
          </a:p>
          <a:p>
            <a:r>
              <a:rPr lang="en-IN" i="1" dirty="0" err="1"/>
              <a:t>int</a:t>
            </a:r>
            <a:r>
              <a:rPr lang="en-IN" i="1" dirty="0"/>
              <a:t>[] numbers = new </a:t>
            </a:r>
            <a:r>
              <a:rPr lang="en-IN" i="1" dirty="0" err="1"/>
              <a:t>int</a:t>
            </a:r>
            <a:r>
              <a:rPr lang="en-IN" i="1" dirty="0"/>
              <a:t>[5]; </a:t>
            </a:r>
          </a:p>
          <a:p>
            <a:endParaRPr lang="en-IN" dirty="0"/>
          </a:p>
          <a:p>
            <a:endParaRPr lang="en-IN" dirty="0"/>
          </a:p>
        </p:txBody>
      </p:sp>
    </p:spTree>
    <p:extLst>
      <p:ext uri="{BB962C8B-B14F-4D97-AF65-F5344CB8AC3E}">
        <p14:creationId xmlns:p14="http://schemas.microsoft.com/office/powerpoint/2010/main" val="193075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Change an Array Element</a:t>
            </a:r>
            <a:br>
              <a:rPr lang="en-IN" b="1" dirty="0"/>
            </a:br>
            <a:endParaRPr lang="en-IN" dirty="0"/>
          </a:p>
        </p:txBody>
      </p:sp>
      <p:sp>
        <p:nvSpPr>
          <p:cNvPr id="3" name="Content Placeholder 2"/>
          <p:cNvSpPr>
            <a:spLocks noGrp="1"/>
          </p:cNvSpPr>
          <p:nvPr>
            <p:ph idx="1"/>
          </p:nvPr>
        </p:nvSpPr>
        <p:spPr/>
        <p:txBody>
          <a:bodyPr/>
          <a:lstStyle/>
          <a:p>
            <a:r>
              <a:rPr lang="en-US" i="1" dirty="0"/>
              <a:t>// Changing the first element to 20</a:t>
            </a:r>
            <a:r>
              <a:rPr lang="en-US" dirty="0"/>
              <a:t/>
            </a:r>
            <a:br>
              <a:rPr lang="en-US" dirty="0"/>
            </a:br>
            <a:r>
              <a:rPr lang="en-US" i="1" dirty="0"/>
              <a:t>numbers[0] = 20; </a:t>
            </a:r>
            <a:endParaRPr lang="en-IN" dirty="0"/>
          </a:p>
        </p:txBody>
      </p:sp>
    </p:spTree>
    <p:extLst>
      <p:ext uri="{BB962C8B-B14F-4D97-AF65-F5344CB8AC3E}">
        <p14:creationId xmlns:p14="http://schemas.microsoft.com/office/powerpoint/2010/main" val="368559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Array Length</a:t>
            </a:r>
            <a:br>
              <a:rPr lang="en-IN" b="1" dirty="0"/>
            </a:br>
            <a:endParaRPr lang="en-IN" dirty="0"/>
          </a:p>
        </p:txBody>
      </p:sp>
      <p:sp>
        <p:nvSpPr>
          <p:cNvPr id="3" name="Content Placeholder 2"/>
          <p:cNvSpPr>
            <a:spLocks noGrp="1"/>
          </p:cNvSpPr>
          <p:nvPr>
            <p:ph idx="1"/>
          </p:nvPr>
        </p:nvSpPr>
        <p:spPr/>
        <p:txBody>
          <a:bodyPr/>
          <a:lstStyle/>
          <a:p>
            <a:r>
              <a:rPr lang="en-IN" dirty="0" smtClean="0"/>
              <a:t>We can get the length of an array using the length property</a:t>
            </a:r>
          </a:p>
          <a:p>
            <a:r>
              <a:rPr lang="en-IN" i="1" dirty="0" err="1" smtClean="0"/>
              <a:t>int</a:t>
            </a:r>
            <a:r>
              <a:rPr lang="en-IN" i="1" dirty="0" smtClean="0"/>
              <a:t> </a:t>
            </a:r>
            <a:r>
              <a:rPr lang="en-IN" i="1" dirty="0"/>
              <a:t>length = </a:t>
            </a:r>
            <a:r>
              <a:rPr lang="en-IN" i="1" dirty="0" err="1"/>
              <a:t>numbers.length</a:t>
            </a:r>
            <a:r>
              <a:rPr lang="en-IN" i="1" dirty="0"/>
              <a:t>; </a:t>
            </a:r>
            <a:endParaRPr lang="en-IN" dirty="0"/>
          </a:p>
        </p:txBody>
      </p:sp>
      <p:pic>
        <p:nvPicPr>
          <p:cNvPr id="6" name="Picture 5"/>
          <p:cNvPicPr>
            <a:picLocks noChangeAspect="1"/>
          </p:cNvPicPr>
          <p:nvPr/>
        </p:nvPicPr>
        <p:blipFill>
          <a:blip r:embed="rId2"/>
          <a:stretch>
            <a:fillRect/>
          </a:stretch>
        </p:blipFill>
        <p:spPr>
          <a:xfrm>
            <a:off x="2009337" y="3238213"/>
            <a:ext cx="7725853" cy="2657846"/>
          </a:xfrm>
          <a:prstGeom prst="rect">
            <a:avLst/>
          </a:prstGeom>
        </p:spPr>
      </p:pic>
    </p:spTree>
    <p:extLst>
      <p:ext uri="{BB962C8B-B14F-4D97-AF65-F5344CB8AC3E}">
        <p14:creationId xmlns:p14="http://schemas.microsoft.com/office/powerpoint/2010/main" val="660909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an Element of an Array</a:t>
            </a:r>
            <a:br>
              <a:rPr lang="en-US" b="1" dirty="0"/>
            </a:br>
            <a:endParaRPr lang="en-IN" dirty="0"/>
          </a:p>
        </p:txBody>
      </p:sp>
      <p:sp>
        <p:nvSpPr>
          <p:cNvPr id="3" name="Content Placeholder 2"/>
          <p:cNvSpPr>
            <a:spLocks noGrp="1"/>
          </p:cNvSpPr>
          <p:nvPr>
            <p:ph idx="1"/>
          </p:nvPr>
        </p:nvSpPr>
        <p:spPr/>
        <p:txBody>
          <a:bodyPr/>
          <a:lstStyle/>
          <a:p>
            <a:pPr fontAlgn="base"/>
            <a:r>
              <a:rPr lang="en-US" i="1" dirty="0" smtClean="0"/>
              <a:t>// </a:t>
            </a:r>
            <a:r>
              <a:rPr lang="en-US" i="1" dirty="0"/>
              <a:t>Setting the first element of the array</a:t>
            </a:r>
            <a:br>
              <a:rPr lang="en-US" i="1" dirty="0"/>
            </a:br>
            <a:r>
              <a:rPr lang="en-US" i="1" dirty="0"/>
              <a:t>numbers[0] = 10; </a:t>
            </a:r>
          </a:p>
          <a:p>
            <a:pPr fontAlgn="base"/>
            <a:r>
              <a:rPr lang="en-US" i="1" dirty="0"/>
              <a:t>// Accessing the first element</a:t>
            </a:r>
            <a:br>
              <a:rPr lang="en-US" i="1" dirty="0"/>
            </a:br>
            <a:r>
              <a:rPr lang="en-US" i="1" dirty="0" err="1"/>
              <a:t>int</a:t>
            </a:r>
            <a:r>
              <a:rPr lang="en-US" i="1" dirty="0"/>
              <a:t> </a:t>
            </a:r>
            <a:r>
              <a:rPr lang="en-US" i="1" dirty="0" err="1"/>
              <a:t>firstElement</a:t>
            </a:r>
            <a:r>
              <a:rPr lang="en-US" i="1" dirty="0"/>
              <a:t> = numbers[0]; </a:t>
            </a:r>
          </a:p>
          <a:p>
            <a:endParaRPr lang="en-IN" dirty="0"/>
          </a:p>
        </p:txBody>
      </p:sp>
    </p:spTree>
    <p:extLst>
      <p:ext uri="{BB962C8B-B14F-4D97-AF65-F5344CB8AC3E}">
        <p14:creationId xmlns:p14="http://schemas.microsoft.com/office/powerpoint/2010/main" val="2067790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&amp; Array declaration</a:t>
            </a:r>
            <a:endParaRPr lang="en-US" dirty="0"/>
          </a:p>
        </p:txBody>
      </p:sp>
      <p:pic>
        <p:nvPicPr>
          <p:cNvPr id="5" name="Content Placeholder 4"/>
          <p:cNvPicPr>
            <a:picLocks noGrp="1" noChangeAspect="1"/>
          </p:cNvPicPr>
          <p:nvPr>
            <p:ph idx="1"/>
          </p:nvPr>
        </p:nvPicPr>
        <p:blipFill>
          <a:blip r:embed="rId2"/>
          <a:stretch>
            <a:fillRect/>
          </a:stretch>
        </p:blipFill>
        <p:spPr>
          <a:xfrm>
            <a:off x="3056047" y="2014017"/>
            <a:ext cx="4524375" cy="3133725"/>
          </a:xfrm>
          <a:prstGeom prst="rect">
            <a:avLst/>
          </a:prstGeom>
        </p:spPr>
      </p:pic>
    </p:spTree>
    <p:extLst>
      <p:ext uri="{BB962C8B-B14F-4D97-AF65-F5344CB8AC3E}">
        <p14:creationId xmlns:p14="http://schemas.microsoft.com/office/powerpoint/2010/main" val="240111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Allocating memory to array elements</a:t>
            </a:r>
            <a:endParaRPr lang="en-US" dirty="0"/>
          </a:p>
        </p:txBody>
      </p:sp>
      <p:sp>
        <p:nvSpPr>
          <p:cNvPr id="3" name="Content Placeholder 2"/>
          <p:cNvSpPr>
            <a:spLocks noGrp="1"/>
          </p:cNvSpPr>
          <p:nvPr>
            <p:ph idx="1"/>
          </p:nvPr>
        </p:nvSpPr>
        <p:spPr>
          <a:xfrm>
            <a:off x="838200" y="1825625"/>
            <a:ext cx="10515600" cy="1842485"/>
          </a:xfrm>
        </p:spPr>
        <p:txBody>
          <a:bodyPr/>
          <a:lstStyle/>
          <a:p>
            <a:r>
              <a:rPr lang="en-US" dirty="0" err="1" smtClean="0"/>
              <a:t>intArray</a:t>
            </a:r>
            <a:r>
              <a:rPr lang="en-US" dirty="0" smtClean="0"/>
              <a:t> = new </a:t>
            </a:r>
            <a:r>
              <a:rPr lang="en-US" dirty="0" err="1" smtClean="0"/>
              <a:t>int</a:t>
            </a:r>
            <a:r>
              <a:rPr lang="en-US" dirty="0" smtClean="0"/>
              <a:t>[20];</a:t>
            </a:r>
          </a:p>
          <a:p>
            <a:endParaRPr lang="en-US" dirty="0"/>
          </a:p>
        </p:txBody>
      </p:sp>
      <p:sp>
        <p:nvSpPr>
          <p:cNvPr id="6" name="Title 1"/>
          <p:cNvSpPr txBox="1">
            <a:spLocks/>
          </p:cNvSpPr>
          <p:nvPr/>
        </p:nvSpPr>
        <p:spPr>
          <a:xfrm>
            <a:off x="838200" y="31661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Array literals</a:t>
            </a:r>
            <a:endParaRPr lang="en-US" dirty="0"/>
          </a:p>
        </p:txBody>
      </p:sp>
      <p:sp>
        <p:nvSpPr>
          <p:cNvPr id="7" name="Content Placeholder 2"/>
          <p:cNvSpPr txBox="1">
            <a:spLocks/>
          </p:cNvSpPr>
          <p:nvPr/>
        </p:nvSpPr>
        <p:spPr>
          <a:xfrm>
            <a:off x="838200" y="4626631"/>
            <a:ext cx="10515600" cy="1842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 1,2,3,4,5,6,7,8,9,10 };  </a:t>
            </a:r>
            <a:endParaRPr lang="en-US" dirty="0"/>
          </a:p>
        </p:txBody>
      </p:sp>
    </p:spTree>
    <p:extLst>
      <p:ext uri="{BB962C8B-B14F-4D97-AF65-F5344CB8AC3E}">
        <p14:creationId xmlns:p14="http://schemas.microsoft.com/office/powerpoint/2010/main" val="316661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int</a:t>
            </a:r>
            <a:r>
              <a:rPr lang="en-US" dirty="0"/>
              <a:t>[] numbers = {1, 2, 3, 4, 5}; // Array </a:t>
            </a:r>
            <a:r>
              <a:rPr lang="en-US" dirty="0" smtClean="0"/>
              <a:t>literal</a:t>
            </a:r>
          </a:p>
          <a:p>
            <a:endParaRPr lang="en-US" dirty="0"/>
          </a:p>
          <a:p>
            <a:r>
              <a:rPr lang="en-US" dirty="0" err="1"/>
              <a:t>int</a:t>
            </a:r>
            <a:r>
              <a:rPr lang="en-US" dirty="0"/>
              <a:t>[] numbers = new </a:t>
            </a:r>
            <a:r>
              <a:rPr lang="en-US" dirty="0" err="1"/>
              <a:t>int</a:t>
            </a:r>
            <a:r>
              <a:rPr lang="en-US" dirty="0"/>
              <a:t>[5</a:t>
            </a:r>
            <a:r>
              <a:rPr lang="en-US" dirty="0" smtClean="0"/>
              <a:t>];</a:t>
            </a:r>
          </a:p>
          <a:p>
            <a:r>
              <a:rPr lang="en-US" dirty="0" smtClean="0"/>
              <a:t>numbers[0</a:t>
            </a:r>
            <a:r>
              <a:rPr lang="en-US" dirty="0"/>
              <a:t>] = 1</a:t>
            </a:r>
            <a:r>
              <a:rPr lang="en-US" dirty="0" smtClean="0"/>
              <a:t>;</a:t>
            </a:r>
          </a:p>
          <a:p>
            <a:r>
              <a:rPr lang="en-US" dirty="0" smtClean="0"/>
              <a:t>numbers[1</a:t>
            </a:r>
            <a:r>
              <a:rPr lang="en-US" dirty="0"/>
              <a:t>] = 2</a:t>
            </a:r>
            <a:r>
              <a:rPr lang="en-US" dirty="0" smtClean="0"/>
              <a:t>;</a:t>
            </a:r>
          </a:p>
          <a:p>
            <a:r>
              <a:rPr lang="en-US" dirty="0" smtClean="0"/>
              <a:t>numbers[2</a:t>
            </a:r>
            <a:r>
              <a:rPr lang="en-US" dirty="0"/>
              <a:t>] = 3</a:t>
            </a:r>
            <a:r>
              <a:rPr lang="en-US" dirty="0" smtClean="0"/>
              <a:t>;</a:t>
            </a:r>
          </a:p>
          <a:p>
            <a:r>
              <a:rPr lang="en-US" dirty="0" smtClean="0"/>
              <a:t>numbers[3</a:t>
            </a:r>
            <a:r>
              <a:rPr lang="en-US" dirty="0"/>
              <a:t>] = 4</a:t>
            </a:r>
            <a:r>
              <a:rPr lang="en-US" dirty="0" smtClean="0"/>
              <a:t>;</a:t>
            </a:r>
          </a:p>
          <a:p>
            <a:r>
              <a:rPr lang="en-US" dirty="0" smtClean="0"/>
              <a:t>numbers[4</a:t>
            </a:r>
            <a:r>
              <a:rPr lang="en-US" dirty="0"/>
              <a:t>] = 5;</a:t>
            </a:r>
            <a:endParaRPr lang="en-IN" dirty="0"/>
          </a:p>
        </p:txBody>
      </p:sp>
    </p:spTree>
    <p:extLst>
      <p:ext uri="{BB962C8B-B14F-4D97-AF65-F5344CB8AC3E}">
        <p14:creationId xmlns:p14="http://schemas.microsoft.com/office/powerpoint/2010/main" val="505622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Inheritance, Polymorphism, </a:t>
            </a:r>
            <a:r>
              <a:rPr lang="en-US" b="1" dirty="0"/>
              <a:t>Packages and Interfaces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33024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847" y="2690336"/>
            <a:ext cx="10428051" cy="3139321"/>
          </a:xfrm>
          <a:prstGeom prst="rect">
            <a:avLst/>
          </a:prstGeom>
        </p:spPr>
        <p:txBody>
          <a:bodyPr wrap="square">
            <a:spAutoFit/>
          </a:bodyPr>
          <a:lstStyle/>
          <a:p>
            <a:pPr algn="just"/>
            <a:r>
              <a:rPr lang="en-US" dirty="0">
                <a:solidFill>
                  <a:srgbClr val="000000"/>
                </a:solidFill>
                <a:latin typeface="Times New Roman" panose="02020603050405020304" pitchFamily="18" charset="0"/>
                <a:ea typeface="Times New Roman" panose="02020603050405020304" pitchFamily="18" charset="0"/>
              </a:rPr>
              <a:t>Inheritance: Inheritance Hierarchies, super keyword – final keyword-final classes and methods. Polymorphism: dynamic binding, method overriding. Abstraction-abstract classes and methods. </a:t>
            </a:r>
            <a:r>
              <a:rPr lang="en-US" dirty="0">
                <a:latin typeface="Times New Roman" panose="02020603050405020304" pitchFamily="18" charset="0"/>
                <a:ea typeface="Times New Roman" panose="02020603050405020304" pitchFamily="18" charset="0"/>
              </a:rPr>
              <a:t>The Object class –– Object Cloning</a:t>
            </a:r>
            <a:r>
              <a:rPr lang="en-US" b="1" dirty="0">
                <a:solidFill>
                  <a:srgbClr val="FF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Inner Classes-</a:t>
            </a:r>
            <a:r>
              <a:rPr lang="en-US" dirty="0">
                <a:solidFill>
                  <a:srgbClr val="000000"/>
                </a:solidFill>
                <a:latin typeface="Times New Roman" panose="02020603050405020304" pitchFamily="18" charset="0"/>
                <a:ea typeface="Times New Roman" panose="02020603050405020304" pitchFamily="18" charset="0"/>
              </a:rPr>
              <a:t>Garbage Collection - Finalize Method. </a:t>
            </a:r>
            <a:endParaRPr lang="en-US" dirty="0" smtClean="0">
              <a:solidFill>
                <a:srgbClr val="000000"/>
              </a:solidFill>
              <a:latin typeface="Times New Roman" panose="02020603050405020304" pitchFamily="18" charset="0"/>
              <a:ea typeface="Times New Roman" panose="02020603050405020304" pitchFamily="18" charset="0"/>
            </a:endParaRP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Packages and Interfaces -Interfaces - Interfaces vs. Abstract classes, defining an interface, implementing, Inner classes - uses of inner classes, local inner classes, anonymous inner classes, static inner classes. interfaces - extending interfaces.</a:t>
            </a:r>
            <a:endParaRPr lang="en-IN" dirty="0">
              <a:solidFill>
                <a:srgbClr val="000000"/>
              </a:solidFill>
              <a:latin typeface="Times New Roman" panose="02020603050405020304" pitchFamily="18" charset="0"/>
              <a:ea typeface="Times New Roman" panose="02020603050405020304" pitchFamily="18" charset="0"/>
            </a:endParaRPr>
          </a:p>
          <a:p>
            <a:pPr algn="just"/>
            <a:endParaRPr lang="en-US" dirty="0" smtClean="0">
              <a:solidFill>
                <a:srgbClr val="000000"/>
              </a:solidFill>
              <a:latin typeface="Times New Roman" panose="02020603050405020304" pitchFamily="18" charset="0"/>
              <a:ea typeface="Times New Roman" panose="02020603050405020304" pitchFamily="18" charset="0"/>
            </a:endParaRPr>
          </a:p>
          <a:p>
            <a:pPr algn="just"/>
            <a:endParaRPr lang="en-US" dirty="0">
              <a:solidFill>
                <a:srgbClr val="000000"/>
              </a:solidFill>
              <a:latin typeface="Times New Roman" panose="02020603050405020304" pitchFamily="18" charset="0"/>
            </a:endParaRPr>
          </a:p>
          <a:p>
            <a:pPr algn="just"/>
            <a:endParaRPr lang="en-US" dirty="0" smtClean="0">
              <a:solidFill>
                <a:srgbClr val="000000"/>
              </a:solidFill>
              <a:latin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764225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Content Placeholder 2"/>
          <p:cNvSpPr>
            <a:spLocks noGrp="1"/>
          </p:cNvSpPr>
          <p:nvPr>
            <p:ph idx="1"/>
          </p:nvPr>
        </p:nvSpPr>
        <p:spPr/>
        <p:txBody>
          <a:bodyPr/>
          <a:lstStyle/>
          <a:p>
            <a:pPr algn="just"/>
            <a:r>
              <a:rPr lang="en-US" dirty="0"/>
              <a:t>Inheritance in Java is a mechanism in which one class acquires the properties (fields and methods) of another class. </a:t>
            </a:r>
            <a:endParaRPr lang="en-US" dirty="0" smtClean="0"/>
          </a:p>
          <a:p>
            <a:pPr algn="just"/>
            <a:r>
              <a:rPr lang="en-US" dirty="0" smtClean="0"/>
              <a:t>It </a:t>
            </a:r>
            <a:r>
              <a:rPr lang="en-US" dirty="0"/>
              <a:t>is a fundamental concept of object-oriented programming (OOP) that allows for code reusability and the creation of hierarchical relationships between classes. </a:t>
            </a:r>
            <a:endParaRPr lang="en-US" dirty="0" smtClean="0"/>
          </a:p>
          <a:p>
            <a:pPr algn="just"/>
            <a:r>
              <a:rPr lang="en-US" dirty="0" smtClean="0"/>
              <a:t>The </a:t>
            </a:r>
            <a:r>
              <a:rPr lang="en-US" dirty="0"/>
              <a:t>class that inherits properties is known as the subclass (or derived class or child class), and the class whose properties are inherited is known as the superclass (or base class or parent class). </a:t>
            </a:r>
            <a:endParaRPr lang="en-IN" dirty="0"/>
          </a:p>
        </p:txBody>
      </p:sp>
    </p:spTree>
    <p:extLst>
      <p:ext uri="{BB962C8B-B14F-4D97-AF65-F5344CB8AC3E}">
        <p14:creationId xmlns:p14="http://schemas.microsoft.com/office/powerpoint/2010/main" val="262369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bit vs 64 bit</a:t>
            </a:r>
            <a:endParaRPr lang="en-US" dirty="0"/>
          </a:p>
        </p:txBody>
      </p:sp>
      <p:pic>
        <p:nvPicPr>
          <p:cNvPr id="12290" name="Picture 2" descr="Image result for 32 bit vs 64 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311" y="2056705"/>
            <a:ext cx="7859658" cy="447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55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Types in Java</a:t>
            </a:r>
            <a:endParaRPr lang="en-IN" dirty="0"/>
          </a:p>
        </p:txBody>
      </p:sp>
      <p:sp>
        <p:nvSpPr>
          <p:cNvPr id="3" name="Content Placeholder 2"/>
          <p:cNvSpPr>
            <a:spLocks noGrp="1"/>
          </p:cNvSpPr>
          <p:nvPr>
            <p:ph idx="1"/>
          </p:nvPr>
        </p:nvSpPr>
        <p:spPr/>
        <p:txBody>
          <a:bodyPr/>
          <a:lstStyle/>
          <a:p>
            <a:r>
              <a:rPr lang="en-US" b="1" dirty="0" smtClean="0"/>
              <a:t>Single Inheritance</a:t>
            </a:r>
            <a:r>
              <a:rPr lang="en-US" dirty="0" smtClean="0"/>
              <a:t> – One subclass inherits one superclass</a:t>
            </a:r>
          </a:p>
          <a:p>
            <a:r>
              <a:rPr lang="en-US" b="1" dirty="0" smtClean="0"/>
              <a:t>Multilevel Inheritance</a:t>
            </a:r>
            <a:r>
              <a:rPr lang="en-US" dirty="0" smtClean="0"/>
              <a:t> – Class B inherits A, Class C inherits B</a:t>
            </a:r>
          </a:p>
          <a:p>
            <a:r>
              <a:rPr lang="en-IN" b="1" dirty="0" smtClean="0"/>
              <a:t>Hierarchical Inheritance</a:t>
            </a:r>
            <a:r>
              <a:rPr lang="en-IN" dirty="0" smtClean="0"/>
              <a:t> – Multiple classes inherit one superclass</a:t>
            </a:r>
            <a:endParaRPr lang="en-IN" dirty="0"/>
          </a:p>
        </p:txBody>
      </p:sp>
      <p:sp>
        <p:nvSpPr>
          <p:cNvPr id="4" name="TextBox 3"/>
          <p:cNvSpPr txBox="1"/>
          <p:nvPr/>
        </p:nvSpPr>
        <p:spPr>
          <a:xfrm>
            <a:off x="398834" y="4786008"/>
            <a:ext cx="11560922" cy="369332"/>
          </a:xfrm>
          <a:prstGeom prst="rect">
            <a:avLst/>
          </a:prstGeom>
          <a:noFill/>
        </p:spPr>
        <p:txBody>
          <a:bodyPr wrap="none" rtlCol="0">
            <a:spAutoFit/>
          </a:bodyPr>
          <a:lstStyle/>
          <a:p>
            <a:r>
              <a:rPr lang="en-US" dirty="0" smtClean="0"/>
              <a:t>Note: Java </a:t>
            </a:r>
            <a:r>
              <a:rPr lang="en-US" b="1" dirty="0" smtClean="0"/>
              <a:t>does not support multiple inheritance</a:t>
            </a:r>
            <a:r>
              <a:rPr lang="en-US" dirty="0" smtClean="0"/>
              <a:t> (via classes) directly to avoid ambiguity, but it supports it via </a:t>
            </a:r>
            <a:r>
              <a:rPr lang="en-US" b="1" dirty="0" smtClean="0"/>
              <a:t>interfaces</a:t>
            </a:r>
            <a:r>
              <a:rPr lang="en-US" dirty="0" smtClean="0"/>
              <a:t>.</a:t>
            </a:r>
            <a:endParaRPr lang="en-IN" dirty="0"/>
          </a:p>
        </p:txBody>
      </p:sp>
    </p:spTree>
    <p:extLst>
      <p:ext uri="{BB962C8B-B14F-4D97-AF65-F5344CB8AC3E}">
        <p14:creationId xmlns:p14="http://schemas.microsoft.com/office/powerpoint/2010/main" val="1089029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p>
        </p:txBody>
      </p:sp>
      <p:sp>
        <p:nvSpPr>
          <p:cNvPr id="3" name="Content Placeholder 2"/>
          <p:cNvSpPr>
            <a:spLocks noGrp="1"/>
          </p:cNvSpPr>
          <p:nvPr>
            <p:ph idx="1"/>
          </p:nvPr>
        </p:nvSpPr>
        <p:spPr/>
        <p:txBody>
          <a:bodyPr/>
          <a:lstStyle/>
          <a:p>
            <a:r>
              <a:rPr lang="en-IN" dirty="0"/>
              <a:t>Code </a:t>
            </a:r>
            <a:r>
              <a:rPr lang="en-IN" dirty="0" smtClean="0"/>
              <a:t>Reusability</a:t>
            </a:r>
          </a:p>
          <a:p>
            <a:r>
              <a:rPr lang="en-IN" dirty="0"/>
              <a:t>Method </a:t>
            </a:r>
            <a:r>
              <a:rPr lang="en-IN" dirty="0" smtClean="0"/>
              <a:t>Overriding</a:t>
            </a:r>
          </a:p>
          <a:p>
            <a:r>
              <a:rPr lang="en-IN" dirty="0" smtClean="0"/>
              <a:t>Polymorphism</a:t>
            </a:r>
          </a:p>
          <a:p>
            <a:r>
              <a:rPr lang="en-IN" dirty="0" smtClean="0"/>
              <a:t>Abstraction</a:t>
            </a:r>
          </a:p>
          <a:p>
            <a:r>
              <a:rPr lang="en-IN" dirty="0"/>
              <a:t>Modularity</a:t>
            </a:r>
          </a:p>
        </p:txBody>
      </p:sp>
    </p:spTree>
    <p:extLst>
      <p:ext uri="{BB962C8B-B14F-4D97-AF65-F5344CB8AC3E}">
        <p14:creationId xmlns:p14="http://schemas.microsoft.com/office/powerpoint/2010/main" val="1713717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overloading vs method overriding</a:t>
            </a:r>
            <a:endParaRPr lang="en-IN" dirty="0"/>
          </a:p>
        </p:txBody>
      </p:sp>
      <p:sp>
        <p:nvSpPr>
          <p:cNvPr id="3" name="Content Placeholder 2"/>
          <p:cNvSpPr>
            <a:spLocks noGrp="1"/>
          </p:cNvSpPr>
          <p:nvPr>
            <p:ph idx="1"/>
          </p:nvPr>
        </p:nvSpPr>
        <p:spPr/>
        <p:txBody>
          <a:bodyPr/>
          <a:lstStyle/>
          <a:p>
            <a:pPr algn="just"/>
            <a:r>
              <a:rPr lang="en-US" b="1" dirty="0"/>
              <a:t>Method Overloading</a:t>
            </a:r>
            <a:r>
              <a:rPr lang="en-US" dirty="0"/>
              <a:t> allows us to define multiple methods with the same name but different parameters within a class. </a:t>
            </a:r>
            <a:endParaRPr lang="en-US" dirty="0" smtClean="0"/>
          </a:p>
          <a:p>
            <a:pPr algn="just"/>
            <a:r>
              <a:rPr lang="en-US" dirty="0" smtClean="0"/>
              <a:t>This </a:t>
            </a:r>
            <a:r>
              <a:rPr lang="en-US" dirty="0"/>
              <a:t>difference can be in the number of parameters, the types of </a:t>
            </a:r>
            <a:r>
              <a:rPr lang="en-US" dirty="0" smtClean="0"/>
              <a:t>parameters</a:t>
            </a:r>
            <a:r>
              <a:rPr lang="en-US" dirty="0"/>
              <a:t>, or the order of those parameters</a:t>
            </a:r>
            <a:r>
              <a:rPr lang="en-US" dirty="0" smtClean="0"/>
              <a:t>.</a:t>
            </a:r>
          </a:p>
          <a:p>
            <a:pPr algn="just"/>
            <a:endParaRPr lang="en-US" dirty="0"/>
          </a:p>
          <a:p>
            <a:pPr algn="just"/>
            <a:r>
              <a:rPr lang="en-US" dirty="0"/>
              <a:t>Method overloading in Java is also known as</a:t>
            </a:r>
            <a:r>
              <a:rPr lang="en-US" b="1" dirty="0"/>
              <a:t> </a:t>
            </a:r>
            <a:r>
              <a:rPr lang="en-US" b="1" u="sng" dirty="0"/>
              <a:t>Compile-time Polymorphism</a:t>
            </a:r>
            <a:r>
              <a:rPr lang="en-US" b="1" dirty="0"/>
              <a:t>, Static Polymorphism, or </a:t>
            </a:r>
            <a:r>
              <a:rPr lang="en-US" b="1" u="sng" dirty="0"/>
              <a:t>Early binding</a:t>
            </a:r>
            <a:endParaRPr lang="en-IN" dirty="0"/>
          </a:p>
        </p:txBody>
      </p:sp>
    </p:spTree>
    <p:extLst>
      <p:ext uri="{BB962C8B-B14F-4D97-AF65-F5344CB8AC3E}">
        <p14:creationId xmlns:p14="http://schemas.microsoft.com/office/powerpoint/2010/main" val="2613605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Method Overloading:</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fontAlgn="base"/>
            <a:r>
              <a:rPr lang="en-US" dirty="0" smtClean="0"/>
              <a:t>Multiple </a:t>
            </a:r>
            <a:r>
              <a:rPr lang="en-US" dirty="0"/>
              <a:t>methods can share the same name in a class when their parameter lists are different.</a:t>
            </a:r>
          </a:p>
          <a:p>
            <a:pPr fontAlgn="base"/>
            <a:r>
              <a:rPr lang="en-US" dirty="0"/>
              <a:t>Overloading is a way to increase flexibility and improve the readability of code.</a:t>
            </a:r>
          </a:p>
          <a:p>
            <a:pPr fontAlgn="base"/>
            <a:r>
              <a:rPr lang="en-US" dirty="0"/>
              <a:t>Overloading does not depend on the return type of the method, two methods cannot be overloaded by just changing the return type.</a:t>
            </a:r>
          </a:p>
          <a:p>
            <a:endParaRPr lang="en-IN" dirty="0"/>
          </a:p>
        </p:txBody>
      </p:sp>
    </p:spTree>
    <p:extLst>
      <p:ext uri="{BB962C8B-B14F-4D97-AF65-F5344CB8AC3E}">
        <p14:creationId xmlns:p14="http://schemas.microsoft.com/office/powerpoint/2010/main" val="22468214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Content Placeholder 2"/>
          <p:cNvSpPr>
            <a:spLocks noGrp="1"/>
          </p:cNvSpPr>
          <p:nvPr>
            <p:ph idx="1"/>
          </p:nvPr>
        </p:nvSpPr>
        <p:spPr/>
        <p:txBody>
          <a:bodyPr/>
          <a:lstStyle/>
          <a:p>
            <a:pPr algn="just"/>
            <a:r>
              <a:rPr lang="en-US" dirty="0"/>
              <a:t>Method overriding, in object-oriented programming, is a language feature that allows a subclass or child class to provide a specific implementation of a method that is already provided by one of its </a:t>
            </a:r>
            <a:r>
              <a:rPr lang="en-US" dirty="0" err="1"/>
              <a:t>superclasses</a:t>
            </a:r>
            <a:r>
              <a:rPr lang="en-US" dirty="0"/>
              <a:t> or parent classes</a:t>
            </a:r>
            <a:endParaRPr lang="en-IN" dirty="0"/>
          </a:p>
        </p:txBody>
      </p:sp>
    </p:spTree>
    <p:extLst>
      <p:ext uri="{BB962C8B-B14F-4D97-AF65-F5344CB8AC3E}">
        <p14:creationId xmlns:p14="http://schemas.microsoft.com/office/powerpoint/2010/main" val="1211530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overloading vs method overriding</a:t>
            </a:r>
            <a:endParaRPr lang="en-IN" dirty="0"/>
          </a:p>
        </p:txBody>
      </p:sp>
      <p:pic>
        <p:nvPicPr>
          <p:cNvPr id="4" name="Content Placeholder 3"/>
          <p:cNvPicPr>
            <a:picLocks noGrp="1" noChangeAspect="1"/>
          </p:cNvPicPr>
          <p:nvPr>
            <p:ph idx="1"/>
          </p:nvPr>
        </p:nvPicPr>
        <p:blipFill>
          <a:blip r:embed="rId2"/>
          <a:stretch>
            <a:fillRect/>
          </a:stretch>
        </p:blipFill>
        <p:spPr>
          <a:xfrm>
            <a:off x="1564820" y="2599577"/>
            <a:ext cx="8926171" cy="1752845"/>
          </a:xfrm>
          <a:prstGeom prst="rect">
            <a:avLst/>
          </a:prstGeom>
        </p:spPr>
      </p:pic>
    </p:spTree>
    <p:extLst>
      <p:ext uri="{BB962C8B-B14F-4D97-AF65-F5344CB8AC3E}">
        <p14:creationId xmlns:p14="http://schemas.microsoft.com/office/powerpoint/2010/main" val="3909988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Super keyword </a:t>
            </a:r>
            <a:r>
              <a:rPr lang="en-US" dirty="0"/>
              <a:t>is used to refer to the </a:t>
            </a:r>
            <a:r>
              <a:rPr lang="en-US" b="1" dirty="0"/>
              <a:t>parent class</a:t>
            </a:r>
            <a:r>
              <a:rPr lang="en-US" dirty="0"/>
              <a:t> in a subclass. </a:t>
            </a:r>
            <a:endParaRPr lang="en-US" dirty="0" smtClean="0"/>
          </a:p>
          <a:p>
            <a:r>
              <a:rPr lang="en-US" dirty="0"/>
              <a:t>Call the parent class constructor</a:t>
            </a:r>
            <a:r>
              <a:rPr lang="en-US" dirty="0" smtClean="0"/>
              <a:t>.</a:t>
            </a:r>
          </a:p>
          <a:p>
            <a:r>
              <a:rPr lang="en-US" dirty="0"/>
              <a:t>Access methods and variables from the parent class.</a:t>
            </a:r>
          </a:p>
          <a:p>
            <a:endParaRPr lang="en-IN" dirty="0"/>
          </a:p>
        </p:txBody>
      </p:sp>
      <p:sp>
        <p:nvSpPr>
          <p:cNvPr id="4" name="Rectangle 1"/>
          <p:cNvSpPr>
            <a:spLocks noGrp="1" noChangeArrowheads="1"/>
          </p:cNvSpPr>
          <p:nvPr>
            <p:ph type="title"/>
          </p:nvPr>
        </p:nvSpPr>
        <p:spPr bwMode="auto">
          <a:xfrm>
            <a:off x="838200" y="673963"/>
            <a:ext cx="34810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super</a:t>
            </a:r>
            <a:r>
              <a:rPr kumimoji="0" lang="en-US" altLang="en-US" sz="4000" b="0" i="0" u="none" strike="noStrike" cap="none" normalizeH="0" baseline="0" dirty="0" smtClean="0">
                <a:ln>
                  <a:noFill/>
                </a:ln>
                <a:solidFill>
                  <a:schemeClr val="tx1"/>
                </a:solidFill>
                <a:effectLst/>
              </a:rPr>
              <a:t> Keyword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176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keyword</a:t>
            </a:r>
            <a:endParaRPr lang="en-IN" dirty="0"/>
          </a:p>
        </p:txBody>
      </p:sp>
      <p:sp>
        <p:nvSpPr>
          <p:cNvPr id="3" name="Content Placeholder 2"/>
          <p:cNvSpPr>
            <a:spLocks noGrp="1"/>
          </p:cNvSpPr>
          <p:nvPr>
            <p:ph idx="1"/>
          </p:nvPr>
        </p:nvSpPr>
        <p:spPr/>
        <p:txBody>
          <a:bodyPr/>
          <a:lstStyle/>
          <a:p>
            <a:r>
              <a:rPr lang="en-IN" dirty="0"/>
              <a:t>Mark </a:t>
            </a:r>
            <a:r>
              <a:rPr lang="en-IN" b="1" dirty="0"/>
              <a:t>variables</a:t>
            </a:r>
            <a:r>
              <a:rPr lang="en-IN" dirty="0"/>
              <a:t> as constants</a:t>
            </a:r>
            <a:r>
              <a:rPr lang="en-IN" dirty="0" smtClean="0"/>
              <a:t>.</a:t>
            </a:r>
          </a:p>
          <a:p>
            <a:r>
              <a:rPr lang="en-IN" dirty="0"/>
              <a:t>Prevent </a:t>
            </a:r>
            <a:r>
              <a:rPr lang="en-IN" b="1" dirty="0"/>
              <a:t>method overriding</a:t>
            </a:r>
            <a:r>
              <a:rPr lang="en-IN" dirty="0" smtClean="0"/>
              <a:t>.</a:t>
            </a:r>
          </a:p>
          <a:p>
            <a:r>
              <a:rPr lang="en-IN" dirty="0"/>
              <a:t>Prevent </a:t>
            </a:r>
            <a:r>
              <a:rPr lang="en-IN" b="1" dirty="0"/>
              <a:t>class inheritance</a:t>
            </a:r>
            <a:r>
              <a:rPr lang="en-IN" dirty="0"/>
              <a:t>.</a:t>
            </a:r>
          </a:p>
        </p:txBody>
      </p:sp>
    </p:spTree>
    <p:extLst>
      <p:ext uri="{BB962C8B-B14F-4D97-AF65-F5344CB8AC3E}">
        <p14:creationId xmlns:p14="http://schemas.microsoft.com/office/powerpoint/2010/main" val="2616615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method</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24425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class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7900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–bit computing </a:t>
            </a:r>
            <a:endParaRPr lang="en-US" dirty="0"/>
          </a:p>
        </p:txBody>
      </p:sp>
      <p:pic>
        <p:nvPicPr>
          <p:cNvPr id="5122" name="Picture 2" descr="https://www.guru99.com/images/ccna/061516_1256_WhatisJav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0906"/>
            <a:ext cx="10260178" cy="382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1234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Behaviour of the final keyword</a:t>
            </a:r>
            <a:endParaRPr lang="en-IN" dirty="0"/>
          </a:p>
        </p:txBody>
      </p:sp>
      <p:pic>
        <p:nvPicPr>
          <p:cNvPr id="4" name="Content Placeholder 3"/>
          <p:cNvPicPr>
            <a:picLocks noGrp="1" noChangeAspect="1"/>
          </p:cNvPicPr>
          <p:nvPr>
            <p:ph idx="1"/>
          </p:nvPr>
        </p:nvPicPr>
        <p:blipFill>
          <a:blip r:embed="rId2"/>
          <a:stretch>
            <a:fillRect/>
          </a:stretch>
        </p:blipFill>
        <p:spPr>
          <a:xfrm>
            <a:off x="1474650" y="2248972"/>
            <a:ext cx="8729666" cy="3054243"/>
          </a:xfrm>
          <a:prstGeom prst="rect">
            <a:avLst/>
          </a:prstGeom>
        </p:spPr>
      </p:pic>
    </p:spTree>
    <p:extLst>
      <p:ext uri="{BB962C8B-B14F-4D97-AF65-F5344CB8AC3E}">
        <p14:creationId xmlns:p14="http://schemas.microsoft.com/office/powerpoint/2010/main" val="980219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Polymorphism?</a:t>
            </a:r>
          </a:p>
        </p:txBody>
      </p:sp>
      <p:sp>
        <p:nvSpPr>
          <p:cNvPr id="3" name="Content Placeholder 2"/>
          <p:cNvSpPr>
            <a:spLocks noGrp="1"/>
          </p:cNvSpPr>
          <p:nvPr>
            <p:ph idx="1"/>
          </p:nvPr>
        </p:nvSpPr>
        <p:spPr/>
        <p:txBody>
          <a:bodyPr/>
          <a:lstStyle/>
          <a:p>
            <a:r>
              <a:rPr lang="en-US" dirty="0"/>
              <a:t>Polymorphism means </a:t>
            </a:r>
            <a:r>
              <a:rPr lang="en-US" b="1" dirty="0"/>
              <a:t>"many forms"</a:t>
            </a:r>
            <a:r>
              <a:rPr lang="en-US" dirty="0"/>
              <a:t>. In Java, it allows us to perform a single action in different ways</a:t>
            </a:r>
            <a:r>
              <a:rPr lang="en-US" dirty="0" smtClean="0"/>
              <a:t>.</a:t>
            </a:r>
          </a:p>
          <a:p>
            <a:pPr lvl="1"/>
            <a:r>
              <a:rPr lang="en-IN" dirty="0"/>
              <a:t>Compile-Time Polymorphism (Method Overloading</a:t>
            </a:r>
            <a:r>
              <a:rPr lang="en-IN" dirty="0" smtClean="0"/>
              <a:t>)</a:t>
            </a:r>
          </a:p>
          <a:p>
            <a:pPr lvl="1"/>
            <a:r>
              <a:rPr lang="en-IN" dirty="0"/>
              <a:t>Run-Time Polymorphism (Method Overriding)</a:t>
            </a:r>
          </a:p>
        </p:txBody>
      </p:sp>
    </p:spTree>
    <p:extLst>
      <p:ext uri="{BB962C8B-B14F-4D97-AF65-F5344CB8AC3E}">
        <p14:creationId xmlns:p14="http://schemas.microsoft.com/office/powerpoint/2010/main" val="31606447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binding</a:t>
            </a:r>
            <a:endParaRPr lang="en-IN" dirty="0"/>
          </a:p>
        </p:txBody>
      </p:sp>
      <p:sp>
        <p:nvSpPr>
          <p:cNvPr id="3" name="Content Placeholder 2"/>
          <p:cNvSpPr>
            <a:spLocks noGrp="1"/>
          </p:cNvSpPr>
          <p:nvPr>
            <p:ph idx="1"/>
          </p:nvPr>
        </p:nvSpPr>
        <p:spPr/>
        <p:txBody>
          <a:bodyPr/>
          <a:lstStyle/>
          <a:p>
            <a:pPr algn="just"/>
            <a:r>
              <a:rPr lang="en-US" b="1" dirty="0" smtClean="0"/>
              <a:t>Dynamic </a:t>
            </a:r>
            <a:r>
              <a:rPr lang="en-US" b="1" dirty="0"/>
              <a:t>binding is the mechanism</a:t>
            </a:r>
            <a:r>
              <a:rPr lang="en-US" dirty="0"/>
              <a:t> that determines </a:t>
            </a:r>
            <a:r>
              <a:rPr lang="en-US" b="1" dirty="0"/>
              <a:t>which overridden method</a:t>
            </a:r>
            <a:r>
              <a:rPr lang="en-US" dirty="0"/>
              <a:t> to call </a:t>
            </a:r>
            <a:r>
              <a:rPr lang="en-US" b="1" dirty="0"/>
              <a:t>at runtime</a:t>
            </a:r>
            <a:r>
              <a:rPr lang="en-US" dirty="0" smtClean="0"/>
              <a:t>.</a:t>
            </a:r>
          </a:p>
          <a:p>
            <a:pPr algn="just"/>
            <a:endParaRPr lang="en-US" dirty="0"/>
          </a:p>
          <a:p>
            <a:pPr algn="just"/>
            <a:r>
              <a:rPr lang="en-US" dirty="0"/>
              <a:t>When the </a:t>
            </a:r>
            <a:r>
              <a:rPr lang="en-US" b="1" dirty="0"/>
              <a:t>JVM decides at runtime</a:t>
            </a:r>
            <a:r>
              <a:rPr lang="en-US" dirty="0"/>
              <a:t> which method to invoke, based on the </a:t>
            </a:r>
            <a:r>
              <a:rPr lang="en-US" b="1" dirty="0"/>
              <a:t>object type</a:t>
            </a:r>
            <a:r>
              <a:rPr lang="en-US" dirty="0"/>
              <a:t> the reference points </a:t>
            </a:r>
            <a:r>
              <a:rPr lang="en-US" dirty="0" smtClean="0"/>
              <a:t>to</a:t>
            </a:r>
          </a:p>
          <a:p>
            <a:pPr algn="just"/>
            <a:endParaRPr lang="en-IN" dirty="0"/>
          </a:p>
        </p:txBody>
      </p:sp>
    </p:spTree>
    <p:extLst>
      <p:ext uri="{BB962C8B-B14F-4D97-AF65-F5344CB8AC3E}">
        <p14:creationId xmlns:p14="http://schemas.microsoft.com/office/powerpoint/2010/main" val="222032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t>Method Overriding</a:t>
            </a:r>
            <a:r>
              <a:rPr lang="en-US" dirty="0"/>
              <a:t> here</a:t>
            </a:r>
            <a:r>
              <a:rPr lang="en-US" dirty="0" smtClean="0"/>
              <a:t>? In our example</a:t>
            </a:r>
            <a:endParaRPr lang="en-IN" dirty="0"/>
          </a:p>
        </p:txBody>
      </p:sp>
      <p:pic>
        <p:nvPicPr>
          <p:cNvPr id="4" name="Content Placeholder 3"/>
          <p:cNvPicPr>
            <a:picLocks noGrp="1" noChangeAspect="1"/>
          </p:cNvPicPr>
          <p:nvPr>
            <p:ph idx="1"/>
          </p:nvPr>
        </p:nvPicPr>
        <p:blipFill>
          <a:blip r:embed="rId2"/>
          <a:stretch>
            <a:fillRect/>
          </a:stretch>
        </p:blipFill>
        <p:spPr>
          <a:xfrm>
            <a:off x="1342416" y="3440096"/>
            <a:ext cx="7949119" cy="1973612"/>
          </a:xfrm>
          <a:prstGeom prst="rect">
            <a:avLst/>
          </a:prstGeom>
        </p:spPr>
      </p:pic>
      <p:sp>
        <p:nvSpPr>
          <p:cNvPr id="5" name="TextBox 4"/>
          <p:cNvSpPr txBox="1"/>
          <p:nvPr/>
        </p:nvSpPr>
        <p:spPr>
          <a:xfrm>
            <a:off x="408562" y="2140085"/>
            <a:ext cx="5815182" cy="923330"/>
          </a:xfrm>
          <a:prstGeom prst="rect">
            <a:avLst/>
          </a:prstGeom>
          <a:noFill/>
        </p:spPr>
        <p:txBody>
          <a:bodyPr wrap="none" rtlCol="0">
            <a:spAutoFit/>
          </a:bodyPr>
          <a:lstStyle/>
          <a:p>
            <a:r>
              <a:rPr lang="en-IN" dirty="0"/>
              <a:t>The </a:t>
            </a:r>
            <a:r>
              <a:rPr lang="en-IN" dirty="0" err="1" smtClean="0"/>
              <a:t>SumChild</a:t>
            </a:r>
            <a:r>
              <a:rPr lang="en-IN" dirty="0"/>
              <a:t> class </a:t>
            </a:r>
            <a:r>
              <a:rPr lang="en-IN" b="1" dirty="0"/>
              <a:t>overrides</a:t>
            </a:r>
            <a:r>
              <a:rPr lang="en-IN" dirty="0"/>
              <a:t> </a:t>
            </a:r>
            <a:r>
              <a:rPr lang="en-IN" dirty="0" smtClean="0"/>
              <a:t>the sum() method of </a:t>
            </a:r>
            <a:r>
              <a:rPr lang="en-IN" dirty="0" err="1" smtClean="0"/>
              <a:t>SumBase</a:t>
            </a:r>
            <a:endParaRPr lang="en-IN" dirty="0" smtClean="0"/>
          </a:p>
          <a:p>
            <a:endParaRPr lang="en-IN" dirty="0"/>
          </a:p>
          <a:p>
            <a:r>
              <a:rPr lang="en-US" dirty="0"/>
              <a:t>It changes the logic by </a:t>
            </a:r>
            <a:r>
              <a:rPr lang="en-US" dirty="0" smtClean="0"/>
              <a:t>adding +10 </a:t>
            </a:r>
            <a:r>
              <a:rPr lang="en-IN" dirty="0"/>
              <a:t>to the result.</a:t>
            </a:r>
          </a:p>
        </p:txBody>
      </p:sp>
    </p:spTree>
    <p:extLst>
      <p:ext uri="{BB962C8B-B14F-4D97-AF65-F5344CB8AC3E}">
        <p14:creationId xmlns:p14="http://schemas.microsoft.com/office/powerpoint/2010/main" val="41050089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classes</a:t>
            </a:r>
            <a:endParaRPr lang="en-IN" dirty="0"/>
          </a:p>
        </p:txBody>
      </p:sp>
      <p:sp>
        <p:nvSpPr>
          <p:cNvPr id="3" name="Content Placeholder 2"/>
          <p:cNvSpPr>
            <a:spLocks noGrp="1"/>
          </p:cNvSpPr>
          <p:nvPr>
            <p:ph idx="1"/>
          </p:nvPr>
        </p:nvSpPr>
        <p:spPr/>
        <p:txBody>
          <a:bodyPr/>
          <a:lstStyle/>
          <a:p>
            <a:pPr algn="just"/>
            <a:r>
              <a:rPr lang="en-US" dirty="0"/>
              <a:t>An abstract class is a class that cannot be instantiated (created directly). </a:t>
            </a:r>
          </a:p>
          <a:p>
            <a:pPr algn="just"/>
            <a:r>
              <a:rPr lang="en-US" dirty="0" smtClean="0"/>
              <a:t>It </a:t>
            </a:r>
            <a:r>
              <a:rPr lang="en-US" dirty="0"/>
              <a:t>acts as a blueprint for other classes, defining a general structure or behavior. </a:t>
            </a:r>
          </a:p>
          <a:p>
            <a:pPr algn="just"/>
            <a:r>
              <a:rPr lang="en-US" dirty="0"/>
              <a:t>Abstract classes can contain both abstract methods (without implementation) and concrete methods (with implementation). </a:t>
            </a:r>
          </a:p>
          <a:p>
            <a:pPr algn="just"/>
            <a:r>
              <a:rPr lang="en-US" dirty="0"/>
              <a:t>An abstract class is declared using the </a:t>
            </a:r>
            <a:r>
              <a:rPr lang="en-US" dirty="0" smtClean="0"/>
              <a:t>abstract keyword.</a:t>
            </a:r>
          </a:p>
          <a:p>
            <a:pPr algn="just"/>
            <a:r>
              <a:rPr lang="en-US" dirty="0"/>
              <a:t>Any class containing one or more abstract methods must also be declared abstract</a:t>
            </a:r>
          </a:p>
          <a:p>
            <a:pPr algn="just"/>
            <a:endParaRPr lang="en-IN" dirty="0"/>
          </a:p>
        </p:txBody>
      </p:sp>
    </p:spTree>
    <p:extLst>
      <p:ext uri="{BB962C8B-B14F-4D97-AF65-F5344CB8AC3E}">
        <p14:creationId xmlns:p14="http://schemas.microsoft.com/office/powerpoint/2010/main" val="27245383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Methods</a:t>
            </a:r>
          </a:p>
        </p:txBody>
      </p:sp>
      <p:sp>
        <p:nvSpPr>
          <p:cNvPr id="3" name="Content Placeholder 2"/>
          <p:cNvSpPr>
            <a:spLocks noGrp="1"/>
          </p:cNvSpPr>
          <p:nvPr>
            <p:ph idx="1"/>
          </p:nvPr>
        </p:nvSpPr>
        <p:spPr/>
        <p:txBody>
          <a:bodyPr/>
          <a:lstStyle/>
          <a:p>
            <a:r>
              <a:rPr lang="en-US" dirty="0"/>
              <a:t>An abstract method is a method declared without a body (implementation).</a:t>
            </a:r>
          </a:p>
          <a:p>
            <a:r>
              <a:rPr lang="en-US" dirty="0"/>
              <a:t>It specifies the method's signature (name, parameters, return type) but not the actual code that executes when the method is called.</a:t>
            </a:r>
          </a:p>
          <a:p>
            <a:r>
              <a:rPr lang="en-US" dirty="0"/>
              <a:t>Abstract methods must be implemented by subclasses that inherit from the abstract class.</a:t>
            </a:r>
          </a:p>
          <a:p>
            <a:endParaRPr lang="en-IN" dirty="0"/>
          </a:p>
        </p:txBody>
      </p:sp>
    </p:spTree>
    <p:extLst>
      <p:ext uri="{BB962C8B-B14F-4D97-AF65-F5344CB8AC3E}">
        <p14:creationId xmlns:p14="http://schemas.microsoft.com/office/powerpoint/2010/main" val="32098554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183" y="-155643"/>
            <a:ext cx="10515600" cy="1325563"/>
          </a:xfrm>
        </p:spPr>
        <p:txBody>
          <a:bodyPr/>
          <a:lstStyle/>
          <a:p>
            <a:r>
              <a:rPr lang="en-IN" dirty="0" smtClean="0"/>
              <a:t>Object Class </a:t>
            </a:r>
            <a:endParaRPr lang="en-IN" dirty="0"/>
          </a:p>
        </p:txBody>
      </p:sp>
      <p:sp>
        <p:nvSpPr>
          <p:cNvPr id="3" name="Content Placeholder 2"/>
          <p:cNvSpPr>
            <a:spLocks noGrp="1"/>
          </p:cNvSpPr>
          <p:nvPr>
            <p:ph idx="1"/>
          </p:nvPr>
        </p:nvSpPr>
        <p:spPr>
          <a:xfrm>
            <a:off x="497732" y="1105778"/>
            <a:ext cx="11204642" cy="1034307"/>
          </a:xfrm>
        </p:spPr>
        <p:txBody>
          <a:bodyPr/>
          <a:lstStyle/>
          <a:p>
            <a:pPr algn="just"/>
            <a:r>
              <a:rPr lang="en-US" b="1" dirty="0" smtClean="0"/>
              <a:t>Object class</a:t>
            </a:r>
            <a:r>
              <a:rPr lang="en-US" dirty="0" smtClean="0"/>
              <a:t> in Java is present in </a:t>
            </a:r>
            <a:r>
              <a:rPr lang="en-US" b="1" dirty="0" err="1" smtClean="0"/>
              <a:t>java.lang</a:t>
            </a:r>
            <a:r>
              <a:rPr lang="en-US" dirty="0" smtClean="0"/>
              <a:t> package. </a:t>
            </a:r>
          </a:p>
          <a:p>
            <a:pPr algn="just"/>
            <a:r>
              <a:rPr lang="en-US" dirty="0" smtClean="0"/>
              <a:t>Every class in Java is directly or indirectly derived from the Object class.</a:t>
            </a:r>
            <a:endParaRPr lang="en-IN" dirty="0"/>
          </a:p>
        </p:txBody>
      </p:sp>
      <p:pic>
        <p:nvPicPr>
          <p:cNvPr id="4" name="Picture 3"/>
          <p:cNvPicPr>
            <a:picLocks noChangeAspect="1"/>
          </p:cNvPicPr>
          <p:nvPr/>
        </p:nvPicPr>
        <p:blipFill>
          <a:blip r:embed="rId2"/>
          <a:stretch>
            <a:fillRect/>
          </a:stretch>
        </p:blipFill>
        <p:spPr>
          <a:xfrm>
            <a:off x="1789889" y="2324337"/>
            <a:ext cx="8429106" cy="4131553"/>
          </a:xfrm>
          <a:prstGeom prst="rect">
            <a:avLst/>
          </a:prstGeom>
        </p:spPr>
      </p:pic>
    </p:spTree>
    <p:extLst>
      <p:ext uri="{BB962C8B-B14F-4D97-AF65-F5344CB8AC3E}">
        <p14:creationId xmlns:p14="http://schemas.microsoft.com/office/powerpoint/2010/main" val="17391674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abstract </a:t>
            </a:r>
            <a:r>
              <a:rPr lang="en-US" dirty="0"/>
              <a:t>classes and methods</a:t>
            </a:r>
            <a:endParaRPr lang="en-IN" dirty="0"/>
          </a:p>
        </p:txBody>
      </p:sp>
      <p:sp>
        <p:nvSpPr>
          <p:cNvPr id="3" name="Content Placeholder 2"/>
          <p:cNvSpPr>
            <a:spLocks noGrp="1"/>
          </p:cNvSpPr>
          <p:nvPr>
            <p:ph idx="1"/>
          </p:nvPr>
        </p:nvSpPr>
        <p:spPr>
          <a:xfrm>
            <a:off x="838200" y="2217906"/>
            <a:ext cx="10757170" cy="3959057"/>
          </a:xfrm>
        </p:spPr>
        <p:txBody>
          <a:bodyPr/>
          <a:lstStyle/>
          <a:p>
            <a:pPr algn="just"/>
            <a:r>
              <a:rPr lang="en-US" dirty="0"/>
              <a:t>Abstract is the modifier applicable only for methods and classes but not for variables. </a:t>
            </a:r>
            <a:endParaRPr lang="en-US" dirty="0" smtClean="0"/>
          </a:p>
          <a:p>
            <a:pPr algn="just"/>
            <a:r>
              <a:rPr lang="en-US" dirty="0" smtClean="0"/>
              <a:t>Even </a:t>
            </a:r>
            <a:r>
              <a:rPr lang="en-US" dirty="0"/>
              <a:t>though we don't have implementation still we can declare a method with an abstract modifier. </a:t>
            </a:r>
            <a:endParaRPr lang="en-US" dirty="0" smtClean="0"/>
          </a:p>
          <a:p>
            <a:pPr algn="just"/>
            <a:r>
              <a:rPr lang="en-US" dirty="0" smtClean="0"/>
              <a:t>Abstract </a:t>
            </a:r>
            <a:r>
              <a:rPr lang="en-US" dirty="0"/>
              <a:t>methods have only declaration but not implementation. </a:t>
            </a:r>
            <a:endParaRPr lang="en-US" dirty="0" smtClean="0"/>
          </a:p>
          <a:p>
            <a:pPr algn="just"/>
            <a:r>
              <a:rPr lang="en-US" dirty="0" smtClean="0"/>
              <a:t>Abstract </a:t>
            </a:r>
            <a:r>
              <a:rPr lang="en-US" dirty="0"/>
              <a:t>method declaration should compulsory ends with semicolons. </a:t>
            </a:r>
            <a:endParaRPr lang="en-IN" dirty="0"/>
          </a:p>
        </p:txBody>
      </p:sp>
    </p:spTree>
    <p:extLst>
      <p:ext uri="{BB962C8B-B14F-4D97-AF65-F5344CB8AC3E}">
        <p14:creationId xmlns:p14="http://schemas.microsoft.com/office/powerpoint/2010/main" val="21771506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Garbage Collection	</a:t>
            </a:r>
            <a:endParaRPr lang="en-IN" dirty="0"/>
          </a:p>
        </p:txBody>
      </p:sp>
      <p:sp>
        <p:nvSpPr>
          <p:cNvPr id="3" name="Content Placeholder 2"/>
          <p:cNvSpPr>
            <a:spLocks noGrp="1"/>
          </p:cNvSpPr>
          <p:nvPr>
            <p:ph idx="1"/>
          </p:nvPr>
        </p:nvSpPr>
        <p:spPr/>
        <p:txBody>
          <a:bodyPr/>
          <a:lstStyle/>
          <a:p>
            <a:pPr algn="just"/>
            <a:r>
              <a:rPr lang="en-US" smtClean="0"/>
              <a:t>GC is </a:t>
            </a:r>
            <a:r>
              <a:rPr lang="en-US" dirty="0"/>
              <a:t>the process of </a:t>
            </a:r>
            <a:r>
              <a:rPr lang="en-US" b="1" dirty="0"/>
              <a:t>automatically identifying and removing unused (unreachable) objects</a:t>
            </a:r>
            <a:r>
              <a:rPr lang="en-US" dirty="0"/>
              <a:t> from memory to free up resources and prevent memory leaks.</a:t>
            </a:r>
            <a:endParaRPr lang="en-IN" dirty="0"/>
          </a:p>
        </p:txBody>
      </p:sp>
    </p:spTree>
    <p:extLst>
      <p:ext uri="{BB962C8B-B14F-4D97-AF65-F5344CB8AC3E}">
        <p14:creationId xmlns:p14="http://schemas.microsoft.com/office/powerpoint/2010/main" val="237569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 Method</a:t>
            </a:r>
            <a:endParaRPr lang="en-IN" dirty="0"/>
          </a:p>
        </p:txBody>
      </p:sp>
      <p:sp>
        <p:nvSpPr>
          <p:cNvPr id="3" name="Content Placeholder 2"/>
          <p:cNvSpPr>
            <a:spLocks noGrp="1"/>
          </p:cNvSpPr>
          <p:nvPr>
            <p:ph idx="1"/>
          </p:nvPr>
        </p:nvSpPr>
        <p:spPr/>
        <p:txBody>
          <a:bodyPr/>
          <a:lstStyle/>
          <a:p>
            <a:pPr algn="just"/>
            <a:r>
              <a:rPr lang="en-IN" dirty="0" smtClean="0"/>
              <a:t>It is a </a:t>
            </a:r>
            <a:r>
              <a:rPr lang="en-US" dirty="0" smtClean="0"/>
              <a:t>special </a:t>
            </a:r>
            <a:r>
              <a:rPr lang="en-US" dirty="0"/>
              <a:t>method that used to be part of the object destruction process </a:t>
            </a:r>
            <a:endParaRPr lang="en-IN" dirty="0"/>
          </a:p>
        </p:txBody>
      </p:sp>
    </p:spTree>
    <p:extLst>
      <p:ext uri="{BB962C8B-B14F-4D97-AF65-F5344CB8AC3E}">
        <p14:creationId xmlns:p14="http://schemas.microsoft.com/office/powerpoint/2010/main" val="210641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97" y="397119"/>
            <a:ext cx="4574628" cy="1325563"/>
          </a:xfrm>
        </p:spPr>
        <p:txBody>
          <a:bodyPr/>
          <a:lstStyle/>
          <a:p>
            <a:r>
              <a:rPr lang="en-US" dirty="0" smtClean="0"/>
              <a:t>How a human sees</a:t>
            </a:r>
            <a:endParaRPr lang="en-US" dirty="0"/>
          </a:p>
        </p:txBody>
      </p:sp>
      <p:pic>
        <p:nvPicPr>
          <p:cNvPr id="6146" name="Picture 2" descr="What is Java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890" y="2285343"/>
            <a:ext cx="6191250" cy="26955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Java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061" y="2425262"/>
            <a:ext cx="4762500" cy="20669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588672" y="397120"/>
            <a:ext cx="5203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How a computer sees</a:t>
            </a:r>
            <a:endParaRPr lang="en-US" dirty="0"/>
          </a:p>
        </p:txBody>
      </p:sp>
      <p:sp>
        <p:nvSpPr>
          <p:cNvPr id="4" name="TextBox 3"/>
          <p:cNvSpPr txBox="1"/>
          <p:nvPr/>
        </p:nvSpPr>
        <p:spPr>
          <a:xfrm>
            <a:off x="1555531" y="5717628"/>
            <a:ext cx="8985601" cy="553998"/>
          </a:xfrm>
          <a:prstGeom prst="rect">
            <a:avLst/>
          </a:prstGeom>
          <a:noFill/>
        </p:spPr>
        <p:txBody>
          <a:bodyPr wrap="none" rtlCol="0">
            <a:spAutoFit/>
          </a:bodyPr>
          <a:lstStyle/>
          <a:p>
            <a:r>
              <a:rPr lang="en-US" sz="3000" dirty="0"/>
              <a:t>Current day processor is capable of decoding </a:t>
            </a:r>
            <a:r>
              <a:rPr lang="en-US" sz="3000" b="1" dirty="0">
                <a:solidFill>
                  <a:srgbClr val="FF0000"/>
                </a:solidFill>
              </a:rPr>
              <a:t>64-bit time</a:t>
            </a:r>
          </a:p>
        </p:txBody>
      </p:sp>
    </p:spTree>
    <p:extLst>
      <p:ext uri="{BB962C8B-B14F-4D97-AF65-F5344CB8AC3E}">
        <p14:creationId xmlns:p14="http://schemas.microsoft.com/office/powerpoint/2010/main" val="31040854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endParaRPr lang="en-IN" dirty="0"/>
          </a:p>
        </p:txBody>
      </p:sp>
      <p:sp>
        <p:nvSpPr>
          <p:cNvPr id="3" name="Content Placeholder 2"/>
          <p:cNvSpPr>
            <a:spLocks noGrp="1"/>
          </p:cNvSpPr>
          <p:nvPr>
            <p:ph idx="1"/>
          </p:nvPr>
        </p:nvSpPr>
        <p:spPr/>
        <p:txBody>
          <a:bodyPr>
            <a:normAutofit/>
          </a:bodyPr>
          <a:lstStyle/>
          <a:p>
            <a:r>
              <a:rPr lang="en-US" b="1" dirty="0"/>
              <a:t>An interface in Java is a blueprint of a </a:t>
            </a:r>
            <a:r>
              <a:rPr lang="en-US" b="1" dirty="0" err="1"/>
              <a:t>behaviour</a:t>
            </a:r>
            <a:r>
              <a:rPr lang="en-US" dirty="0"/>
              <a:t>. </a:t>
            </a:r>
            <a:endParaRPr lang="en-US" dirty="0" smtClean="0"/>
          </a:p>
          <a:p>
            <a:r>
              <a:rPr lang="en-US" dirty="0" smtClean="0"/>
              <a:t>A </a:t>
            </a:r>
            <a:r>
              <a:rPr lang="en-US" dirty="0"/>
              <a:t>Java interface contains static constants and abstract methods</a:t>
            </a:r>
            <a:r>
              <a:rPr lang="en-US" dirty="0" smtClean="0"/>
              <a:t>.</a:t>
            </a:r>
          </a:p>
          <a:p>
            <a:r>
              <a:rPr lang="en-US" dirty="0" smtClean="0"/>
              <a:t>Uses keyword </a:t>
            </a:r>
            <a:r>
              <a:rPr lang="en-US" dirty="0" err="1" smtClean="0"/>
              <a:t>implememts</a:t>
            </a:r>
            <a:endParaRPr lang="en-US" dirty="0" smtClean="0"/>
          </a:p>
          <a:p>
            <a:endParaRPr lang="en-IN" dirty="0"/>
          </a:p>
        </p:txBody>
      </p:sp>
    </p:spTree>
    <p:extLst>
      <p:ext uri="{BB962C8B-B14F-4D97-AF65-F5344CB8AC3E}">
        <p14:creationId xmlns:p14="http://schemas.microsoft.com/office/powerpoint/2010/main" val="25003571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a:t>
            </a:r>
            <a:endParaRPr lang="en-IN" dirty="0"/>
          </a:p>
        </p:txBody>
      </p:sp>
      <p:sp>
        <p:nvSpPr>
          <p:cNvPr id="3" name="Content Placeholder 2"/>
          <p:cNvSpPr>
            <a:spLocks noGrp="1"/>
          </p:cNvSpPr>
          <p:nvPr>
            <p:ph idx="1"/>
          </p:nvPr>
        </p:nvSpPr>
        <p:spPr/>
        <p:txBody>
          <a:bodyPr/>
          <a:lstStyle/>
          <a:p>
            <a:pPr fontAlgn="base"/>
            <a:r>
              <a:rPr lang="en-US" dirty="0"/>
              <a:t>The interface in Java is a mechanism to achieve </a:t>
            </a:r>
            <a:r>
              <a:rPr lang="en-US" b="1" u="sng" dirty="0"/>
              <a:t>abstraction</a:t>
            </a:r>
            <a:r>
              <a:rPr lang="en-US" dirty="0"/>
              <a:t>.</a:t>
            </a:r>
          </a:p>
          <a:p>
            <a:pPr fontAlgn="base"/>
            <a:r>
              <a:rPr lang="en-US" dirty="0"/>
              <a:t>By default,</a:t>
            </a:r>
            <a:r>
              <a:rPr lang="en-US" b="1" dirty="0"/>
              <a:t> variables in an interface are public, static, and final.</a:t>
            </a:r>
            <a:endParaRPr lang="en-US" dirty="0"/>
          </a:p>
          <a:p>
            <a:pPr fontAlgn="base"/>
            <a:r>
              <a:rPr lang="en-US" dirty="0"/>
              <a:t>It is used to achieve abstraction and </a:t>
            </a:r>
            <a:r>
              <a:rPr lang="en-US" b="1" u="sng" dirty="0"/>
              <a:t>multiple inheritance</a:t>
            </a:r>
            <a:r>
              <a:rPr lang="en-US" dirty="0"/>
              <a:t> in Java.</a:t>
            </a:r>
          </a:p>
          <a:p>
            <a:pPr fontAlgn="base"/>
            <a:r>
              <a:rPr lang="en-US" dirty="0"/>
              <a:t>It </a:t>
            </a:r>
            <a:r>
              <a:rPr lang="en-US" b="1" dirty="0"/>
              <a:t>supports loose coupling</a:t>
            </a:r>
            <a:r>
              <a:rPr lang="en-US" dirty="0"/>
              <a:t> (classes depend on behavior, not implementation).</a:t>
            </a:r>
          </a:p>
          <a:p>
            <a:pPr fontAlgn="base"/>
            <a:r>
              <a:rPr lang="en-US" dirty="0"/>
              <a:t>In other words, i</a:t>
            </a:r>
            <a:r>
              <a:rPr lang="en-US" b="1" dirty="0"/>
              <a:t>nterfaces primarily define methods that other classes must implement.</a:t>
            </a:r>
            <a:endParaRPr lang="en-US" dirty="0"/>
          </a:p>
          <a:p>
            <a:endParaRPr lang="en-IN" dirty="0"/>
          </a:p>
        </p:txBody>
      </p:sp>
    </p:spTree>
    <p:extLst>
      <p:ext uri="{BB962C8B-B14F-4D97-AF65-F5344CB8AC3E}">
        <p14:creationId xmlns:p14="http://schemas.microsoft.com/office/powerpoint/2010/main" val="1082159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create object for </a:t>
            </a:r>
            <a:r>
              <a:rPr lang="en-US" dirty="0" smtClean="0"/>
              <a:t>interface?</a:t>
            </a:r>
            <a:endParaRPr lang="en-IN" dirty="0"/>
          </a:p>
        </p:txBody>
      </p:sp>
      <p:sp>
        <p:nvSpPr>
          <p:cNvPr id="3" name="Content Placeholder 2"/>
          <p:cNvSpPr>
            <a:spLocks noGrp="1"/>
          </p:cNvSpPr>
          <p:nvPr>
            <p:ph idx="1"/>
          </p:nvPr>
        </p:nvSpPr>
        <p:spPr/>
        <p:txBody>
          <a:bodyPr/>
          <a:lstStyle/>
          <a:p>
            <a:pPr marL="0" indent="0">
              <a:buNone/>
            </a:pPr>
            <a:r>
              <a:rPr lang="en-IN" dirty="0" smtClean="0"/>
              <a:t>Not possible </a:t>
            </a:r>
            <a:endParaRPr lang="en-IN" dirty="0"/>
          </a:p>
        </p:txBody>
      </p:sp>
    </p:spTree>
    <p:extLst>
      <p:ext uri="{BB962C8B-B14F-4D97-AF65-F5344CB8AC3E}">
        <p14:creationId xmlns:p14="http://schemas.microsoft.com/office/powerpoint/2010/main" val="3129127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classes and interfaces ??</a:t>
            </a:r>
            <a:endParaRPr lang="en-IN" dirty="0"/>
          </a:p>
        </p:txBody>
      </p:sp>
      <p:sp>
        <p:nvSpPr>
          <p:cNvPr id="3" name="Content Placeholder 2"/>
          <p:cNvSpPr>
            <a:spLocks noGrp="1"/>
          </p:cNvSpPr>
          <p:nvPr>
            <p:ph idx="1"/>
          </p:nvPr>
        </p:nvSpPr>
        <p:spPr/>
        <p:txBody>
          <a:bodyPr/>
          <a:lstStyle/>
          <a:p>
            <a:r>
              <a:rPr lang="en-US" dirty="0"/>
              <a:t>To </a:t>
            </a:r>
            <a:r>
              <a:rPr lang="en-US" b="1" dirty="0"/>
              <a:t>create real objects</a:t>
            </a:r>
            <a:r>
              <a:rPr lang="en-US" dirty="0"/>
              <a:t> with properties and </a:t>
            </a:r>
            <a:r>
              <a:rPr lang="en-US" dirty="0" smtClean="0"/>
              <a:t>behaviors</a:t>
            </a:r>
          </a:p>
          <a:p>
            <a:r>
              <a:rPr lang="en-US" dirty="0"/>
              <a:t>When you have </a:t>
            </a:r>
            <a:r>
              <a:rPr lang="en-US" b="1" dirty="0" smtClean="0"/>
              <a:t>shared </a:t>
            </a:r>
            <a:r>
              <a:rPr lang="en-US" b="1" dirty="0"/>
              <a:t>implementation (code</a:t>
            </a:r>
            <a:r>
              <a:rPr lang="en-US" b="1" dirty="0" smtClean="0"/>
              <a:t>)</a:t>
            </a:r>
          </a:p>
          <a:p>
            <a:r>
              <a:rPr lang="en-US" dirty="0"/>
              <a:t>When you need </a:t>
            </a:r>
            <a:r>
              <a:rPr lang="en-US" b="1" dirty="0"/>
              <a:t>constructors</a:t>
            </a:r>
            <a:r>
              <a:rPr lang="en-US" dirty="0"/>
              <a:t>, </a:t>
            </a:r>
            <a:r>
              <a:rPr lang="en-US" b="1" dirty="0"/>
              <a:t>fields</a:t>
            </a:r>
            <a:r>
              <a:rPr lang="en-US" dirty="0"/>
              <a:t>, </a:t>
            </a:r>
            <a:r>
              <a:rPr lang="en-US" b="1" dirty="0"/>
              <a:t>method implementations</a:t>
            </a:r>
            <a:r>
              <a:rPr lang="en-US" dirty="0"/>
              <a:t>, and </a:t>
            </a:r>
            <a:r>
              <a:rPr lang="en-US" b="1" dirty="0" smtClean="0"/>
              <a:t>inheritance</a:t>
            </a:r>
          </a:p>
          <a:p>
            <a:endParaRPr lang="en-US" b="1" dirty="0" smtClean="0"/>
          </a:p>
          <a:p>
            <a:r>
              <a:rPr lang="en-US" dirty="0">
                <a:solidFill>
                  <a:srgbClr val="FF0000"/>
                </a:solidFill>
              </a:rPr>
              <a:t>Note: Use Class when you have specific data and functionality.</a:t>
            </a:r>
            <a:endParaRPr lang="en-IN" dirty="0">
              <a:solidFill>
                <a:srgbClr val="FF0000"/>
              </a:solidFill>
            </a:endParaRPr>
          </a:p>
        </p:txBody>
      </p:sp>
    </p:spTree>
    <p:extLst>
      <p:ext uri="{BB962C8B-B14F-4D97-AF65-F5344CB8AC3E}">
        <p14:creationId xmlns:p14="http://schemas.microsoft.com/office/powerpoint/2010/main" val="17305637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t>
            </a:r>
            <a:r>
              <a:rPr lang="en-US" dirty="0" smtClean="0"/>
              <a:t>use </a:t>
            </a:r>
            <a:r>
              <a:rPr lang="en-US" dirty="0"/>
              <a:t>interfaces ??</a:t>
            </a:r>
            <a:r>
              <a:rPr lang="en-US" dirty="0" smtClean="0"/>
              <a:t> </a:t>
            </a:r>
            <a:endParaRPr lang="en-IN" dirty="0"/>
          </a:p>
        </p:txBody>
      </p:sp>
      <p:sp>
        <p:nvSpPr>
          <p:cNvPr id="3" name="Content Placeholder 2"/>
          <p:cNvSpPr>
            <a:spLocks noGrp="1"/>
          </p:cNvSpPr>
          <p:nvPr>
            <p:ph idx="1"/>
          </p:nvPr>
        </p:nvSpPr>
        <p:spPr>
          <a:xfrm>
            <a:off x="342089" y="1875451"/>
            <a:ext cx="4298004" cy="4351338"/>
          </a:xfrm>
        </p:spPr>
        <p:txBody>
          <a:bodyPr/>
          <a:lstStyle/>
          <a:p>
            <a:r>
              <a:rPr lang="en-US" dirty="0"/>
              <a:t>To define a </a:t>
            </a:r>
            <a:r>
              <a:rPr lang="en-US" b="1" dirty="0"/>
              <a:t>contract</a:t>
            </a:r>
            <a:r>
              <a:rPr lang="en-US" dirty="0"/>
              <a:t> or </a:t>
            </a:r>
            <a:r>
              <a:rPr lang="en-US" b="1" dirty="0"/>
              <a:t>blueprint</a:t>
            </a:r>
            <a:r>
              <a:rPr lang="en-US" dirty="0"/>
              <a:t> without implementation</a:t>
            </a:r>
            <a:r>
              <a:rPr lang="en-US" dirty="0" smtClean="0"/>
              <a:t>.</a:t>
            </a:r>
          </a:p>
          <a:p>
            <a:r>
              <a:rPr lang="en-US" dirty="0"/>
              <a:t>When you want to </a:t>
            </a:r>
            <a:r>
              <a:rPr lang="en-US" b="1" dirty="0"/>
              <a:t>enforce rules</a:t>
            </a:r>
            <a:r>
              <a:rPr lang="en-US" dirty="0"/>
              <a:t> across unrelated classes</a:t>
            </a:r>
            <a:r>
              <a:rPr lang="en-US" dirty="0" smtClean="0"/>
              <a:t>.</a:t>
            </a:r>
          </a:p>
          <a:p>
            <a:r>
              <a:rPr lang="en-US" dirty="0"/>
              <a:t>For </a:t>
            </a:r>
            <a:r>
              <a:rPr lang="en-US" b="1" dirty="0"/>
              <a:t>loose coupling</a:t>
            </a:r>
            <a:r>
              <a:rPr lang="en-US" dirty="0"/>
              <a:t>, </a:t>
            </a:r>
            <a:r>
              <a:rPr lang="en-US" b="1" dirty="0"/>
              <a:t>polymorphism</a:t>
            </a:r>
            <a:r>
              <a:rPr lang="en-US" dirty="0"/>
              <a:t>, and </a:t>
            </a:r>
            <a:r>
              <a:rPr lang="en-US" b="1" dirty="0"/>
              <a:t>plug-and-play</a:t>
            </a:r>
            <a:r>
              <a:rPr lang="en-US" dirty="0"/>
              <a:t> behavior.</a:t>
            </a:r>
            <a:endParaRPr lang="en-IN" dirty="0"/>
          </a:p>
        </p:txBody>
      </p:sp>
      <p:pic>
        <p:nvPicPr>
          <p:cNvPr id="4" name="Picture 3"/>
          <p:cNvPicPr>
            <a:picLocks noChangeAspect="1"/>
          </p:cNvPicPr>
          <p:nvPr/>
        </p:nvPicPr>
        <p:blipFill>
          <a:blip r:embed="rId2"/>
          <a:stretch>
            <a:fillRect/>
          </a:stretch>
        </p:blipFill>
        <p:spPr>
          <a:xfrm>
            <a:off x="4892009" y="1825625"/>
            <a:ext cx="7116168" cy="4401164"/>
          </a:xfrm>
          <a:prstGeom prst="rect">
            <a:avLst/>
          </a:prstGeom>
        </p:spPr>
      </p:pic>
    </p:spTree>
    <p:extLst>
      <p:ext uri="{BB962C8B-B14F-4D97-AF65-F5344CB8AC3E}">
        <p14:creationId xmlns:p14="http://schemas.microsoft.com/office/powerpoint/2010/main" val="38366847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classes</a:t>
            </a:r>
            <a:endParaRPr lang="en-IN" dirty="0"/>
          </a:p>
        </p:txBody>
      </p:sp>
      <p:sp>
        <p:nvSpPr>
          <p:cNvPr id="3" name="Content Placeholder 2"/>
          <p:cNvSpPr>
            <a:spLocks noGrp="1"/>
          </p:cNvSpPr>
          <p:nvPr>
            <p:ph idx="1"/>
          </p:nvPr>
        </p:nvSpPr>
        <p:spPr>
          <a:xfrm>
            <a:off x="838200" y="2023353"/>
            <a:ext cx="10515600" cy="4153610"/>
          </a:xfrm>
        </p:spPr>
        <p:txBody>
          <a:bodyPr>
            <a:normAutofit lnSpcReduction="10000"/>
          </a:bodyPr>
          <a:lstStyle/>
          <a:p>
            <a:r>
              <a:rPr lang="en-IN" dirty="0"/>
              <a:t>Member Inner </a:t>
            </a:r>
            <a:r>
              <a:rPr lang="en-IN" dirty="0" smtClean="0"/>
              <a:t>Class [A</a:t>
            </a:r>
            <a:r>
              <a:rPr lang="en-US" dirty="0" smtClean="0"/>
              <a:t> </a:t>
            </a:r>
            <a:r>
              <a:rPr lang="en-US" dirty="0"/>
              <a:t>class defined within another class, but not declared as </a:t>
            </a:r>
            <a:r>
              <a:rPr lang="en-US" dirty="0" smtClean="0"/>
              <a:t>static]</a:t>
            </a:r>
            <a:endParaRPr lang="en-IN" dirty="0" smtClean="0"/>
          </a:p>
          <a:p>
            <a:r>
              <a:rPr lang="en-IN" dirty="0"/>
              <a:t>Static Nested </a:t>
            </a:r>
            <a:r>
              <a:rPr lang="en-IN" dirty="0" smtClean="0"/>
              <a:t>Inner Class [</a:t>
            </a:r>
            <a:r>
              <a:rPr lang="en-US" dirty="0"/>
              <a:t>A static nested class in Java is a class declared within another class using </a:t>
            </a:r>
            <a:r>
              <a:rPr lang="en-US" dirty="0" smtClean="0"/>
              <a:t>the static keyword]. </a:t>
            </a:r>
            <a:endParaRPr lang="en-IN" dirty="0" smtClean="0"/>
          </a:p>
          <a:p>
            <a:r>
              <a:rPr lang="en-IN" dirty="0"/>
              <a:t>Local Inner </a:t>
            </a:r>
            <a:r>
              <a:rPr lang="en-IN" dirty="0" smtClean="0"/>
              <a:t>Class [</a:t>
            </a:r>
            <a:r>
              <a:rPr lang="en-US" dirty="0"/>
              <a:t>A local inner class in Java is a class defined within a block of code, typically inside a method</a:t>
            </a:r>
            <a:r>
              <a:rPr lang="en-US" dirty="0" smtClean="0"/>
              <a:t>.]</a:t>
            </a:r>
            <a:endParaRPr lang="en-IN" dirty="0" smtClean="0"/>
          </a:p>
          <a:p>
            <a:r>
              <a:rPr lang="en-IN" dirty="0"/>
              <a:t>Anonymous Inner </a:t>
            </a:r>
            <a:r>
              <a:rPr lang="en-IN" dirty="0" smtClean="0"/>
              <a:t>Class [</a:t>
            </a:r>
            <a:r>
              <a:rPr lang="en-US" dirty="0"/>
              <a:t>An anonymous inner class in Java is a class without a name, defined and instantiated in a single statement. It is used to create objects of a class or interface with specific behavior, often for one-time use</a:t>
            </a:r>
            <a:r>
              <a:rPr lang="en-US" dirty="0" smtClean="0"/>
              <a:t>.]</a:t>
            </a:r>
            <a:endParaRPr lang="en-IN" dirty="0" smtClean="0"/>
          </a:p>
          <a:p>
            <a:endParaRPr lang="en-IN" dirty="0"/>
          </a:p>
        </p:txBody>
      </p:sp>
    </p:spTree>
    <p:extLst>
      <p:ext uri="{BB962C8B-B14F-4D97-AF65-F5344CB8AC3E}">
        <p14:creationId xmlns:p14="http://schemas.microsoft.com/office/powerpoint/2010/main" val="2292723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a:t>
            </a:r>
            <a:r>
              <a:rPr lang="en-IN" dirty="0" smtClean="0"/>
              <a:t>characteristics of </a:t>
            </a:r>
            <a:r>
              <a:rPr lang="en-IN" dirty="0"/>
              <a:t>Anonymous Inner Class </a:t>
            </a:r>
            <a:r>
              <a:rPr lang="en-IN"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US" b="1" dirty="0"/>
              <a:t>No Name:</a:t>
            </a:r>
            <a:r>
              <a:rPr lang="en-US" dirty="0"/>
              <a:t> It has no explicit name</a:t>
            </a:r>
            <a:r>
              <a:rPr lang="en-US" dirty="0" smtClean="0"/>
              <a:t>.</a:t>
            </a:r>
          </a:p>
          <a:p>
            <a:r>
              <a:rPr lang="en-US" b="1" dirty="0"/>
              <a:t>Single Object:</a:t>
            </a:r>
            <a:r>
              <a:rPr lang="en-US" dirty="0"/>
              <a:t> Only one object is created from it</a:t>
            </a:r>
            <a:r>
              <a:rPr lang="en-US" dirty="0" smtClean="0"/>
              <a:t>.</a:t>
            </a:r>
          </a:p>
          <a:p>
            <a:r>
              <a:rPr lang="en-US" b="1" dirty="0"/>
              <a:t>Extends or Implements:</a:t>
            </a:r>
            <a:r>
              <a:rPr lang="en-US" dirty="0"/>
              <a:t> It either extends a class or implements an interface</a:t>
            </a:r>
            <a:r>
              <a:rPr lang="en-US" dirty="0" smtClean="0"/>
              <a:t>.</a:t>
            </a:r>
          </a:p>
          <a:p>
            <a:r>
              <a:rPr lang="en-US" b="1" dirty="0"/>
              <a:t>Defined Inside Another Class:</a:t>
            </a:r>
            <a:r>
              <a:rPr lang="en-US" dirty="0"/>
              <a:t> It must be defined within another class (inner class</a:t>
            </a:r>
            <a:r>
              <a:rPr lang="en-US" dirty="0" smtClean="0"/>
              <a:t>).</a:t>
            </a:r>
          </a:p>
          <a:p>
            <a:r>
              <a:rPr lang="en-US" b="1" dirty="0"/>
              <a:t>No Constructor:</a:t>
            </a:r>
            <a:r>
              <a:rPr lang="en-US" dirty="0"/>
              <a:t> It cannot have a constructor due to the lack of a name. However, it can use an instance initializer block for initialization</a:t>
            </a:r>
            <a:r>
              <a:rPr lang="en-US" dirty="0" smtClean="0"/>
              <a:t>.</a:t>
            </a:r>
          </a:p>
          <a:p>
            <a:r>
              <a:rPr lang="en-US" b="1" dirty="0"/>
              <a:t>One-Time Use:</a:t>
            </a:r>
            <a:r>
              <a:rPr lang="en-US" dirty="0"/>
              <a:t> Typically used when a class is only needed once, avoiding the creation of a separate named class.</a:t>
            </a:r>
            <a:endParaRPr lang="en-IN" dirty="0"/>
          </a:p>
        </p:txBody>
      </p:sp>
    </p:spTree>
    <p:extLst>
      <p:ext uri="{BB962C8B-B14F-4D97-AF65-F5344CB8AC3E}">
        <p14:creationId xmlns:p14="http://schemas.microsoft.com/office/powerpoint/2010/main" val="2111819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1474373"/>
              </p:ext>
            </p:extLst>
          </p:nvPr>
        </p:nvGraphicFramePr>
        <p:xfrm>
          <a:off x="1089499" y="2351166"/>
          <a:ext cx="10350229" cy="1675194"/>
        </p:xfrm>
        <a:graphic>
          <a:graphicData uri="http://schemas.openxmlformats.org/drawingml/2006/table">
            <a:tbl>
              <a:tblPr>
                <a:tableStyleId>{5C22544A-7EE6-4342-B048-85BDC9FD1C3A}</a:tableStyleId>
              </a:tblPr>
              <a:tblGrid>
                <a:gridCol w="1900677">
                  <a:extLst>
                    <a:ext uri="{9D8B030D-6E8A-4147-A177-3AD203B41FA5}">
                      <a16:colId xmlns:a16="http://schemas.microsoft.com/office/drawing/2014/main" val="3415151752"/>
                    </a:ext>
                  </a:extLst>
                </a:gridCol>
                <a:gridCol w="7007353">
                  <a:extLst>
                    <a:ext uri="{9D8B030D-6E8A-4147-A177-3AD203B41FA5}">
                      <a16:colId xmlns:a16="http://schemas.microsoft.com/office/drawing/2014/main" val="4231877989"/>
                    </a:ext>
                  </a:extLst>
                </a:gridCol>
                <a:gridCol w="1442199">
                  <a:extLst>
                    <a:ext uri="{9D8B030D-6E8A-4147-A177-3AD203B41FA5}">
                      <a16:colId xmlns:a16="http://schemas.microsoft.com/office/drawing/2014/main" val="1194676993"/>
                    </a:ext>
                  </a:extLst>
                </a:gridCol>
              </a:tblGrid>
              <a:tr h="364015">
                <a:tc>
                  <a:txBody>
                    <a:bodyPr/>
                    <a:lstStyle/>
                    <a:p>
                      <a:pPr marL="67945" marR="51435">
                        <a:lnSpc>
                          <a:spcPct val="104000"/>
                        </a:lnSpc>
                        <a:spcAft>
                          <a:spcPts val="0"/>
                        </a:spcAft>
                      </a:pPr>
                      <a:r>
                        <a:rPr lang="en-US" sz="2400">
                          <a:effectLst/>
                        </a:rPr>
                        <a:t>Module No. 4</a:t>
                      </a:r>
                      <a:endParaRPr lang="en-IN" sz="24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51435">
                        <a:lnSpc>
                          <a:spcPct val="97000"/>
                        </a:lnSpc>
                        <a:spcBef>
                          <a:spcPts val="230"/>
                        </a:spcBef>
                        <a:spcAft>
                          <a:spcPts val="0"/>
                        </a:spcAft>
                      </a:pPr>
                      <a:r>
                        <a:rPr lang="en-US" sz="2400">
                          <a:effectLst/>
                        </a:rPr>
                        <a:t>Exception Handling</a:t>
                      </a:r>
                      <a:endParaRPr lang="en-IN" sz="2400">
                        <a:effectLst/>
                        <a:latin typeface="Times New Roman" panose="02020603050405020304" pitchFamily="18" charset="0"/>
                        <a:ea typeface="Times New Roman" panose="02020603050405020304" pitchFamily="18" charset="0"/>
                      </a:endParaRPr>
                    </a:p>
                  </a:txBody>
                  <a:tcPr marL="0" marR="0" marT="0" marB="0"/>
                </a:tc>
                <a:tc>
                  <a:txBody>
                    <a:bodyPr/>
                    <a:lstStyle/>
                    <a:p>
                      <a:pPr>
                        <a:spcAft>
                          <a:spcPts val="0"/>
                        </a:spcAft>
                      </a:pPr>
                      <a:r>
                        <a:rPr lang="en-IN" sz="2400">
                          <a:effectLst/>
                        </a:rPr>
                        <a:t> </a:t>
                      </a:r>
                      <a:endParaRPr lang="en-IN" sz="2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990708876"/>
                  </a:ext>
                </a:extLst>
              </a:tr>
              <a:tr h="1039696">
                <a:tc gridSpan="3">
                  <a:txBody>
                    <a:bodyPr/>
                    <a:lstStyle/>
                    <a:p>
                      <a:pPr marL="67945" marR="51435" algn="just">
                        <a:lnSpc>
                          <a:spcPct val="118000"/>
                        </a:lnSpc>
                        <a:spcBef>
                          <a:spcPts val="220"/>
                        </a:spcBef>
                        <a:spcAft>
                          <a:spcPts val="0"/>
                        </a:spcAft>
                      </a:pPr>
                      <a:r>
                        <a:rPr lang="en-US" sz="2400" dirty="0">
                          <a:effectLst/>
                        </a:rPr>
                        <a:t>Exceptions – Exception Hierarchy-Throwing and Catching Exceptions-Multiple Catch Clause-Nested Try statement- throw-throws-finally- Built in exceptions - User Defined Exceptions.</a:t>
                      </a:r>
                      <a:endParaRPr lang="en-IN" sz="2400" dirty="0">
                        <a:effectLst/>
                        <a:latin typeface="Times New Roman" panose="02020603050405020304" pitchFamily="18" charset="0"/>
                        <a:ea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1318551"/>
                  </a:ext>
                </a:extLst>
              </a:tr>
            </a:tbl>
          </a:graphicData>
        </a:graphic>
      </p:graphicFrame>
    </p:spTree>
    <p:extLst>
      <p:ext uri="{BB962C8B-B14F-4D97-AF65-F5344CB8AC3E}">
        <p14:creationId xmlns:p14="http://schemas.microsoft.com/office/powerpoint/2010/main" val="4042041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Error vs. Exception</a:t>
            </a:r>
            <a:endParaRPr lang="en-IN" dirty="0"/>
          </a:p>
        </p:txBody>
      </p:sp>
      <p:graphicFrame>
        <p:nvGraphicFramePr>
          <p:cNvPr id="4" name="Content Placeholder 3"/>
          <p:cNvGraphicFramePr>
            <a:graphicFrameLocks noGrp="1"/>
          </p:cNvGraphicFramePr>
          <p:nvPr>
            <p:ph idx="1"/>
            <p:extLst/>
          </p:nvPr>
        </p:nvGraphicFramePr>
        <p:xfrm>
          <a:off x="760379" y="1942356"/>
          <a:ext cx="10515600" cy="3048000"/>
        </p:xfrm>
        <a:graphic>
          <a:graphicData uri="http://schemas.openxmlformats.org/drawingml/2006/table">
            <a:tbl>
              <a:tblPr firstRow="1" bandRow="1">
                <a:tableStyleId>{5C22544A-7EE6-4342-B048-85BDC9FD1C3A}</a:tableStyleId>
              </a:tblPr>
              <a:tblGrid>
                <a:gridCol w="1603443">
                  <a:extLst>
                    <a:ext uri="{9D8B030D-6E8A-4147-A177-3AD203B41FA5}">
                      <a16:colId xmlns:a16="http://schemas.microsoft.com/office/drawing/2014/main" val="26901607"/>
                    </a:ext>
                  </a:extLst>
                </a:gridCol>
                <a:gridCol w="4192621">
                  <a:extLst>
                    <a:ext uri="{9D8B030D-6E8A-4147-A177-3AD203B41FA5}">
                      <a16:colId xmlns:a16="http://schemas.microsoft.com/office/drawing/2014/main" val="731760412"/>
                    </a:ext>
                  </a:extLst>
                </a:gridCol>
                <a:gridCol w="4719536">
                  <a:extLst>
                    <a:ext uri="{9D8B030D-6E8A-4147-A177-3AD203B41FA5}">
                      <a16:colId xmlns:a16="http://schemas.microsoft.com/office/drawing/2014/main" val="2271793719"/>
                    </a:ext>
                  </a:extLst>
                </a:gridCol>
              </a:tblGrid>
              <a:tr h="370840">
                <a:tc>
                  <a:txBody>
                    <a:bodyPr/>
                    <a:lstStyle/>
                    <a:p>
                      <a:pPr algn="ctr" rtl="0" fontAlgn="base"/>
                      <a:r>
                        <a:rPr lang="en-IN" sz="2000" b="1" dirty="0">
                          <a:effectLst/>
                        </a:rPr>
                        <a:t>Aspect</a:t>
                      </a:r>
                    </a:p>
                  </a:txBody>
                  <a:tcPr marL="38100" marR="38100" marT="76200" marB="76200" anchor="ctr"/>
                </a:tc>
                <a:tc>
                  <a:txBody>
                    <a:bodyPr/>
                    <a:lstStyle/>
                    <a:p>
                      <a:pPr algn="ctr" rtl="0" fontAlgn="base"/>
                      <a:r>
                        <a:rPr lang="en-IN" sz="2000" b="1" dirty="0">
                          <a:effectLst/>
                        </a:rPr>
                        <a:t>Error</a:t>
                      </a:r>
                    </a:p>
                  </a:txBody>
                  <a:tcPr marL="76200" marR="76200" marT="76200" marB="76200" anchor="ctr"/>
                </a:tc>
                <a:tc>
                  <a:txBody>
                    <a:bodyPr/>
                    <a:lstStyle/>
                    <a:p>
                      <a:pPr algn="ctr" rtl="0" fontAlgn="base"/>
                      <a:r>
                        <a:rPr lang="en-IN" sz="2000" b="1" dirty="0">
                          <a:effectLst/>
                        </a:rPr>
                        <a:t>Exception</a:t>
                      </a:r>
                    </a:p>
                  </a:txBody>
                  <a:tcPr marL="76200" marR="76200" marT="76200" marB="76200" anchor="ctr"/>
                </a:tc>
                <a:extLst>
                  <a:ext uri="{0D108BD9-81ED-4DB2-BD59-A6C34878D82A}">
                    <a16:rowId xmlns:a16="http://schemas.microsoft.com/office/drawing/2014/main" val="813617102"/>
                  </a:ext>
                </a:extLst>
              </a:tr>
              <a:tr h="370840">
                <a:tc>
                  <a:txBody>
                    <a:bodyPr/>
                    <a:lstStyle/>
                    <a:p>
                      <a:r>
                        <a:rPr lang="en-IN" sz="1800" b="0" i="0" kern="1200" dirty="0" smtClean="0">
                          <a:solidFill>
                            <a:schemeClr val="dk1"/>
                          </a:solidFill>
                          <a:effectLst/>
                          <a:latin typeface="+mn-lt"/>
                          <a:ea typeface="+mn-ea"/>
                          <a:cs typeface="+mn-cs"/>
                        </a:rPr>
                        <a:t>Definition</a:t>
                      </a:r>
                      <a:endParaRPr lang="en-IN" sz="1800" b="0" i="0" kern="1200" dirty="0">
                        <a:solidFill>
                          <a:schemeClr val="dk1"/>
                        </a:solidFill>
                        <a:effectLst/>
                        <a:latin typeface="+mn-lt"/>
                        <a:ea typeface="+mn-ea"/>
                        <a:cs typeface="+mn-cs"/>
                      </a:endParaRPr>
                    </a:p>
                  </a:txBody>
                  <a:tcPr/>
                </a:tc>
                <a:tc>
                  <a:txBody>
                    <a:bodyPr/>
                    <a:lstStyle/>
                    <a:p>
                      <a:pPr algn="ctr" rtl="0" fontAlgn="base"/>
                      <a:r>
                        <a:rPr lang="en-US" sz="1800" b="0" i="0" kern="1200" dirty="0" smtClean="0">
                          <a:solidFill>
                            <a:schemeClr val="dk1"/>
                          </a:solidFill>
                          <a:effectLst/>
                          <a:latin typeface="+mn-lt"/>
                          <a:ea typeface="+mn-ea"/>
                          <a:cs typeface="+mn-cs"/>
                        </a:rPr>
                        <a:t>An </a:t>
                      </a:r>
                      <a:r>
                        <a:rPr lang="en-US" sz="1800" b="0" i="0" kern="1200" dirty="0">
                          <a:solidFill>
                            <a:schemeClr val="dk1"/>
                          </a:solidFill>
                          <a:effectLst/>
                          <a:latin typeface="+mn-lt"/>
                          <a:ea typeface="+mn-ea"/>
                          <a:cs typeface="+mn-cs"/>
                        </a:rPr>
                        <a:t>Error indicates a serious problem that a reasonable application should not try to catch.</a:t>
                      </a:r>
                    </a:p>
                  </a:txBody>
                  <a:tcPr marL="76200" marR="76200" marT="106680" marB="106680" anchor="ctr"/>
                </a:tc>
                <a:tc>
                  <a:txBody>
                    <a:bodyPr/>
                    <a:lstStyle/>
                    <a:p>
                      <a:r>
                        <a:rPr lang="en-US" sz="1800" b="0" i="0" kern="1200" smtClean="0">
                          <a:solidFill>
                            <a:schemeClr val="dk1"/>
                          </a:solidFill>
                          <a:effectLst/>
                          <a:latin typeface="+mn-lt"/>
                          <a:ea typeface="+mn-ea"/>
                          <a:cs typeface="+mn-cs"/>
                        </a:rPr>
                        <a:t>Exception indicates conditions that a reasonable application might try to catch</a:t>
                      </a:r>
                      <a:endParaRPr lang="en-IN" sz="1800" b="0" i="0" kern="1200">
                        <a:solidFill>
                          <a:schemeClr val="dk1"/>
                        </a:solidFill>
                        <a:effectLst/>
                        <a:latin typeface="+mn-lt"/>
                        <a:ea typeface="+mn-ea"/>
                        <a:cs typeface="+mn-cs"/>
                      </a:endParaRPr>
                    </a:p>
                  </a:txBody>
                  <a:tcPr/>
                </a:tc>
                <a:extLst>
                  <a:ext uri="{0D108BD9-81ED-4DB2-BD59-A6C34878D82A}">
                    <a16:rowId xmlns:a16="http://schemas.microsoft.com/office/drawing/2014/main" val="1807537341"/>
                  </a:ext>
                </a:extLst>
              </a:tr>
              <a:tr h="370840">
                <a:tc>
                  <a:txBody>
                    <a:bodyPr/>
                    <a:lstStyle/>
                    <a:p>
                      <a:r>
                        <a:rPr lang="en-IN" sz="1800" b="0" i="0" kern="1200" dirty="0" smtClean="0">
                          <a:solidFill>
                            <a:schemeClr val="dk1"/>
                          </a:solidFill>
                          <a:effectLst/>
                          <a:latin typeface="+mn-lt"/>
                          <a:ea typeface="+mn-ea"/>
                          <a:cs typeface="+mn-cs"/>
                        </a:rPr>
                        <a:t>Cause</a:t>
                      </a:r>
                      <a:endParaRPr lang="en-IN" sz="1800" b="0" i="0" kern="1200" dirty="0">
                        <a:solidFill>
                          <a:schemeClr val="dk1"/>
                        </a:solidFill>
                        <a:effectLst/>
                        <a:latin typeface="+mn-lt"/>
                        <a:ea typeface="+mn-ea"/>
                        <a:cs typeface="+mn-cs"/>
                      </a:endParaRPr>
                    </a:p>
                  </a:txBody>
                  <a:tcPr/>
                </a:tc>
                <a:tc>
                  <a:txBody>
                    <a:bodyPr/>
                    <a:lstStyle/>
                    <a:p>
                      <a:r>
                        <a:rPr lang="en-US" sz="1800" b="0" i="0" kern="1200" smtClean="0">
                          <a:solidFill>
                            <a:schemeClr val="dk1"/>
                          </a:solidFill>
                          <a:effectLst/>
                          <a:latin typeface="+mn-lt"/>
                          <a:ea typeface="+mn-ea"/>
                          <a:cs typeface="+mn-cs"/>
                        </a:rPr>
                        <a:t>Caused by issues with the JVM or hardware.</a:t>
                      </a:r>
                      <a:endParaRPr lang="en-IN" sz="1800" b="0" i="0" kern="1200">
                        <a:solidFill>
                          <a:schemeClr val="dk1"/>
                        </a:solidFill>
                        <a:effectLst/>
                        <a:latin typeface="+mn-lt"/>
                        <a:ea typeface="+mn-ea"/>
                        <a:cs typeface="+mn-cs"/>
                      </a:endParaRPr>
                    </a:p>
                  </a:txBody>
                  <a:tcPr/>
                </a:tc>
                <a:tc>
                  <a:txBody>
                    <a:bodyPr/>
                    <a:lstStyle/>
                    <a:p>
                      <a:r>
                        <a:rPr lang="en-US" sz="1800" b="0" i="0" kern="1200" smtClean="0">
                          <a:solidFill>
                            <a:schemeClr val="dk1"/>
                          </a:solidFill>
                          <a:effectLst/>
                          <a:latin typeface="+mn-lt"/>
                          <a:ea typeface="+mn-ea"/>
                          <a:cs typeface="+mn-cs"/>
                        </a:rPr>
                        <a:t>Caused by conditions in the program such as invalid input or logic errors.</a:t>
                      </a:r>
                      <a:endParaRPr lang="en-IN" sz="1800" b="0" i="0" kern="1200">
                        <a:solidFill>
                          <a:schemeClr val="dk1"/>
                        </a:solidFill>
                        <a:effectLst/>
                        <a:latin typeface="+mn-lt"/>
                        <a:ea typeface="+mn-ea"/>
                        <a:cs typeface="+mn-cs"/>
                      </a:endParaRPr>
                    </a:p>
                  </a:txBody>
                  <a:tcPr/>
                </a:tc>
                <a:extLst>
                  <a:ext uri="{0D108BD9-81ED-4DB2-BD59-A6C34878D82A}">
                    <a16:rowId xmlns:a16="http://schemas.microsoft.com/office/drawing/2014/main" val="3577541208"/>
                  </a:ext>
                </a:extLst>
              </a:tr>
              <a:tr h="370840">
                <a:tc>
                  <a:txBody>
                    <a:bodyPr/>
                    <a:lstStyle/>
                    <a:p>
                      <a:r>
                        <a:rPr lang="en-IN" sz="1800" b="0" i="0" kern="1200" dirty="0" smtClean="0">
                          <a:solidFill>
                            <a:schemeClr val="dk1"/>
                          </a:solidFill>
                          <a:effectLst/>
                          <a:latin typeface="+mn-lt"/>
                          <a:ea typeface="+mn-ea"/>
                          <a:cs typeface="+mn-cs"/>
                        </a:rPr>
                        <a:t>Examples</a:t>
                      </a:r>
                      <a:endParaRPr lang="en-IN" sz="1800" b="0" i="0" kern="1200" dirty="0">
                        <a:solidFill>
                          <a:schemeClr val="dk1"/>
                        </a:solidFill>
                        <a:effectLst/>
                        <a:latin typeface="+mn-lt"/>
                        <a:ea typeface="+mn-ea"/>
                        <a:cs typeface="+mn-cs"/>
                      </a:endParaRPr>
                    </a:p>
                  </a:txBody>
                  <a:tcPr/>
                </a:tc>
                <a:tc>
                  <a:txBody>
                    <a:bodyPr/>
                    <a:lstStyle/>
                    <a:p>
                      <a:pPr rtl="0" fontAlgn="base"/>
                      <a:r>
                        <a:rPr lang="en-IN" sz="1800" b="0" i="0" kern="1200" dirty="0" err="1" smtClean="0">
                          <a:solidFill>
                            <a:schemeClr val="dk1"/>
                          </a:solidFill>
                          <a:effectLst/>
                          <a:latin typeface="+mn-lt"/>
                          <a:ea typeface="+mn-ea"/>
                          <a:cs typeface="+mn-cs"/>
                          <a:hlinkClick r:id="rId2"/>
                        </a:rPr>
                        <a:t>OutOfMemoryError</a:t>
                      </a:r>
                      <a:endParaRPr lang="en-IN" sz="1800" b="0" i="0" kern="1200" dirty="0" smtClean="0">
                        <a:solidFill>
                          <a:schemeClr val="dk1"/>
                        </a:solidFill>
                        <a:effectLst/>
                        <a:latin typeface="+mn-lt"/>
                        <a:ea typeface="+mn-ea"/>
                        <a:cs typeface="+mn-cs"/>
                      </a:endParaRPr>
                    </a:p>
                    <a:p>
                      <a:pPr rtl="0" fontAlgn="base"/>
                      <a:r>
                        <a:rPr lang="en-IN" sz="1800" b="0" i="0" kern="1200" dirty="0" err="1" smtClean="0">
                          <a:solidFill>
                            <a:schemeClr val="dk1"/>
                          </a:solidFill>
                          <a:effectLst/>
                          <a:latin typeface="+mn-lt"/>
                          <a:ea typeface="+mn-ea"/>
                          <a:cs typeface="+mn-cs"/>
                          <a:hlinkClick r:id="rId3"/>
                        </a:rPr>
                        <a:t>StackOverFlowError</a:t>
                      </a:r>
                      <a:endParaRPr lang="en-IN" sz="1800" b="0" i="0" kern="1200" dirty="0" smtClean="0">
                        <a:solidFill>
                          <a:schemeClr val="dk1"/>
                        </a:solidFill>
                        <a:effectLst/>
                        <a:latin typeface="+mn-lt"/>
                        <a:ea typeface="+mn-ea"/>
                        <a:cs typeface="+mn-cs"/>
                      </a:endParaRPr>
                    </a:p>
                    <a:p>
                      <a:endParaRPr lang="en-IN" sz="1800" b="0" i="0" kern="1200" dirty="0">
                        <a:solidFill>
                          <a:schemeClr val="dk1"/>
                        </a:solidFill>
                        <a:effectLst/>
                        <a:latin typeface="+mn-lt"/>
                        <a:ea typeface="+mn-ea"/>
                        <a:cs typeface="+mn-cs"/>
                      </a:endParaRPr>
                    </a:p>
                  </a:txBody>
                  <a:tcPr/>
                </a:tc>
                <a:tc>
                  <a:txBody>
                    <a:bodyPr/>
                    <a:lstStyle/>
                    <a:p>
                      <a:pPr rtl="0" fontAlgn="base"/>
                      <a:r>
                        <a:rPr lang="en-IN" sz="1800" b="0" i="0" kern="1200" dirty="0" err="1" smtClean="0">
                          <a:solidFill>
                            <a:schemeClr val="dk1"/>
                          </a:solidFill>
                          <a:effectLst/>
                          <a:latin typeface="+mn-lt"/>
                          <a:ea typeface="+mn-ea"/>
                          <a:cs typeface="+mn-cs"/>
                          <a:hlinkClick r:id="rId4"/>
                        </a:rPr>
                        <a:t>IOException</a:t>
                      </a:r>
                      <a:endParaRPr lang="en-IN" sz="1800" b="0" i="0" kern="1200" dirty="0" smtClean="0">
                        <a:solidFill>
                          <a:schemeClr val="dk1"/>
                        </a:solidFill>
                        <a:effectLst/>
                        <a:latin typeface="+mn-lt"/>
                        <a:ea typeface="+mn-ea"/>
                        <a:cs typeface="+mn-cs"/>
                      </a:endParaRPr>
                    </a:p>
                    <a:p>
                      <a:pPr rtl="0" fontAlgn="base"/>
                      <a:r>
                        <a:rPr lang="en-IN" sz="1800" b="0" i="0" kern="1200" dirty="0" err="1" smtClean="0">
                          <a:solidFill>
                            <a:schemeClr val="dk1"/>
                          </a:solidFill>
                          <a:effectLst/>
                          <a:latin typeface="+mn-lt"/>
                          <a:ea typeface="+mn-ea"/>
                          <a:cs typeface="+mn-cs"/>
                          <a:hlinkClick r:id="rId5"/>
                        </a:rPr>
                        <a:t>NullPointerException</a:t>
                      </a:r>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563011118"/>
                  </a:ext>
                </a:extLst>
              </a:tr>
            </a:tbl>
          </a:graphicData>
        </a:graphic>
      </p:graphicFrame>
    </p:spTree>
    <p:extLst>
      <p:ext uri="{BB962C8B-B14F-4D97-AF65-F5344CB8AC3E}">
        <p14:creationId xmlns:p14="http://schemas.microsoft.com/office/powerpoint/2010/main" val="10562940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 </a:t>
            </a:r>
            <a:endParaRPr lang="en-IN" dirty="0"/>
          </a:p>
        </p:txBody>
      </p:sp>
      <p:sp>
        <p:nvSpPr>
          <p:cNvPr id="3" name="Content Placeholder 2"/>
          <p:cNvSpPr>
            <a:spLocks noGrp="1"/>
          </p:cNvSpPr>
          <p:nvPr>
            <p:ph idx="1"/>
          </p:nvPr>
        </p:nvSpPr>
        <p:spPr>
          <a:xfrm>
            <a:off x="838200" y="2042809"/>
            <a:ext cx="10515600" cy="4134154"/>
          </a:xfrm>
        </p:spPr>
        <p:txBody>
          <a:bodyPr/>
          <a:lstStyle/>
          <a:p>
            <a:pPr algn="just"/>
            <a:r>
              <a:rPr lang="en-US"/>
              <a:t>Exception handling in Java is a mechanism to manage runtime errors, ensuring the program's normal flow is maintained. </a:t>
            </a:r>
            <a:endParaRPr lang="en-US" smtClean="0"/>
          </a:p>
          <a:p>
            <a:pPr algn="just"/>
            <a:endParaRPr lang="en-US" dirty="0"/>
          </a:p>
          <a:p>
            <a:pPr algn="just"/>
            <a:r>
              <a:rPr lang="en-US" dirty="0" smtClean="0"/>
              <a:t>Exceptions </a:t>
            </a:r>
            <a:r>
              <a:rPr lang="en-US" dirty="0"/>
              <a:t>are events that disrupt the program's execution, typically caused by unexpected conditions like invalid input or resource unavailability.</a:t>
            </a:r>
          </a:p>
          <a:p>
            <a:pPr algn="just"/>
            <a:endParaRPr lang="en-IN"/>
          </a:p>
        </p:txBody>
      </p:sp>
    </p:spTree>
    <p:extLst>
      <p:ext uri="{BB962C8B-B14F-4D97-AF65-F5344CB8AC3E}">
        <p14:creationId xmlns:p14="http://schemas.microsoft.com/office/powerpoint/2010/main" val="362605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8512"/>
            <a:ext cx="10515600" cy="1325563"/>
          </a:xfrm>
        </p:spPr>
        <p:txBody>
          <a:bodyPr>
            <a:normAutofit fontScale="90000"/>
          </a:bodyPr>
          <a:lstStyle/>
          <a:p>
            <a:pPr algn="ctr"/>
            <a:r>
              <a:rPr lang="en-US" dirty="0"/>
              <a:t>Current day processor is capable of decoding </a:t>
            </a:r>
            <a:r>
              <a:rPr lang="en-US" b="1" dirty="0">
                <a:solidFill>
                  <a:srgbClr val="FF0000"/>
                </a:solidFill>
              </a:rPr>
              <a:t>64-bit time</a:t>
            </a:r>
            <a:br>
              <a:rPr lang="en-US" b="1" dirty="0">
                <a:solidFill>
                  <a:srgbClr val="FF0000"/>
                </a:solidFill>
              </a:rPr>
            </a:br>
            <a:endParaRPr lang="en-IN" dirty="0"/>
          </a:p>
        </p:txBody>
      </p:sp>
      <p:sp>
        <p:nvSpPr>
          <p:cNvPr id="4" name="Title 1"/>
          <p:cNvSpPr txBox="1">
            <a:spLocks/>
          </p:cNvSpPr>
          <p:nvPr/>
        </p:nvSpPr>
        <p:spPr>
          <a:xfrm>
            <a:off x="601492" y="4444967"/>
            <a:ext cx="10752307"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Future gen processors are capable of decoding </a:t>
            </a:r>
            <a:r>
              <a:rPr lang="en-US" b="1" dirty="0" smtClean="0">
                <a:solidFill>
                  <a:srgbClr val="FF0000"/>
                </a:solidFill>
              </a:rPr>
              <a:t>Qubit time</a:t>
            </a:r>
            <a:br>
              <a:rPr lang="en-US" b="1" dirty="0" smtClean="0">
                <a:solidFill>
                  <a:srgbClr val="FF0000"/>
                </a:solidFill>
              </a:rPr>
            </a:br>
            <a:endParaRPr lang="en-IN" dirty="0"/>
          </a:p>
        </p:txBody>
      </p:sp>
    </p:spTree>
    <p:extLst>
      <p:ext uri="{BB962C8B-B14F-4D97-AF65-F5344CB8AC3E}">
        <p14:creationId xmlns:p14="http://schemas.microsoft.com/office/powerpoint/2010/main" val="26938481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Exception Hierarchy</a:t>
            </a:r>
            <a:br>
              <a:rPr lang="en-IN" b="1" dirty="0"/>
            </a:br>
            <a:endParaRPr lang="en-IN" dirty="0"/>
          </a:p>
        </p:txBody>
      </p:sp>
      <p:sp>
        <p:nvSpPr>
          <p:cNvPr id="3" name="Content Placeholder 2"/>
          <p:cNvSpPr>
            <a:spLocks noGrp="1"/>
          </p:cNvSpPr>
          <p:nvPr>
            <p:ph idx="1"/>
          </p:nvPr>
        </p:nvSpPr>
        <p:spPr/>
        <p:txBody>
          <a:bodyPr/>
          <a:lstStyle/>
          <a:p>
            <a:pPr algn="just"/>
            <a:r>
              <a:rPr lang="en-US"/>
              <a:t>All exception and error types are subclasses of the class </a:t>
            </a:r>
            <a:r>
              <a:rPr lang="en-US" b="1" u="sng" dirty="0" err="1"/>
              <a:t>Throwable</a:t>
            </a:r>
            <a:r>
              <a:rPr lang="en-US" dirty="0"/>
              <a:t>, which is the base class of the hierarchy</a:t>
            </a:r>
            <a:endParaRPr lang="en-IN"/>
          </a:p>
        </p:txBody>
      </p:sp>
      <p:pic>
        <p:nvPicPr>
          <p:cNvPr id="4" name="Picture 3"/>
          <p:cNvPicPr>
            <a:picLocks noChangeAspect="1"/>
          </p:cNvPicPr>
          <p:nvPr/>
        </p:nvPicPr>
        <p:blipFill>
          <a:blip r:embed="rId2"/>
          <a:stretch>
            <a:fillRect/>
          </a:stretch>
        </p:blipFill>
        <p:spPr>
          <a:xfrm>
            <a:off x="3061864" y="2854007"/>
            <a:ext cx="6068272" cy="3581900"/>
          </a:xfrm>
          <a:prstGeom prst="rect">
            <a:avLst/>
          </a:prstGeom>
        </p:spPr>
      </p:pic>
    </p:spTree>
    <p:extLst>
      <p:ext uri="{BB962C8B-B14F-4D97-AF65-F5344CB8AC3E}">
        <p14:creationId xmlns:p14="http://schemas.microsoft.com/office/powerpoint/2010/main" val="36341882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375" y="0"/>
            <a:ext cx="10515600" cy="1325563"/>
          </a:xfrm>
        </p:spPr>
        <p:txBody>
          <a:bodyPr/>
          <a:lstStyle/>
          <a:p>
            <a:pPr algn="ctr"/>
            <a:r>
              <a:rPr lang="en-IN" dirty="0" smtClean="0"/>
              <a:t>Assertion Error</a:t>
            </a:r>
            <a:endParaRPr lang="en-IN" dirty="0"/>
          </a:p>
        </p:txBody>
      </p:sp>
      <p:sp>
        <p:nvSpPr>
          <p:cNvPr id="4" name="Rectangle 1"/>
          <p:cNvSpPr>
            <a:spLocks noGrp="1" noChangeArrowheads="1"/>
          </p:cNvSpPr>
          <p:nvPr>
            <p:ph idx="1"/>
          </p:nvPr>
        </p:nvSpPr>
        <p:spPr bwMode="auto">
          <a:xfrm>
            <a:off x="653375" y="1631276"/>
            <a:ext cx="110489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sz="2000" dirty="0"/>
              <a:t>An </a:t>
            </a:r>
            <a:r>
              <a:rPr lang="en-US" sz="2000" b="1" dirty="0"/>
              <a:t>assertion</a:t>
            </a:r>
            <a:r>
              <a:rPr lang="en-US" sz="2000" dirty="0"/>
              <a:t> allows testing the correctness of any assumptions that have been made in the program</a:t>
            </a:r>
            <a:r>
              <a:rPr lang="en-US" sz="2000" dirty="0" smtClean="0"/>
              <a:t>.</a:t>
            </a:r>
          </a:p>
          <a:p>
            <a:pPr marL="0" lvl="0" indent="0">
              <a:lnSpc>
                <a:spcPct val="100000"/>
              </a:lnSpc>
              <a:buNone/>
            </a:pPr>
            <a:endParaRPr kumimoji="0" lang="en-US" altLang="en-US" sz="2000" b="0" i="0" u="none" strike="noStrike" cap="none" normalizeH="0" baseline="0" dirty="0" smtClean="0">
              <a:ln>
                <a:noFill/>
              </a:ln>
              <a:solidFill>
                <a:srgbClr val="001D35"/>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An </a:t>
            </a:r>
            <a:r>
              <a:rPr lang="en-US" altLang="en-US" sz="2000" dirty="0" err="1"/>
              <a:t>AssertionError</a:t>
            </a:r>
            <a:r>
              <a:rPr lang="en-US" altLang="en-US" sz="2000" dirty="0"/>
              <a:t> in Java is a type of error that occurs when an assert statement evaluates to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p:txBody>
      </p:sp>
      <p:pic>
        <p:nvPicPr>
          <p:cNvPr id="5" name="Picture 4"/>
          <p:cNvPicPr>
            <a:picLocks noChangeAspect="1"/>
          </p:cNvPicPr>
          <p:nvPr/>
        </p:nvPicPr>
        <p:blipFill>
          <a:blip r:embed="rId2"/>
          <a:stretch>
            <a:fillRect/>
          </a:stretch>
        </p:blipFill>
        <p:spPr>
          <a:xfrm>
            <a:off x="2631865" y="3656770"/>
            <a:ext cx="6878010" cy="2924583"/>
          </a:xfrm>
          <a:prstGeom prst="rect">
            <a:avLst/>
          </a:prstGeom>
        </p:spPr>
      </p:pic>
    </p:spTree>
    <p:extLst>
      <p:ext uri="{BB962C8B-B14F-4D97-AF65-F5344CB8AC3E}">
        <p14:creationId xmlns:p14="http://schemas.microsoft.com/office/powerpoint/2010/main" val="2395453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Exceptions</a:t>
            </a:r>
            <a:r>
              <a:rPr lang="en-US"/>
              <a:t> can occur due to </a:t>
            </a:r>
            <a:r>
              <a:rPr lang="en-US" smtClean="0"/>
              <a:t>between several </a:t>
            </a:r>
            <a:r>
              <a:rPr lang="en-US"/>
              <a:t>reasons, such as:</a:t>
            </a:r>
            <a:br>
              <a:rPr lang="en-US"/>
            </a:br>
            <a:endParaRPr lang="en-IN"/>
          </a:p>
        </p:txBody>
      </p:sp>
      <p:sp>
        <p:nvSpPr>
          <p:cNvPr id="3" name="Content Placeholder 2"/>
          <p:cNvSpPr>
            <a:spLocks noGrp="1"/>
          </p:cNvSpPr>
          <p:nvPr>
            <p:ph idx="1"/>
          </p:nvPr>
        </p:nvSpPr>
        <p:spPr/>
        <p:txBody>
          <a:bodyPr>
            <a:normAutofit fontScale="85000" lnSpcReduction="20000"/>
          </a:bodyPr>
          <a:lstStyle/>
          <a:p>
            <a:pPr fontAlgn="base"/>
            <a:r>
              <a:rPr lang="en-US" smtClean="0"/>
              <a:t>Invalid </a:t>
            </a:r>
            <a:r>
              <a:rPr lang="en-US" dirty="0"/>
              <a:t>user input</a:t>
            </a:r>
          </a:p>
          <a:p>
            <a:pPr fontAlgn="base"/>
            <a:r>
              <a:rPr lang="en-US" dirty="0"/>
              <a:t>Device failure</a:t>
            </a:r>
          </a:p>
          <a:p>
            <a:pPr fontAlgn="base"/>
            <a:r>
              <a:rPr lang="en-US" dirty="0"/>
              <a:t>Loss of network connection</a:t>
            </a:r>
          </a:p>
          <a:p>
            <a:pPr fontAlgn="base"/>
            <a:r>
              <a:rPr lang="en-US" dirty="0"/>
              <a:t>Physical limitations (out-of-disk memory)</a:t>
            </a:r>
          </a:p>
          <a:p>
            <a:pPr fontAlgn="base"/>
            <a:r>
              <a:rPr lang="en-US" dirty="0"/>
              <a:t>Code errors</a:t>
            </a:r>
          </a:p>
          <a:p>
            <a:pPr fontAlgn="base"/>
            <a:r>
              <a:rPr lang="en-US" dirty="0"/>
              <a:t>Out of bound</a:t>
            </a:r>
          </a:p>
          <a:p>
            <a:pPr fontAlgn="base"/>
            <a:r>
              <a:rPr lang="en-US" dirty="0"/>
              <a:t>Null reference</a:t>
            </a:r>
          </a:p>
          <a:p>
            <a:pPr fontAlgn="base"/>
            <a:r>
              <a:rPr lang="en-US" dirty="0"/>
              <a:t>Type mismatch</a:t>
            </a:r>
          </a:p>
          <a:p>
            <a:pPr fontAlgn="base"/>
            <a:r>
              <a:rPr lang="en-US" dirty="0"/>
              <a:t>Opening an unavailable file</a:t>
            </a:r>
          </a:p>
          <a:p>
            <a:pPr fontAlgn="base"/>
            <a:r>
              <a:rPr lang="en-US" dirty="0"/>
              <a:t>Database errors</a:t>
            </a:r>
          </a:p>
          <a:p>
            <a:pPr fontAlgn="base"/>
            <a:r>
              <a:rPr lang="en-US" dirty="0"/>
              <a:t>Arithmetic errors</a:t>
            </a:r>
          </a:p>
          <a:p>
            <a:endParaRPr lang="en-IN"/>
          </a:p>
        </p:txBody>
      </p:sp>
    </p:spTree>
    <p:extLst>
      <p:ext uri="{BB962C8B-B14F-4D97-AF65-F5344CB8AC3E}">
        <p14:creationId xmlns:p14="http://schemas.microsoft.com/office/powerpoint/2010/main" val="12002028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Exception Handling </a:t>
            </a:r>
            <a:endParaRPr lang="en-IN" dirty="0"/>
          </a:p>
        </p:txBody>
      </p:sp>
      <p:sp>
        <p:nvSpPr>
          <p:cNvPr id="7" name="AutoShape 8" descr="https://media.geeksforgeeks.org/wp-content/uploads/20240730174225/Exceptions-in-Java-1-768.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https://media.geeksforgeeks.org/wp-content/uploads/20240730174225/Exceptions-in-Java-1-768.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2149813" y="2170274"/>
            <a:ext cx="7374450" cy="3384220"/>
          </a:xfrm>
          <a:prstGeom prst="rect">
            <a:avLst/>
          </a:prstGeom>
        </p:spPr>
      </p:pic>
    </p:spTree>
    <p:extLst>
      <p:ext uri="{BB962C8B-B14F-4D97-AF65-F5344CB8AC3E}">
        <p14:creationId xmlns:p14="http://schemas.microsoft.com/office/powerpoint/2010/main" val="8966435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Exceptions </a:t>
            </a:r>
            <a:r>
              <a:rPr lang="en-US" b="1" smtClean="0"/>
              <a:t>Category</a:t>
            </a:r>
            <a:endParaRPr lang="en-IN"/>
          </a:p>
        </p:txBody>
      </p:sp>
      <p:sp>
        <p:nvSpPr>
          <p:cNvPr id="3" name="Content Placeholder 2"/>
          <p:cNvSpPr>
            <a:spLocks noGrp="1"/>
          </p:cNvSpPr>
          <p:nvPr>
            <p:ph idx="1"/>
          </p:nvPr>
        </p:nvSpPr>
        <p:spPr/>
        <p:txBody>
          <a:bodyPr/>
          <a:lstStyle/>
          <a:p>
            <a:pPr fontAlgn="base"/>
            <a:r>
              <a:rPr lang="en-US" b="1" dirty="0"/>
              <a:t>Built-in </a:t>
            </a:r>
            <a:r>
              <a:rPr lang="en-US" b="1" dirty="0" smtClean="0"/>
              <a:t>Exceptions</a:t>
            </a:r>
            <a:endParaRPr lang="en-US" dirty="0" smtClean="0"/>
          </a:p>
          <a:p>
            <a:pPr lvl="1" fontAlgn="base"/>
            <a:r>
              <a:rPr lang="en-US" dirty="0" smtClean="0"/>
              <a:t>Checked Exception</a:t>
            </a:r>
          </a:p>
          <a:p>
            <a:pPr lvl="1" fontAlgn="base"/>
            <a:r>
              <a:rPr lang="en-US" dirty="0" smtClean="0"/>
              <a:t>Unchecked </a:t>
            </a:r>
            <a:r>
              <a:rPr lang="en-US" dirty="0"/>
              <a:t>Exception </a:t>
            </a:r>
          </a:p>
          <a:p>
            <a:pPr fontAlgn="base"/>
            <a:r>
              <a:rPr lang="en-US" b="1" dirty="0"/>
              <a:t>User-Defined Exceptions</a:t>
            </a:r>
            <a:endParaRPr lang="en-US" dirty="0"/>
          </a:p>
          <a:p>
            <a:endParaRPr lang="en-IN" dirty="0"/>
          </a:p>
        </p:txBody>
      </p:sp>
    </p:spTree>
    <p:extLst>
      <p:ext uri="{BB962C8B-B14F-4D97-AF65-F5344CB8AC3E}">
        <p14:creationId xmlns:p14="http://schemas.microsoft.com/office/powerpoint/2010/main" val="14927953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Built-in Exception</a:t>
            </a:r>
            <a:br>
              <a:rPr lang="en-IN" b="1" dirty="0"/>
            </a:br>
            <a:endParaRPr lang="en-IN" dirty="0"/>
          </a:p>
        </p:txBody>
      </p:sp>
      <p:sp>
        <p:nvSpPr>
          <p:cNvPr id="3" name="Content Placeholder 2"/>
          <p:cNvSpPr>
            <a:spLocks noGrp="1"/>
          </p:cNvSpPr>
          <p:nvPr>
            <p:ph idx="1"/>
          </p:nvPr>
        </p:nvSpPr>
        <p:spPr/>
        <p:txBody>
          <a:bodyPr/>
          <a:lstStyle/>
          <a:p>
            <a:r>
              <a:rPr lang="en-US" dirty="0"/>
              <a:t>Build-in Exception are pre-defined exception classes provided by Java to handle common errors during program execution</a:t>
            </a:r>
            <a:r>
              <a:rPr lang="en-US" dirty="0" smtClean="0"/>
              <a:t>.</a:t>
            </a:r>
          </a:p>
          <a:p>
            <a:r>
              <a:rPr lang="en-US" smtClean="0"/>
              <a:t>Two types</a:t>
            </a:r>
          </a:p>
          <a:p>
            <a:pPr lvl="1" fontAlgn="base"/>
            <a:r>
              <a:rPr lang="en-IN" smtClean="0"/>
              <a:t>Checked Exception</a:t>
            </a:r>
            <a:endParaRPr lang="en-IN"/>
          </a:p>
          <a:p>
            <a:pPr lvl="1" fontAlgn="base"/>
            <a:r>
              <a:rPr lang="en-IN" dirty="0"/>
              <a:t>Unchecked Exception </a:t>
            </a:r>
          </a:p>
          <a:p>
            <a:endParaRPr lang="en-IN" dirty="0"/>
          </a:p>
        </p:txBody>
      </p:sp>
    </p:spTree>
    <p:extLst>
      <p:ext uri="{BB962C8B-B14F-4D97-AF65-F5344CB8AC3E}">
        <p14:creationId xmlns:p14="http://schemas.microsoft.com/office/powerpoint/2010/main" val="5896603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079" y="190027"/>
            <a:ext cx="10515600" cy="1325563"/>
          </a:xfrm>
        </p:spPr>
        <p:txBody>
          <a:bodyPr>
            <a:normAutofit fontScale="90000"/>
          </a:bodyPr>
          <a:lstStyle/>
          <a:p>
            <a:pPr algn="ctr"/>
            <a:r>
              <a:rPr lang="en-IN" b="1" dirty="0"/>
              <a:t>Built-in </a:t>
            </a:r>
            <a:r>
              <a:rPr lang="en-IN" b="1" dirty="0" smtClean="0"/>
              <a:t>Exception - </a:t>
            </a:r>
            <a:r>
              <a:rPr lang="en-IN" b="1" dirty="0"/>
              <a:t>Checked </a:t>
            </a:r>
            <a:r>
              <a:rPr lang="en-IN" b="1" dirty="0" smtClean="0"/>
              <a:t>Exceptions [Compile Time]</a:t>
            </a:r>
            <a:r>
              <a:rPr lang="en-IN" b="1" dirty="0"/>
              <a:t/>
            </a:r>
            <a:br>
              <a:rPr lang="en-IN" b="1" dirty="0"/>
            </a:br>
            <a:endParaRPr lang="en-IN" dirty="0"/>
          </a:p>
        </p:txBody>
      </p:sp>
      <p:sp>
        <p:nvSpPr>
          <p:cNvPr id="3" name="Content Placeholder 2"/>
          <p:cNvSpPr>
            <a:spLocks noGrp="1"/>
          </p:cNvSpPr>
          <p:nvPr>
            <p:ph idx="1"/>
          </p:nvPr>
        </p:nvSpPr>
        <p:spPr>
          <a:xfrm>
            <a:off x="447471" y="1515590"/>
            <a:ext cx="11400817" cy="5157584"/>
          </a:xfrm>
        </p:spPr>
        <p:txBody>
          <a:bodyPr>
            <a:normAutofit/>
          </a:bodyPr>
          <a:lstStyle/>
          <a:p>
            <a:pPr algn="just" fontAlgn="base"/>
            <a:r>
              <a:rPr lang="en-US" b="1" dirty="0" err="1"/>
              <a:t>ClassNotFoundException</a:t>
            </a:r>
            <a:r>
              <a:rPr lang="en-US" b="1" dirty="0"/>
              <a:t>: </a:t>
            </a:r>
            <a:r>
              <a:rPr lang="en-US" dirty="0"/>
              <a:t>Throws when the program tries to load a class at runtime but the class is not </a:t>
            </a:r>
            <a:r>
              <a:rPr lang="en-US" smtClean="0"/>
              <a:t>found.</a:t>
            </a:r>
          </a:p>
          <a:p>
            <a:pPr algn="just" fontAlgn="base"/>
            <a:r>
              <a:rPr lang="en-US" b="1" dirty="0" err="1" smtClean="0"/>
              <a:t>InterruptedException</a:t>
            </a:r>
            <a:r>
              <a:rPr lang="en-US" b="1" dirty="0"/>
              <a:t>: </a:t>
            </a:r>
            <a:r>
              <a:rPr lang="en-US" dirty="0"/>
              <a:t>Thrown when a thread is paused and another thread interrupts it.</a:t>
            </a:r>
          </a:p>
          <a:p>
            <a:pPr algn="just" fontAlgn="base"/>
            <a:r>
              <a:rPr lang="en-US" b="1" dirty="0" err="1"/>
              <a:t>IOException</a:t>
            </a:r>
            <a:r>
              <a:rPr lang="en-US" b="1" dirty="0"/>
              <a:t>: </a:t>
            </a:r>
            <a:r>
              <a:rPr lang="en-US" dirty="0"/>
              <a:t>Throws when input/output operation fails</a:t>
            </a:r>
          </a:p>
          <a:p>
            <a:pPr algn="just" fontAlgn="base"/>
            <a:r>
              <a:rPr lang="en-US" b="1" dirty="0" err="1"/>
              <a:t>InstantiationException</a:t>
            </a:r>
            <a:r>
              <a:rPr lang="en-US" b="1" dirty="0"/>
              <a:t>: </a:t>
            </a:r>
            <a:r>
              <a:rPr lang="en-US" dirty="0"/>
              <a:t>Thrown when the program tries to create an object of a class but fails because the class is abstract, an interface, or has no default constructor.</a:t>
            </a:r>
          </a:p>
          <a:p>
            <a:pPr algn="just" fontAlgn="base"/>
            <a:r>
              <a:rPr lang="en-US" b="1" dirty="0" err="1"/>
              <a:t>SQLException</a:t>
            </a:r>
            <a:r>
              <a:rPr lang="en-US" b="1" dirty="0"/>
              <a:t>: </a:t>
            </a:r>
            <a:r>
              <a:rPr lang="en-US" dirty="0"/>
              <a:t>Throws when there's an error with the database.</a:t>
            </a:r>
          </a:p>
          <a:p>
            <a:pPr algn="just" fontAlgn="base"/>
            <a:r>
              <a:rPr lang="en-US" b="1" dirty="0" err="1"/>
              <a:t>FileNotFoundException</a:t>
            </a:r>
            <a:r>
              <a:rPr lang="en-US" b="1" dirty="0"/>
              <a:t>: </a:t>
            </a:r>
            <a:r>
              <a:rPr lang="en-US" dirty="0"/>
              <a:t>Thrown when the program tries to open a file that doesn’t exist</a:t>
            </a:r>
          </a:p>
          <a:p>
            <a:pPr algn="just"/>
            <a:endParaRPr lang="en-IN"/>
          </a:p>
        </p:txBody>
      </p:sp>
    </p:spTree>
    <p:extLst>
      <p:ext uri="{BB962C8B-B14F-4D97-AF65-F5344CB8AC3E}">
        <p14:creationId xmlns:p14="http://schemas.microsoft.com/office/powerpoint/2010/main" val="3118459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71179" cy="1325563"/>
          </a:xfrm>
        </p:spPr>
        <p:txBody>
          <a:bodyPr>
            <a:normAutofit fontScale="90000"/>
          </a:bodyPr>
          <a:lstStyle/>
          <a:p>
            <a:r>
              <a:rPr lang="en-IN" b="1" dirty="0"/>
              <a:t>Built-in Exception - </a:t>
            </a:r>
            <a:r>
              <a:rPr lang="en-IN" b="1" dirty="0" err="1" smtClean="0"/>
              <a:t>UnChecked</a:t>
            </a:r>
            <a:r>
              <a:rPr lang="en-IN" b="1" dirty="0" smtClean="0"/>
              <a:t> Exceptions [Runtime]</a:t>
            </a:r>
            <a:r>
              <a:rPr lang="en-IN" b="1" dirty="0"/>
              <a:t/>
            </a:r>
            <a:br>
              <a:rPr lang="en-IN" b="1" dirty="0"/>
            </a:br>
            <a:endParaRPr lang="en-IN" dirty="0"/>
          </a:p>
        </p:txBody>
      </p:sp>
      <p:sp>
        <p:nvSpPr>
          <p:cNvPr id="3" name="Content Placeholder 2"/>
          <p:cNvSpPr>
            <a:spLocks noGrp="1"/>
          </p:cNvSpPr>
          <p:nvPr>
            <p:ph idx="1"/>
          </p:nvPr>
        </p:nvSpPr>
        <p:spPr>
          <a:xfrm>
            <a:off x="233464" y="1371600"/>
            <a:ext cx="11819106" cy="5379396"/>
          </a:xfrm>
        </p:spPr>
        <p:txBody>
          <a:bodyPr>
            <a:normAutofit/>
          </a:bodyPr>
          <a:lstStyle/>
          <a:p>
            <a:pPr fontAlgn="base"/>
            <a:r>
              <a:rPr lang="en-US" b="1" dirty="0" err="1"/>
              <a:t>ArithmeticException</a:t>
            </a:r>
            <a:r>
              <a:rPr lang="en-US" b="1" dirty="0"/>
              <a:t>: </a:t>
            </a:r>
            <a:r>
              <a:rPr lang="en-US" dirty="0"/>
              <a:t>It is thrown when there's an illegal math operation.</a:t>
            </a:r>
          </a:p>
          <a:p>
            <a:pPr fontAlgn="base"/>
            <a:r>
              <a:rPr lang="en-US" b="1" dirty="0" err="1"/>
              <a:t>ClassCastException</a:t>
            </a:r>
            <a:r>
              <a:rPr lang="en-US" b="1" dirty="0"/>
              <a:t>: </a:t>
            </a:r>
            <a:r>
              <a:rPr lang="en-US" dirty="0"/>
              <a:t>It is thrown when you try to cast an object to a class it does not </a:t>
            </a:r>
            <a:r>
              <a:rPr lang="en-US" dirty="0" smtClean="0"/>
              <a:t>belong</a:t>
            </a:r>
            <a:r>
              <a:rPr lang="en-US" dirty="0"/>
              <a:t> to.</a:t>
            </a:r>
          </a:p>
          <a:p>
            <a:pPr fontAlgn="base"/>
            <a:r>
              <a:rPr lang="en-US" b="1" dirty="0" err="1"/>
              <a:t>NullPointerException</a:t>
            </a:r>
            <a:r>
              <a:rPr lang="en-US" b="1" dirty="0"/>
              <a:t>: </a:t>
            </a:r>
            <a:r>
              <a:rPr lang="en-US" dirty="0"/>
              <a:t>It is thrown when you try to use a null object (e.g. accessing its methods or fields)</a:t>
            </a:r>
          </a:p>
          <a:p>
            <a:pPr fontAlgn="base"/>
            <a:r>
              <a:rPr lang="en-US" b="1" dirty="0" err="1"/>
              <a:t>ArrayIndexOutOfBoundsException</a:t>
            </a:r>
            <a:r>
              <a:rPr lang="en-US" b="1" dirty="0"/>
              <a:t>: </a:t>
            </a:r>
            <a:r>
              <a:rPr lang="en-US" dirty="0" smtClean="0"/>
              <a:t>This</a:t>
            </a:r>
            <a:r>
              <a:rPr lang="en-US" dirty="0"/>
              <a:t> occurs when we try to access an array element with an invalid index.</a:t>
            </a:r>
          </a:p>
          <a:p>
            <a:pPr fontAlgn="base"/>
            <a:r>
              <a:rPr lang="en-US" b="1" dirty="0" err="1"/>
              <a:t>ArrayStoreException</a:t>
            </a:r>
            <a:r>
              <a:rPr lang="en-US" b="1" dirty="0"/>
              <a:t>: </a:t>
            </a:r>
            <a:r>
              <a:rPr lang="en-US" dirty="0" smtClean="0"/>
              <a:t>This</a:t>
            </a:r>
            <a:r>
              <a:rPr lang="en-US" b="1" dirty="0" smtClean="0"/>
              <a:t> </a:t>
            </a:r>
            <a:r>
              <a:rPr lang="en-US" dirty="0"/>
              <a:t>happens when you store an object of the wrong type in an array.</a:t>
            </a:r>
          </a:p>
          <a:p>
            <a:pPr fontAlgn="base"/>
            <a:r>
              <a:rPr lang="en-US" b="1" dirty="0" err="1"/>
              <a:t>IllegalThreadStateException</a:t>
            </a:r>
            <a:r>
              <a:rPr lang="en-US" b="1" dirty="0"/>
              <a:t>: </a:t>
            </a:r>
            <a:r>
              <a:rPr lang="en-US" dirty="0"/>
              <a:t>It is thrown when a thread operation is not allowed in its current state</a:t>
            </a:r>
          </a:p>
          <a:p>
            <a:endParaRPr lang="en-IN" dirty="0"/>
          </a:p>
        </p:txBody>
      </p:sp>
    </p:spTree>
    <p:extLst>
      <p:ext uri="{BB962C8B-B14F-4D97-AF65-F5344CB8AC3E}">
        <p14:creationId xmlns:p14="http://schemas.microsoft.com/office/powerpoint/2010/main" val="16902221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231" y="73295"/>
            <a:ext cx="10515600" cy="1325563"/>
          </a:xfrm>
        </p:spPr>
        <p:txBody>
          <a:bodyPr/>
          <a:lstStyle/>
          <a:p>
            <a:pPr algn="ctr"/>
            <a:r>
              <a:rPr lang="en-IN" b="1" dirty="0"/>
              <a:t>throw and throws </a:t>
            </a:r>
            <a:br>
              <a:rPr lang="en-IN" b="1"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64841815"/>
              </p:ext>
            </p:extLst>
          </p:nvPr>
        </p:nvGraphicFramePr>
        <p:xfrm>
          <a:off x="952231" y="1066818"/>
          <a:ext cx="10701505" cy="5581056"/>
        </p:xfrm>
        <a:graphic>
          <a:graphicData uri="http://schemas.openxmlformats.org/drawingml/2006/table">
            <a:tbl>
              <a:tblPr firstRow="1" bandRow="1">
                <a:tableStyleId>{5C22544A-7EE6-4342-B048-85BDC9FD1C3A}</a:tableStyleId>
              </a:tblPr>
              <a:tblGrid>
                <a:gridCol w="2016105">
                  <a:extLst>
                    <a:ext uri="{9D8B030D-6E8A-4147-A177-3AD203B41FA5}">
                      <a16:colId xmlns:a16="http://schemas.microsoft.com/office/drawing/2014/main" val="3301594927"/>
                    </a:ext>
                  </a:extLst>
                </a:gridCol>
                <a:gridCol w="3775339">
                  <a:extLst>
                    <a:ext uri="{9D8B030D-6E8A-4147-A177-3AD203B41FA5}">
                      <a16:colId xmlns:a16="http://schemas.microsoft.com/office/drawing/2014/main" val="4133705400"/>
                    </a:ext>
                  </a:extLst>
                </a:gridCol>
                <a:gridCol w="4910061">
                  <a:extLst>
                    <a:ext uri="{9D8B030D-6E8A-4147-A177-3AD203B41FA5}">
                      <a16:colId xmlns:a16="http://schemas.microsoft.com/office/drawing/2014/main" val="3861639302"/>
                    </a:ext>
                  </a:extLst>
                </a:gridCol>
              </a:tblGrid>
              <a:tr h="346247">
                <a:tc>
                  <a:txBody>
                    <a:bodyPr/>
                    <a:lstStyle/>
                    <a:p>
                      <a:pPr algn="ctr" rtl="0" fontAlgn="base"/>
                      <a:r>
                        <a:rPr lang="en-IN" sz="1800" b="1" dirty="0">
                          <a:effectLst/>
                        </a:rPr>
                        <a:t>Feature</a:t>
                      </a:r>
                    </a:p>
                  </a:txBody>
                  <a:tcPr marL="38100" marR="38100" marT="76200" marB="76200" anchor="ctr"/>
                </a:tc>
                <a:tc>
                  <a:txBody>
                    <a:bodyPr/>
                    <a:lstStyle/>
                    <a:p>
                      <a:pPr algn="ctr" rtl="0" fontAlgn="base"/>
                      <a:r>
                        <a:rPr lang="en-IN" sz="1800" b="1">
                          <a:effectLst/>
                        </a:rPr>
                        <a:t>throw</a:t>
                      </a:r>
                    </a:p>
                  </a:txBody>
                  <a:tcPr marL="76200" marR="76200" marT="76200" marB="76200" anchor="ctr"/>
                </a:tc>
                <a:tc>
                  <a:txBody>
                    <a:bodyPr/>
                    <a:lstStyle/>
                    <a:p>
                      <a:pPr algn="ctr" rtl="0" fontAlgn="base"/>
                      <a:r>
                        <a:rPr lang="en-IN" sz="1800" b="1" dirty="0">
                          <a:effectLst/>
                        </a:rPr>
                        <a:t>throws</a:t>
                      </a:r>
                    </a:p>
                  </a:txBody>
                  <a:tcPr marL="76200" marR="76200" marT="76200" marB="76200" anchor="ctr"/>
                </a:tc>
                <a:extLst>
                  <a:ext uri="{0D108BD9-81ED-4DB2-BD59-A6C34878D82A}">
                    <a16:rowId xmlns:a16="http://schemas.microsoft.com/office/drawing/2014/main" val="3208490982"/>
                  </a:ext>
                </a:extLst>
              </a:tr>
              <a:tr h="759261">
                <a:tc>
                  <a:txBody>
                    <a:bodyPr/>
                    <a:lstStyle/>
                    <a:p>
                      <a:pPr algn="ctr" rtl="0" fontAlgn="base"/>
                      <a:r>
                        <a:rPr lang="en-IN" sz="1800" b="1" dirty="0">
                          <a:effectLst/>
                        </a:rPr>
                        <a:t>Definition</a:t>
                      </a:r>
                    </a:p>
                  </a:txBody>
                  <a:tcPr marL="38100" marR="38100" marT="63718" marB="63718" anchor="ctr"/>
                </a:tc>
                <a:tc>
                  <a:txBody>
                    <a:bodyPr/>
                    <a:lstStyle/>
                    <a:p>
                      <a:pPr algn="ctr" rtl="0" fontAlgn="base"/>
                      <a:r>
                        <a:rPr lang="en-US" sz="1800" b="0" dirty="0">
                          <a:effectLst/>
                        </a:rPr>
                        <a:t>It is used to explicitly throw an exception.</a:t>
                      </a:r>
                    </a:p>
                  </a:txBody>
                  <a:tcPr marL="76200" marR="76200" marT="106680" marB="106680" anchor="ctr"/>
                </a:tc>
                <a:tc>
                  <a:txBody>
                    <a:bodyPr/>
                    <a:lstStyle/>
                    <a:p>
                      <a:pPr algn="ctr" rtl="0" fontAlgn="base"/>
                      <a:r>
                        <a:rPr lang="en-US" sz="1800" b="0" dirty="0">
                          <a:effectLst/>
                        </a:rPr>
                        <a:t>It is used to declare that a method might throw one or more exceptions.</a:t>
                      </a:r>
                    </a:p>
                  </a:txBody>
                  <a:tcPr marL="76200" marR="76200" marT="106680" marB="106680" anchor="ctr"/>
                </a:tc>
                <a:extLst>
                  <a:ext uri="{0D108BD9-81ED-4DB2-BD59-A6C34878D82A}">
                    <a16:rowId xmlns:a16="http://schemas.microsoft.com/office/drawing/2014/main" val="3846237361"/>
                  </a:ext>
                </a:extLst>
              </a:tr>
              <a:tr h="759261">
                <a:tc>
                  <a:txBody>
                    <a:bodyPr/>
                    <a:lstStyle/>
                    <a:p>
                      <a:pPr algn="ctr" rtl="0" fontAlgn="base"/>
                      <a:r>
                        <a:rPr lang="en-IN" sz="1800" b="1">
                          <a:effectLst/>
                        </a:rPr>
                        <a:t>Location</a:t>
                      </a:r>
                    </a:p>
                  </a:txBody>
                  <a:tcPr marL="38100" marR="38100" marT="63718" marB="63718" anchor="ctr"/>
                </a:tc>
                <a:tc>
                  <a:txBody>
                    <a:bodyPr/>
                    <a:lstStyle/>
                    <a:p>
                      <a:pPr algn="ctr" rtl="0" fontAlgn="base"/>
                      <a:r>
                        <a:rPr lang="en-US" sz="1800" b="0" dirty="0">
                          <a:effectLst/>
                        </a:rPr>
                        <a:t>It is used inside a method or a block of code.</a:t>
                      </a:r>
                    </a:p>
                  </a:txBody>
                  <a:tcPr marL="76200" marR="76200" marT="106680" marB="106680" anchor="ctr"/>
                </a:tc>
                <a:tc>
                  <a:txBody>
                    <a:bodyPr/>
                    <a:lstStyle/>
                    <a:p>
                      <a:pPr algn="ctr" rtl="0" fontAlgn="base"/>
                      <a:r>
                        <a:rPr lang="en-US" sz="1800" b="0" dirty="0">
                          <a:effectLst/>
                        </a:rPr>
                        <a:t>It is used in the </a:t>
                      </a:r>
                      <a:r>
                        <a:rPr lang="en-US" sz="1800" b="0" dirty="0" smtClean="0">
                          <a:effectLst/>
                        </a:rPr>
                        <a:t>method.</a:t>
                      </a:r>
                      <a:endParaRPr lang="en-US" sz="1800" b="0" dirty="0">
                        <a:effectLst/>
                      </a:endParaRPr>
                    </a:p>
                  </a:txBody>
                  <a:tcPr marL="76200" marR="76200" marT="106680" marB="106680" anchor="ctr"/>
                </a:tc>
                <a:extLst>
                  <a:ext uri="{0D108BD9-81ED-4DB2-BD59-A6C34878D82A}">
                    <a16:rowId xmlns:a16="http://schemas.microsoft.com/office/drawing/2014/main" val="2157547675"/>
                  </a:ext>
                </a:extLst>
              </a:tr>
              <a:tr h="1053168">
                <a:tc>
                  <a:txBody>
                    <a:bodyPr/>
                    <a:lstStyle/>
                    <a:p>
                      <a:pPr algn="ctr" rtl="0" fontAlgn="base"/>
                      <a:r>
                        <a:rPr lang="en-IN" sz="1800" b="1">
                          <a:effectLst/>
                        </a:rPr>
                        <a:t>Usage</a:t>
                      </a:r>
                    </a:p>
                  </a:txBody>
                  <a:tcPr marL="38100" marR="38100" marT="63718" marB="63718" anchor="ctr"/>
                </a:tc>
                <a:tc>
                  <a:txBody>
                    <a:bodyPr/>
                    <a:lstStyle/>
                    <a:p>
                      <a:pPr algn="ctr" rtl="0" fontAlgn="base"/>
                      <a:r>
                        <a:rPr lang="en-US" sz="1800" b="0" dirty="0">
                          <a:effectLst/>
                        </a:rPr>
                        <a:t>It can throw both checked and unchecked exceptions.</a:t>
                      </a:r>
                    </a:p>
                  </a:txBody>
                  <a:tcPr marL="76200" marR="76200" marT="106680" marB="106680" anchor="ctr"/>
                </a:tc>
                <a:tc>
                  <a:txBody>
                    <a:bodyPr/>
                    <a:lstStyle/>
                    <a:p>
                      <a:pPr algn="ctr" rtl="0" fontAlgn="base"/>
                      <a:r>
                        <a:rPr lang="en-US" sz="1800" b="0" dirty="0">
                          <a:effectLst/>
                        </a:rPr>
                        <a:t>It is only used for checked exceptions. </a:t>
                      </a:r>
                      <a:r>
                        <a:rPr lang="en-US" sz="1800" b="1" dirty="0">
                          <a:solidFill>
                            <a:srgbClr val="FF0000"/>
                          </a:solidFill>
                          <a:effectLst/>
                        </a:rPr>
                        <a:t>Unchecked exceptions do not require throws</a:t>
                      </a:r>
                    </a:p>
                  </a:txBody>
                  <a:tcPr marL="76200" marR="76200" marT="106680" marB="106680" anchor="ctr"/>
                </a:tc>
                <a:extLst>
                  <a:ext uri="{0D108BD9-81ED-4DB2-BD59-A6C34878D82A}">
                    <a16:rowId xmlns:a16="http://schemas.microsoft.com/office/drawing/2014/main" val="2169299970"/>
                  </a:ext>
                </a:extLst>
              </a:tr>
              <a:tr h="759261">
                <a:tc>
                  <a:txBody>
                    <a:bodyPr/>
                    <a:lstStyle/>
                    <a:p>
                      <a:pPr algn="ctr" rtl="0" fontAlgn="base"/>
                      <a:r>
                        <a:rPr lang="en-IN" sz="1800" b="1">
                          <a:effectLst/>
                        </a:rPr>
                        <a:t>Responsibility</a:t>
                      </a:r>
                    </a:p>
                  </a:txBody>
                  <a:tcPr marL="38100" marR="38100" marT="63718" marB="63718" anchor="ctr"/>
                </a:tc>
                <a:tc>
                  <a:txBody>
                    <a:bodyPr/>
                    <a:lstStyle/>
                    <a:p>
                      <a:pPr algn="ctr" rtl="0" fontAlgn="base"/>
                      <a:r>
                        <a:rPr lang="en-US" sz="1800" b="0" dirty="0">
                          <a:effectLst/>
                        </a:rPr>
                        <a:t>The method or block throws the exception.</a:t>
                      </a:r>
                    </a:p>
                  </a:txBody>
                  <a:tcPr marL="76200" marR="76200" marT="106680" marB="106680" anchor="ctr"/>
                </a:tc>
                <a:tc>
                  <a:txBody>
                    <a:bodyPr/>
                    <a:lstStyle/>
                    <a:p>
                      <a:pPr algn="ctr" rtl="0" fontAlgn="base"/>
                      <a:r>
                        <a:rPr lang="en-US" sz="1800" b="0" dirty="0">
                          <a:effectLst/>
                        </a:rPr>
                        <a:t>The method's caller is responsible for handling the exception.</a:t>
                      </a:r>
                    </a:p>
                  </a:txBody>
                  <a:tcPr marL="76200" marR="76200" marT="106680" marB="106680" anchor="ctr"/>
                </a:tc>
                <a:extLst>
                  <a:ext uri="{0D108BD9-81ED-4DB2-BD59-A6C34878D82A}">
                    <a16:rowId xmlns:a16="http://schemas.microsoft.com/office/drawing/2014/main" val="1207660469"/>
                  </a:ext>
                </a:extLst>
              </a:tr>
              <a:tr h="759261">
                <a:tc>
                  <a:txBody>
                    <a:bodyPr/>
                    <a:lstStyle/>
                    <a:p>
                      <a:pPr algn="ctr" rtl="0" fontAlgn="base"/>
                      <a:r>
                        <a:rPr lang="en-IN" sz="1800" b="1">
                          <a:effectLst/>
                        </a:rPr>
                        <a:t>Flow of Execution</a:t>
                      </a:r>
                    </a:p>
                  </a:txBody>
                  <a:tcPr marL="38100" marR="38100" marT="63718" marB="63718" anchor="ctr"/>
                </a:tc>
                <a:tc>
                  <a:txBody>
                    <a:bodyPr/>
                    <a:lstStyle/>
                    <a:p>
                      <a:pPr algn="ctr" rtl="0" fontAlgn="base"/>
                      <a:r>
                        <a:rPr lang="en-US" sz="1800" b="0" dirty="0">
                          <a:effectLst/>
                        </a:rPr>
                        <a:t>Stops the current flow of execution immediately.</a:t>
                      </a:r>
                    </a:p>
                  </a:txBody>
                  <a:tcPr marL="76200" marR="76200" marT="106680" marB="106680" anchor="ctr"/>
                </a:tc>
                <a:tc>
                  <a:txBody>
                    <a:bodyPr/>
                    <a:lstStyle/>
                    <a:p>
                      <a:pPr algn="ctr" rtl="0" fontAlgn="base"/>
                      <a:r>
                        <a:rPr lang="en-US" sz="1800" b="0" dirty="0">
                          <a:effectLst/>
                        </a:rPr>
                        <a:t>It forces the caller to handle the declared exceptions.</a:t>
                      </a:r>
                    </a:p>
                  </a:txBody>
                  <a:tcPr marL="76200" marR="76200" marT="106680" marB="106680" anchor="ctr"/>
                </a:tc>
                <a:extLst>
                  <a:ext uri="{0D108BD9-81ED-4DB2-BD59-A6C34878D82A}">
                    <a16:rowId xmlns:a16="http://schemas.microsoft.com/office/drawing/2014/main" val="3237646936"/>
                  </a:ext>
                </a:extLst>
              </a:tr>
              <a:tr h="1053168">
                <a:tc>
                  <a:txBody>
                    <a:bodyPr/>
                    <a:lstStyle/>
                    <a:p>
                      <a:pPr algn="ctr" rtl="0" fontAlgn="base"/>
                      <a:r>
                        <a:rPr lang="en-IN" sz="1800" b="1">
                          <a:effectLst/>
                        </a:rPr>
                        <a:t>Example</a:t>
                      </a:r>
                    </a:p>
                  </a:txBody>
                  <a:tcPr marL="38100" marR="38100" marT="63718" marB="63718" anchor="ctr"/>
                </a:tc>
                <a:tc>
                  <a:txBody>
                    <a:bodyPr/>
                    <a:lstStyle/>
                    <a:p>
                      <a:pPr algn="ctr" rtl="0" fontAlgn="base"/>
                      <a:r>
                        <a:rPr lang="en-IN" sz="1800" b="0" dirty="0">
                          <a:effectLst/>
                        </a:rPr>
                        <a:t>throw new </a:t>
                      </a:r>
                      <a:r>
                        <a:rPr lang="en-IN" sz="1800" b="0" dirty="0" err="1">
                          <a:effectLst/>
                        </a:rPr>
                        <a:t>ArithmeticException</a:t>
                      </a:r>
                      <a:r>
                        <a:rPr lang="en-IN" sz="1800" b="0" dirty="0">
                          <a:effectLst/>
                        </a:rPr>
                        <a:t>("Error");</a:t>
                      </a:r>
                    </a:p>
                  </a:txBody>
                  <a:tcPr marL="76200" marR="76200" marT="106680" marB="106680" anchor="ctr"/>
                </a:tc>
                <a:tc>
                  <a:txBody>
                    <a:bodyPr/>
                    <a:lstStyle/>
                    <a:p>
                      <a:pPr algn="ctr" rtl="0" fontAlgn="base"/>
                      <a:r>
                        <a:rPr lang="en-US" sz="1800" b="0" dirty="0">
                          <a:effectLst/>
                        </a:rPr>
                        <a:t>public void </a:t>
                      </a:r>
                      <a:r>
                        <a:rPr lang="en-US" sz="1800" b="0" dirty="0" err="1">
                          <a:effectLst/>
                        </a:rPr>
                        <a:t>myMethod</a:t>
                      </a:r>
                      <a:r>
                        <a:rPr lang="en-US" sz="1800" b="0" dirty="0">
                          <a:effectLst/>
                        </a:rPr>
                        <a:t>() throws </a:t>
                      </a:r>
                      <a:r>
                        <a:rPr lang="en-US" sz="1800" b="0" dirty="0" err="1">
                          <a:effectLst/>
                        </a:rPr>
                        <a:t>IOException</a:t>
                      </a:r>
                      <a:r>
                        <a:rPr lang="en-US" sz="1800" b="0" dirty="0">
                          <a:effectLst/>
                        </a:rPr>
                        <a:t> {}</a:t>
                      </a:r>
                    </a:p>
                  </a:txBody>
                  <a:tcPr marL="76200" marR="76200" marT="106680" marB="106680" anchor="ctr"/>
                </a:tc>
                <a:extLst>
                  <a:ext uri="{0D108BD9-81ED-4DB2-BD59-A6C34878D82A}">
                    <a16:rowId xmlns:a16="http://schemas.microsoft.com/office/drawing/2014/main" val="3768163169"/>
                  </a:ext>
                </a:extLst>
              </a:tr>
            </a:tbl>
          </a:graphicData>
        </a:graphic>
      </p:graphicFrame>
    </p:spTree>
    <p:extLst>
      <p:ext uri="{BB962C8B-B14F-4D97-AF65-F5344CB8AC3E}">
        <p14:creationId xmlns:p14="http://schemas.microsoft.com/office/powerpoint/2010/main" val="27814509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 </a:t>
            </a:r>
            <a:endParaRPr lang="en-IN" dirty="0"/>
          </a:p>
        </p:txBody>
      </p:sp>
      <p:sp>
        <p:nvSpPr>
          <p:cNvPr id="3" name="Content Placeholder 2"/>
          <p:cNvSpPr>
            <a:spLocks noGrp="1"/>
          </p:cNvSpPr>
          <p:nvPr>
            <p:ph idx="1"/>
          </p:nvPr>
        </p:nvSpPr>
        <p:spPr/>
        <p:txBody>
          <a:bodyPr/>
          <a:lstStyle/>
          <a:p>
            <a:pPr algn="just"/>
            <a:r>
              <a:rPr lang="en-US" dirty="0"/>
              <a:t>The</a:t>
            </a:r>
            <a:r>
              <a:rPr lang="en-US" b="1" dirty="0"/>
              <a:t> "</a:t>
            </a:r>
            <a:r>
              <a:rPr lang="en-US" dirty="0"/>
              <a:t>finally block" is used in exception handling to ensure that a certain piece of code is always executed whether an exception occurs or not.</a:t>
            </a:r>
            <a:endParaRPr lang="en-IN" dirty="0"/>
          </a:p>
        </p:txBody>
      </p:sp>
    </p:spTree>
    <p:extLst>
      <p:ext uri="{BB962C8B-B14F-4D97-AF65-F5344CB8AC3E}">
        <p14:creationId xmlns:p14="http://schemas.microsoft.com/office/powerpoint/2010/main" val="1841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3631</TotalTime>
  <Words>3468</Words>
  <Application>Microsoft Office PowerPoint</Application>
  <PresentationFormat>Widescreen</PresentationFormat>
  <Paragraphs>593</Paragraphs>
  <Slides>119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119</vt:i4>
      </vt:variant>
    </vt:vector>
  </HeadingPairs>
  <TitlesOfParts>
    <vt:vector size="127" baseType="lpstr">
      <vt:lpstr>Arial Unicode MS</vt:lpstr>
      <vt:lpstr>Arial</vt:lpstr>
      <vt:lpstr>arial, sans-serif</vt:lpstr>
      <vt:lpstr>Calibri</vt:lpstr>
      <vt:lpstr>Calibri Light</vt:lpstr>
      <vt:lpstr>Times New Roman</vt:lpstr>
      <vt:lpstr>Wingdings</vt:lpstr>
      <vt:lpstr>Office Theme</vt:lpstr>
      <vt:lpstr>Object-Oriented Programming – Fundamentals</vt:lpstr>
      <vt:lpstr>PowerPoint Presentation</vt:lpstr>
      <vt:lpstr>Why you need a programming language? </vt:lpstr>
      <vt:lpstr>Which language computer knows?</vt:lpstr>
      <vt:lpstr>Introduction to Programming language</vt:lpstr>
      <vt:lpstr>32 bit vs 64 bit</vt:lpstr>
      <vt:lpstr>8 –bit computing </vt:lpstr>
      <vt:lpstr>How a human sees</vt:lpstr>
      <vt:lpstr>Current day processor is capable of decoding 64-bit time </vt:lpstr>
      <vt:lpstr>Problem statement</vt:lpstr>
      <vt:lpstr>Yes, we are going to use assembly language to inform computer </vt:lpstr>
      <vt:lpstr>OMG! Computer knows only 0s and 1s</vt:lpstr>
      <vt:lpstr>What is Assembler?</vt:lpstr>
      <vt:lpstr>Constraint in execution </vt:lpstr>
      <vt:lpstr>Platform independent</vt:lpstr>
      <vt:lpstr>Introduction to JAVA</vt:lpstr>
      <vt:lpstr>Some common terminologies in Java </vt:lpstr>
      <vt:lpstr>Advantages of JAVA</vt:lpstr>
      <vt:lpstr>How JVM works</vt:lpstr>
      <vt:lpstr>What is the difference between bytecode, native code, machine code, and assembly code?</vt:lpstr>
      <vt:lpstr>Procedural vs Object Oriented language</vt:lpstr>
      <vt:lpstr>Procedural vs Object oriented language</vt:lpstr>
      <vt:lpstr>What are the Features of OOP ???</vt:lpstr>
      <vt:lpstr>Conceptual entities &amp; OOP practices</vt:lpstr>
      <vt:lpstr>Data types</vt:lpstr>
      <vt:lpstr>Data Types</vt:lpstr>
      <vt:lpstr>Variable</vt:lpstr>
      <vt:lpstr>public static void main (String[] args)</vt:lpstr>
      <vt:lpstr>public static void main(String[] args)</vt:lpstr>
      <vt:lpstr>Objects</vt:lpstr>
      <vt:lpstr>Class</vt:lpstr>
      <vt:lpstr>Class and objects </vt:lpstr>
      <vt:lpstr>Object vs (Object)Instance </vt:lpstr>
      <vt:lpstr>Constructors</vt:lpstr>
      <vt:lpstr>Why Do We Need Constructors in Java </vt:lpstr>
      <vt:lpstr>Why Do We Need Constructors in Java </vt:lpstr>
      <vt:lpstr>Types of Constructors in Java </vt:lpstr>
      <vt:lpstr>Control statements in Java </vt:lpstr>
      <vt:lpstr>While vs do-while</vt:lpstr>
      <vt:lpstr>For loop</vt:lpstr>
      <vt:lpstr>Loop Behaviour</vt:lpstr>
      <vt:lpstr>Where to use for loop and while loop</vt:lpstr>
      <vt:lpstr>Where to use for loop and while loop</vt:lpstr>
      <vt:lpstr>Break and continue</vt:lpstr>
      <vt:lpstr>Break </vt:lpstr>
      <vt:lpstr>continue</vt:lpstr>
      <vt:lpstr>Arrays</vt:lpstr>
      <vt:lpstr>Key features of Arrays</vt:lpstr>
      <vt:lpstr>Basics of Arrays in Java </vt:lpstr>
      <vt:lpstr>Create an Array </vt:lpstr>
      <vt:lpstr>Change an Array Element </vt:lpstr>
      <vt:lpstr>Array Length </vt:lpstr>
      <vt:lpstr>Access an Element of an Array </vt:lpstr>
      <vt:lpstr>Data types &amp; Array declaration</vt:lpstr>
      <vt:lpstr>Allocating memory to array elements</vt:lpstr>
      <vt:lpstr>PowerPoint Presentation</vt:lpstr>
      <vt:lpstr>Inheritance, Polymorphism, Packages and Interfaces</vt:lpstr>
      <vt:lpstr>PowerPoint Presentation</vt:lpstr>
      <vt:lpstr>Inheritance</vt:lpstr>
      <vt:lpstr>Inheritance Types in Java</vt:lpstr>
      <vt:lpstr>Benefits</vt:lpstr>
      <vt:lpstr>Method overloading vs method overriding</vt:lpstr>
      <vt:lpstr>Key features of Method Overloading: </vt:lpstr>
      <vt:lpstr>Method Overriding</vt:lpstr>
      <vt:lpstr>Method overloading vs method overriding</vt:lpstr>
      <vt:lpstr>super Keyword </vt:lpstr>
      <vt:lpstr>Final keyword</vt:lpstr>
      <vt:lpstr>Final method</vt:lpstr>
      <vt:lpstr>Final class</vt:lpstr>
      <vt:lpstr>Behaviour of the final keyword</vt:lpstr>
      <vt:lpstr>Polymorphism?</vt:lpstr>
      <vt:lpstr>Dynamic binding</vt:lpstr>
      <vt:lpstr>What is Method Overriding here? In our example</vt:lpstr>
      <vt:lpstr>Abstract classes</vt:lpstr>
      <vt:lpstr>Abstract Methods</vt:lpstr>
      <vt:lpstr>Object Class </vt:lpstr>
      <vt:lpstr>Abstraction- abstract classes and methods</vt:lpstr>
      <vt:lpstr>Garbage Collection </vt:lpstr>
      <vt:lpstr>Finalize Method</vt:lpstr>
      <vt:lpstr>Interfaces </vt:lpstr>
      <vt:lpstr>Properties</vt:lpstr>
      <vt:lpstr>can we create object for interface?</vt:lpstr>
      <vt:lpstr>When to use classes and interfaces ??</vt:lpstr>
      <vt:lpstr>When to use interfaces ?? </vt:lpstr>
      <vt:lpstr>Inner classes</vt:lpstr>
      <vt:lpstr>Key characteristics of Anonymous Inner Class : </vt:lpstr>
      <vt:lpstr>PowerPoint Presentation</vt:lpstr>
      <vt:lpstr>Error vs. Exception</vt:lpstr>
      <vt:lpstr>Exception Handling </vt:lpstr>
      <vt:lpstr>Java Exception Hierarchy </vt:lpstr>
      <vt:lpstr>Assertion Error</vt:lpstr>
      <vt:lpstr>Exceptions can occur due to between several reasons, such as: </vt:lpstr>
      <vt:lpstr>Types of Exception Handling </vt:lpstr>
      <vt:lpstr>Exceptions Category</vt:lpstr>
      <vt:lpstr>Built-in Exception </vt:lpstr>
      <vt:lpstr>Built-in Exception - Checked Exceptions [Compile Time] </vt:lpstr>
      <vt:lpstr>Built-in Exception - UnChecked Exceptions [Runtime] </vt:lpstr>
      <vt:lpstr>throw and throws  </vt:lpstr>
      <vt:lpstr>Finally block. </vt:lpstr>
      <vt:lpstr>Is it possible for a developer to define an explicit exception? </vt:lpstr>
      <vt:lpstr>Is it possible to handle exception without catch and finally block?</vt:lpstr>
      <vt:lpstr>Exception block - Behaviour</vt:lpstr>
      <vt:lpstr>PowerPoint Presentation</vt:lpstr>
      <vt:lpstr>Write a code to build a student management system that stores marks of 5 students, Calculate total &amp; average</vt:lpstr>
      <vt:lpstr>Write a code to build a student management system that stores marks of 5 students, Calculate total &amp; average</vt:lpstr>
      <vt:lpstr>Problems with the existing objects </vt:lpstr>
      <vt:lpstr>Before Collections, developers used arrays to store data. But arrays have several limitations:</vt:lpstr>
      <vt:lpstr>Collections!!!!</vt:lpstr>
      <vt:lpstr>Java Collections Framework (JCF)</vt:lpstr>
      <vt:lpstr>Collections</vt:lpstr>
      <vt:lpstr>Collection interfaces – List, Set, Map</vt:lpstr>
      <vt:lpstr>Collection Classes - ArrayList, HashSet, HashMap</vt:lpstr>
      <vt:lpstr>Collection Classes – Methods [ArrayList]</vt:lpstr>
      <vt:lpstr>Collection Classes – Methods [HashSet]</vt:lpstr>
      <vt:lpstr>Collection Classes – Methods [HashMap]</vt:lpstr>
      <vt:lpstr>Is java purely object oriented?</vt:lpstr>
      <vt:lpstr>What Are Wrapper Classes? Why you need it.</vt:lpstr>
      <vt:lpstr>List of Primitive Types and Their Wrapper Classes</vt:lpstr>
      <vt:lpstr>Autoboxing and Unboxing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Fundamentals</dc:title>
  <dc:creator>Sibi Chakkaravarthy</dc:creator>
  <cp:lastModifiedBy>Sibi Chakkaravarthy S</cp:lastModifiedBy>
  <cp:revision>55</cp:revision>
  <dcterms:created xsi:type="dcterms:W3CDTF">2025-05-19T06:00:13Z</dcterms:created>
  <dcterms:modified xsi:type="dcterms:W3CDTF">2025-06-04T08:47:34Z</dcterms:modified>
</cp:coreProperties>
</file>