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3" r:id="rId22"/>
    <p:sldId id="278" r:id="rId23"/>
    <p:sldId id="277" r:id="rId24"/>
    <p:sldId id="280" r:id="rId25"/>
    <p:sldId id="281" r:id="rId26"/>
    <p:sldId id="285" r:id="rId27"/>
    <p:sldId id="282" r:id="rId28"/>
    <p:sldId id="283" r:id="rId29"/>
    <p:sldId id="279" r:id="rId30"/>
    <p:sldId id="284" r:id="rId31"/>
    <p:sldId id="290" r:id="rId32"/>
    <p:sldId id="286" r:id="rId33"/>
    <p:sldId id="288" r:id="rId34"/>
    <p:sldId id="295" r:id="rId35"/>
    <p:sldId id="289" r:id="rId36"/>
    <p:sldId id="287" r:id="rId37"/>
    <p:sldId id="291" r:id="rId38"/>
    <p:sldId id="292" r:id="rId39"/>
    <p:sldId id="293" r:id="rId40"/>
    <p:sldId id="294"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36BDDC1-719A-4BBF-8743-15F72CABAEC3}"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1100055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6BDDC1-719A-4BBF-8743-15F72CABAEC3}"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147623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6BDDC1-719A-4BBF-8743-15F72CABAEC3}"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179421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36BDDC1-719A-4BBF-8743-15F72CABAEC3}"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330562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6BDDC1-719A-4BBF-8743-15F72CABAEC3}"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391087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36BDDC1-719A-4BBF-8743-15F72CABAEC3}"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4285769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36BDDC1-719A-4BBF-8743-15F72CABAEC3}" type="datetimeFigureOut">
              <a:rPr lang="en-IN" smtClean="0"/>
              <a:t>30-05-2025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186899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36BDDC1-719A-4BBF-8743-15F72CABAEC3}" type="datetimeFigureOut">
              <a:rPr lang="en-IN" smtClean="0"/>
              <a:t>30-05-2025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194011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6BDDC1-719A-4BBF-8743-15F72CABAEC3}" type="datetimeFigureOut">
              <a:rPr lang="en-IN" smtClean="0"/>
              <a:t>30-05-2025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7936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6BDDC1-719A-4BBF-8743-15F72CABAEC3}"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32079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6BDDC1-719A-4BBF-8743-15F72CABAEC3}"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E1E85E-08F4-4F6A-973A-C21673033EC2}" type="slidenum">
              <a:rPr lang="en-IN" smtClean="0"/>
              <a:t>‹#›</a:t>
            </a:fld>
            <a:endParaRPr lang="en-IN"/>
          </a:p>
        </p:txBody>
      </p:sp>
    </p:spTree>
    <p:extLst>
      <p:ext uri="{BB962C8B-B14F-4D97-AF65-F5344CB8AC3E}">
        <p14:creationId xmlns:p14="http://schemas.microsoft.com/office/powerpoint/2010/main" val="134049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BDDC1-719A-4BBF-8743-15F72CABAEC3}" type="datetimeFigureOut">
              <a:rPr lang="en-IN" smtClean="0"/>
              <a:t>30-05-2025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1E85E-08F4-4F6A-973A-C21673033EC2}" type="slidenum">
              <a:rPr lang="en-IN" smtClean="0"/>
              <a:t>‹#›</a:t>
            </a:fld>
            <a:endParaRPr lang="en-IN"/>
          </a:p>
        </p:txBody>
      </p:sp>
    </p:spTree>
    <p:extLst>
      <p:ext uri="{BB962C8B-B14F-4D97-AF65-F5344CB8AC3E}">
        <p14:creationId xmlns:p14="http://schemas.microsoft.com/office/powerpoint/2010/main" val="3730085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stackoverflowerror-in-java-with-examples/" TargetMode="External"/><Relationship Id="rId2" Type="http://schemas.openxmlformats.org/officeDocument/2006/relationships/hyperlink" Target="https://www.geeksforgeeks.org/understanding-outofmemoryerror-exception-java/" TargetMode="External"/><Relationship Id="rId1" Type="http://schemas.openxmlformats.org/officeDocument/2006/relationships/slideLayout" Target="../slideLayouts/slideLayout2.xml"/><Relationship Id="rId5" Type="http://schemas.openxmlformats.org/officeDocument/2006/relationships/hyperlink" Target="https://www.geeksforgeeks.org/null-pointer-exception-in-java/" TargetMode="External"/><Relationship Id="rId4" Type="http://schemas.openxmlformats.org/officeDocument/2006/relationships/hyperlink" Target="https://www.geeksforgeeks.org/handle-an-ioexception-in-java/"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Inheritance, Polymorphism, </a:t>
            </a:r>
            <a:r>
              <a:rPr lang="en-US" b="1" dirty="0"/>
              <a:t>Packages and Interfaces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8379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Super keyword </a:t>
            </a:r>
            <a:r>
              <a:rPr lang="en-US" dirty="0"/>
              <a:t>is used to refer to the </a:t>
            </a:r>
            <a:r>
              <a:rPr lang="en-US" b="1" dirty="0"/>
              <a:t>parent class</a:t>
            </a:r>
            <a:r>
              <a:rPr lang="en-US" dirty="0"/>
              <a:t> in a subclass. </a:t>
            </a:r>
            <a:endParaRPr lang="en-US" dirty="0" smtClean="0"/>
          </a:p>
          <a:p>
            <a:r>
              <a:rPr lang="en-US" dirty="0"/>
              <a:t>Call the parent class constructor</a:t>
            </a:r>
            <a:r>
              <a:rPr lang="en-US" dirty="0" smtClean="0"/>
              <a:t>.</a:t>
            </a:r>
          </a:p>
          <a:p>
            <a:r>
              <a:rPr lang="en-US" dirty="0"/>
              <a:t>Access methods and variables from the parent class.</a:t>
            </a:r>
          </a:p>
          <a:p>
            <a:endParaRPr lang="en-IN" dirty="0"/>
          </a:p>
        </p:txBody>
      </p:sp>
      <p:sp>
        <p:nvSpPr>
          <p:cNvPr id="4" name="Rectangle 1"/>
          <p:cNvSpPr>
            <a:spLocks noGrp="1" noChangeArrowheads="1"/>
          </p:cNvSpPr>
          <p:nvPr>
            <p:ph type="title"/>
          </p:nvPr>
        </p:nvSpPr>
        <p:spPr bwMode="auto">
          <a:xfrm>
            <a:off x="838200" y="673963"/>
            <a:ext cx="34810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super</a:t>
            </a:r>
            <a:r>
              <a:rPr kumimoji="0" lang="en-US" altLang="en-US" sz="4000" b="0" i="0" u="none" strike="noStrike" cap="none" normalizeH="0" baseline="0" dirty="0" smtClean="0">
                <a:ln>
                  <a:noFill/>
                </a:ln>
                <a:solidFill>
                  <a:schemeClr val="tx1"/>
                </a:solidFill>
                <a:effectLst/>
              </a:rPr>
              <a:t> Keyword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387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keyword</a:t>
            </a:r>
            <a:endParaRPr lang="en-IN" dirty="0"/>
          </a:p>
        </p:txBody>
      </p:sp>
      <p:sp>
        <p:nvSpPr>
          <p:cNvPr id="3" name="Content Placeholder 2"/>
          <p:cNvSpPr>
            <a:spLocks noGrp="1"/>
          </p:cNvSpPr>
          <p:nvPr>
            <p:ph idx="1"/>
          </p:nvPr>
        </p:nvSpPr>
        <p:spPr/>
        <p:txBody>
          <a:bodyPr/>
          <a:lstStyle/>
          <a:p>
            <a:r>
              <a:rPr lang="en-IN" dirty="0"/>
              <a:t>Mark </a:t>
            </a:r>
            <a:r>
              <a:rPr lang="en-IN" b="1" dirty="0"/>
              <a:t>variables</a:t>
            </a:r>
            <a:r>
              <a:rPr lang="en-IN" dirty="0"/>
              <a:t> as constants</a:t>
            </a:r>
            <a:r>
              <a:rPr lang="en-IN" dirty="0" smtClean="0"/>
              <a:t>.</a:t>
            </a:r>
          </a:p>
          <a:p>
            <a:r>
              <a:rPr lang="en-IN" dirty="0"/>
              <a:t>Prevent </a:t>
            </a:r>
            <a:r>
              <a:rPr lang="en-IN" b="1" dirty="0"/>
              <a:t>method overriding</a:t>
            </a:r>
            <a:r>
              <a:rPr lang="en-IN" dirty="0" smtClean="0"/>
              <a:t>.</a:t>
            </a:r>
          </a:p>
          <a:p>
            <a:r>
              <a:rPr lang="en-IN" dirty="0"/>
              <a:t>Prevent </a:t>
            </a:r>
            <a:r>
              <a:rPr lang="en-IN" b="1" dirty="0"/>
              <a:t>class inheritance</a:t>
            </a:r>
            <a:r>
              <a:rPr lang="en-IN" dirty="0"/>
              <a:t>.</a:t>
            </a:r>
          </a:p>
        </p:txBody>
      </p:sp>
    </p:spTree>
    <p:extLst>
      <p:ext uri="{BB962C8B-B14F-4D97-AF65-F5344CB8AC3E}">
        <p14:creationId xmlns:p14="http://schemas.microsoft.com/office/powerpoint/2010/main" val="1506367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method</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71570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Final class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2672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Behaviour of the final keyword</a:t>
            </a:r>
            <a:endParaRPr lang="en-IN" dirty="0"/>
          </a:p>
        </p:txBody>
      </p:sp>
      <p:pic>
        <p:nvPicPr>
          <p:cNvPr id="4" name="Content Placeholder 3"/>
          <p:cNvPicPr>
            <a:picLocks noGrp="1" noChangeAspect="1"/>
          </p:cNvPicPr>
          <p:nvPr>
            <p:ph idx="1"/>
          </p:nvPr>
        </p:nvPicPr>
        <p:blipFill>
          <a:blip r:embed="rId2"/>
          <a:stretch>
            <a:fillRect/>
          </a:stretch>
        </p:blipFill>
        <p:spPr>
          <a:xfrm>
            <a:off x="1474650" y="2248972"/>
            <a:ext cx="8729666" cy="3054243"/>
          </a:xfrm>
          <a:prstGeom prst="rect">
            <a:avLst/>
          </a:prstGeom>
        </p:spPr>
      </p:pic>
    </p:spTree>
    <p:extLst>
      <p:ext uri="{BB962C8B-B14F-4D97-AF65-F5344CB8AC3E}">
        <p14:creationId xmlns:p14="http://schemas.microsoft.com/office/powerpoint/2010/main" val="221595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Polymorphism?</a:t>
            </a:r>
          </a:p>
        </p:txBody>
      </p:sp>
      <p:sp>
        <p:nvSpPr>
          <p:cNvPr id="3" name="Content Placeholder 2"/>
          <p:cNvSpPr>
            <a:spLocks noGrp="1"/>
          </p:cNvSpPr>
          <p:nvPr>
            <p:ph idx="1"/>
          </p:nvPr>
        </p:nvSpPr>
        <p:spPr/>
        <p:txBody>
          <a:bodyPr/>
          <a:lstStyle/>
          <a:p>
            <a:r>
              <a:rPr lang="en-US" dirty="0"/>
              <a:t>Polymorphism means </a:t>
            </a:r>
            <a:r>
              <a:rPr lang="en-US" b="1" dirty="0"/>
              <a:t>"many forms"</a:t>
            </a:r>
            <a:r>
              <a:rPr lang="en-US" dirty="0"/>
              <a:t>. In Java, it allows us to perform a single action in different ways</a:t>
            </a:r>
            <a:r>
              <a:rPr lang="en-US" dirty="0" smtClean="0"/>
              <a:t>.</a:t>
            </a:r>
          </a:p>
          <a:p>
            <a:pPr lvl="1"/>
            <a:r>
              <a:rPr lang="en-IN" dirty="0"/>
              <a:t>Compile-Time Polymorphism (Method Overloading</a:t>
            </a:r>
            <a:r>
              <a:rPr lang="en-IN" dirty="0" smtClean="0"/>
              <a:t>)</a:t>
            </a:r>
          </a:p>
          <a:p>
            <a:pPr lvl="1"/>
            <a:r>
              <a:rPr lang="en-IN" dirty="0"/>
              <a:t>Run-Time Polymorphism (Method Overriding)</a:t>
            </a:r>
          </a:p>
        </p:txBody>
      </p:sp>
    </p:spTree>
    <p:extLst>
      <p:ext uri="{BB962C8B-B14F-4D97-AF65-F5344CB8AC3E}">
        <p14:creationId xmlns:p14="http://schemas.microsoft.com/office/powerpoint/2010/main" val="257497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binding</a:t>
            </a:r>
            <a:endParaRPr lang="en-IN" dirty="0"/>
          </a:p>
        </p:txBody>
      </p:sp>
      <p:sp>
        <p:nvSpPr>
          <p:cNvPr id="3" name="Content Placeholder 2"/>
          <p:cNvSpPr>
            <a:spLocks noGrp="1"/>
          </p:cNvSpPr>
          <p:nvPr>
            <p:ph idx="1"/>
          </p:nvPr>
        </p:nvSpPr>
        <p:spPr/>
        <p:txBody>
          <a:bodyPr/>
          <a:lstStyle/>
          <a:p>
            <a:pPr algn="just"/>
            <a:r>
              <a:rPr lang="en-US" b="1" dirty="0" smtClean="0"/>
              <a:t>Dynamic </a:t>
            </a:r>
            <a:r>
              <a:rPr lang="en-US" b="1" dirty="0"/>
              <a:t>binding is the mechanism</a:t>
            </a:r>
            <a:r>
              <a:rPr lang="en-US" dirty="0"/>
              <a:t> that determines </a:t>
            </a:r>
            <a:r>
              <a:rPr lang="en-US" b="1" dirty="0"/>
              <a:t>which overridden method</a:t>
            </a:r>
            <a:r>
              <a:rPr lang="en-US" dirty="0"/>
              <a:t> to call </a:t>
            </a:r>
            <a:r>
              <a:rPr lang="en-US" b="1" dirty="0"/>
              <a:t>at runtime</a:t>
            </a:r>
            <a:r>
              <a:rPr lang="en-US" dirty="0" smtClean="0"/>
              <a:t>.</a:t>
            </a:r>
          </a:p>
          <a:p>
            <a:pPr algn="just"/>
            <a:endParaRPr lang="en-US" dirty="0"/>
          </a:p>
          <a:p>
            <a:pPr algn="just"/>
            <a:r>
              <a:rPr lang="en-US" dirty="0"/>
              <a:t>When the </a:t>
            </a:r>
            <a:r>
              <a:rPr lang="en-US" b="1" dirty="0"/>
              <a:t>JVM decides at runtime</a:t>
            </a:r>
            <a:r>
              <a:rPr lang="en-US" dirty="0"/>
              <a:t> which method to invoke, based on the </a:t>
            </a:r>
            <a:r>
              <a:rPr lang="en-US" b="1" dirty="0"/>
              <a:t>object type</a:t>
            </a:r>
            <a:r>
              <a:rPr lang="en-US" dirty="0"/>
              <a:t> the reference points </a:t>
            </a:r>
            <a:r>
              <a:rPr lang="en-US" dirty="0" smtClean="0"/>
              <a:t>to</a:t>
            </a:r>
          </a:p>
          <a:p>
            <a:pPr algn="just"/>
            <a:endParaRPr lang="en-IN" dirty="0"/>
          </a:p>
        </p:txBody>
      </p:sp>
    </p:spTree>
    <p:extLst>
      <p:ext uri="{BB962C8B-B14F-4D97-AF65-F5344CB8AC3E}">
        <p14:creationId xmlns:p14="http://schemas.microsoft.com/office/powerpoint/2010/main" val="239417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b="1" dirty="0"/>
              <a:t>Method Overriding</a:t>
            </a:r>
            <a:r>
              <a:rPr lang="en-US" dirty="0"/>
              <a:t> here</a:t>
            </a:r>
            <a:r>
              <a:rPr lang="en-US" dirty="0" smtClean="0"/>
              <a:t>? In our example</a:t>
            </a:r>
            <a:endParaRPr lang="en-IN" dirty="0"/>
          </a:p>
        </p:txBody>
      </p:sp>
      <p:pic>
        <p:nvPicPr>
          <p:cNvPr id="4" name="Content Placeholder 3"/>
          <p:cNvPicPr>
            <a:picLocks noGrp="1" noChangeAspect="1"/>
          </p:cNvPicPr>
          <p:nvPr>
            <p:ph idx="1"/>
          </p:nvPr>
        </p:nvPicPr>
        <p:blipFill>
          <a:blip r:embed="rId2"/>
          <a:stretch>
            <a:fillRect/>
          </a:stretch>
        </p:blipFill>
        <p:spPr>
          <a:xfrm>
            <a:off x="1342416" y="3440096"/>
            <a:ext cx="7949119" cy="1973612"/>
          </a:xfrm>
          <a:prstGeom prst="rect">
            <a:avLst/>
          </a:prstGeom>
        </p:spPr>
      </p:pic>
      <p:sp>
        <p:nvSpPr>
          <p:cNvPr id="5" name="TextBox 4"/>
          <p:cNvSpPr txBox="1"/>
          <p:nvPr/>
        </p:nvSpPr>
        <p:spPr>
          <a:xfrm>
            <a:off x="408562" y="2140085"/>
            <a:ext cx="5815182" cy="923330"/>
          </a:xfrm>
          <a:prstGeom prst="rect">
            <a:avLst/>
          </a:prstGeom>
          <a:noFill/>
        </p:spPr>
        <p:txBody>
          <a:bodyPr wrap="none" rtlCol="0">
            <a:spAutoFit/>
          </a:bodyPr>
          <a:lstStyle/>
          <a:p>
            <a:r>
              <a:rPr lang="en-IN" dirty="0"/>
              <a:t>The </a:t>
            </a:r>
            <a:r>
              <a:rPr lang="en-IN" dirty="0" err="1" smtClean="0"/>
              <a:t>SumChild</a:t>
            </a:r>
            <a:r>
              <a:rPr lang="en-IN" dirty="0"/>
              <a:t> class </a:t>
            </a:r>
            <a:r>
              <a:rPr lang="en-IN" b="1" dirty="0"/>
              <a:t>overrides</a:t>
            </a:r>
            <a:r>
              <a:rPr lang="en-IN" dirty="0"/>
              <a:t> </a:t>
            </a:r>
            <a:r>
              <a:rPr lang="en-IN" dirty="0" smtClean="0"/>
              <a:t>the sum() method of </a:t>
            </a:r>
            <a:r>
              <a:rPr lang="en-IN" dirty="0" err="1" smtClean="0"/>
              <a:t>SumBase</a:t>
            </a:r>
            <a:endParaRPr lang="en-IN" dirty="0" smtClean="0"/>
          </a:p>
          <a:p>
            <a:endParaRPr lang="en-IN" dirty="0"/>
          </a:p>
          <a:p>
            <a:r>
              <a:rPr lang="en-US" dirty="0"/>
              <a:t>It changes the logic by </a:t>
            </a:r>
            <a:r>
              <a:rPr lang="en-US" dirty="0" smtClean="0"/>
              <a:t>adding +10 </a:t>
            </a:r>
            <a:r>
              <a:rPr lang="en-IN" dirty="0"/>
              <a:t>to the result.</a:t>
            </a:r>
          </a:p>
        </p:txBody>
      </p:sp>
    </p:spTree>
    <p:extLst>
      <p:ext uri="{BB962C8B-B14F-4D97-AF65-F5344CB8AC3E}">
        <p14:creationId xmlns:p14="http://schemas.microsoft.com/office/powerpoint/2010/main" val="3625008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 classes</a:t>
            </a:r>
            <a:endParaRPr lang="en-IN" dirty="0"/>
          </a:p>
        </p:txBody>
      </p:sp>
      <p:sp>
        <p:nvSpPr>
          <p:cNvPr id="3" name="Content Placeholder 2"/>
          <p:cNvSpPr>
            <a:spLocks noGrp="1"/>
          </p:cNvSpPr>
          <p:nvPr>
            <p:ph idx="1"/>
          </p:nvPr>
        </p:nvSpPr>
        <p:spPr/>
        <p:txBody>
          <a:bodyPr/>
          <a:lstStyle/>
          <a:p>
            <a:pPr algn="just"/>
            <a:r>
              <a:rPr lang="en-US" dirty="0"/>
              <a:t>An abstract class is a class that cannot be instantiated (created directly). </a:t>
            </a:r>
          </a:p>
          <a:p>
            <a:pPr algn="just"/>
            <a:r>
              <a:rPr lang="en-US" dirty="0" smtClean="0"/>
              <a:t>It </a:t>
            </a:r>
            <a:r>
              <a:rPr lang="en-US" dirty="0"/>
              <a:t>acts as a blueprint for other classes, defining a general structure or behavior. </a:t>
            </a:r>
          </a:p>
          <a:p>
            <a:pPr algn="just"/>
            <a:r>
              <a:rPr lang="en-US" dirty="0"/>
              <a:t>Abstract classes can contain both abstract methods (without implementation) and concrete methods (with implementation). </a:t>
            </a:r>
          </a:p>
          <a:p>
            <a:pPr algn="just"/>
            <a:r>
              <a:rPr lang="en-US" dirty="0"/>
              <a:t>An abstract class is declared using the </a:t>
            </a:r>
            <a:r>
              <a:rPr lang="en-US" dirty="0" smtClean="0"/>
              <a:t>abstract keyword.</a:t>
            </a:r>
          </a:p>
          <a:p>
            <a:pPr algn="just"/>
            <a:r>
              <a:rPr lang="en-US" dirty="0"/>
              <a:t>Any class containing one or more abstract methods must also be declared abstract</a:t>
            </a:r>
          </a:p>
          <a:p>
            <a:pPr algn="just"/>
            <a:endParaRPr lang="en-IN" dirty="0"/>
          </a:p>
        </p:txBody>
      </p:sp>
    </p:spTree>
    <p:extLst>
      <p:ext uri="{BB962C8B-B14F-4D97-AF65-F5344CB8AC3E}">
        <p14:creationId xmlns:p14="http://schemas.microsoft.com/office/powerpoint/2010/main" val="2394210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Methods</a:t>
            </a:r>
          </a:p>
        </p:txBody>
      </p:sp>
      <p:sp>
        <p:nvSpPr>
          <p:cNvPr id="3" name="Content Placeholder 2"/>
          <p:cNvSpPr>
            <a:spLocks noGrp="1"/>
          </p:cNvSpPr>
          <p:nvPr>
            <p:ph idx="1"/>
          </p:nvPr>
        </p:nvSpPr>
        <p:spPr/>
        <p:txBody>
          <a:bodyPr/>
          <a:lstStyle/>
          <a:p>
            <a:r>
              <a:rPr lang="en-US" dirty="0"/>
              <a:t>An abstract method is a method declared without a body (implementation).</a:t>
            </a:r>
          </a:p>
          <a:p>
            <a:r>
              <a:rPr lang="en-US" dirty="0"/>
              <a:t>It specifies the method's signature (name, parameters, return type) but not the actual code that executes when the method is called.</a:t>
            </a:r>
          </a:p>
          <a:p>
            <a:r>
              <a:rPr lang="en-US" dirty="0"/>
              <a:t>Abstract methods must be implemented by subclasses that inherit from the abstract class.</a:t>
            </a:r>
          </a:p>
          <a:p>
            <a:endParaRPr lang="en-IN" dirty="0"/>
          </a:p>
        </p:txBody>
      </p:sp>
    </p:spTree>
    <p:extLst>
      <p:ext uri="{BB962C8B-B14F-4D97-AF65-F5344CB8AC3E}">
        <p14:creationId xmlns:p14="http://schemas.microsoft.com/office/powerpoint/2010/main" val="397395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847" y="2690336"/>
            <a:ext cx="10428051" cy="3139321"/>
          </a:xfrm>
          <a:prstGeom prst="rect">
            <a:avLst/>
          </a:prstGeom>
        </p:spPr>
        <p:txBody>
          <a:bodyPr wrap="square">
            <a:spAutoFit/>
          </a:bodyPr>
          <a:lstStyle/>
          <a:p>
            <a:pPr algn="just"/>
            <a:r>
              <a:rPr lang="en-US" dirty="0">
                <a:solidFill>
                  <a:srgbClr val="000000"/>
                </a:solidFill>
                <a:latin typeface="Times New Roman" panose="02020603050405020304" pitchFamily="18" charset="0"/>
                <a:ea typeface="Times New Roman" panose="02020603050405020304" pitchFamily="18" charset="0"/>
              </a:rPr>
              <a:t>Inheritance: Inheritance Hierarchies, super keyword – final keyword-final classes and methods. Polymorphism: dynamic binding, method overriding. Abstraction-abstract classes and methods. </a:t>
            </a:r>
            <a:r>
              <a:rPr lang="en-US" dirty="0">
                <a:latin typeface="Times New Roman" panose="02020603050405020304" pitchFamily="18" charset="0"/>
                <a:ea typeface="Times New Roman" panose="02020603050405020304" pitchFamily="18" charset="0"/>
              </a:rPr>
              <a:t>The Object class –– Object Cloning</a:t>
            </a:r>
            <a:r>
              <a:rPr lang="en-US" b="1" dirty="0">
                <a:solidFill>
                  <a:srgbClr val="FF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Inner Classes-</a:t>
            </a:r>
            <a:r>
              <a:rPr lang="en-US" dirty="0">
                <a:solidFill>
                  <a:srgbClr val="000000"/>
                </a:solidFill>
                <a:latin typeface="Times New Roman" panose="02020603050405020304" pitchFamily="18" charset="0"/>
                <a:ea typeface="Times New Roman" panose="02020603050405020304" pitchFamily="18" charset="0"/>
              </a:rPr>
              <a:t>Garbage Collection - Finalize Method. </a:t>
            </a:r>
            <a:endParaRPr lang="en-US" dirty="0" smtClean="0">
              <a:solidFill>
                <a:srgbClr val="000000"/>
              </a:solidFill>
              <a:latin typeface="Times New Roman" panose="02020603050405020304" pitchFamily="18" charset="0"/>
              <a:ea typeface="Times New Roman" panose="02020603050405020304" pitchFamily="18" charset="0"/>
            </a:endParaRPr>
          </a:p>
          <a:p>
            <a:pPr algn="just"/>
            <a:endParaRPr lang="en-US" dirty="0">
              <a:solidFill>
                <a:srgbClr val="000000"/>
              </a:solidFill>
              <a:latin typeface="Times New Roman" panose="02020603050405020304" pitchFamily="18" charset="0"/>
              <a:ea typeface="Times New Roman" panose="02020603050405020304" pitchFamily="18" charset="0"/>
            </a:endParaRPr>
          </a:p>
          <a:p>
            <a:pPr algn="just"/>
            <a:r>
              <a:rPr lang="en-US" dirty="0">
                <a:solidFill>
                  <a:srgbClr val="000000"/>
                </a:solidFill>
                <a:latin typeface="Times New Roman" panose="02020603050405020304" pitchFamily="18" charset="0"/>
                <a:ea typeface="Times New Roman" panose="02020603050405020304" pitchFamily="18" charset="0"/>
              </a:rPr>
              <a:t>Packages and Interfaces -Interfaces - Interfaces vs. Abstract classes, defining an interface, implementing, Inner classes - uses of inner classes, local inner classes, anonymous inner classes, static inner classes. interfaces - extending interfaces.</a:t>
            </a:r>
            <a:endParaRPr lang="en-IN" dirty="0">
              <a:solidFill>
                <a:srgbClr val="000000"/>
              </a:solidFill>
              <a:latin typeface="Times New Roman" panose="02020603050405020304" pitchFamily="18" charset="0"/>
              <a:ea typeface="Times New Roman" panose="02020603050405020304" pitchFamily="18" charset="0"/>
            </a:endParaRPr>
          </a:p>
          <a:p>
            <a:pPr algn="just"/>
            <a:endParaRPr lang="en-US" dirty="0" smtClean="0">
              <a:solidFill>
                <a:srgbClr val="000000"/>
              </a:solidFill>
              <a:latin typeface="Times New Roman" panose="02020603050405020304" pitchFamily="18" charset="0"/>
              <a:ea typeface="Times New Roman" panose="02020603050405020304" pitchFamily="18" charset="0"/>
            </a:endParaRPr>
          </a:p>
          <a:p>
            <a:pPr algn="just"/>
            <a:endParaRPr lang="en-US" dirty="0">
              <a:solidFill>
                <a:srgbClr val="000000"/>
              </a:solidFill>
              <a:latin typeface="Times New Roman" panose="02020603050405020304" pitchFamily="18" charset="0"/>
            </a:endParaRPr>
          </a:p>
          <a:p>
            <a:pPr algn="just"/>
            <a:endParaRPr lang="en-US" dirty="0" smtClean="0">
              <a:solidFill>
                <a:srgbClr val="000000"/>
              </a:solidFill>
              <a:latin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331303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183" y="-155643"/>
            <a:ext cx="10515600" cy="1325563"/>
          </a:xfrm>
        </p:spPr>
        <p:txBody>
          <a:bodyPr/>
          <a:lstStyle/>
          <a:p>
            <a:r>
              <a:rPr lang="en-IN" dirty="0" smtClean="0"/>
              <a:t>Object Class </a:t>
            </a:r>
            <a:endParaRPr lang="en-IN" dirty="0"/>
          </a:p>
        </p:txBody>
      </p:sp>
      <p:sp>
        <p:nvSpPr>
          <p:cNvPr id="3" name="Content Placeholder 2"/>
          <p:cNvSpPr>
            <a:spLocks noGrp="1"/>
          </p:cNvSpPr>
          <p:nvPr>
            <p:ph idx="1"/>
          </p:nvPr>
        </p:nvSpPr>
        <p:spPr>
          <a:xfrm>
            <a:off x="497732" y="1105778"/>
            <a:ext cx="11204642" cy="1034307"/>
          </a:xfrm>
        </p:spPr>
        <p:txBody>
          <a:bodyPr/>
          <a:lstStyle/>
          <a:p>
            <a:pPr algn="just"/>
            <a:r>
              <a:rPr lang="en-US" b="1" dirty="0" smtClean="0"/>
              <a:t>Object class</a:t>
            </a:r>
            <a:r>
              <a:rPr lang="en-US" dirty="0" smtClean="0"/>
              <a:t> in Java is present in </a:t>
            </a:r>
            <a:r>
              <a:rPr lang="en-US" b="1" dirty="0" err="1" smtClean="0"/>
              <a:t>java.lang</a:t>
            </a:r>
            <a:r>
              <a:rPr lang="en-US" dirty="0" smtClean="0"/>
              <a:t> package. </a:t>
            </a:r>
          </a:p>
          <a:p>
            <a:pPr algn="just"/>
            <a:r>
              <a:rPr lang="en-US" dirty="0" smtClean="0"/>
              <a:t>Every class in Java is directly or indirectly derived from the Object class.</a:t>
            </a:r>
            <a:endParaRPr lang="en-IN" dirty="0"/>
          </a:p>
        </p:txBody>
      </p:sp>
      <p:pic>
        <p:nvPicPr>
          <p:cNvPr id="4" name="Picture 3"/>
          <p:cNvPicPr>
            <a:picLocks noChangeAspect="1"/>
          </p:cNvPicPr>
          <p:nvPr/>
        </p:nvPicPr>
        <p:blipFill>
          <a:blip r:embed="rId2"/>
          <a:stretch>
            <a:fillRect/>
          </a:stretch>
        </p:blipFill>
        <p:spPr>
          <a:xfrm>
            <a:off x="1789889" y="2324337"/>
            <a:ext cx="8429106" cy="4131553"/>
          </a:xfrm>
          <a:prstGeom prst="rect">
            <a:avLst/>
          </a:prstGeom>
        </p:spPr>
      </p:pic>
    </p:spTree>
    <p:extLst>
      <p:ext uri="{BB962C8B-B14F-4D97-AF65-F5344CB8AC3E}">
        <p14:creationId xmlns:p14="http://schemas.microsoft.com/office/powerpoint/2010/main" val="38653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abstract </a:t>
            </a:r>
            <a:r>
              <a:rPr lang="en-US" dirty="0"/>
              <a:t>classes and methods</a:t>
            </a:r>
            <a:endParaRPr lang="en-IN" dirty="0"/>
          </a:p>
        </p:txBody>
      </p:sp>
      <p:sp>
        <p:nvSpPr>
          <p:cNvPr id="3" name="Content Placeholder 2"/>
          <p:cNvSpPr>
            <a:spLocks noGrp="1"/>
          </p:cNvSpPr>
          <p:nvPr>
            <p:ph idx="1"/>
          </p:nvPr>
        </p:nvSpPr>
        <p:spPr>
          <a:xfrm>
            <a:off x="838200" y="2217906"/>
            <a:ext cx="10757170" cy="3959057"/>
          </a:xfrm>
        </p:spPr>
        <p:txBody>
          <a:bodyPr/>
          <a:lstStyle/>
          <a:p>
            <a:pPr algn="just"/>
            <a:r>
              <a:rPr lang="en-US" dirty="0"/>
              <a:t>Abstract is the modifier applicable only for methods and classes but not for variables. </a:t>
            </a:r>
            <a:endParaRPr lang="en-US" dirty="0" smtClean="0"/>
          </a:p>
          <a:p>
            <a:pPr algn="just"/>
            <a:r>
              <a:rPr lang="en-US" dirty="0" smtClean="0"/>
              <a:t>Even </a:t>
            </a:r>
            <a:r>
              <a:rPr lang="en-US" dirty="0"/>
              <a:t>though we don't have implementation still we can declare a method with an abstract modifier. </a:t>
            </a:r>
            <a:endParaRPr lang="en-US" dirty="0" smtClean="0"/>
          </a:p>
          <a:p>
            <a:pPr algn="just"/>
            <a:r>
              <a:rPr lang="en-US" dirty="0" smtClean="0"/>
              <a:t>Abstract </a:t>
            </a:r>
            <a:r>
              <a:rPr lang="en-US" dirty="0"/>
              <a:t>methods have only declaration but not implementation. </a:t>
            </a:r>
            <a:endParaRPr lang="en-US" dirty="0" smtClean="0"/>
          </a:p>
          <a:p>
            <a:pPr algn="just"/>
            <a:r>
              <a:rPr lang="en-US" dirty="0" smtClean="0"/>
              <a:t>Abstract </a:t>
            </a:r>
            <a:r>
              <a:rPr lang="en-US" dirty="0"/>
              <a:t>method declaration should compulsory ends with semicolons. </a:t>
            </a:r>
            <a:endParaRPr lang="en-IN" dirty="0"/>
          </a:p>
        </p:txBody>
      </p:sp>
    </p:spTree>
    <p:extLst>
      <p:ext uri="{BB962C8B-B14F-4D97-AF65-F5344CB8AC3E}">
        <p14:creationId xmlns:p14="http://schemas.microsoft.com/office/powerpoint/2010/main" val="254865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Garbage Collection	</a:t>
            </a:r>
            <a:endParaRPr lang="en-IN" dirty="0"/>
          </a:p>
        </p:txBody>
      </p:sp>
      <p:sp>
        <p:nvSpPr>
          <p:cNvPr id="3" name="Content Placeholder 2"/>
          <p:cNvSpPr>
            <a:spLocks noGrp="1"/>
          </p:cNvSpPr>
          <p:nvPr>
            <p:ph idx="1"/>
          </p:nvPr>
        </p:nvSpPr>
        <p:spPr/>
        <p:txBody>
          <a:bodyPr/>
          <a:lstStyle/>
          <a:p>
            <a:pPr algn="just"/>
            <a:r>
              <a:rPr lang="en-US" smtClean="0"/>
              <a:t>GC is </a:t>
            </a:r>
            <a:r>
              <a:rPr lang="en-US" dirty="0"/>
              <a:t>the process of </a:t>
            </a:r>
            <a:r>
              <a:rPr lang="en-US" b="1" dirty="0"/>
              <a:t>automatically identifying and removing unused (unreachable) objects</a:t>
            </a:r>
            <a:r>
              <a:rPr lang="en-US" dirty="0"/>
              <a:t> from memory to free up resources and prevent memory leaks.</a:t>
            </a:r>
            <a:endParaRPr lang="en-IN" dirty="0"/>
          </a:p>
        </p:txBody>
      </p:sp>
    </p:spTree>
    <p:extLst>
      <p:ext uri="{BB962C8B-B14F-4D97-AF65-F5344CB8AC3E}">
        <p14:creationId xmlns:p14="http://schemas.microsoft.com/office/powerpoint/2010/main" val="2358648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Finalize Method</a:t>
            </a:r>
            <a:endParaRPr lang="en-IN" dirty="0"/>
          </a:p>
        </p:txBody>
      </p:sp>
      <p:sp>
        <p:nvSpPr>
          <p:cNvPr id="3" name="Content Placeholder 2"/>
          <p:cNvSpPr>
            <a:spLocks noGrp="1"/>
          </p:cNvSpPr>
          <p:nvPr>
            <p:ph idx="1"/>
          </p:nvPr>
        </p:nvSpPr>
        <p:spPr/>
        <p:txBody>
          <a:bodyPr/>
          <a:lstStyle/>
          <a:p>
            <a:pPr algn="just"/>
            <a:r>
              <a:rPr lang="en-IN" dirty="0" smtClean="0"/>
              <a:t>It is a </a:t>
            </a:r>
            <a:r>
              <a:rPr lang="en-US" dirty="0" smtClean="0"/>
              <a:t>special </a:t>
            </a:r>
            <a:r>
              <a:rPr lang="en-US" dirty="0"/>
              <a:t>method that used to be part of the object destruction process </a:t>
            </a:r>
            <a:endParaRPr lang="en-IN" dirty="0"/>
          </a:p>
        </p:txBody>
      </p:sp>
    </p:spTree>
    <p:extLst>
      <p:ext uri="{BB962C8B-B14F-4D97-AF65-F5344CB8AC3E}">
        <p14:creationId xmlns:p14="http://schemas.microsoft.com/office/powerpoint/2010/main" val="3477020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Interfaces </a:t>
            </a:r>
            <a:endParaRPr lang="en-IN" dirty="0"/>
          </a:p>
        </p:txBody>
      </p:sp>
      <p:sp>
        <p:nvSpPr>
          <p:cNvPr id="3" name="Content Placeholder 2"/>
          <p:cNvSpPr>
            <a:spLocks noGrp="1"/>
          </p:cNvSpPr>
          <p:nvPr>
            <p:ph idx="1"/>
          </p:nvPr>
        </p:nvSpPr>
        <p:spPr/>
        <p:txBody>
          <a:bodyPr>
            <a:normAutofit/>
          </a:bodyPr>
          <a:lstStyle/>
          <a:p>
            <a:r>
              <a:rPr lang="en-US" b="1" dirty="0"/>
              <a:t>An interface in Java is a blueprint of a </a:t>
            </a:r>
            <a:r>
              <a:rPr lang="en-US" b="1" dirty="0" err="1"/>
              <a:t>behaviour</a:t>
            </a:r>
            <a:r>
              <a:rPr lang="en-US" dirty="0"/>
              <a:t>. </a:t>
            </a:r>
            <a:endParaRPr lang="en-US" dirty="0" smtClean="0"/>
          </a:p>
          <a:p>
            <a:r>
              <a:rPr lang="en-US" dirty="0" smtClean="0"/>
              <a:t>A </a:t>
            </a:r>
            <a:r>
              <a:rPr lang="en-US" dirty="0"/>
              <a:t>Java interface contains static constants and abstract methods</a:t>
            </a:r>
            <a:r>
              <a:rPr lang="en-US" dirty="0" smtClean="0"/>
              <a:t>.</a:t>
            </a:r>
          </a:p>
          <a:p>
            <a:r>
              <a:rPr lang="en-US" dirty="0" smtClean="0"/>
              <a:t>Uses keyword </a:t>
            </a:r>
            <a:r>
              <a:rPr lang="en-US" dirty="0" err="1" smtClean="0"/>
              <a:t>implememts</a:t>
            </a:r>
            <a:endParaRPr lang="en-US" dirty="0" smtClean="0"/>
          </a:p>
          <a:p>
            <a:endParaRPr lang="en-IN" dirty="0"/>
          </a:p>
        </p:txBody>
      </p:sp>
    </p:spTree>
    <p:extLst>
      <p:ext uri="{BB962C8B-B14F-4D97-AF65-F5344CB8AC3E}">
        <p14:creationId xmlns:p14="http://schemas.microsoft.com/office/powerpoint/2010/main" val="2032653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Properties</a:t>
            </a:r>
            <a:endParaRPr lang="en-IN" dirty="0"/>
          </a:p>
        </p:txBody>
      </p:sp>
      <p:sp>
        <p:nvSpPr>
          <p:cNvPr id="3" name="Content Placeholder 2"/>
          <p:cNvSpPr>
            <a:spLocks noGrp="1"/>
          </p:cNvSpPr>
          <p:nvPr>
            <p:ph idx="1"/>
          </p:nvPr>
        </p:nvSpPr>
        <p:spPr/>
        <p:txBody>
          <a:bodyPr/>
          <a:lstStyle/>
          <a:p>
            <a:pPr fontAlgn="base"/>
            <a:r>
              <a:rPr lang="en-US" dirty="0"/>
              <a:t>The interface in Java is a mechanism to achieve </a:t>
            </a:r>
            <a:r>
              <a:rPr lang="en-US" b="1" u="sng" dirty="0"/>
              <a:t>abstraction</a:t>
            </a:r>
            <a:r>
              <a:rPr lang="en-US" dirty="0"/>
              <a:t>.</a:t>
            </a:r>
          </a:p>
          <a:p>
            <a:pPr fontAlgn="base"/>
            <a:r>
              <a:rPr lang="en-US" dirty="0"/>
              <a:t>By default,</a:t>
            </a:r>
            <a:r>
              <a:rPr lang="en-US" b="1" dirty="0"/>
              <a:t> variables in an interface are public, static, and final.</a:t>
            </a:r>
            <a:endParaRPr lang="en-US" dirty="0"/>
          </a:p>
          <a:p>
            <a:pPr fontAlgn="base"/>
            <a:r>
              <a:rPr lang="en-US" dirty="0"/>
              <a:t>It is used to achieve abstraction and </a:t>
            </a:r>
            <a:r>
              <a:rPr lang="en-US" b="1" u="sng" dirty="0"/>
              <a:t>multiple inheritance</a:t>
            </a:r>
            <a:r>
              <a:rPr lang="en-US" dirty="0"/>
              <a:t> in Java.</a:t>
            </a:r>
          </a:p>
          <a:p>
            <a:pPr fontAlgn="base"/>
            <a:r>
              <a:rPr lang="en-US" dirty="0"/>
              <a:t>It </a:t>
            </a:r>
            <a:r>
              <a:rPr lang="en-US" b="1" dirty="0"/>
              <a:t>supports loose coupling</a:t>
            </a:r>
            <a:r>
              <a:rPr lang="en-US" dirty="0"/>
              <a:t> (classes depend on behavior, not implementation).</a:t>
            </a:r>
          </a:p>
          <a:p>
            <a:pPr fontAlgn="base"/>
            <a:r>
              <a:rPr lang="en-US" dirty="0"/>
              <a:t>In other words, i</a:t>
            </a:r>
            <a:r>
              <a:rPr lang="en-US" b="1" dirty="0"/>
              <a:t>nterfaces primarily define methods that other classes must implement.</a:t>
            </a:r>
            <a:endParaRPr lang="en-US" dirty="0"/>
          </a:p>
          <a:p>
            <a:endParaRPr lang="en-IN" dirty="0"/>
          </a:p>
        </p:txBody>
      </p:sp>
    </p:spTree>
    <p:extLst>
      <p:ext uri="{BB962C8B-B14F-4D97-AF65-F5344CB8AC3E}">
        <p14:creationId xmlns:p14="http://schemas.microsoft.com/office/powerpoint/2010/main" val="2645281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create object for </a:t>
            </a:r>
            <a:r>
              <a:rPr lang="en-US" dirty="0" smtClean="0"/>
              <a:t>interface?</a:t>
            </a:r>
            <a:endParaRPr lang="en-IN" dirty="0"/>
          </a:p>
        </p:txBody>
      </p:sp>
      <p:sp>
        <p:nvSpPr>
          <p:cNvPr id="3" name="Content Placeholder 2"/>
          <p:cNvSpPr>
            <a:spLocks noGrp="1"/>
          </p:cNvSpPr>
          <p:nvPr>
            <p:ph idx="1"/>
          </p:nvPr>
        </p:nvSpPr>
        <p:spPr/>
        <p:txBody>
          <a:bodyPr/>
          <a:lstStyle/>
          <a:p>
            <a:pPr marL="0" indent="0">
              <a:buNone/>
            </a:pPr>
            <a:r>
              <a:rPr lang="en-IN" dirty="0" smtClean="0"/>
              <a:t>Not possible </a:t>
            </a:r>
            <a:endParaRPr lang="en-IN" dirty="0"/>
          </a:p>
        </p:txBody>
      </p:sp>
    </p:spTree>
    <p:extLst>
      <p:ext uri="{BB962C8B-B14F-4D97-AF65-F5344CB8AC3E}">
        <p14:creationId xmlns:p14="http://schemas.microsoft.com/office/powerpoint/2010/main" val="1366174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classes and interfaces ??</a:t>
            </a:r>
            <a:endParaRPr lang="en-IN" dirty="0"/>
          </a:p>
        </p:txBody>
      </p:sp>
      <p:sp>
        <p:nvSpPr>
          <p:cNvPr id="3" name="Content Placeholder 2"/>
          <p:cNvSpPr>
            <a:spLocks noGrp="1"/>
          </p:cNvSpPr>
          <p:nvPr>
            <p:ph idx="1"/>
          </p:nvPr>
        </p:nvSpPr>
        <p:spPr/>
        <p:txBody>
          <a:bodyPr/>
          <a:lstStyle/>
          <a:p>
            <a:r>
              <a:rPr lang="en-US" dirty="0"/>
              <a:t>To </a:t>
            </a:r>
            <a:r>
              <a:rPr lang="en-US" b="1" dirty="0"/>
              <a:t>create real objects</a:t>
            </a:r>
            <a:r>
              <a:rPr lang="en-US" dirty="0"/>
              <a:t> with properties and </a:t>
            </a:r>
            <a:r>
              <a:rPr lang="en-US" dirty="0" smtClean="0"/>
              <a:t>behaviors</a:t>
            </a:r>
          </a:p>
          <a:p>
            <a:r>
              <a:rPr lang="en-US" dirty="0"/>
              <a:t>When you have </a:t>
            </a:r>
            <a:r>
              <a:rPr lang="en-US" b="1" dirty="0" smtClean="0"/>
              <a:t>shared </a:t>
            </a:r>
            <a:r>
              <a:rPr lang="en-US" b="1" dirty="0"/>
              <a:t>implementation (code</a:t>
            </a:r>
            <a:r>
              <a:rPr lang="en-US" b="1" dirty="0" smtClean="0"/>
              <a:t>)</a:t>
            </a:r>
          </a:p>
          <a:p>
            <a:r>
              <a:rPr lang="en-US" dirty="0"/>
              <a:t>When you need </a:t>
            </a:r>
            <a:r>
              <a:rPr lang="en-US" b="1" dirty="0"/>
              <a:t>constructors</a:t>
            </a:r>
            <a:r>
              <a:rPr lang="en-US" dirty="0"/>
              <a:t>, </a:t>
            </a:r>
            <a:r>
              <a:rPr lang="en-US" b="1" dirty="0"/>
              <a:t>fields</a:t>
            </a:r>
            <a:r>
              <a:rPr lang="en-US" dirty="0"/>
              <a:t>, </a:t>
            </a:r>
            <a:r>
              <a:rPr lang="en-US" b="1" dirty="0"/>
              <a:t>method implementations</a:t>
            </a:r>
            <a:r>
              <a:rPr lang="en-US" dirty="0"/>
              <a:t>, and </a:t>
            </a:r>
            <a:r>
              <a:rPr lang="en-US" b="1" dirty="0" smtClean="0"/>
              <a:t>inheritance</a:t>
            </a:r>
          </a:p>
          <a:p>
            <a:endParaRPr lang="en-US" b="1" dirty="0" smtClean="0"/>
          </a:p>
          <a:p>
            <a:r>
              <a:rPr lang="en-US" dirty="0">
                <a:solidFill>
                  <a:srgbClr val="FF0000"/>
                </a:solidFill>
              </a:rPr>
              <a:t>Note: Use Class when you have specific data and functionality.</a:t>
            </a:r>
            <a:endParaRPr lang="en-IN" dirty="0">
              <a:solidFill>
                <a:srgbClr val="FF0000"/>
              </a:solidFill>
            </a:endParaRPr>
          </a:p>
        </p:txBody>
      </p:sp>
    </p:spTree>
    <p:extLst>
      <p:ext uri="{BB962C8B-B14F-4D97-AF65-F5344CB8AC3E}">
        <p14:creationId xmlns:p14="http://schemas.microsoft.com/office/powerpoint/2010/main" val="1921515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a:t>
            </a:r>
            <a:r>
              <a:rPr lang="en-US" dirty="0" smtClean="0"/>
              <a:t>use </a:t>
            </a:r>
            <a:r>
              <a:rPr lang="en-US" dirty="0"/>
              <a:t>interfaces ??</a:t>
            </a:r>
            <a:r>
              <a:rPr lang="en-US" dirty="0" smtClean="0"/>
              <a:t> </a:t>
            </a:r>
            <a:endParaRPr lang="en-IN" dirty="0"/>
          </a:p>
        </p:txBody>
      </p:sp>
      <p:sp>
        <p:nvSpPr>
          <p:cNvPr id="3" name="Content Placeholder 2"/>
          <p:cNvSpPr>
            <a:spLocks noGrp="1"/>
          </p:cNvSpPr>
          <p:nvPr>
            <p:ph idx="1"/>
          </p:nvPr>
        </p:nvSpPr>
        <p:spPr>
          <a:xfrm>
            <a:off x="342089" y="1875451"/>
            <a:ext cx="4298004" cy="4351338"/>
          </a:xfrm>
        </p:spPr>
        <p:txBody>
          <a:bodyPr/>
          <a:lstStyle/>
          <a:p>
            <a:r>
              <a:rPr lang="en-US" dirty="0"/>
              <a:t>To define a </a:t>
            </a:r>
            <a:r>
              <a:rPr lang="en-US" b="1" dirty="0"/>
              <a:t>contract</a:t>
            </a:r>
            <a:r>
              <a:rPr lang="en-US" dirty="0"/>
              <a:t> or </a:t>
            </a:r>
            <a:r>
              <a:rPr lang="en-US" b="1" dirty="0"/>
              <a:t>blueprint</a:t>
            </a:r>
            <a:r>
              <a:rPr lang="en-US" dirty="0"/>
              <a:t> without implementation</a:t>
            </a:r>
            <a:r>
              <a:rPr lang="en-US" dirty="0" smtClean="0"/>
              <a:t>.</a:t>
            </a:r>
          </a:p>
          <a:p>
            <a:r>
              <a:rPr lang="en-US" dirty="0"/>
              <a:t>When you want to </a:t>
            </a:r>
            <a:r>
              <a:rPr lang="en-US" b="1" dirty="0"/>
              <a:t>enforce rules</a:t>
            </a:r>
            <a:r>
              <a:rPr lang="en-US" dirty="0"/>
              <a:t> across unrelated classes</a:t>
            </a:r>
            <a:r>
              <a:rPr lang="en-US" dirty="0" smtClean="0"/>
              <a:t>.</a:t>
            </a:r>
          </a:p>
          <a:p>
            <a:r>
              <a:rPr lang="en-US" dirty="0"/>
              <a:t>For </a:t>
            </a:r>
            <a:r>
              <a:rPr lang="en-US" b="1" dirty="0"/>
              <a:t>loose coupling</a:t>
            </a:r>
            <a:r>
              <a:rPr lang="en-US" dirty="0"/>
              <a:t>, </a:t>
            </a:r>
            <a:r>
              <a:rPr lang="en-US" b="1" dirty="0"/>
              <a:t>polymorphism</a:t>
            </a:r>
            <a:r>
              <a:rPr lang="en-US" dirty="0"/>
              <a:t>, and </a:t>
            </a:r>
            <a:r>
              <a:rPr lang="en-US" b="1" dirty="0"/>
              <a:t>plug-and-play</a:t>
            </a:r>
            <a:r>
              <a:rPr lang="en-US" dirty="0"/>
              <a:t> behavior.</a:t>
            </a:r>
            <a:endParaRPr lang="en-IN" dirty="0"/>
          </a:p>
        </p:txBody>
      </p:sp>
      <p:pic>
        <p:nvPicPr>
          <p:cNvPr id="4" name="Picture 3"/>
          <p:cNvPicPr>
            <a:picLocks noChangeAspect="1"/>
          </p:cNvPicPr>
          <p:nvPr/>
        </p:nvPicPr>
        <p:blipFill>
          <a:blip r:embed="rId2"/>
          <a:stretch>
            <a:fillRect/>
          </a:stretch>
        </p:blipFill>
        <p:spPr>
          <a:xfrm>
            <a:off x="4892009" y="1825625"/>
            <a:ext cx="7116168" cy="4401164"/>
          </a:xfrm>
          <a:prstGeom prst="rect">
            <a:avLst/>
          </a:prstGeom>
        </p:spPr>
      </p:pic>
    </p:spTree>
    <p:extLst>
      <p:ext uri="{BB962C8B-B14F-4D97-AF65-F5344CB8AC3E}">
        <p14:creationId xmlns:p14="http://schemas.microsoft.com/office/powerpoint/2010/main" val="195688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classes</a:t>
            </a:r>
            <a:endParaRPr lang="en-IN" dirty="0"/>
          </a:p>
        </p:txBody>
      </p:sp>
      <p:sp>
        <p:nvSpPr>
          <p:cNvPr id="3" name="Content Placeholder 2"/>
          <p:cNvSpPr>
            <a:spLocks noGrp="1"/>
          </p:cNvSpPr>
          <p:nvPr>
            <p:ph idx="1"/>
          </p:nvPr>
        </p:nvSpPr>
        <p:spPr>
          <a:xfrm>
            <a:off x="838200" y="2023353"/>
            <a:ext cx="10515600" cy="4153610"/>
          </a:xfrm>
        </p:spPr>
        <p:txBody>
          <a:bodyPr>
            <a:normAutofit lnSpcReduction="10000"/>
          </a:bodyPr>
          <a:lstStyle/>
          <a:p>
            <a:r>
              <a:rPr lang="en-IN" dirty="0"/>
              <a:t>Member Inner </a:t>
            </a:r>
            <a:r>
              <a:rPr lang="en-IN" dirty="0" smtClean="0"/>
              <a:t>Class [A</a:t>
            </a:r>
            <a:r>
              <a:rPr lang="en-US" dirty="0" smtClean="0"/>
              <a:t> </a:t>
            </a:r>
            <a:r>
              <a:rPr lang="en-US" dirty="0"/>
              <a:t>class defined within another class, but not declared as </a:t>
            </a:r>
            <a:r>
              <a:rPr lang="en-US" dirty="0" smtClean="0"/>
              <a:t>static]</a:t>
            </a:r>
            <a:endParaRPr lang="en-IN" dirty="0" smtClean="0"/>
          </a:p>
          <a:p>
            <a:r>
              <a:rPr lang="en-IN" dirty="0"/>
              <a:t>Static Nested </a:t>
            </a:r>
            <a:r>
              <a:rPr lang="en-IN" dirty="0" smtClean="0"/>
              <a:t>Inner Class [</a:t>
            </a:r>
            <a:r>
              <a:rPr lang="en-US" dirty="0"/>
              <a:t>A static nested class in Java is a class declared within another class using </a:t>
            </a:r>
            <a:r>
              <a:rPr lang="en-US" dirty="0" smtClean="0"/>
              <a:t>the static keyword]. </a:t>
            </a:r>
            <a:endParaRPr lang="en-IN" dirty="0" smtClean="0"/>
          </a:p>
          <a:p>
            <a:r>
              <a:rPr lang="en-IN" dirty="0"/>
              <a:t>Local Inner </a:t>
            </a:r>
            <a:r>
              <a:rPr lang="en-IN" dirty="0" smtClean="0"/>
              <a:t>Class [</a:t>
            </a:r>
            <a:r>
              <a:rPr lang="en-US" dirty="0"/>
              <a:t>A local inner class in Java is a class defined within a block of code, typically inside a method</a:t>
            </a:r>
            <a:r>
              <a:rPr lang="en-US" dirty="0" smtClean="0"/>
              <a:t>.]</a:t>
            </a:r>
            <a:endParaRPr lang="en-IN" dirty="0" smtClean="0"/>
          </a:p>
          <a:p>
            <a:r>
              <a:rPr lang="en-IN" dirty="0"/>
              <a:t>Anonymous Inner </a:t>
            </a:r>
            <a:r>
              <a:rPr lang="en-IN" dirty="0" smtClean="0"/>
              <a:t>Class [</a:t>
            </a:r>
            <a:r>
              <a:rPr lang="en-US" dirty="0"/>
              <a:t>An anonymous inner class in Java is a class without a name, defined and instantiated in a single statement. It is used to create objects of a class or interface with specific behavior, often for one-time use</a:t>
            </a:r>
            <a:r>
              <a:rPr lang="en-US" dirty="0" smtClean="0"/>
              <a:t>.]</a:t>
            </a:r>
            <a:endParaRPr lang="en-IN" dirty="0" smtClean="0"/>
          </a:p>
          <a:p>
            <a:endParaRPr lang="en-IN" dirty="0"/>
          </a:p>
        </p:txBody>
      </p:sp>
    </p:spTree>
    <p:extLst>
      <p:ext uri="{BB962C8B-B14F-4D97-AF65-F5344CB8AC3E}">
        <p14:creationId xmlns:p14="http://schemas.microsoft.com/office/powerpoint/2010/main" val="754491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a:t>
            </a:r>
            <a:endParaRPr lang="en-IN" dirty="0"/>
          </a:p>
        </p:txBody>
      </p:sp>
      <p:sp>
        <p:nvSpPr>
          <p:cNvPr id="3" name="Content Placeholder 2"/>
          <p:cNvSpPr>
            <a:spLocks noGrp="1"/>
          </p:cNvSpPr>
          <p:nvPr>
            <p:ph idx="1"/>
          </p:nvPr>
        </p:nvSpPr>
        <p:spPr/>
        <p:txBody>
          <a:bodyPr/>
          <a:lstStyle/>
          <a:p>
            <a:pPr algn="just"/>
            <a:r>
              <a:rPr lang="en-US" dirty="0"/>
              <a:t>Inheritance in Java is a mechanism in which one class acquires the properties (fields and methods) of another class. </a:t>
            </a:r>
            <a:endParaRPr lang="en-US" dirty="0" smtClean="0"/>
          </a:p>
          <a:p>
            <a:pPr algn="just"/>
            <a:r>
              <a:rPr lang="en-US" dirty="0" smtClean="0"/>
              <a:t>It </a:t>
            </a:r>
            <a:r>
              <a:rPr lang="en-US" dirty="0"/>
              <a:t>is a fundamental concept of object-oriented programming (OOP) that allows for code reusability and the creation of hierarchical relationships between classes. </a:t>
            </a:r>
            <a:endParaRPr lang="en-US" dirty="0" smtClean="0"/>
          </a:p>
          <a:p>
            <a:pPr algn="just"/>
            <a:r>
              <a:rPr lang="en-US" dirty="0" smtClean="0"/>
              <a:t>The </a:t>
            </a:r>
            <a:r>
              <a:rPr lang="en-US" dirty="0"/>
              <a:t>class that inherits properties is known as the subclass (or derived class or child class), and the class whose properties are inherited is known as the superclass (or base class or parent class). </a:t>
            </a:r>
            <a:endParaRPr lang="en-IN" dirty="0"/>
          </a:p>
        </p:txBody>
      </p:sp>
    </p:spTree>
    <p:extLst>
      <p:ext uri="{BB962C8B-B14F-4D97-AF65-F5344CB8AC3E}">
        <p14:creationId xmlns:p14="http://schemas.microsoft.com/office/powerpoint/2010/main" val="504991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Key </a:t>
            </a:r>
            <a:r>
              <a:rPr lang="en-IN" dirty="0" smtClean="0"/>
              <a:t>characteristics of </a:t>
            </a:r>
            <a:r>
              <a:rPr lang="en-IN" dirty="0"/>
              <a:t>Anonymous Inner Class </a:t>
            </a:r>
            <a:r>
              <a:rPr lang="en-IN" dirty="0" smtClean="0"/>
              <a:t>:</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US" b="1" dirty="0"/>
              <a:t>No Name:</a:t>
            </a:r>
            <a:r>
              <a:rPr lang="en-US" dirty="0"/>
              <a:t> It has no explicit name</a:t>
            </a:r>
            <a:r>
              <a:rPr lang="en-US" dirty="0" smtClean="0"/>
              <a:t>.</a:t>
            </a:r>
          </a:p>
          <a:p>
            <a:r>
              <a:rPr lang="en-US" b="1" dirty="0"/>
              <a:t>Single Object:</a:t>
            </a:r>
            <a:r>
              <a:rPr lang="en-US" dirty="0"/>
              <a:t> Only one object is created from it</a:t>
            </a:r>
            <a:r>
              <a:rPr lang="en-US" dirty="0" smtClean="0"/>
              <a:t>.</a:t>
            </a:r>
          </a:p>
          <a:p>
            <a:r>
              <a:rPr lang="en-US" b="1" dirty="0"/>
              <a:t>Extends or Implements:</a:t>
            </a:r>
            <a:r>
              <a:rPr lang="en-US" dirty="0"/>
              <a:t> It either extends a class or implements an interface</a:t>
            </a:r>
            <a:r>
              <a:rPr lang="en-US" dirty="0" smtClean="0"/>
              <a:t>.</a:t>
            </a:r>
          </a:p>
          <a:p>
            <a:r>
              <a:rPr lang="en-US" b="1" dirty="0"/>
              <a:t>Defined Inside Another Class:</a:t>
            </a:r>
            <a:r>
              <a:rPr lang="en-US" dirty="0"/>
              <a:t> It must be defined within another class (inner class</a:t>
            </a:r>
            <a:r>
              <a:rPr lang="en-US" dirty="0" smtClean="0"/>
              <a:t>).</a:t>
            </a:r>
          </a:p>
          <a:p>
            <a:r>
              <a:rPr lang="en-US" b="1" dirty="0"/>
              <a:t>No Constructor:</a:t>
            </a:r>
            <a:r>
              <a:rPr lang="en-US" dirty="0"/>
              <a:t> It cannot have a constructor due to the lack of a name. However, it can use an instance initializer block for initialization</a:t>
            </a:r>
            <a:r>
              <a:rPr lang="en-US" dirty="0" smtClean="0"/>
              <a:t>.</a:t>
            </a:r>
          </a:p>
          <a:p>
            <a:r>
              <a:rPr lang="en-US" b="1" dirty="0"/>
              <a:t>One-Time Use:</a:t>
            </a:r>
            <a:r>
              <a:rPr lang="en-US" dirty="0"/>
              <a:t> Typically used when a class is only needed once, avoiding the creation of a separate named class.</a:t>
            </a:r>
            <a:endParaRPr lang="en-IN" dirty="0"/>
          </a:p>
        </p:txBody>
      </p:sp>
    </p:spTree>
    <p:extLst>
      <p:ext uri="{BB962C8B-B14F-4D97-AF65-F5344CB8AC3E}">
        <p14:creationId xmlns:p14="http://schemas.microsoft.com/office/powerpoint/2010/main" val="410896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Error vs. Exception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0833339"/>
              </p:ext>
            </p:extLst>
          </p:nvPr>
        </p:nvGraphicFramePr>
        <p:xfrm>
          <a:off x="760379" y="1942356"/>
          <a:ext cx="10515600" cy="3048000"/>
        </p:xfrm>
        <a:graphic>
          <a:graphicData uri="http://schemas.openxmlformats.org/drawingml/2006/table">
            <a:tbl>
              <a:tblPr firstRow="1" bandRow="1">
                <a:tableStyleId>{5C22544A-7EE6-4342-B048-85BDC9FD1C3A}</a:tableStyleId>
              </a:tblPr>
              <a:tblGrid>
                <a:gridCol w="1603443">
                  <a:extLst>
                    <a:ext uri="{9D8B030D-6E8A-4147-A177-3AD203B41FA5}">
                      <a16:colId xmlns:a16="http://schemas.microsoft.com/office/drawing/2014/main" val="26901607"/>
                    </a:ext>
                  </a:extLst>
                </a:gridCol>
                <a:gridCol w="4192621">
                  <a:extLst>
                    <a:ext uri="{9D8B030D-6E8A-4147-A177-3AD203B41FA5}">
                      <a16:colId xmlns:a16="http://schemas.microsoft.com/office/drawing/2014/main" val="731760412"/>
                    </a:ext>
                  </a:extLst>
                </a:gridCol>
                <a:gridCol w="4719536">
                  <a:extLst>
                    <a:ext uri="{9D8B030D-6E8A-4147-A177-3AD203B41FA5}">
                      <a16:colId xmlns:a16="http://schemas.microsoft.com/office/drawing/2014/main" val="2271793719"/>
                    </a:ext>
                  </a:extLst>
                </a:gridCol>
              </a:tblGrid>
              <a:tr h="370840">
                <a:tc>
                  <a:txBody>
                    <a:bodyPr/>
                    <a:lstStyle/>
                    <a:p>
                      <a:pPr algn="ctr" rtl="0" fontAlgn="base"/>
                      <a:r>
                        <a:rPr lang="en-IN" sz="2000" b="1" dirty="0">
                          <a:effectLst/>
                        </a:rPr>
                        <a:t>Aspect</a:t>
                      </a:r>
                    </a:p>
                  </a:txBody>
                  <a:tcPr marL="38100" marR="38100" marT="76200" marB="76200" anchor="ctr"/>
                </a:tc>
                <a:tc>
                  <a:txBody>
                    <a:bodyPr/>
                    <a:lstStyle/>
                    <a:p>
                      <a:pPr algn="ctr" rtl="0" fontAlgn="base"/>
                      <a:r>
                        <a:rPr lang="en-IN" sz="2000" b="1" dirty="0">
                          <a:effectLst/>
                        </a:rPr>
                        <a:t>Error</a:t>
                      </a:r>
                    </a:p>
                  </a:txBody>
                  <a:tcPr marL="76200" marR="76200" marT="76200" marB="76200" anchor="ctr"/>
                </a:tc>
                <a:tc>
                  <a:txBody>
                    <a:bodyPr/>
                    <a:lstStyle/>
                    <a:p>
                      <a:pPr algn="ctr" rtl="0" fontAlgn="base"/>
                      <a:r>
                        <a:rPr lang="en-IN" sz="2000" b="1" dirty="0">
                          <a:effectLst/>
                        </a:rPr>
                        <a:t>Exception</a:t>
                      </a:r>
                    </a:p>
                  </a:txBody>
                  <a:tcPr marL="76200" marR="76200" marT="76200" marB="76200" anchor="ctr"/>
                </a:tc>
                <a:extLst>
                  <a:ext uri="{0D108BD9-81ED-4DB2-BD59-A6C34878D82A}">
                    <a16:rowId xmlns:a16="http://schemas.microsoft.com/office/drawing/2014/main" val="813617102"/>
                  </a:ext>
                </a:extLst>
              </a:tr>
              <a:tr h="370840">
                <a:tc>
                  <a:txBody>
                    <a:bodyPr/>
                    <a:lstStyle/>
                    <a:p>
                      <a:r>
                        <a:rPr lang="en-IN" sz="1800" b="0" i="0" kern="1200" dirty="0" smtClean="0">
                          <a:solidFill>
                            <a:schemeClr val="dk1"/>
                          </a:solidFill>
                          <a:effectLst/>
                          <a:latin typeface="+mn-lt"/>
                          <a:ea typeface="+mn-ea"/>
                          <a:cs typeface="+mn-cs"/>
                        </a:rPr>
                        <a:t>Definition</a:t>
                      </a:r>
                      <a:endParaRPr lang="en-IN" sz="1800" b="0" i="0" kern="1200" dirty="0">
                        <a:solidFill>
                          <a:schemeClr val="dk1"/>
                        </a:solidFill>
                        <a:effectLst/>
                        <a:latin typeface="+mn-lt"/>
                        <a:ea typeface="+mn-ea"/>
                        <a:cs typeface="+mn-cs"/>
                      </a:endParaRPr>
                    </a:p>
                  </a:txBody>
                  <a:tcPr/>
                </a:tc>
                <a:tc>
                  <a:txBody>
                    <a:bodyPr/>
                    <a:lstStyle/>
                    <a:p>
                      <a:pPr algn="ctr" rtl="0" fontAlgn="base"/>
                      <a:r>
                        <a:rPr lang="en-US" sz="1800" b="0" i="0" kern="1200" dirty="0" smtClean="0">
                          <a:solidFill>
                            <a:schemeClr val="dk1"/>
                          </a:solidFill>
                          <a:effectLst/>
                          <a:latin typeface="+mn-lt"/>
                          <a:ea typeface="+mn-ea"/>
                          <a:cs typeface="+mn-cs"/>
                        </a:rPr>
                        <a:t>An </a:t>
                      </a:r>
                      <a:r>
                        <a:rPr lang="en-US" sz="1800" b="0" i="0" kern="1200" dirty="0">
                          <a:solidFill>
                            <a:schemeClr val="dk1"/>
                          </a:solidFill>
                          <a:effectLst/>
                          <a:latin typeface="+mn-lt"/>
                          <a:ea typeface="+mn-ea"/>
                          <a:cs typeface="+mn-cs"/>
                        </a:rPr>
                        <a:t>Error indicates a serious problem that a reasonable application should not try to catch.</a:t>
                      </a:r>
                    </a:p>
                  </a:txBody>
                  <a:tcPr marL="76200" marR="76200" marT="106680" marB="106680" anchor="ctr"/>
                </a:tc>
                <a:tc>
                  <a:txBody>
                    <a:bodyPr/>
                    <a:lstStyle/>
                    <a:p>
                      <a:r>
                        <a:rPr lang="en-US" sz="1800" b="0" i="0" kern="1200" smtClean="0">
                          <a:solidFill>
                            <a:schemeClr val="dk1"/>
                          </a:solidFill>
                          <a:effectLst/>
                          <a:latin typeface="+mn-lt"/>
                          <a:ea typeface="+mn-ea"/>
                          <a:cs typeface="+mn-cs"/>
                        </a:rPr>
                        <a:t>Exception indicates conditions that a reasonable application might try to catch</a:t>
                      </a:r>
                      <a:endParaRPr lang="en-IN" sz="1800" b="0" i="0" kern="1200">
                        <a:solidFill>
                          <a:schemeClr val="dk1"/>
                        </a:solidFill>
                        <a:effectLst/>
                        <a:latin typeface="+mn-lt"/>
                        <a:ea typeface="+mn-ea"/>
                        <a:cs typeface="+mn-cs"/>
                      </a:endParaRPr>
                    </a:p>
                  </a:txBody>
                  <a:tcPr/>
                </a:tc>
                <a:extLst>
                  <a:ext uri="{0D108BD9-81ED-4DB2-BD59-A6C34878D82A}">
                    <a16:rowId xmlns:a16="http://schemas.microsoft.com/office/drawing/2014/main" val="1807537341"/>
                  </a:ext>
                </a:extLst>
              </a:tr>
              <a:tr h="370840">
                <a:tc>
                  <a:txBody>
                    <a:bodyPr/>
                    <a:lstStyle/>
                    <a:p>
                      <a:r>
                        <a:rPr lang="en-IN" sz="1800" b="0" i="0" kern="1200" dirty="0" smtClean="0">
                          <a:solidFill>
                            <a:schemeClr val="dk1"/>
                          </a:solidFill>
                          <a:effectLst/>
                          <a:latin typeface="+mn-lt"/>
                          <a:ea typeface="+mn-ea"/>
                          <a:cs typeface="+mn-cs"/>
                        </a:rPr>
                        <a:t>Cause</a:t>
                      </a:r>
                      <a:endParaRPr lang="en-IN" sz="1800" b="0" i="0" kern="1200" dirty="0">
                        <a:solidFill>
                          <a:schemeClr val="dk1"/>
                        </a:solidFill>
                        <a:effectLst/>
                        <a:latin typeface="+mn-lt"/>
                        <a:ea typeface="+mn-ea"/>
                        <a:cs typeface="+mn-cs"/>
                      </a:endParaRPr>
                    </a:p>
                  </a:txBody>
                  <a:tcPr/>
                </a:tc>
                <a:tc>
                  <a:txBody>
                    <a:bodyPr/>
                    <a:lstStyle/>
                    <a:p>
                      <a:r>
                        <a:rPr lang="en-US" sz="1800" b="0" i="0" kern="1200" smtClean="0">
                          <a:solidFill>
                            <a:schemeClr val="dk1"/>
                          </a:solidFill>
                          <a:effectLst/>
                          <a:latin typeface="+mn-lt"/>
                          <a:ea typeface="+mn-ea"/>
                          <a:cs typeface="+mn-cs"/>
                        </a:rPr>
                        <a:t>Caused by issues with the JVM or hardware.</a:t>
                      </a:r>
                      <a:endParaRPr lang="en-IN" sz="1800" b="0" i="0" kern="1200">
                        <a:solidFill>
                          <a:schemeClr val="dk1"/>
                        </a:solidFill>
                        <a:effectLst/>
                        <a:latin typeface="+mn-lt"/>
                        <a:ea typeface="+mn-ea"/>
                        <a:cs typeface="+mn-cs"/>
                      </a:endParaRPr>
                    </a:p>
                  </a:txBody>
                  <a:tcPr/>
                </a:tc>
                <a:tc>
                  <a:txBody>
                    <a:bodyPr/>
                    <a:lstStyle/>
                    <a:p>
                      <a:r>
                        <a:rPr lang="en-US" sz="1800" b="0" i="0" kern="1200" smtClean="0">
                          <a:solidFill>
                            <a:schemeClr val="dk1"/>
                          </a:solidFill>
                          <a:effectLst/>
                          <a:latin typeface="+mn-lt"/>
                          <a:ea typeface="+mn-ea"/>
                          <a:cs typeface="+mn-cs"/>
                        </a:rPr>
                        <a:t>Caused by conditions in the program such as invalid input or logic errors.</a:t>
                      </a:r>
                      <a:endParaRPr lang="en-IN" sz="1800" b="0" i="0" kern="1200">
                        <a:solidFill>
                          <a:schemeClr val="dk1"/>
                        </a:solidFill>
                        <a:effectLst/>
                        <a:latin typeface="+mn-lt"/>
                        <a:ea typeface="+mn-ea"/>
                        <a:cs typeface="+mn-cs"/>
                      </a:endParaRPr>
                    </a:p>
                  </a:txBody>
                  <a:tcPr/>
                </a:tc>
                <a:extLst>
                  <a:ext uri="{0D108BD9-81ED-4DB2-BD59-A6C34878D82A}">
                    <a16:rowId xmlns:a16="http://schemas.microsoft.com/office/drawing/2014/main" val="3577541208"/>
                  </a:ext>
                </a:extLst>
              </a:tr>
              <a:tr h="370840">
                <a:tc>
                  <a:txBody>
                    <a:bodyPr/>
                    <a:lstStyle/>
                    <a:p>
                      <a:r>
                        <a:rPr lang="en-IN" sz="1800" b="0" i="0" kern="1200" dirty="0" smtClean="0">
                          <a:solidFill>
                            <a:schemeClr val="dk1"/>
                          </a:solidFill>
                          <a:effectLst/>
                          <a:latin typeface="+mn-lt"/>
                          <a:ea typeface="+mn-ea"/>
                          <a:cs typeface="+mn-cs"/>
                        </a:rPr>
                        <a:t>Examples</a:t>
                      </a:r>
                      <a:endParaRPr lang="en-IN" sz="1800" b="0" i="0" kern="1200" dirty="0">
                        <a:solidFill>
                          <a:schemeClr val="dk1"/>
                        </a:solidFill>
                        <a:effectLst/>
                        <a:latin typeface="+mn-lt"/>
                        <a:ea typeface="+mn-ea"/>
                        <a:cs typeface="+mn-cs"/>
                      </a:endParaRPr>
                    </a:p>
                  </a:txBody>
                  <a:tcPr/>
                </a:tc>
                <a:tc>
                  <a:txBody>
                    <a:bodyPr/>
                    <a:lstStyle/>
                    <a:p>
                      <a:pPr rtl="0" fontAlgn="base"/>
                      <a:r>
                        <a:rPr lang="en-IN" sz="1800" b="0" i="0" kern="1200" dirty="0" err="1" smtClean="0">
                          <a:solidFill>
                            <a:schemeClr val="dk1"/>
                          </a:solidFill>
                          <a:effectLst/>
                          <a:latin typeface="+mn-lt"/>
                          <a:ea typeface="+mn-ea"/>
                          <a:cs typeface="+mn-cs"/>
                          <a:hlinkClick r:id="rId2"/>
                        </a:rPr>
                        <a:t>OutOfMemoryError</a:t>
                      </a:r>
                      <a:endParaRPr lang="en-IN" sz="1800" b="0" i="0" kern="1200" dirty="0" smtClean="0">
                        <a:solidFill>
                          <a:schemeClr val="dk1"/>
                        </a:solidFill>
                        <a:effectLst/>
                        <a:latin typeface="+mn-lt"/>
                        <a:ea typeface="+mn-ea"/>
                        <a:cs typeface="+mn-cs"/>
                      </a:endParaRPr>
                    </a:p>
                    <a:p>
                      <a:pPr rtl="0" fontAlgn="base"/>
                      <a:r>
                        <a:rPr lang="en-IN" sz="1800" b="0" i="0" kern="1200" dirty="0" err="1" smtClean="0">
                          <a:solidFill>
                            <a:schemeClr val="dk1"/>
                          </a:solidFill>
                          <a:effectLst/>
                          <a:latin typeface="+mn-lt"/>
                          <a:ea typeface="+mn-ea"/>
                          <a:cs typeface="+mn-cs"/>
                          <a:hlinkClick r:id="rId3"/>
                        </a:rPr>
                        <a:t>StackOverFlowError</a:t>
                      </a:r>
                      <a:endParaRPr lang="en-IN" sz="1800" b="0" i="0" kern="1200" dirty="0" smtClean="0">
                        <a:solidFill>
                          <a:schemeClr val="dk1"/>
                        </a:solidFill>
                        <a:effectLst/>
                        <a:latin typeface="+mn-lt"/>
                        <a:ea typeface="+mn-ea"/>
                        <a:cs typeface="+mn-cs"/>
                      </a:endParaRPr>
                    </a:p>
                    <a:p>
                      <a:endParaRPr lang="en-IN" sz="1800" b="0" i="0" kern="1200" dirty="0">
                        <a:solidFill>
                          <a:schemeClr val="dk1"/>
                        </a:solidFill>
                        <a:effectLst/>
                        <a:latin typeface="+mn-lt"/>
                        <a:ea typeface="+mn-ea"/>
                        <a:cs typeface="+mn-cs"/>
                      </a:endParaRPr>
                    </a:p>
                  </a:txBody>
                  <a:tcPr/>
                </a:tc>
                <a:tc>
                  <a:txBody>
                    <a:bodyPr/>
                    <a:lstStyle/>
                    <a:p>
                      <a:pPr rtl="0" fontAlgn="base"/>
                      <a:r>
                        <a:rPr lang="en-IN" sz="1800" b="0" i="0" kern="1200" dirty="0" err="1" smtClean="0">
                          <a:solidFill>
                            <a:schemeClr val="dk1"/>
                          </a:solidFill>
                          <a:effectLst/>
                          <a:latin typeface="+mn-lt"/>
                          <a:ea typeface="+mn-ea"/>
                          <a:cs typeface="+mn-cs"/>
                          <a:hlinkClick r:id="rId4"/>
                        </a:rPr>
                        <a:t>IOException</a:t>
                      </a:r>
                      <a:endParaRPr lang="en-IN" sz="1800" b="0" i="0" kern="1200" dirty="0" smtClean="0">
                        <a:solidFill>
                          <a:schemeClr val="dk1"/>
                        </a:solidFill>
                        <a:effectLst/>
                        <a:latin typeface="+mn-lt"/>
                        <a:ea typeface="+mn-ea"/>
                        <a:cs typeface="+mn-cs"/>
                      </a:endParaRPr>
                    </a:p>
                    <a:p>
                      <a:pPr rtl="0" fontAlgn="base"/>
                      <a:r>
                        <a:rPr lang="en-IN" sz="1800" b="0" i="0" kern="1200" dirty="0" err="1" smtClean="0">
                          <a:solidFill>
                            <a:schemeClr val="dk1"/>
                          </a:solidFill>
                          <a:effectLst/>
                          <a:latin typeface="+mn-lt"/>
                          <a:ea typeface="+mn-ea"/>
                          <a:cs typeface="+mn-cs"/>
                          <a:hlinkClick r:id="rId5"/>
                        </a:rPr>
                        <a:t>NullPointerException</a:t>
                      </a:r>
                      <a:endParaRPr lang="en-IN"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3563011118"/>
                  </a:ext>
                </a:extLst>
              </a:tr>
            </a:tbl>
          </a:graphicData>
        </a:graphic>
      </p:graphicFrame>
    </p:spTree>
    <p:extLst>
      <p:ext uri="{BB962C8B-B14F-4D97-AF65-F5344CB8AC3E}">
        <p14:creationId xmlns:p14="http://schemas.microsoft.com/office/powerpoint/2010/main" val="3011891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Handling </a:t>
            </a:r>
            <a:endParaRPr lang="en-IN" dirty="0"/>
          </a:p>
        </p:txBody>
      </p:sp>
      <p:sp>
        <p:nvSpPr>
          <p:cNvPr id="3" name="Content Placeholder 2"/>
          <p:cNvSpPr>
            <a:spLocks noGrp="1"/>
          </p:cNvSpPr>
          <p:nvPr>
            <p:ph idx="1"/>
          </p:nvPr>
        </p:nvSpPr>
        <p:spPr>
          <a:xfrm>
            <a:off x="838200" y="2042809"/>
            <a:ext cx="10515600" cy="4134154"/>
          </a:xfrm>
        </p:spPr>
        <p:txBody>
          <a:bodyPr/>
          <a:lstStyle/>
          <a:p>
            <a:pPr algn="just"/>
            <a:r>
              <a:rPr lang="en-US"/>
              <a:t>Exception handling in Java is a mechanism to manage runtime errors, ensuring the program's normal flow is maintained</a:t>
            </a:r>
            <a:r>
              <a:rPr lang="en-US"/>
              <a:t>. </a:t>
            </a:r>
            <a:endParaRPr lang="en-US" smtClean="0"/>
          </a:p>
          <a:p>
            <a:pPr algn="just"/>
            <a:endParaRPr lang="en-US" dirty="0"/>
          </a:p>
          <a:p>
            <a:pPr algn="just"/>
            <a:r>
              <a:rPr lang="en-US" dirty="0" smtClean="0"/>
              <a:t>Exceptions </a:t>
            </a:r>
            <a:r>
              <a:rPr lang="en-US" dirty="0"/>
              <a:t>are events that disrupt the program's execution, typically caused by unexpected conditions like invalid input or resource unavailability.</a:t>
            </a:r>
          </a:p>
          <a:p>
            <a:pPr algn="just"/>
            <a:endParaRPr lang="en-IN"/>
          </a:p>
        </p:txBody>
      </p:sp>
    </p:spTree>
    <p:extLst>
      <p:ext uri="{BB962C8B-B14F-4D97-AF65-F5344CB8AC3E}">
        <p14:creationId xmlns:p14="http://schemas.microsoft.com/office/powerpoint/2010/main" val="2770877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Java Exception Hierarchy</a:t>
            </a:r>
            <a:br>
              <a:rPr lang="en-IN" b="1" dirty="0"/>
            </a:br>
            <a:endParaRPr lang="en-IN" dirty="0"/>
          </a:p>
        </p:txBody>
      </p:sp>
      <p:sp>
        <p:nvSpPr>
          <p:cNvPr id="3" name="Content Placeholder 2"/>
          <p:cNvSpPr>
            <a:spLocks noGrp="1"/>
          </p:cNvSpPr>
          <p:nvPr>
            <p:ph idx="1"/>
          </p:nvPr>
        </p:nvSpPr>
        <p:spPr/>
        <p:txBody>
          <a:bodyPr/>
          <a:lstStyle/>
          <a:p>
            <a:pPr algn="just"/>
            <a:r>
              <a:rPr lang="en-US"/>
              <a:t>All exception and error types are subclasses of the class </a:t>
            </a:r>
            <a:r>
              <a:rPr lang="en-US" b="1" u="sng" dirty="0" err="1"/>
              <a:t>Throwable</a:t>
            </a:r>
            <a:r>
              <a:rPr lang="en-US" dirty="0"/>
              <a:t>, which is the base class of the hierarchy</a:t>
            </a:r>
            <a:endParaRPr lang="en-IN"/>
          </a:p>
        </p:txBody>
      </p:sp>
      <p:pic>
        <p:nvPicPr>
          <p:cNvPr id="4" name="Picture 3"/>
          <p:cNvPicPr>
            <a:picLocks noChangeAspect="1"/>
          </p:cNvPicPr>
          <p:nvPr/>
        </p:nvPicPr>
        <p:blipFill>
          <a:blip r:embed="rId2"/>
          <a:stretch>
            <a:fillRect/>
          </a:stretch>
        </p:blipFill>
        <p:spPr>
          <a:xfrm>
            <a:off x="3061864" y="2854007"/>
            <a:ext cx="6068272" cy="3581900"/>
          </a:xfrm>
          <a:prstGeom prst="rect">
            <a:avLst/>
          </a:prstGeom>
        </p:spPr>
      </p:pic>
    </p:spTree>
    <p:extLst>
      <p:ext uri="{BB962C8B-B14F-4D97-AF65-F5344CB8AC3E}">
        <p14:creationId xmlns:p14="http://schemas.microsoft.com/office/powerpoint/2010/main" val="147171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375" y="0"/>
            <a:ext cx="10515600" cy="1325563"/>
          </a:xfrm>
        </p:spPr>
        <p:txBody>
          <a:bodyPr/>
          <a:lstStyle/>
          <a:p>
            <a:pPr algn="ctr"/>
            <a:r>
              <a:rPr lang="en-IN" dirty="0" smtClean="0"/>
              <a:t>Assertion Error</a:t>
            </a:r>
            <a:endParaRPr lang="en-IN" dirty="0"/>
          </a:p>
        </p:txBody>
      </p:sp>
      <p:sp>
        <p:nvSpPr>
          <p:cNvPr id="4" name="Rectangle 1"/>
          <p:cNvSpPr>
            <a:spLocks noGrp="1" noChangeArrowheads="1"/>
          </p:cNvSpPr>
          <p:nvPr>
            <p:ph idx="1"/>
          </p:nvPr>
        </p:nvSpPr>
        <p:spPr bwMode="auto">
          <a:xfrm>
            <a:off x="653375" y="1631276"/>
            <a:ext cx="110489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sz="2000" dirty="0"/>
              <a:t>An </a:t>
            </a:r>
            <a:r>
              <a:rPr lang="en-US" sz="2000" b="1" dirty="0"/>
              <a:t>assertion</a:t>
            </a:r>
            <a:r>
              <a:rPr lang="en-US" sz="2000" dirty="0"/>
              <a:t> allows testing the correctness of any assumptions that have been made in the program</a:t>
            </a:r>
            <a:r>
              <a:rPr lang="en-US" sz="2000" dirty="0" smtClean="0"/>
              <a:t>.</a:t>
            </a:r>
          </a:p>
          <a:p>
            <a:pPr marL="0" lvl="0" indent="0">
              <a:lnSpc>
                <a:spcPct val="100000"/>
              </a:lnSpc>
              <a:buNone/>
            </a:pPr>
            <a:endParaRPr kumimoji="0" lang="en-US" altLang="en-US" sz="2000" b="0" i="0" u="none" strike="noStrike" cap="none" normalizeH="0" baseline="0" dirty="0" smtClean="0">
              <a:ln>
                <a:noFill/>
              </a:ln>
              <a:solidFill>
                <a:srgbClr val="001D35"/>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An </a:t>
            </a:r>
            <a:r>
              <a:rPr lang="en-US" altLang="en-US" sz="2000" dirty="0" err="1"/>
              <a:t>AssertionError</a:t>
            </a:r>
            <a:r>
              <a:rPr lang="en-US" altLang="en-US" sz="2000" dirty="0"/>
              <a:t> in Java is a type of error that occurs when an assert statement evaluates to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n-lt"/>
              </a:rPr>
              <a:t> </a:t>
            </a:r>
          </a:p>
        </p:txBody>
      </p:sp>
      <p:pic>
        <p:nvPicPr>
          <p:cNvPr id="5" name="Picture 4"/>
          <p:cNvPicPr>
            <a:picLocks noChangeAspect="1"/>
          </p:cNvPicPr>
          <p:nvPr/>
        </p:nvPicPr>
        <p:blipFill>
          <a:blip r:embed="rId2"/>
          <a:stretch>
            <a:fillRect/>
          </a:stretch>
        </p:blipFill>
        <p:spPr>
          <a:xfrm>
            <a:off x="2631865" y="3656770"/>
            <a:ext cx="6878010" cy="2924583"/>
          </a:xfrm>
          <a:prstGeom prst="rect">
            <a:avLst/>
          </a:prstGeom>
        </p:spPr>
      </p:pic>
    </p:spTree>
    <p:extLst>
      <p:ext uri="{BB962C8B-B14F-4D97-AF65-F5344CB8AC3E}">
        <p14:creationId xmlns:p14="http://schemas.microsoft.com/office/powerpoint/2010/main" val="3719969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Exceptions</a:t>
            </a:r>
            <a:r>
              <a:rPr lang="en-US"/>
              <a:t> can occur due to</a:t>
            </a:r>
            <a:r>
              <a:rPr lang="en-US"/>
              <a:t> </a:t>
            </a:r>
            <a:r>
              <a:rPr lang="en-US" smtClean="0"/>
              <a:t>between several </a:t>
            </a:r>
            <a:r>
              <a:rPr lang="en-US"/>
              <a:t>reasons, such as:</a:t>
            </a:r>
            <a:br>
              <a:rPr lang="en-US"/>
            </a:br>
            <a:endParaRPr lang="en-IN"/>
          </a:p>
        </p:txBody>
      </p:sp>
      <p:sp>
        <p:nvSpPr>
          <p:cNvPr id="3" name="Content Placeholder 2"/>
          <p:cNvSpPr>
            <a:spLocks noGrp="1"/>
          </p:cNvSpPr>
          <p:nvPr>
            <p:ph idx="1"/>
          </p:nvPr>
        </p:nvSpPr>
        <p:spPr/>
        <p:txBody>
          <a:bodyPr>
            <a:normAutofit fontScale="85000" lnSpcReduction="20000"/>
          </a:bodyPr>
          <a:lstStyle/>
          <a:p>
            <a:pPr fontAlgn="base"/>
            <a:r>
              <a:rPr lang="en-US" smtClean="0"/>
              <a:t>Invalid </a:t>
            </a:r>
            <a:r>
              <a:rPr lang="en-US" dirty="0"/>
              <a:t>user input</a:t>
            </a:r>
          </a:p>
          <a:p>
            <a:pPr fontAlgn="base"/>
            <a:r>
              <a:rPr lang="en-US" dirty="0"/>
              <a:t>Device failure</a:t>
            </a:r>
          </a:p>
          <a:p>
            <a:pPr fontAlgn="base"/>
            <a:r>
              <a:rPr lang="en-US" dirty="0"/>
              <a:t>Loss of network connection</a:t>
            </a:r>
          </a:p>
          <a:p>
            <a:pPr fontAlgn="base"/>
            <a:r>
              <a:rPr lang="en-US" dirty="0"/>
              <a:t>Physical limitations (out-of-disk memory)</a:t>
            </a:r>
          </a:p>
          <a:p>
            <a:pPr fontAlgn="base"/>
            <a:r>
              <a:rPr lang="en-US" dirty="0"/>
              <a:t>Code errors</a:t>
            </a:r>
          </a:p>
          <a:p>
            <a:pPr fontAlgn="base"/>
            <a:r>
              <a:rPr lang="en-US" dirty="0"/>
              <a:t>Out of bound</a:t>
            </a:r>
          </a:p>
          <a:p>
            <a:pPr fontAlgn="base"/>
            <a:r>
              <a:rPr lang="en-US" dirty="0"/>
              <a:t>Null reference</a:t>
            </a:r>
          </a:p>
          <a:p>
            <a:pPr fontAlgn="base"/>
            <a:r>
              <a:rPr lang="en-US" dirty="0"/>
              <a:t>Type mismatch</a:t>
            </a:r>
          </a:p>
          <a:p>
            <a:pPr fontAlgn="base"/>
            <a:r>
              <a:rPr lang="en-US" dirty="0"/>
              <a:t>Opening an unavailable file</a:t>
            </a:r>
          </a:p>
          <a:p>
            <a:pPr fontAlgn="base"/>
            <a:r>
              <a:rPr lang="en-US" dirty="0"/>
              <a:t>Database errors</a:t>
            </a:r>
          </a:p>
          <a:p>
            <a:pPr fontAlgn="base"/>
            <a:r>
              <a:rPr lang="en-US" dirty="0"/>
              <a:t>Arithmetic errors</a:t>
            </a:r>
          </a:p>
          <a:p>
            <a:endParaRPr lang="en-IN"/>
          </a:p>
        </p:txBody>
      </p:sp>
    </p:spTree>
    <p:extLst>
      <p:ext uri="{BB962C8B-B14F-4D97-AF65-F5344CB8AC3E}">
        <p14:creationId xmlns:p14="http://schemas.microsoft.com/office/powerpoint/2010/main" val="1678389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Exception Handling </a:t>
            </a:r>
            <a:endParaRPr lang="en-IN" dirty="0"/>
          </a:p>
        </p:txBody>
      </p:sp>
      <p:sp>
        <p:nvSpPr>
          <p:cNvPr id="7" name="AutoShape 8" descr="https://media.geeksforgeeks.org/wp-content/uploads/20240730174225/Exceptions-in-Java-1-768.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https://media.geeksforgeeks.org/wp-content/uploads/20240730174225/Exceptions-in-Java-1-768.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a:stretch>
            <a:fillRect/>
          </a:stretch>
        </p:blipFill>
        <p:spPr>
          <a:xfrm>
            <a:off x="2149813" y="2170274"/>
            <a:ext cx="7374450" cy="3384220"/>
          </a:xfrm>
          <a:prstGeom prst="rect">
            <a:avLst/>
          </a:prstGeom>
        </p:spPr>
      </p:pic>
    </p:spTree>
    <p:extLst>
      <p:ext uri="{BB962C8B-B14F-4D97-AF65-F5344CB8AC3E}">
        <p14:creationId xmlns:p14="http://schemas.microsoft.com/office/powerpoint/2010/main" val="387308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Exceptions </a:t>
            </a:r>
            <a:r>
              <a:rPr lang="en-US" b="1" smtClean="0"/>
              <a:t>Category</a:t>
            </a:r>
            <a:endParaRPr lang="en-IN"/>
          </a:p>
        </p:txBody>
      </p:sp>
      <p:sp>
        <p:nvSpPr>
          <p:cNvPr id="3" name="Content Placeholder 2"/>
          <p:cNvSpPr>
            <a:spLocks noGrp="1"/>
          </p:cNvSpPr>
          <p:nvPr>
            <p:ph idx="1"/>
          </p:nvPr>
        </p:nvSpPr>
        <p:spPr/>
        <p:txBody>
          <a:bodyPr/>
          <a:lstStyle/>
          <a:p>
            <a:pPr fontAlgn="base"/>
            <a:r>
              <a:rPr lang="en-US" b="1" dirty="0"/>
              <a:t>Built-in </a:t>
            </a:r>
            <a:r>
              <a:rPr lang="en-US" b="1" dirty="0" smtClean="0"/>
              <a:t>Exceptions</a:t>
            </a:r>
            <a:endParaRPr lang="en-US" dirty="0" smtClean="0"/>
          </a:p>
          <a:p>
            <a:pPr lvl="1" fontAlgn="base"/>
            <a:r>
              <a:rPr lang="en-US" dirty="0" smtClean="0"/>
              <a:t>Checked Exception</a:t>
            </a:r>
          </a:p>
          <a:p>
            <a:pPr lvl="1" fontAlgn="base"/>
            <a:r>
              <a:rPr lang="en-US" dirty="0" smtClean="0"/>
              <a:t>Unchecked </a:t>
            </a:r>
            <a:r>
              <a:rPr lang="en-US" dirty="0"/>
              <a:t>Exception </a:t>
            </a:r>
          </a:p>
          <a:p>
            <a:pPr fontAlgn="base"/>
            <a:r>
              <a:rPr lang="en-US" b="1" dirty="0"/>
              <a:t>User-Defined Exceptions</a:t>
            </a:r>
            <a:endParaRPr lang="en-US" dirty="0"/>
          </a:p>
          <a:p>
            <a:endParaRPr lang="en-IN" dirty="0"/>
          </a:p>
        </p:txBody>
      </p:sp>
    </p:spTree>
    <p:extLst>
      <p:ext uri="{BB962C8B-B14F-4D97-AF65-F5344CB8AC3E}">
        <p14:creationId xmlns:p14="http://schemas.microsoft.com/office/powerpoint/2010/main" val="3247155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Built-in Exception</a:t>
            </a:r>
            <a:br>
              <a:rPr lang="en-IN" b="1" dirty="0"/>
            </a:br>
            <a:endParaRPr lang="en-IN" dirty="0"/>
          </a:p>
        </p:txBody>
      </p:sp>
      <p:sp>
        <p:nvSpPr>
          <p:cNvPr id="3" name="Content Placeholder 2"/>
          <p:cNvSpPr>
            <a:spLocks noGrp="1"/>
          </p:cNvSpPr>
          <p:nvPr>
            <p:ph idx="1"/>
          </p:nvPr>
        </p:nvSpPr>
        <p:spPr/>
        <p:txBody>
          <a:bodyPr/>
          <a:lstStyle/>
          <a:p>
            <a:r>
              <a:rPr lang="en-US" dirty="0"/>
              <a:t>Build-in Exception are pre-defined exception classes provided by Java to handle common errors during program execution</a:t>
            </a:r>
            <a:r>
              <a:rPr lang="en-US" dirty="0" smtClean="0"/>
              <a:t>.</a:t>
            </a:r>
          </a:p>
          <a:p>
            <a:r>
              <a:rPr lang="en-US" smtClean="0"/>
              <a:t>Two types</a:t>
            </a:r>
          </a:p>
          <a:p>
            <a:pPr lvl="1" fontAlgn="base"/>
            <a:r>
              <a:rPr lang="en-IN" smtClean="0"/>
              <a:t>Checked Exception</a:t>
            </a:r>
            <a:endParaRPr lang="en-IN"/>
          </a:p>
          <a:p>
            <a:pPr lvl="1" fontAlgn="base"/>
            <a:r>
              <a:rPr lang="en-IN" dirty="0"/>
              <a:t>Unchecked Exception </a:t>
            </a:r>
          </a:p>
          <a:p>
            <a:endParaRPr lang="en-IN" dirty="0"/>
          </a:p>
        </p:txBody>
      </p:sp>
    </p:spTree>
    <p:extLst>
      <p:ext uri="{BB962C8B-B14F-4D97-AF65-F5344CB8AC3E}">
        <p14:creationId xmlns:p14="http://schemas.microsoft.com/office/powerpoint/2010/main" val="923519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079" y="190027"/>
            <a:ext cx="10515600" cy="1325563"/>
          </a:xfrm>
        </p:spPr>
        <p:txBody>
          <a:bodyPr>
            <a:normAutofit fontScale="90000"/>
          </a:bodyPr>
          <a:lstStyle/>
          <a:p>
            <a:pPr algn="ctr"/>
            <a:r>
              <a:rPr lang="en-IN" b="1" dirty="0"/>
              <a:t>Built-in </a:t>
            </a:r>
            <a:r>
              <a:rPr lang="en-IN" b="1" dirty="0" smtClean="0"/>
              <a:t>Exception - </a:t>
            </a:r>
            <a:r>
              <a:rPr lang="en-IN" b="1" dirty="0"/>
              <a:t>Checked </a:t>
            </a:r>
            <a:r>
              <a:rPr lang="en-IN" b="1" dirty="0" smtClean="0"/>
              <a:t>Exceptions [Compile Time]</a:t>
            </a:r>
            <a:r>
              <a:rPr lang="en-IN" b="1" dirty="0"/>
              <a:t/>
            </a:r>
            <a:br>
              <a:rPr lang="en-IN" b="1" dirty="0"/>
            </a:br>
            <a:endParaRPr lang="en-IN" dirty="0"/>
          </a:p>
        </p:txBody>
      </p:sp>
      <p:sp>
        <p:nvSpPr>
          <p:cNvPr id="3" name="Content Placeholder 2"/>
          <p:cNvSpPr>
            <a:spLocks noGrp="1"/>
          </p:cNvSpPr>
          <p:nvPr>
            <p:ph idx="1"/>
          </p:nvPr>
        </p:nvSpPr>
        <p:spPr>
          <a:xfrm>
            <a:off x="447471" y="1515590"/>
            <a:ext cx="11400817" cy="5157584"/>
          </a:xfrm>
        </p:spPr>
        <p:txBody>
          <a:bodyPr>
            <a:normAutofit/>
          </a:bodyPr>
          <a:lstStyle/>
          <a:p>
            <a:pPr algn="just" fontAlgn="base"/>
            <a:r>
              <a:rPr lang="en-US" b="1" dirty="0" err="1"/>
              <a:t>ClassNotFoundException</a:t>
            </a:r>
            <a:r>
              <a:rPr lang="en-US" b="1" dirty="0"/>
              <a:t>: </a:t>
            </a:r>
            <a:r>
              <a:rPr lang="en-US" dirty="0"/>
              <a:t>Throws when the program tries to load a class at runtime but the class is not </a:t>
            </a:r>
            <a:r>
              <a:rPr lang="en-US" smtClean="0"/>
              <a:t>found.</a:t>
            </a:r>
          </a:p>
          <a:p>
            <a:pPr algn="just" fontAlgn="base"/>
            <a:r>
              <a:rPr lang="en-US" b="1" dirty="0" err="1" smtClean="0"/>
              <a:t>InterruptedException</a:t>
            </a:r>
            <a:r>
              <a:rPr lang="en-US" b="1" dirty="0"/>
              <a:t>: </a:t>
            </a:r>
            <a:r>
              <a:rPr lang="en-US" dirty="0"/>
              <a:t>Thrown when a thread is paused and another thread interrupts it.</a:t>
            </a:r>
          </a:p>
          <a:p>
            <a:pPr algn="just" fontAlgn="base"/>
            <a:r>
              <a:rPr lang="en-US" b="1" dirty="0" err="1"/>
              <a:t>IOException</a:t>
            </a:r>
            <a:r>
              <a:rPr lang="en-US" b="1" dirty="0"/>
              <a:t>: </a:t>
            </a:r>
            <a:r>
              <a:rPr lang="en-US" dirty="0"/>
              <a:t>Throws when input/output operation fails</a:t>
            </a:r>
          </a:p>
          <a:p>
            <a:pPr algn="just" fontAlgn="base"/>
            <a:r>
              <a:rPr lang="en-US" b="1" dirty="0" err="1"/>
              <a:t>InstantiationException</a:t>
            </a:r>
            <a:r>
              <a:rPr lang="en-US" b="1" dirty="0"/>
              <a:t>: </a:t>
            </a:r>
            <a:r>
              <a:rPr lang="en-US" dirty="0"/>
              <a:t>Thrown when the program tries to create an object of a class but fails because the class is abstract, an interface, or has no default constructor.</a:t>
            </a:r>
          </a:p>
          <a:p>
            <a:pPr algn="just" fontAlgn="base"/>
            <a:r>
              <a:rPr lang="en-US" b="1" dirty="0" err="1"/>
              <a:t>SQLException</a:t>
            </a:r>
            <a:r>
              <a:rPr lang="en-US" b="1" dirty="0"/>
              <a:t>: </a:t>
            </a:r>
            <a:r>
              <a:rPr lang="en-US" dirty="0"/>
              <a:t>Throws when there's an error with the database.</a:t>
            </a:r>
          </a:p>
          <a:p>
            <a:pPr algn="just" fontAlgn="base"/>
            <a:r>
              <a:rPr lang="en-US" b="1" dirty="0" err="1"/>
              <a:t>FileNotFoundException</a:t>
            </a:r>
            <a:r>
              <a:rPr lang="en-US" b="1" dirty="0"/>
              <a:t>: </a:t>
            </a:r>
            <a:r>
              <a:rPr lang="en-US" dirty="0"/>
              <a:t>Thrown when the program tries to open a file that doesn’t exist</a:t>
            </a:r>
          </a:p>
          <a:p>
            <a:pPr algn="just"/>
            <a:endParaRPr lang="en-IN"/>
          </a:p>
        </p:txBody>
      </p:sp>
    </p:spTree>
    <p:extLst>
      <p:ext uri="{BB962C8B-B14F-4D97-AF65-F5344CB8AC3E}">
        <p14:creationId xmlns:p14="http://schemas.microsoft.com/office/powerpoint/2010/main" val="3516251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Inheritance Types in Java</a:t>
            </a:r>
            <a:endParaRPr lang="en-IN" dirty="0"/>
          </a:p>
        </p:txBody>
      </p:sp>
      <p:sp>
        <p:nvSpPr>
          <p:cNvPr id="3" name="Content Placeholder 2"/>
          <p:cNvSpPr>
            <a:spLocks noGrp="1"/>
          </p:cNvSpPr>
          <p:nvPr>
            <p:ph idx="1"/>
          </p:nvPr>
        </p:nvSpPr>
        <p:spPr/>
        <p:txBody>
          <a:bodyPr/>
          <a:lstStyle/>
          <a:p>
            <a:r>
              <a:rPr lang="en-US" b="1" dirty="0" smtClean="0"/>
              <a:t>Single Inheritance</a:t>
            </a:r>
            <a:r>
              <a:rPr lang="en-US" dirty="0" smtClean="0"/>
              <a:t> – One subclass inherits one superclass</a:t>
            </a:r>
          </a:p>
          <a:p>
            <a:r>
              <a:rPr lang="en-US" b="1" dirty="0" smtClean="0"/>
              <a:t>Multilevel Inheritance</a:t>
            </a:r>
            <a:r>
              <a:rPr lang="en-US" dirty="0" smtClean="0"/>
              <a:t> – Class B inherits A, Class C inherits B</a:t>
            </a:r>
          </a:p>
          <a:p>
            <a:r>
              <a:rPr lang="en-IN" b="1" dirty="0" smtClean="0"/>
              <a:t>Hierarchical Inheritance</a:t>
            </a:r>
            <a:r>
              <a:rPr lang="en-IN" dirty="0" smtClean="0"/>
              <a:t> – Multiple classes inherit one superclass</a:t>
            </a:r>
            <a:endParaRPr lang="en-IN" dirty="0"/>
          </a:p>
        </p:txBody>
      </p:sp>
      <p:sp>
        <p:nvSpPr>
          <p:cNvPr id="4" name="TextBox 3"/>
          <p:cNvSpPr txBox="1"/>
          <p:nvPr/>
        </p:nvSpPr>
        <p:spPr>
          <a:xfrm>
            <a:off x="398834" y="4786008"/>
            <a:ext cx="11560922" cy="369332"/>
          </a:xfrm>
          <a:prstGeom prst="rect">
            <a:avLst/>
          </a:prstGeom>
          <a:noFill/>
        </p:spPr>
        <p:txBody>
          <a:bodyPr wrap="none" rtlCol="0">
            <a:spAutoFit/>
          </a:bodyPr>
          <a:lstStyle/>
          <a:p>
            <a:r>
              <a:rPr lang="en-US" dirty="0" smtClean="0"/>
              <a:t>Note: Java </a:t>
            </a:r>
            <a:r>
              <a:rPr lang="en-US" b="1" dirty="0" smtClean="0"/>
              <a:t>does not support multiple inheritance</a:t>
            </a:r>
            <a:r>
              <a:rPr lang="en-US" dirty="0" smtClean="0"/>
              <a:t> (via classes) directly to avoid ambiguity, but it supports it via </a:t>
            </a:r>
            <a:r>
              <a:rPr lang="en-US" b="1" dirty="0" smtClean="0"/>
              <a:t>interfaces</a:t>
            </a:r>
            <a:r>
              <a:rPr lang="en-US" dirty="0" smtClean="0"/>
              <a:t>.</a:t>
            </a:r>
            <a:endParaRPr lang="en-IN" dirty="0"/>
          </a:p>
        </p:txBody>
      </p:sp>
    </p:spTree>
    <p:extLst>
      <p:ext uri="{BB962C8B-B14F-4D97-AF65-F5344CB8AC3E}">
        <p14:creationId xmlns:p14="http://schemas.microsoft.com/office/powerpoint/2010/main" val="3389601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71179" cy="1325563"/>
          </a:xfrm>
        </p:spPr>
        <p:txBody>
          <a:bodyPr>
            <a:normAutofit fontScale="90000"/>
          </a:bodyPr>
          <a:lstStyle/>
          <a:p>
            <a:r>
              <a:rPr lang="en-IN" b="1" dirty="0"/>
              <a:t>Built-in Exception - </a:t>
            </a:r>
            <a:r>
              <a:rPr lang="en-IN" b="1" dirty="0" err="1" smtClean="0"/>
              <a:t>UnChecked</a:t>
            </a:r>
            <a:r>
              <a:rPr lang="en-IN" b="1" dirty="0" smtClean="0"/>
              <a:t> Exceptions [Runtime]</a:t>
            </a:r>
            <a:r>
              <a:rPr lang="en-IN" b="1" dirty="0"/>
              <a:t/>
            </a:r>
            <a:br>
              <a:rPr lang="en-IN" b="1" dirty="0"/>
            </a:br>
            <a:endParaRPr lang="en-IN" dirty="0"/>
          </a:p>
        </p:txBody>
      </p:sp>
      <p:sp>
        <p:nvSpPr>
          <p:cNvPr id="3" name="Content Placeholder 2"/>
          <p:cNvSpPr>
            <a:spLocks noGrp="1"/>
          </p:cNvSpPr>
          <p:nvPr>
            <p:ph idx="1"/>
          </p:nvPr>
        </p:nvSpPr>
        <p:spPr>
          <a:xfrm>
            <a:off x="233464" y="1371600"/>
            <a:ext cx="11819106" cy="5379396"/>
          </a:xfrm>
        </p:spPr>
        <p:txBody>
          <a:bodyPr>
            <a:normAutofit/>
          </a:bodyPr>
          <a:lstStyle/>
          <a:p>
            <a:pPr fontAlgn="base"/>
            <a:r>
              <a:rPr lang="en-US" b="1" dirty="0" err="1"/>
              <a:t>ArithmeticException</a:t>
            </a:r>
            <a:r>
              <a:rPr lang="en-US" b="1" dirty="0"/>
              <a:t>: </a:t>
            </a:r>
            <a:r>
              <a:rPr lang="en-US" dirty="0"/>
              <a:t>It is thrown when there's an illegal math operation.</a:t>
            </a:r>
          </a:p>
          <a:p>
            <a:pPr fontAlgn="base"/>
            <a:r>
              <a:rPr lang="en-US" b="1" dirty="0" err="1"/>
              <a:t>ClassCastException</a:t>
            </a:r>
            <a:r>
              <a:rPr lang="en-US" b="1" dirty="0"/>
              <a:t>: </a:t>
            </a:r>
            <a:r>
              <a:rPr lang="en-US" dirty="0"/>
              <a:t>It is thrown when you try to cast an object to a class it does not </a:t>
            </a:r>
            <a:r>
              <a:rPr lang="en-US" dirty="0" smtClean="0"/>
              <a:t>belong</a:t>
            </a:r>
            <a:r>
              <a:rPr lang="en-US" dirty="0"/>
              <a:t> to.</a:t>
            </a:r>
          </a:p>
          <a:p>
            <a:pPr fontAlgn="base"/>
            <a:r>
              <a:rPr lang="en-US" b="1" dirty="0" err="1"/>
              <a:t>NullPointerException</a:t>
            </a:r>
            <a:r>
              <a:rPr lang="en-US" b="1" dirty="0"/>
              <a:t>: </a:t>
            </a:r>
            <a:r>
              <a:rPr lang="en-US" dirty="0"/>
              <a:t>It is thrown when you try to use a null object (e.g. accessing its methods or fields)</a:t>
            </a:r>
          </a:p>
          <a:p>
            <a:pPr fontAlgn="base"/>
            <a:r>
              <a:rPr lang="en-US" b="1" dirty="0" err="1"/>
              <a:t>ArrayIndexOutOfBoundsException</a:t>
            </a:r>
            <a:r>
              <a:rPr lang="en-US" b="1" dirty="0"/>
              <a:t>: </a:t>
            </a:r>
            <a:r>
              <a:rPr lang="en-US" dirty="0" smtClean="0"/>
              <a:t>This</a:t>
            </a:r>
            <a:r>
              <a:rPr lang="en-US" dirty="0"/>
              <a:t> occurs when we try to access an array element with an invalid index.</a:t>
            </a:r>
          </a:p>
          <a:p>
            <a:pPr fontAlgn="base"/>
            <a:r>
              <a:rPr lang="en-US" b="1" dirty="0" err="1"/>
              <a:t>ArrayStoreException</a:t>
            </a:r>
            <a:r>
              <a:rPr lang="en-US" b="1" dirty="0"/>
              <a:t>: </a:t>
            </a:r>
            <a:r>
              <a:rPr lang="en-US" dirty="0" smtClean="0"/>
              <a:t>This</a:t>
            </a:r>
            <a:r>
              <a:rPr lang="en-US" b="1" dirty="0" smtClean="0"/>
              <a:t> </a:t>
            </a:r>
            <a:r>
              <a:rPr lang="en-US" dirty="0"/>
              <a:t>happens when you store an object of the wrong type in an array.</a:t>
            </a:r>
          </a:p>
          <a:p>
            <a:pPr fontAlgn="base"/>
            <a:r>
              <a:rPr lang="en-US" b="1" dirty="0" err="1"/>
              <a:t>IllegalThreadStateException</a:t>
            </a:r>
            <a:r>
              <a:rPr lang="en-US" b="1" dirty="0"/>
              <a:t>: </a:t>
            </a:r>
            <a:r>
              <a:rPr lang="en-US" dirty="0"/>
              <a:t>It is thrown when a thread operation is not allowed in its current state</a:t>
            </a:r>
          </a:p>
          <a:p>
            <a:endParaRPr lang="en-IN" dirty="0"/>
          </a:p>
        </p:txBody>
      </p:sp>
    </p:spTree>
    <p:extLst>
      <p:ext uri="{BB962C8B-B14F-4D97-AF65-F5344CB8AC3E}">
        <p14:creationId xmlns:p14="http://schemas.microsoft.com/office/powerpoint/2010/main" val="70155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Benefits</a:t>
            </a:r>
          </a:p>
        </p:txBody>
      </p:sp>
      <p:sp>
        <p:nvSpPr>
          <p:cNvPr id="3" name="Content Placeholder 2"/>
          <p:cNvSpPr>
            <a:spLocks noGrp="1"/>
          </p:cNvSpPr>
          <p:nvPr>
            <p:ph idx="1"/>
          </p:nvPr>
        </p:nvSpPr>
        <p:spPr/>
        <p:txBody>
          <a:bodyPr/>
          <a:lstStyle/>
          <a:p>
            <a:r>
              <a:rPr lang="en-IN" dirty="0"/>
              <a:t>Code </a:t>
            </a:r>
            <a:r>
              <a:rPr lang="en-IN" dirty="0" smtClean="0"/>
              <a:t>Reusability</a:t>
            </a:r>
          </a:p>
          <a:p>
            <a:r>
              <a:rPr lang="en-IN" dirty="0"/>
              <a:t>Method </a:t>
            </a:r>
            <a:r>
              <a:rPr lang="en-IN" dirty="0" smtClean="0"/>
              <a:t>Overriding</a:t>
            </a:r>
          </a:p>
          <a:p>
            <a:r>
              <a:rPr lang="en-IN" dirty="0" smtClean="0"/>
              <a:t>Polymorphism</a:t>
            </a:r>
          </a:p>
          <a:p>
            <a:r>
              <a:rPr lang="en-IN" dirty="0" smtClean="0"/>
              <a:t>Abstraction</a:t>
            </a:r>
          </a:p>
          <a:p>
            <a:r>
              <a:rPr lang="en-IN" dirty="0"/>
              <a:t>Modularity</a:t>
            </a:r>
          </a:p>
        </p:txBody>
      </p:sp>
    </p:spTree>
    <p:extLst>
      <p:ext uri="{BB962C8B-B14F-4D97-AF65-F5344CB8AC3E}">
        <p14:creationId xmlns:p14="http://schemas.microsoft.com/office/powerpoint/2010/main" val="244012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overloading vs method overriding</a:t>
            </a:r>
            <a:endParaRPr lang="en-IN" dirty="0"/>
          </a:p>
        </p:txBody>
      </p:sp>
      <p:sp>
        <p:nvSpPr>
          <p:cNvPr id="3" name="Content Placeholder 2"/>
          <p:cNvSpPr>
            <a:spLocks noGrp="1"/>
          </p:cNvSpPr>
          <p:nvPr>
            <p:ph idx="1"/>
          </p:nvPr>
        </p:nvSpPr>
        <p:spPr/>
        <p:txBody>
          <a:bodyPr/>
          <a:lstStyle/>
          <a:p>
            <a:pPr algn="just"/>
            <a:r>
              <a:rPr lang="en-US" b="1" dirty="0"/>
              <a:t>Method Overloading</a:t>
            </a:r>
            <a:r>
              <a:rPr lang="en-US" dirty="0"/>
              <a:t> allows us to define multiple methods with the same name but different parameters within a class. </a:t>
            </a:r>
            <a:endParaRPr lang="en-US" dirty="0" smtClean="0"/>
          </a:p>
          <a:p>
            <a:pPr algn="just"/>
            <a:r>
              <a:rPr lang="en-US" dirty="0" smtClean="0"/>
              <a:t>This </a:t>
            </a:r>
            <a:r>
              <a:rPr lang="en-US" dirty="0"/>
              <a:t>difference can be in the number of parameters, the types of </a:t>
            </a:r>
            <a:r>
              <a:rPr lang="en-US" dirty="0" smtClean="0"/>
              <a:t>parameters</a:t>
            </a:r>
            <a:r>
              <a:rPr lang="en-US" dirty="0"/>
              <a:t>, or the order of those parameters</a:t>
            </a:r>
            <a:r>
              <a:rPr lang="en-US" dirty="0" smtClean="0"/>
              <a:t>.</a:t>
            </a:r>
          </a:p>
          <a:p>
            <a:pPr algn="just"/>
            <a:endParaRPr lang="en-US" dirty="0"/>
          </a:p>
          <a:p>
            <a:pPr algn="just"/>
            <a:r>
              <a:rPr lang="en-US" dirty="0"/>
              <a:t>Method overloading in Java is also known as</a:t>
            </a:r>
            <a:r>
              <a:rPr lang="en-US" b="1" dirty="0"/>
              <a:t> </a:t>
            </a:r>
            <a:r>
              <a:rPr lang="en-US" b="1" u="sng" dirty="0"/>
              <a:t>Compile-time Polymorphism</a:t>
            </a:r>
            <a:r>
              <a:rPr lang="en-US" b="1" dirty="0"/>
              <a:t>, Static Polymorphism, or </a:t>
            </a:r>
            <a:r>
              <a:rPr lang="en-US" b="1" u="sng" dirty="0"/>
              <a:t>Early binding</a:t>
            </a:r>
            <a:endParaRPr lang="en-IN" dirty="0"/>
          </a:p>
        </p:txBody>
      </p:sp>
    </p:spTree>
    <p:extLst>
      <p:ext uri="{BB962C8B-B14F-4D97-AF65-F5344CB8AC3E}">
        <p14:creationId xmlns:p14="http://schemas.microsoft.com/office/powerpoint/2010/main" val="277689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 of Method Overloading:</a:t>
            </a:r>
            <a:r>
              <a:rPr lang="en-US" dirty="0" smtClean="0"/>
              <a:t/>
            </a:r>
            <a:br>
              <a:rPr lang="en-US" dirty="0" smtClean="0"/>
            </a:br>
            <a:endParaRPr lang="en-IN" dirty="0"/>
          </a:p>
        </p:txBody>
      </p:sp>
      <p:sp>
        <p:nvSpPr>
          <p:cNvPr id="3" name="Content Placeholder 2"/>
          <p:cNvSpPr>
            <a:spLocks noGrp="1"/>
          </p:cNvSpPr>
          <p:nvPr>
            <p:ph idx="1"/>
          </p:nvPr>
        </p:nvSpPr>
        <p:spPr/>
        <p:txBody>
          <a:bodyPr/>
          <a:lstStyle/>
          <a:p>
            <a:pPr fontAlgn="base"/>
            <a:r>
              <a:rPr lang="en-US" dirty="0" smtClean="0"/>
              <a:t>Multiple </a:t>
            </a:r>
            <a:r>
              <a:rPr lang="en-US" dirty="0"/>
              <a:t>methods can share the same name in a class when their parameter lists are different.</a:t>
            </a:r>
          </a:p>
          <a:p>
            <a:pPr fontAlgn="base"/>
            <a:r>
              <a:rPr lang="en-US" dirty="0"/>
              <a:t>Overloading is a way to increase flexibility and improve the readability of code.</a:t>
            </a:r>
          </a:p>
          <a:p>
            <a:pPr fontAlgn="base"/>
            <a:r>
              <a:rPr lang="en-US" dirty="0"/>
              <a:t>Overloading does not depend on the return type of the method, two methods cannot be overloaded by just changing the return type.</a:t>
            </a:r>
          </a:p>
          <a:p>
            <a:endParaRPr lang="en-IN" dirty="0"/>
          </a:p>
        </p:txBody>
      </p:sp>
    </p:spTree>
    <p:extLst>
      <p:ext uri="{BB962C8B-B14F-4D97-AF65-F5344CB8AC3E}">
        <p14:creationId xmlns:p14="http://schemas.microsoft.com/office/powerpoint/2010/main" val="27987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Overriding</a:t>
            </a:r>
            <a:endParaRPr lang="en-IN" dirty="0"/>
          </a:p>
        </p:txBody>
      </p:sp>
      <p:sp>
        <p:nvSpPr>
          <p:cNvPr id="3" name="Content Placeholder 2"/>
          <p:cNvSpPr>
            <a:spLocks noGrp="1"/>
          </p:cNvSpPr>
          <p:nvPr>
            <p:ph idx="1"/>
          </p:nvPr>
        </p:nvSpPr>
        <p:spPr/>
        <p:txBody>
          <a:bodyPr/>
          <a:lstStyle/>
          <a:p>
            <a:pPr algn="just"/>
            <a:r>
              <a:rPr lang="en-US" dirty="0"/>
              <a:t>Method overriding, in object-oriented programming, is a language feature that allows a subclass or child class to provide a specific implementation of a method that is already provided by one of its </a:t>
            </a:r>
            <a:r>
              <a:rPr lang="en-US" dirty="0" err="1"/>
              <a:t>superclasses</a:t>
            </a:r>
            <a:r>
              <a:rPr lang="en-US" dirty="0"/>
              <a:t> or parent classes</a:t>
            </a:r>
            <a:endParaRPr lang="en-IN" dirty="0"/>
          </a:p>
        </p:txBody>
      </p:sp>
    </p:spTree>
    <p:extLst>
      <p:ext uri="{BB962C8B-B14F-4D97-AF65-F5344CB8AC3E}">
        <p14:creationId xmlns:p14="http://schemas.microsoft.com/office/powerpoint/2010/main" val="329917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overloading vs method overriding</a:t>
            </a:r>
            <a:endParaRPr lang="en-IN" dirty="0"/>
          </a:p>
        </p:txBody>
      </p:sp>
      <p:pic>
        <p:nvPicPr>
          <p:cNvPr id="4" name="Content Placeholder 3"/>
          <p:cNvPicPr>
            <a:picLocks noGrp="1" noChangeAspect="1"/>
          </p:cNvPicPr>
          <p:nvPr>
            <p:ph idx="1"/>
          </p:nvPr>
        </p:nvPicPr>
        <p:blipFill>
          <a:blip r:embed="rId2"/>
          <a:stretch>
            <a:fillRect/>
          </a:stretch>
        </p:blipFill>
        <p:spPr>
          <a:xfrm>
            <a:off x="1564820" y="2599577"/>
            <a:ext cx="8926171" cy="1752845"/>
          </a:xfrm>
          <a:prstGeom prst="rect">
            <a:avLst/>
          </a:prstGeom>
        </p:spPr>
      </p:pic>
    </p:spTree>
    <p:extLst>
      <p:ext uri="{BB962C8B-B14F-4D97-AF65-F5344CB8AC3E}">
        <p14:creationId xmlns:p14="http://schemas.microsoft.com/office/powerpoint/2010/main" val="2697992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1102</Words>
  <Application>Microsoft Office PowerPoint</Application>
  <PresentationFormat>Widescreen</PresentationFormat>
  <Paragraphs>175</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 Unicode MS</vt:lpstr>
      <vt:lpstr>Arial</vt:lpstr>
      <vt:lpstr>Calibri</vt:lpstr>
      <vt:lpstr>Calibri Light</vt:lpstr>
      <vt:lpstr>Times New Roman</vt:lpstr>
      <vt:lpstr>Office Theme</vt:lpstr>
      <vt:lpstr>Inheritance, Polymorphism, Packages and Interfaces</vt:lpstr>
      <vt:lpstr>PowerPoint Presentation</vt:lpstr>
      <vt:lpstr>Inheritance</vt:lpstr>
      <vt:lpstr>Inheritance Types in Java</vt:lpstr>
      <vt:lpstr>Benefits</vt:lpstr>
      <vt:lpstr>Method overloading vs method overriding</vt:lpstr>
      <vt:lpstr>Key features of Method Overloading: </vt:lpstr>
      <vt:lpstr>Method Overriding</vt:lpstr>
      <vt:lpstr>Method overloading vs method overriding</vt:lpstr>
      <vt:lpstr>super Keyword </vt:lpstr>
      <vt:lpstr>Final keyword</vt:lpstr>
      <vt:lpstr>Final method</vt:lpstr>
      <vt:lpstr>Final class</vt:lpstr>
      <vt:lpstr>Behaviour of the final keyword</vt:lpstr>
      <vt:lpstr>Polymorphism?</vt:lpstr>
      <vt:lpstr>Dynamic binding</vt:lpstr>
      <vt:lpstr>What is Method Overriding here? In our example</vt:lpstr>
      <vt:lpstr>Abstract classes</vt:lpstr>
      <vt:lpstr>Abstract Methods</vt:lpstr>
      <vt:lpstr>Object Class </vt:lpstr>
      <vt:lpstr>Abstraction- abstract classes and methods</vt:lpstr>
      <vt:lpstr>Garbage Collection </vt:lpstr>
      <vt:lpstr>Finalize Method</vt:lpstr>
      <vt:lpstr>Interfaces </vt:lpstr>
      <vt:lpstr>Properties</vt:lpstr>
      <vt:lpstr>can we create object for interface?</vt:lpstr>
      <vt:lpstr>When to use classes and interfaces ??</vt:lpstr>
      <vt:lpstr>When to use interfaces ?? </vt:lpstr>
      <vt:lpstr>Inner classes</vt:lpstr>
      <vt:lpstr>Key characteristics of Anonymous Inner Class : </vt:lpstr>
      <vt:lpstr>Error vs. Exception</vt:lpstr>
      <vt:lpstr>Exception Handling </vt:lpstr>
      <vt:lpstr>Java Exception Hierarchy </vt:lpstr>
      <vt:lpstr>Assertion Error</vt:lpstr>
      <vt:lpstr>Exceptions can occur due to between several reasons, such as: </vt:lpstr>
      <vt:lpstr>Types of Exception Handling </vt:lpstr>
      <vt:lpstr>Exceptions Category</vt:lpstr>
      <vt:lpstr>Built-in Exception </vt:lpstr>
      <vt:lpstr>Built-in Exception - Checked Exceptions [Compile Time] </vt:lpstr>
      <vt:lpstr>Built-in Exception - UnChecked Exceptions [Runtime]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and Polymorphism</dc:title>
  <dc:creator>Sibi Chakkaravarthy</dc:creator>
  <cp:lastModifiedBy>Sibi Chakkaravarthy</cp:lastModifiedBy>
  <cp:revision>41</cp:revision>
  <dcterms:created xsi:type="dcterms:W3CDTF">2025-05-26T07:13:24Z</dcterms:created>
  <dcterms:modified xsi:type="dcterms:W3CDTF">2025-05-31T06:25:27Z</dcterms:modified>
</cp:coreProperties>
</file>