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5" r:id="rId6"/>
    <p:sldId id="259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66" r:id="rId15"/>
    <p:sldId id="271" r:id="rId16"/>
    <p:sldId id="272" r:id="rId17"/>
    <p:sldId id="273" r:id="rId18"/>
    <p:sldId id="270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74" r:id="rId37"/>
    <p:sldId id="293" r:id="rId38"/>
    <p:sldId id="292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10" r:id="rId51"/>
    <p:sldId id="305" r:id="rId52"/>
    <p:sldId id="306" r:id="rId53"/>
    <p:sldId id="307" r:id="rId54"/>
    <p:sldId id="308" r:id="rId55"/>
    <p:sldId id="309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4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9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1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9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2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3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9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3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3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8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EF80D-24CF-4D6B-AE54-277F4074078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2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.tk/en/index.html?lang=en" TargetMode="External"/><Relationship Id="rId2" Type="http://schemas.openxmlformats.org/officeDocument/2006/relationships/hyperlink" Target="https://in.000webhost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Technologies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6869" y="4768687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Sibi Chakkaravarthy Sethuraman</a:t>
            </a:r>
          </a:p>
          <a:p>
            <a:pPr algn="r"/>
            <a:r>
              <a:rPr lang="en-US" dirty="0" smtClean="0"/>
              <a:t>Computer Science and Engineering </a:t>
            </a:r>
          </a:p>
          <a:p>
            <a:pPr algn="r"/>
            <a:r>
              <a:rPr lang="en-US" dirty="0" smtClean="0"/>
              <a:t>VIT-AP, Amaravati, India</a:t>
            </a:r>
          </a:p>
        </p:txBody>
      </p:sp>
    </p:spTree>
    <p:extLst>
      <p:ext uri="{BB962C8B-B14F-4D97-AF65-F5344CB8AC3E}">
        <p14:creationId xmlns:p14="http://schemas.microsoft.com/office/powerpoint/2010/main" val="300758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14"/>
            </a:pPr>
            <a:r>
              <a:rPr lang="en-US" dirty="0"/>
              <a:t>Print a long quote and a short quote</a:t>
            </a:r>
            <a:r>
              <a:rPr lang="en-US" dirty="0" smtClean="0"/>
              <a:t>. Use tags &lt;</a:t>
            </a:r>
            <a:r>
              <a:rPr lang="en-US" dirty="0" err="1" smtClean="0"/>
              <a:t>blockquote</a:t>
            </a:r>
            <a:r>
              <a:rPr lang="en-US" dirty="0" smtClean="0"/>
              <a:t>&gt;&lt;/</a:t>
            </a:r>
            <a:r>
              <a:rPr lang="en-US" dirty="0" err="1" smtClean="0"/>
              <a:t>blockquote</a:t>
            </a:r>
            <a:r>
              <a:rPr lang="en-US" dirty="0" smtClean="0"/>
              <a:t>&gt; and &lt;q&gt;&lt;/q&gt;.</a:t>
            </a:r>
          </a:p>
          <a:p>
            <a:pPr marL="514350" indent="-514350" algn="just">
              <a:buFont typeface="+mj-lt"/>
              <a:buAutoNum type="arabicPeriod" startAt="14"/>
            </a:pPr>
            <a:endParaRPr lang="en-US" dirty="0"/>
          </a:p>
          <a:p>
            <a:pPr marL="514350" indent="-514350" algn="just">
              <a:buFont typeface="+mj-lt"/>
              <a:buAutoNum type="arabicPeriod" startAt="14"/>
            </a:pPr>
            <a:r>
              <a:rPr lang="en-US" dirty="0" smtClean="0"/>
              <a:t>Definition and Usage Tags (DL/DT</a:t>
            </a:r>
            <a:r>
              <a:rPr lang="en-US" dirty="0"/>
              <a:t>/</a:t>
            </a:r>
            <a:r>
              <a:rPr lang="en-US" dirty="0" smtClean="0"/>
              <a:t>DD)</a:t>
            </a:r>
          </a:p>
          <a:p>
            <a:pPr algn="just"/>
            <a:r>
              <a:rPr lang="en-US" dirty="0" smtClean="0"/>
              <a:t>Usage &lt;dl&gt;&lt;</a:t>
            </a:r>
            <a:r>
              <a:rPr lang="en-US" dirty="0" err="1" smtClean="0"/>
              <a:t>dt</a:t>
            </a:r>
            <a:r>
              <a:rPr lang="en-US" dirty="0" smtClean="0"/>
              <a:t>&gt;&lt;</a:t>
            </a:r>
            <a:r>
              <a:rPr lang="en-US" dirty="0" err="1" smtClean="0"/>
              <a:t>dd</a:t>
            </a:r>
            <a:r>
              <a:rPr lang="en-US" dirty="0" smtClean="0"/>
              <a:t>&gt;&lt;/</a:t>
            </a:r>
            <a:r>
              <a:rPr lang="en-US" dirty="0" err="1" smtClean="0"/>
              <a:t>dd</a:t>
            </a:r>
            <a:r>
              <a:rPr lang="en-US" dirty="0" smtClean="0"/>
              <a:t>&gt;&lt;/</a:t>
            </a:r>
            <a:r>
              <a:rPr lang="en-US" dirty="0" err="1" smtClean="0"/>
              <a:t>dt</a:t>
            </a:r>
            <a:r>
              <a:rPr lang="en-US" dirty="0" smtClean="0"/>
              <a:t>&gt;&lt;/dl&gt;</a:t>
            </a:r>
          </a:p>
          <a:p>
            <a:pPr algn="just"/>
            <a:endParaRPr lang="en-US" dirty="0" smtClean="0"/>
          </a:p>
          <a:p>
            <a:pPr marL="514350" indent="-514350" algn="just">
              <a:buFont typeface="+mj-lt"/>
              <a:buAutoNum type="arabicPeriod" startAt="16"/>
            </a:pPr>
            <a:r>
              <a:rPr lang="en-US" dirty="0" smtClean="0"/>
              <a:t>There is </a:t>
            </a:r>
            <a:r>
              <a:rPr lang="en-US" b="1" dirty="0" smtClean="0"/>
              <a:t>Address tag also</a:t>
            </a:r>
          </a:p>
          <a:p>
            <a:pPr algn="just"/>
            <a:r>
              <a:rPr lang="en-US" dirty="0" smtClean="0"/>
              <a:t>Usage &lt;address&gt; &lt;/address&gt;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40847"/>
            <a:ext cx="10515600" cy="1325563"/>
          </a:xfrm>
        </p:spPr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6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Create a link to Google search </a:t>
            </a:r>
            <a:r>
              <a:rPr lang="en-US" dirty="0" smtClean="0"/>
              <a:t>engine</a:t>
            </a:r>
          </a:p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Create a page with a link at the top of it that when clicked will jump all the way to the </a:t>
            </a:r>
            <a:r>
              <a:rPr lang="en-US" dirty="0" smtClean="0"/>
              <a:t>bottom of </a:t>
            </a:r>
            <a:r>
              <a:rPr lang="en-US" dirty="0"/>
              <a:t>the page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Create a page with a link at the bottom of it that when clicked will jump all the way to the top of the page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Create a page with a link at the top of it that when clicked will jump all the way to the bottom of the page</a:t>
            </a:r>
            <a:r>
              <a:rPr lang="en-US" dirty="0" smtClean="0"/>
              <a:t>.</a:t>
            </a:r>
            <a:r>
              <a:rPr lang="en-US" dirty="0"/>
              <a:t> At the bottom of the page there should be a link to jump back to the top of the page.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17"/>
            </a:pPr>
            <a:endParaRPr lang="en-US" dirty="0" smtClean="0"/>
          </a:p>
          <a:p>
            <a:pPr marL="514350" indent="-514350" algn="just">
              <a:buFont typeface="+mj-lt"/>
              <a:buAutoNum type="arabicPeriod" startAt="17"/>
            </a:pP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40847"/>
            <a:ext cx="10515600" cy="1325563"/>
          </a:xfrm>
        </p:spPr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3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Display different images. Skip two lines between each image. Each image should have a title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Display an image that has a border of size 2, a width of 200, and a height of 200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Display an image that when clicked will link to a VITAP home page 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Display an image that when clicked will link to itself and will display the image in the browser by </a:t>
            </a:r>
            <a:r>
              <a:rPr lang="en-US" dirty="0" smtClean="0"/>
              <a:t>itself</a:t>
            </a:r>
          </a:p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TO comment HTML tags </a:t>
            </a:r>
            <a:r>
              <a:rPr lang="en-US" dirty="0" smtClean="0"/>
              <a:t>use</a:t>
            </a:r>
          </a:p>
          <a:p>
            <a:pPr marL="0" indent="0" algn="just">
              <a:buNone/>
            </a:pPr>
            <a:r>
              <a:rPr lang="en-US" dirty="0" smtClean="0"/>
              <a:t>Syntax:  &lt;!– your code goes here --&gt;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40847"/>
            <a:ext cx="10515600" cy="1325563"/>
          </a:xfrm>
        </p:spPr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7311" y="6488668"/>
            <a:ext cx="592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github.com/sibichakkaravarthy/</a:t>
            </a:r>
            <a:r>
              <a:rPr lang="en-US" dirty="0" smtClean="0"/>
              <a:t>CSE4004-*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6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26"/>
            </a:pPr>
            <a:r>
              <a:rPr lang="en-US" dirty="0"/>
              <a:t>Defining HTML table 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26"/>
            </a:pPr>
            <a:r>
              <a:rPr lang="en-US" dirty="0"/>
              <a:t>Align attribute </a:t>
            </a:r>
            <a:r>
              <a:rPr lang="en-US" dirty="0" smtClean="0"/>
              <a:t>(right, left, top, bottom)</a:t>
            </a:r>
          </a:p>
          <a:p>
            <a:pPr marL="514350" indent="-514350" algn="just">
              <a:buFont typeface="+mj-lt"/>
              <a:buAutoNum type="arabicPeriod" startAt="26"/>
            </a:pPr>
            <a:endParaRPr lang="en-US" dirty="0"/>
          </a:p>
          <a:p>
            <a:pPr marL="514350" indent="-514350" algn="just">
              <a:buFont typeface="+mj-lt"/>
              <a:buAutoNum type="arabicPeriod" startAt="26"/>
            </a:pPr>
            <a:endParaRPr lang="en-US" dirty="0" smtClean="0"/>
          </a:p>
          <a:p>
            <a:pPr marL="514350" indent="-514350" algn="just">
              <a:buFont typeface="+mj-lt"/>
              <a:buAutoNum type="arabicPeriod" startAt="26"/>
            </a:pPr>
            <a:r>
              <a:rPr lang="en-US" sz="3000" b="1" dirty="0">
                <a:solidFill>
                  <a:srgbClr val="FF0000"/>
                </a:solidFill>
              </a:rPr>
              <a:t>Classwork – Design your own resume </a:t>
            </a:r>
          </a:p>
          <a:p>
            <a:pPr marL="514350" indent="-514350" algn="just">
              <a:buFont typeface="+mj-lt"/>
              <a:buAutoNum type="arabicPeriod" startAt="26"/>
            </a:pPr>
            <a:endParaRPr lang="en-US" dirty="0" smtClean="0"/>
          </a:p>
          <a:p>
            <a:pPr marL="514350" indent="-514350" algn="just">
              <a:buFont typeface="+mj-lt"/>
              <a:buAutoNum type="arabicPeriod" startAt="26"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40847"/>
            <a:ext cx="10515600" cy="1325563"/>
          </a:xfrm>
        </p:spPr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6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and 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Create a web page with basic tags such as paragraph, heading, anchor, hyperlink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Add </a:t>
            </a:r>
            <a:r>
              <a:rPr lang="en-US" smtClean="0"/>
              <a:t>inline style </a:t>
            </a:r>
            <a:r>
              <a:rPr lang="en-US" dirty="0" smtClean="0"/>
              <a:t>to all the tags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Add an external and embedded styles </a:t>
            </a:r>
          </a:p>
        </p:txBody>
      </p:sp>
    </p:spTree>
    <p:extLst>
      <p:ext uri="{BB962C8B-B14F-4D97-AF65-F5344CB8AC3E}">
        <p14:creationId xmlns:p14="http://schemas.microsoft.com/office/powerpoint/2010/main" val="232680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Stylesheets - 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 page with basic tags such as paragraph, </a:t>
            </a:r>
            <a:r>
              <a:rPr lang="en-US" dirty="0" smtClean="0"/>
              <a:t>heading</a:t>
            </a:r>
          </a:p>
          <a:p>
            <a:r>
              <a:rPr lang="en-US" dirty="0" smtClean="0"/>
              <a:t>Create an external stylesheets and add the following styles</a:t>
            </a:r>
          </a:p>
          <a:p>
            <a:pPr lvl="1"/>
            <a:r>
              <a:rPr lang="en-US" dirty="0" smtClean="0"/>
              <a:t>Change font</a:t>
            </a:r>
          </a:p>
          <a:p>
            <a:pPr lvl="1"/>
            <a:r>
              <a:rPr lang="en-US" dirty="0" smtClean="0"/>
              <a:t>Change font style</a:t>
            </a:r>
          </a:p>
          <a:p>
            <a:pPr lvl="1"/>
            <a:r>
              <a:rPr lang="en-US" dirty="0" smtClean="0"/>
              <a:t>Set font size with pixels, pica, point, </a:t>
            </a:r>
            <a:r>
              <a:rPr lang="en-US" dirty="0" err="1" smtClean="0"/>
              <a:t>em</a:t>
            </a:r>
            <a:r>
              <a:rPr lang="en-US" dirty="0" smtClean="0"/>
              <a:t> and percentage</a:t>
            </a:r>
          </a:p>
          <a:p>
            <a:pPr lvl="1"/>
            <a:r>
              <a:rPr lang="en-US" dirty="0" smtClean="0"/>
              <a:t>Add strokes to the font </a:t>
            </a:r>
          </a:p>
          <a:p>
            <a:pPr lvl="1"/>
            <a:r>
              <a:rPr lang="en-US" dirty="0" smtClean="0"/>
              <a:t>Change the letters inside &lt;p&gt; to all caps</a:t>
            </a:r>
          </a:p>
          <a:p>
            <a:pPr lvl="1"/>
            <a:r>
              <a:rPr lang="en-US" dirty="0" smtClean="0"/>
              <a:t>Align all the paragraph to center</a:t>
            </a:r>
          </a:p>
          <a:p>
            <a:pPr lvl="1"/>
            <a:r>
              <a:rPr lang="en-US" dirty="0" smtClean="0"/>
              <a:t>Change the font color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93" y="5942171"/>
            <a:ext cx="120028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smtClean="0"/>
              <a:t>Note: </a:t>
            </a:r>
            <a:r>
              <a:rPr lang="en-US" sz="2300" dirty="0" smtClean="0"/>
              <a:t>1em </a:t>
            </a:r>
            <a:r>
              <a:rPr lang="en-US" sz="2300" dirty="0"/>
              <a:t>is equal to the current font </a:t>
            </a:r>
            <a:r>
              <a:rPr lang="en-US" sz="2300" dirty="0" smtClean="0"/>
              <a:t>size. The </a:t>
            </a:r>
            <a:r>
              <a:rPr lang="en-US" sz="2300" dirty="0"/>
              <a:t>default text size in browsers is 16px</a:t>
            </a:r>
            <a:r>
              <a:rPr lang="en-US" sz="2300" dirty="0" smtClean="0"/>
              <a:t>. So</a:t>
            </a:r>
            <a:r>
              <a:rPr lang="en-US" sz="2300" dirty="0"/>
              <a:t>, the default size of 1em is 16px</a:t>
            </a:r>
          </a:p>
        </p:txBody>
      </p:sp>
    </p:spTree>
    <p:extLst>
      <p:ext uri="{BB962C8B-B14F-4D97-AF65-F5344CB8AC3E}">
        <p14:creationId xmlns:p14="http://schemas.microsoft.com/office/powerpoint/2010/main" val="3385713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Stylesheets -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shadow to the text using </a:t>
            </a:r>
            <a:r>
              <a:rPr lang="en-US" b="1" dirty="0" smtClean="0"/>
              <a:t>text-shadow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Transforming text to all caps, </a:t>
            </a:r>
            <a:r>
              <a:rPr lang="en-US" dirty="0"/>
              <a:t>small using </a:t>
            </a:r>
            <a:r>
              <a:rPr lang="en-US" b="1" dirty="0" smtClean="0"/>
              <a:t>text-transform</a:t>
            </a:r>
            <a:r>
              <a:rPr lang="en-US" dirty="0" smtClean="0"/>
              <a:t> property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6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255" y="109920"/>
            <a:ext cx="10515600" cy="1325563"/>
          </a:xfrm>
        </p:spPr>
        <p:txBody>
          <a:bodyPr/>
          <a:lstStyle/>
          <a:p>
            <a:r>
              <a:rPr lang="en-US" dirty="0"/>
              <a:t>Playing with HTML and CSS – Exercise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13" y="1630554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Body</a:t>
            </a:r>
          </a:p>
          <a:p>
            <a:pPr lvl="1"/>
            <a:r>
              <a:rPr lang="en-US" dirty="0"/>
              <a:t>Pick a nice background color, font family/color/size and line-height </a:t>
            </a:r>
            <a:r>
              <a:rPr lang="en-US" dirty="0" smtClean="0"/>
              <a:t>for the &lt;body&gt;</a:t>
            </a:r>
          </a:p>
          <a:p>
            <a:pPr lvl="1"/>
            <a:r>
              <a:rPr lang="en-US" dirty="0" smtClean="0"/>
              <a:t>Setting </a:t>
            </a:r>
            <a:r>
              <a:rPr lang="en-US" dirty="0"/>
              <a:t>font properties at the body-level will apply it on all basic </a:t>
            </a:r>
            <a:r>
              <a:rPr lang="en-US" dirty="0" smtClean="0"/>
              <a:t>texts (&lt;p&gt;&lt;li&gt; ..etc.,)</a:t>
            </a:r>
          </a:p>
          <a:p>
            <a:r>
              <a:rPr lang="en-US" b="1" dirty="0" smtClean="0"/>
              <a:t>Headers</a:t>
            </a:r>
          </a:p>
          <a:p>
            <a:pPr lvl="1"/>
            <a:r>
              <a:rPr lang="en-US" dirty="0"/>
              <a:t>Choose a nice color and font-family for headers (&lt;h1…h6&gt;</a:t>
            </a:r>
          </a:p>
          <a:p>
            <a:pPr lvl="1"/>
            <a:r>
              <a:rPr lang="en-US" dirty="0"/>
              <a:t>Choose font size and line-height for headers</a:t>
            </a:r>
          </a:p>
          <a:p>
            <a:pPr lvl="1"/>
            <a:r>
              <a:rPr lang="en-US" dirty="0"/>
              <a:t>Resize image with width </a:t>
            </a:r>
          </a:p>
          <a:p>
            <a:r>
              <a:rPr lang="en-US" b="1" dirty="0" smtClean="0"/>
              <a:t>Links</a:t>
            </a:r>
          </a:p>
          <a:p>
            <a:pPr lvl="1"/>
            <a:r>
              <a:rPr lang="en-US" dirty="0"/>
              <a:t>Change links colors &amp; text </a:t>
            </a:r>
            <a:r>
              <a:rPr lang="en-US" dirty="0" smtClean="0"/>
              <a:t>decoration</a:t>
            </a:r>
          </a:p>
          <a:p>
            <a:pPr lvl="1"/>
            <a:r>
              <a:rPr lang="en-US" dirty="0"/>
              <a:t>Add some hover effects on links using the </a:t>
            </a:r>
            <a:r>
              <a:rPr lang="en-US" dirty="0" smtClean="0"/>
              <a:t>hover property</a:t>
            </a:r>
          </a:p>
          <a:p>
            <a:pPr lvl="1"/>
            <a:r>
              <a:rPr lang="en-US" dirty="0" smtClean="0"/>
              <a:t>Add some hover effects using background-image property</a:t>
            </a: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385" y="3929391"/>
            <a:ext cx="3590925" cy="1038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775" y="6176963"/>
            <a:ext cx="36290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HTML and </a:t>
            </a:r>
            <a:r>
              <a:rPr lang="en-US" dirty="0" smtClean="0"/>
              <a:t>CSS –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 page with basic tags such as paragraph, heading, anchor, hyperlink</a:t>
            </a:r>
          </a:p>
          <a:p>
            <a:endParaRPr lang="en-US" dirty="0"/>
          </a:p>
          <a:p>
            <a:r>
              <a:rPr lang="en-US" dirty="0"/>
              <a:t>Add inline styles to each tag </a:t>
            </a:r>
          </a:p>
          <a:p>
            <a:endParaRPr lang="en-US" dirty="0"/>
          </a:p>
          <a:p>
            <a:r>
              <a:rPr lang="en-US" dirty="0"/>
              <a:t>Add an </a:t>
            </a:r>
            <a:r>
              <a:rPr lang="en-US" dirty="0" smtClean="0"/>
              <a:t>embedded </a:t>
            </a:r>
            <a:r>
              <a:rPr lang="en-US" dirty="0"/>
              <a:t>styles </a:t>
            </a:r>
            <a:r>
              <a:rPr lang="en-US" dirty="0" smtClean="0"/>
              <a:t>on the same web page and try to override the styles of paragraph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79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JS into HTML page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4812"/>
            <a:ext cx="10515600" cy="4351338"/>
          </a:xfrm>
        </p:spPr>
        <p:txBody>
          <a:bodyPr/>
          <a:lstStyle/>
          <a:p>
            <a:r>
              <a:rPr lang="en-US" dirty="0" smtClean="0"/>
              <a:t>Use</a:t>
            </a:r>
            <a:r>
              <a:rPr lang="en-US" b="1" dirty="0" smtClean="0"/>
              <a:t> &lt;script</a:t>
            </a:r>
            <a:r>
              <a:rPr lang="en-US" b="1" dirty="0"/>
              <a:t>&gt; </a:t>
            </a:r>
            <a:r>
              <a:rPr lang="en-US" dirty="0" smtClean="0"/>
              <a:t>tag</a:t>
            </a:r>
            <a:r>
              <a:rPr lang="en-US" dirty="0"/>
              <a:t> </a:t>
            </a:r>
            <a:r>
              <a:rPr lang="en-US" dirty="0" smtClean="0"/>
              <a:t>to specify your JavaScript</a:t>
            </a:r>
          </a:p>
          <a:p>
            <a:r>
              <a:rPr lang="en-US" dirty="0" smtClean="0"/>
              <a:t>&lt;head</a:t>
            </a:r>
            <a:endParaRPr lang="en-US" dirty="0"/>
          </a:p>
          <a:p>
            <a:r>
              <a:rPr lang="en-US" dirty="0" smtClean="0"/>
              <a:t>&lt;script&gt;</a:t>
            </a:r>
          </a:p>
          <a:p>
            <a:endParaRPr lang="en-US" dirty="0"/>
          </a:p>
          <a:p>
            <a:r>
              <a:rPr lang="en-US" dirty="0" smtClean="0"/>
              <a:t>// your JS code</a:t>
            </a:r>
          </a:p>
          <a:p>
            <a:endParaRPr lang="en-US" dirty="0"/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&lt;/head&gt;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0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Points to Ponder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Don’t use laptop </a:t>
            </a:r>
          </a:p>
          <a:p>
            <a:r>
              <a:rPr lang="en-US" sz="4000" dirty="0" smtClean="0"/>
              <a:t>Keep your bag outside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8721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195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Inline JavaScript</a:t>
            </a:r>
          </a:p>
          <a:p>
            <a:pPr lvl="1"/>
            <a:r>
              <a:rPr lang="en-US" sz="2800" dirty="0" smtClean="0"/>
              <a:t>Drawback:</a:t>
            </a:r>
            <a:r>
              <a:rPr lang="en-US" sz="2800" b="1" dirty="0"/>
              <a:t> JS code will not be </a:t>
            </a:r>
            <a:r>
              <a:rPr lang="en-US" sz="2800" b="1" dirty="0" smtClean="0"/>
              <a:t>cached.</a:t>
            </a:r>
          </a:p>
          <a:p>
            <a:pPr lvl="1" algn="just"/>
            <a:r>
              <a:rPr lang="en-US" sz="2800" b="1" dirty="0" smtClean="0"/>
              <a:t>(The </a:t>
            </a:r>
            <a:r>
              <a:rPr lang="en-US" sz="2800" b="1" dirty="0"/>
              <a:t>browser </a:t>
            </a:r>
            <a:r>
              <a:rPr lang="en-US" sz="2800" dirty="0"/>
              <a:t>will not be able to store it in </a:t>
            </a:r>
            <a:r>
              <a:rPr lang="en-US" sz="2800" b="1" dirty="0"/>
              <a:t>cache</a:t>
            </a:r>
            <a:r>
              <a:rPr lang="en-US" sz="2800" dirty="0"/>
              <a:t>, thus requiring it to fetch the </a:t>
            </a:r>
            <a:r>
              <a:rPr lang="en-US" sz="2800" b="1" dirty="0"/>
              <a:t>full HTML file each </a:t>
            </a:r>
            <a:r>
              <a:rPr lang="en-US" sz="2800" b="1" dirty="0" smtClean="0"/>
              <a:t>time).</a:t>
            </a:r>
          </a:p>
          <a:p>
            <a:endParaRPr lang="en-US" dirty="0" smtClean="0"/>
          </a:p>
          <a:p>
            <a:r>
              <a:rPr lang="en-US" dirty="0" smtClean="0"/>
              <a:t>Embedded or Internal JavaScript</a:t>
            </a:r>
          </a:p>
          <a:p>
            <a:endParaRPr lang="en-US" dirty="0" smtClean="0"/>
          </a:p>
          <a:p>
            <a:r>
              <a:rPr lang="en-US" dirty="0" smtClean="0"/>
              <a:t>External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36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26" y="1690688"/>
            <a:ext cx="79533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84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JavaScript Variable: Declare, Assign a Value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keyword </a:t>
            </a:r>
            <a:r>
              <a:rPr lang="en-US" b="1" dirty="0" err="1"/>
              <a:t>var</a:t>
            </a:r>
            <a:r>
              <a:rPr lang="en-US" dirty="0"/>
              <a:t> to declare a </a:t>
            </a:r>
            <a:r>
              <a:rPr lang="en-US" dirty="0" smtClean="0"/>
              <a:t>variable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name = “</a:t>
            </a:r>
            <a:r>
              <a:rPr lang="en-US" dirty="0" err="1" smtClean="0"/>
              <a:t>sibi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name;</a:t>
            </a:r>
          </a:p>
          <a:p>
            <a:pPr marL="0" indent="0">
              <a:buNone/>
            </a:pPr>
            <a:r>
              <a:rPr lang="en-US" dirty="0" smtClean="0"/>
              <a:t>Name = “</a:t>
            </a:r>
            <a:r>
              <a:rPr lang="en-US" dirty="0" err="1" smtClean="0"/>
              <a:t>sibi</a:t>
            </a:r>
            <a:r>
              <a:rPr lang="en-US" dirty="0" smtClean="0"/>
              <a:t>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3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38" y="0"/>
            <a:ext cx="10515600" cy="1325563"/>
          </a:xfrm>
        </p:spPr>
        <p:txBody>
          <a:bodyPr/>
          <a:lstStyle/>
          <a:p>
            <a:r>
              <a:rPr lang="en-US" dirty="0" smtClean="0"/>
              <a:t>JS – Example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14"/>
          <a:stretch/>
        </p:blipFill>
        <p:spPr>
          <a:xfrm>
            <a:off x="1" y="1460938"/>
            <a:ext cx="12191999" cy="539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html tags and CSS in JavaScript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672"/>
            <a:ext cx="9622491" cy="36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79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Events and JS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events are </a:t>
            </a:r>
            <a:r>
              <a:rPr lang="en-US" b="1" dirty="0"/>
              <a:t>"things"</a:t>
            </a:r>
            <a:r>
              <a:rPr lang="en-US" dirty="0"/>
              <a:t> that happen to HTML elements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r>
              <a:rPr lang="en-US" dirty="0" smtClean="0"/>
              <a:t>HTML events are the </a:t>
            </a:r>
            <a:r>
              <a:rPr lang="en-US" b="1" dirty="0" smtClean="0"/>
              <a:t>characteristics</a:t>
            </a:r>
            <a:r>
              <a:rPr lang="en-US" dirty="0" smtClean="0"/>
              <a:t> of the HTML elements</a:t>
            </a:r>
          </a:p>
          <a:p>
            <a:pPr lvl="1"/>
            <a:r>
              <a:rPr lang="en-US" sz="2800" b="1" dirty="0" smtClean="0"/>
              <a:t>Example: </a:t>
            </a:r>
            <a:r>
              <a:rPr lang="en-US" sz="2800" b="1" dirty="0"/>
              <a:t>An HTML button was clicked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When </a:t>
            </a:r>
            <a:r>
              <a:rPr lang="en-US" b="1" dirty="0"/>
              <a:t>JavaScript </a:t>
            </a:r>
            <a:r>
              <a:rPr lang="en-US" dirty="0"/>
              <a:t>is used in HTML pages, JavaScript can </a:t>
            </a:r>
            <a:r>
              <a:rPr lang="en-US" b="1" dirty="0"/>
              <a:t>"react"</a:t>
            </a:r>
            <a:r>
              <a:rPr lang="en-US" dirty="0"/>
              <a:t> on these events.</a:t>
            </a:r>
          </a:p>
        </p:txBody>
      </p:sp>
    </p:spTree>
    <p:extLst>
      <p:ext uri="{BB962C8B-B14F-4D97-AF65-F5344CB8AC3E}">
        <p14:creationId xmlns:p14="http://schemas.microsoft.com/office/powerpoint/2010/main" val="121667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Event1 – Text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h1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 smtClean="0"/>
              <a:t>this.innerHTML</a:t>
            </a:r>
            <a:r>
              <a:rPr lang="en-US" dirty="0" smtClean="0"/>
              <a:t>=‘Text Changed!’"&gt;</a:t>
            </a:r>
            <a:r>
              <a:rPr lang="en-US" dirty="0"/>
              <a:t>Click on this text!&lt;/h1&gt;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27439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2 – Button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this.innerHTML</a:t>
            </a:r>
            <a:r>
              <a:rPr lang="en-US" dirty="0" smtClean="0"/>
              <a:t>=Date()"&gt;The time is?&lt;/button&gt;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97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3 – Button + HTML element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&lt;!DOCTYPE html&gt;</a:t>
            </a:r>
          </a:p>
          <a:p>
            <a:pPr marL="0" indent="0">
              <a:buNone/>
            </a:pPr>
            <a:r>
              <a:rPr lang="en-US" sz="2400" dirty="0"/>
              <a:t>&lt;html&gt;</a:t>
            </a:r>
          </a:p>
          <a:p>
            <a:pPr marL="0" indent="0">
              <a:buNone/>
            </a:pPr>
            <a:r>
              <a:rPr lang="en-US" sz="2400" dirty="0"/>
              <a:t>&lt;body&gt;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button </a:t>
            </a:r>
            <a:r>
              <a:rPr lang="en-US" sz="2400" dirty="0" err="1"/>
              <a:t>onclick</a:t>
            </a:r>
            <a:r>
              <a:rPr lang="en-US" sz="2400" dirty="0"/>
              <a:t>="</a:t>
            </a:r>
            <a:r>
              <a:rPr lang="en-US" sz="2400" dirty="0" err="1"/>
              <a:t>document.getElementById</a:t>
            </a:r>
            <a:r>
              <a:rPr lang="en-US" sz="2400" dirty="0"/>
              <a:t>('demo').</a:t>
            </a:r>
            <a:r>
              <a:rPr lang="en-US" sz="2400" dirty="0" err="1"/>
              <a:t>innerHTML</a:t>
            </a:r>
            <a:r>
              <a:rPr lang="en-US" sz="2400" dirty="0"/>
              <a:t>=Date()"&gt;</a:t>
            </a:r>
            <a:r>
              <a:rPr lang="en-US" sz="2400" dirty="0" smtClean="0"/>
              <a:t>The Date and </a:t>
            </a:r>
            <a:r>
              <a:rPr lang="en-US" sz="2400" dirty="0"/>
              <a:t>time is?&lt;/button&gt;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p id="demo"&gt;Now in this place </a:t>
            </a:r>
            <a:r>
              <a:rPr lang="en-US" sz="2400" dirty="0" smtClean="0"/>
              <a:t>Date and Time </a:t>
            </a:r>
            <a:r>
              <a:rPr lang="en-US" sz="2400" dirty="0"/>
              <a:t>will be displayed&lt;/p&gt;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body&gt;</a:t>
            </a:r>
          </a:p>
          <a:p>
            <a:pPr marL="0" indent="0">
              <a:buNone/>
            </a:pPr>
            <a:r>
              <a:rPr lang="en-US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3559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Finding HTML elements by </a:t>
            </a:r>
            <a:r>
              <a:rPr lang="en-US" sz="3200" dirty="0" smtClean="0"/>
              <a:t>id</a:t>
            </a:r>
          </a:p>
          <a:p>
            <a:pPr lvl="1"/>
            <a:r>
              <a:rPr lang="en-US" sz="3200" dirty="0" smtClean="0"/>
              <a:t>Example: </a:t>
            </a:r>
            <a:r>
              <a:rPr lang="en-US" sz="3200" dirty="0" err="1"/>
              <a:t>var</a:t>
            </a:r>
            <a:r>
              <a:rPr lang="en-US" sz="3200" dirty="0"/>
              <a:t> </a:t>
            </a:r>
            <a:r>
              <a:rPr lang="en-US" sz="3200" dirty="0" err="1"/>
              <a:t>myElement</a:t>
            </a:r>
            <a:r>
              <a:rPr lang="en-US" sz="3200" dirty="0"/>
              <a:t> = </a:t>
            </a:r>
            <a:r>
              <a:rPr lang="en-US" sz="3200" dirty="0" err="1"/>
              <a:t>document.getElementById</a:t>
            </a:r>
            <a:r>
              <a:rPr lang="en-US" sz="3200" dirty="0" smtClean="0"/>
              <a:t>(“</a:t>
            </a:r>
            <a:r>
              <a:rPr lang="en-US" sz="3200" dirty="0" err="1" smtClean="0"/>
              <a:t>sibi</a:t>
            </a:r>
            <a:r>
              <a:rPr lang="en-US" sz="3200" dirty="0" smtClean="0"/>
              <a:t>");</a:t>
            </a:r>
            <a:endParaRPr lang="en-US" sz="3200" dirty="0"/>
          </a:p>
          <a:p>
            <a:r>
              <a:rPr lang="en-US" sz="3200" dirty="0"/>
              <a:t>Finding HTML elements by tag </a:t>
            </a:r>
            <a:r>
              <a:rPr lang="en-US" sz="3200" dirty="0" smtClean="0"/>
              <a:t>name</a:t>
            </a:r>
          </a:p>
          <a:p>
            <a:pPr lvl="1"/>
            <a:r>
              <a:rPr lang="en-US" sz="3200" dirty="0" smtClean="0"/>
              <a:t>Example: </a:t>
            </a:r>
            <a:r>
              <a:rPr lang="en-US" sz="3200" dirty="0" err="1"/>
              <a:t>var</a:t>
            </a:r>
            <a:r>
              <a:rPr lang="en-US" sz="3200" dirty="0"/>
              <a:t> x = </a:t>
            </a:r>
            <a:r>
              <a:rPr lang="en-US" sz="3200" dirty="0" err="1"/>
              <a:t>document.getElementsByTagName</a:t>
            </a:r>
            <a:r>
              <a:rPr lang="en-US" sz="3200" dirty="0"/>
              <a:t>("p");</a:t>
            </a:r>
          </a:p>
          <a:p>
            <a:r>
              <a:rPr lang="en-US" sz="3200" dirty="0"/>
              <a:t>Finding HTML elements by class </a:t>
            </a:r>
            <a:r>
              <a:rPr lang="en-US" sz="3200" dirty="0" smtClean="0"/>
              <a:t>name</a:t>
            </a:r>
          </a:p>
          <a:p>
            <a:pPr lvl="1"/>
            <a:r>
              <a:rPr lang="en-US" sz="3200" dirty="0"/>
              <a:t>Example</a:t>
            </a:r>
            <a:r>
              <a:rPr lang="en-US" sz="3200" dirty="0" smtClean="0"/>
              <a:t>:</a:t>
            </a:r>
            <a:r>
              <a:rPr lang="en-US" sz="3200" dirty="0"/>
              <a:t> </a:t>
            </a:r>
            <a:r>
              <a:rPr lang="en-US" sz="3200" dirty="0" err="1"/>
              <a:t>var</a:t>
            </a:r>
            <a:r>
              <a:rPr lang="en-US" sz="3200" dirty="0"/>
              <a:t> x = </a:t>
            </a:r>
            <a:r>
              <a:rPr lang="en-US" sz="3200" dirty="0" err="1"/>
              <a:t>document.getElementsByClassName</a:t>
            </a:r>
            <a:r>
              <a:rPr lang="en-US" sz="3200" dirty="0"/>
              <a:t>("intro");</a:t>
            </a:r>
          </a:p>
        </p:txBody>
      </p:sp>
    </p:spTree>
    <p:extLst>
      <p:ext uri="{BB962C8B-B14F-4D97-AF65-F5344CB8AC3E}">
        <p14:creationId xmlns:p14="http://schemas.microsoft.com/office/powerpoint/2010/main" val="1117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your own (first) github.io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01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4 -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4056"/>
            <a:ext cx="5972503" cy="16695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98" y="4306943"/>
            <a:ext cx="11491502" cy="116894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049517" y="2669628"/>
            <a:ext cx="13558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923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5 – Mouse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Onmouseover</a:t>
            </a:r>
            <a:r>
              <a:rPr lang="en-US" dirty="0" smtClean="0"/>
              <a:t>() and </a:t>
            </a:r>
            <a:r>
              <a:rPr lang="en-US" dirty="0" err="1" smtClean="0"/>
              <a:t>onmouseout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Onmousedown</a:t>
            </a:r>
            <a:r>
              <a:rPr lang="en-US" dirty="0" smtClean="0"/>
              <a:t>() and </a:t>
            </a:r>
            <a:r>
              <a:rPr lang="en-US" dirty="0" err="1" smtClean="0"/>
              <a:t>onmouseup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r>
              <a:rPr lang="en-US" dirty="0" err="1" smtClean="0"/>
              <a:t>Onclick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0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onmouseover</a:t>
            </a:r>
            <a:r>
              <a:rPr lang="en-US" dirty="0"/>
              <a:t>() and </a:t>
            </a:r>
            <a:r>
              <a:rPr lang="en-US" dirty="0" err="1"/>
              <a:t>onmouseout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010569"/>
            <a:ext cx="118300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43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Onmousedown</a:t>
            </a:r>
            <a:r>
              <a:rPr lang="en-US" dirty="0"/>
              <a:t>() and </a:t>
            </a:r>
            <a:r>
              <a:rPr lang="en-US" dirty="0" err="1"/>
              <a:t>onmouseup</a:t>
            </a:r>
            <a:r>
              <a:rPr lang="en-US" dirty="0"/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75" y="1868213"/>
            <a:ext cx="9440330" cy="442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93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26" y="-163435"/>
            <a:ext cx="10515600" cy="1325563"/>
          </a:xfrm>
        </p:spPr>
        <p:txBody>
          <a:bodyPr/>
          <a:lstStyle/>
          <a:p>
            <a:r>
              <a:rPr lang="en-US" dirty="0" smtClean="0"/>
              <a:t>Event 6 – </a:t>
            </a:r>
            <a:r>
              <a:rPr lang="en-US" dirty="0"/>
              <a:t>A simple graphics using JS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194" y="1822696"/>
            <a:ext cx="6076950" cy="421005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7" idx="1"/>
          </p:cNvCxnSpPr>
          <p:nvPr/>
        </p:nvCxnSpPr>
        <p:spPr>
          <a:xfrm flipV="1">
            <a:off x="3615559" y="3032969"/>
            <a:ext cx="4572000" cy="58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7559" y="2848303"/>
            <a:ext cx="254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navigation till 350px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71034" y="1597572"/>
            <a:ext cx="308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control framerate also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349766" y="1954924"/>
            <a:ext cx="3426372" cy="105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21572" y="1357304"/>
            <a:ext cx="4487918" cy="149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09490" y="987972"/>
            <a:ext cx="259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this </a:t>
            </a:r>
            <a:r>
              <a:rPr lang="en-US" dirty="0" err="1" smtClean="0"/>
              <a:t>pos</a:t>
            </a:r>
            <a:r>
              <a:rPr lang="en-US" dirty="0" smtClean="0"/>
              <a:t> denotes?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8" idx="1"/>
          </p:cNvCxnSpPr>
          <p:nvPr/>
        </p:nvCxnSpPr>
        <p:spPr>
          <a:xfrm>
            <a:off x="4151586" y="3846786"/>
            <a:ext cx="3377534" cy="17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29120" y="3836276"/>
            <a:ext cx="466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Clears the frame on the current rendered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40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07" y="91856"/>
            <a:ext cx="10515600" cy="1325563"/>
          </a:xfrm>
        </p:spPr>
        <p:txBody>
          <a:bodyPr/>
          <a:lstStyle/>
          <a:p>
            <a:r>
              <a:rPr lang="en-US" dirty="0" smtClean="0"/>
              <a:t>A simple graphics using 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302" y="1291295"/>
            <a:ext cx="64770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14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68" y="208947"/>
            <a:ext cx="11259207" cy="1325563"/>
          </a:xfrm>
        </p:spPr>
        <p:txBody>
          <a:bodyPr/>
          <a:lstStyle/>
          <a:p>
            <a:r>
              <a:rPr lang="en-US" dirty="0" smtClean="0"/>
              <a:t>JavaScript – Classwork Lab Practice – 30.07.2019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68" y="1439918"/>
            <a:ext cx="11571890" cy="578593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Create a web page with basic tags such as paragraph, heading, anchor, hyperlink</a:t>
            </a:r>
          </a:p>
          <a:p>
            <a:pPr algn="just"/>
            <a:r>
              <a:rPr lang="en-US" dirty="0" smtClean="0"/>
              <a:t>Add </a:t>
            </a:r>
            <a:r>
              <a:rPr lang="en-US" dirty="0"/>
              <a:t>inline styles to each tag </a:t>
            </a:r>
            <a:endParaRPr lang="en-US" dirty="0" smtClean="0"/>
          </a:p>
          <a:p>
            <a:pPr algn="just"/>
            <a:r>
              <a:rPr lang="en-US" dirty="0" smtClean="0"/>
              <a:t>Create a div container at the top left and bottom right corner to display date and time. </a:t>
            </a:r>
          </a:p>
          <a:p>
            <a:pPr algn="just"/>
            <a:r>
              <a:rPr lang="en-US" dirty="0" smtClean="0"/>
              <a:t>Create a button which changes the inner html text when clicked.</a:t>
            </a:r>
          </a:p>
          <a:p>
            <a:pPr algn="just"/>
            <a:r>
              <a:rPr lang="en-US" dirty="0" smtClean="0"/>
              <a:t>Create a div container and load the image. </a:t>
            </a:r>
          </a:p>
          <a:p>
            <a:pPr lvl="1" algn="just"/>
            <a:r>
              <a:rPr lang="en-US" dirty="0" smtClean="0"/>
              <a:t>Perform mouse over operation to change the image. </a:t>
            </a:r>
          </a:p>
          <a:p>
            <a:pPr lvl="1" algn="just"/>
            <a:r>
              <a:rPr lang="en-US" dirty="0" smtClean="0"/>
              <a:t>Perform alert message “ Mouse near me” when the mouse is hover the image.</a:t>
            </a:r>
          </a:p>
          <a:p>
            <a:pPr lvl="1" algn="just"/>
            <a:r>
              <a:rPr lang="en-US" dirty="0" smtClean="0"/>
              <a:t>Perform </a:t>
            </a:r>
            <a:r>
              <a:rPr lang="en-US" dirty="0"/>
              <a:t>alert message “ Mouse near me” when the mouse is </a:t>
            </a:r>
            <a:r>
              <a:rPr lang="en-US" dirty="0" smtClean="0"/>
              <a:t>clicked on </a:t>
            </a:r>
            <a:r>
              <a:rPr lang="en-US" dirty="0"/>
              <a:t>the image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When mouse is clicked change the position of the div container to the top right. </a:t>
            </a:r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96800" y="6488668"/>
            <a:ext cx="592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-&gt;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github.com/sibichakkaravarthy/</a:t>
            </a:r>
            <a:r>
              <a:rPr lang="en-US" dirty="0" smtClean="0"/>
              <a:t>CSE4004-*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7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own web server to handle and serve client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627" y="231961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Create a web socket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Bind the socket connection using IP and 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Listen for the connection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Accept the connection using connection IP and 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Receive the request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Process the request and acknowledge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0562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your own web server to handle and serve client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096" y="2109405"/>
            <a:ext cx="10515600" cy="4351338"/>
          </a:xfrm>
        </p:spPr>
        <p:txBody>
          <a:bodyPr/>
          <a:lstStyle/>
          <a:p>
            <a:pPr algn="just"/>
            <a:r>
              <a:rPr lang="en-US" dirty="0" smtClean="0"/>
              <a:t>Create a socket </a:t>
            </a:r>
          </a:p>
          <a:p>
            <a:pPr marL="0" indent="0" algn="just">
              <a:buNone/>
            </a:pPr>
            <a:r>
              <a:rPr lang="en-US" dirty="0" smtClean="0"/>
              <a:t>(</a:t>
            </a:r>
            <a:r>
              <a:rPr lang="en-US" dirty="0" err="1"/>
              <a:t>WebSockets</a:t>
            </a:r>
            <a:r>
              <a:rPr lang="en-US" dirty="0"/>
              <a:t> provide a persistent connection between a client and server that both parties can </a:t>
            </a:r>
            <a:r>
              <a:rPr lang="en-US" b="1" dirty="0"/>
              <a:t>use</a:t>
            </a:r>
            <a:r>
              <a:rPr lang="en-US" dirty="0"/>
              <a:t> to start sending data at any time. The client establishes </a:t>
            </a:r>
            <a:r>
              <a:rPr lang="en-US" dirty="0" smtClean="0"/>
              <a:t>a </a:t>
            </a:r>
            <a:r>
              <a:rPr lang="en-US" b="1" dirty="0" err="1" smtClean="0"/>
              <a:t>WebSocket</a:t>
            </a:r>
            <a:r>
              <a:rPr lang="en-US" dirty="0"/>
              <a:t> connection through a process known as the </a:t>
            </a:r>
            <a:r>
              <a:rPr lang="en-US" b="1" dirty="0" err="1"/>
              <a:t>WebSocket</a:t>
            </a:r>
            <a:r>
              <a:rPr lang="en-US" dirty="0"/>
              <a:t> handshake. This process starts with the client sending a regular HTTP request to the </a:t>
            </a:r>
            <a:r>
              <a:rPr lang="en-US" dirty="0" smtClean="0"/>
              <a:t>server).</a:t>
            </a:r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96" y="4793868"/>
            <a:ext cx="103155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42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and Listening for the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 </a:t>
            </a:r>
            <a:r>
              <a:rPr lang="en-US" dirty="0"/>
              <a:t>the socket connection using IP and </a:t>
            </a:r>
            <a:r>
              <a:rPr lang="en-US" dirty="0" smtClean="0"/>
              <a:t>Port and listening </a:t>
            </a:r>
            <a:r>
              <a:rPr lang="en-US" dirty="0"/>
              <a:t>for the connection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514" y="3296444"/>
            <a:ext cx="51054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9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70628" cy="1325563"/>
          </a:xfrm>
        </p:spPr>
        <p:txBody>
          <a:bodyPr/>
          <a:lstStyle/>
          <a:p>
            <a:pPr algn="just"/>
            <a:r>
              <a:rPr lang="en-US" dirty="0" smtClean="0"/>
              <a:t>Launch your first static page in any (web)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Signup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hlinkClick r:id="rId2"/>
              </a:rPr>
              <a:t>https://in.000webhost.com/</a:t>
            </a:r>
            <a:r>
              <a:rPr lang="en-US" dirty="0" smtClean="0"/>
              <a:t> or </a:t>
            </a:r>
            <a:r>
              <a:rPr lang="en-US" dirty="0" err="1" smtClean="0"/>
              <a:t>hostinger</a:t>
            </a:r>
            <a:r>
              <a:rPr lang="en-US" dirty="0" smtClean="0"/>
              <a:t> or </a:t>
            </a:r>
            <a:r>
              <a:rPr lang="en-US" dirty="0" err="1" smtClean="0"/>
              <a:t>infinityfree</a:t>
            </a:r>
            <a:endParaRPr lang="en-US" dirty="0" smtClean="0"/>
          </a:p>
          <a:p>
            <a:r>
              <a:rPr lang="en-US" dirty="0" smtClean="0"/>
              <a:t>Signup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hlinkClick r:id="rId3"/>
              </a:rPr>
              <a:t>http://www.dot.tk/en/index.html?lang=en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Dottk</a:t>
            </a:r>
            <a:r>
              <a:rPr lang="en-US" dirty="0" smtClean="0"/>
              <a:t> or </a:t>
            </a:r>
            <a:r>
              <a:rPr lang="en-US" dirty="0" err="1" smtClean="0"/>
              <a:t>freenom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49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Accepting the request from the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 the connection using connection IP and Port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45" y="2801171"/>
            <a:ext cx="70770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11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the clients with static web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507" y="2137870"/>
            <a:ext cx="68294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07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the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Terminating the communication between the client and server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959812"/>
            <a:ext cx="34099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37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03" y="375635"/>
            <a:ext cx="11143593" cy="1325563"/>
          </a:xfrm>
        </p:spPr>
        <p:txBody>
          <a:bodyPr/>
          <a:lstStyle/>
          <a:p>
            <a:pPr algn="just"/>
            <a:r>
              <a:rPr lang="en-US" dirty="0"/>
              <a:t>Create your own web server to </a:t>
            </a:r>
            <a:r>
              <a:rPr lang="en-US" dirty="0" smtClean="0"/>
              <a:t>listen continuously and handle all the client </a:t>
            </a:r>
            <a:r>
              <a:rPr lang="en-US" dirty="0"/>
              <a:t>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392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779" y="115613"/>
            <a:ext cx="11939752" cy="1325563"/>
          </a:xfrm>
        </p:spPr>
        <p:txBody>
          <a:bodyPr/>
          <a:lstStyle/>
          <a:p>
            <a:r>
              <a:rPr lang="en-US" dirty="0" smtClean="0"/>
              <a:t>JS,HTML,CSS </a:t>
            </a:r>
            <a:r>
              <a:rPr lang="en-US" dirty="0"/>
              <a:t>– Classwork Lab Practice – 06.08.2019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559" y="1825624"/>
            <a:ext cx="11372193" cy="4816913"/>
          </a:xfrm>
        </p:spPr>
        <p:txBody>
          <a:bodyPr>
            <a:normAutofit/>
          </a:bodyPr>
          <a:lstStyle/>
          <a:p>
            <a:r>
              <a:rPr lang="en-US" dirty="0" smtClean="0"/>
              <a:t>Design a form as given</a:t>
            </a:r>
          </a:p>
          <a:p>
            <a:pPr marL="0" indent="0">
              <a:buNone/>
            </a:pPr>
            <a:r>
              <a:rPr lang="en-US" dirty="0" smtClean="0"/>
              <a:t>(With proper margin) </a:t>
            </a:r>
          </a:p>
          <a:p>
            <a:endParaRPr lang="en-US" dirty="0"/>
          </a:p>
          <a:p>
            <a:r>
              <a:rPr lang="en-US" dirty="0" smtClean="0"/>
              <a:t>On clicked the input text box should be highlighted</a:t>
            </a:r>
          </a:p>
          <a:p>
            <a:r>
              <a:rPr lang="en-US" dirty="0" smtClean="0"/>
              <a:t>On button click validate for bad username and password and highlight the same.</a:t>
            </a:r>
          </a:p>
          <a:p>
            <a:r>
              <a:rPr lang="en-US" dirty="0" smtClean="0"/>
              <a:t>Create another button on the middle of view port (use box model for button positioning)</a:t>
            </a:r>
          </a:p>
          <a:p>
            <a:r>
              <a:rPr lang="en-US" dirty="0" smtClean="0"/>
              <a:t>On button click retrieve the location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147" t="3943" r="6471" b="10529"/>
          <a:stretch/>
        </p:blipFill>
        <p:spPr>
          <a:xfrm>
            <a:off x="4708634" y="1282262"/>
            <a:ext cx="3867807" cy="210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 – Classwork lab practice – 27.08.2019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Design a web application to retrieve the weather data from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openweathermap.org</a:t>
            </a:r>
            <a:endParaRPr lang="en-US" dirty="0" smtClean="0"/>
          </a:p>
          <a:p>
            <a:pPr algn="just"/>
            <a:r>
              <a:rPr lang="en-US" dirty="0" smtClean="0"/>
              <a:t>Task 1: </a:t>
            </a:r>
          </a:p>
          <a:p>
            <a:pPr lvl="1" algn="just"/>
            <a:r>
              <a:rPr lang="en-US" dirty="0" smtClean="0"/>
              <a:t>Draw a vertical line to split the web page into two verticals.</a:t>
            </a:r>
          </a:p>
          <a:p>
            <a:pPr lvl="1" algn="just"/>
            <a:r>
              <a:rPr lang="en-US" dirty="0" smtClean="0"/>
              <a:t>Retrieve the city name and coordinates (use forecast </a:t>
            </a:r>
            <a:r>
              <a:rPr lang="en-US" dirty="0"/>
              <a:t>id</a:t>
            </a:r>
            <a:r>
              <a:rPr lang="en-US" dirty="0" smtClean="0"/>
              <a:t>)</a:t>
            </a:r>
            <a:endParaRPr lang="en-US" dirty="0"/>
          </a:p>
          <a:p>
            <a:pPr lvl="1" algn="just"/>
            <a:r>
              <a:rPr lang="en-US" dirty="0" smtClean="0"/>
              <a:t>Create </a:t>
            </a:r>
            <a:r>
              <a:rPr lang="en-US" dirty="0"/>
              <a:t>a table and display </a:t>
            </a:r>
            <a:r>
              <a:rPr lang="en-US" dirty="0" smtClean="0"/>
              <a:t>Vijayawada </a:t>
            </a:r>
            <a:r>
              <a:rPr lang="en-US" dirty="0"/>
              <a:t>&amp; Mumbai weather (use current weather data and forecast id</a:t>
            </a:r>
            <a:r>
              <a:rPr lang="en-US" dirty="0" smtClean="0"/>
              <a:t>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Note: Use </a:t>
            </a:r>
            <a:r>
              <a:rPr lang="en-US" dirty="0" err="1" smtClean="0"/>
              <a:t>json</a:t>
            </a:r>
            <a:r>
              <a:rPr lang="en-US" dirty="0" smtClean="0"/>
              <a:t> formatters to format </a:t>
            </a:r>
            <a:r>
              <a:rPr lang="en-US" dirty="0" err="1" smtClean="0"/>
              <a:t>json</a:t>
            </a:r>
            <a:r>
              <a:rPr lang="en-US" dirty="0" smtClean="0"/>
              <a:t> data for better visualization.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45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440" y="407166"/>
            <a:ext cx="11070021" cy="1325563"/>
          </a:xfrm>
        </p:spPr>
        <p:txBody>
          <a:bodyPr/>
          <a:lstStyle/>
          <a:p>
            <a:r>
              <a:rPr lang="en-US" dirty="0" smtClean="0"/>
              <a:t>Data representation – Classwork lab practice – 03.09.2019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393" y="2060028"/>
            <a:ext cx="11498317" cy="4582510"/>
          </a:xfrm>
        </p:spPr>
        <p:txBody>
          <a:bodyPr/>
          <a:lstStyle/>
          <a:p>
            <a:pPr algn="just"/>
            <a:r>
              <a:rPr lang="en-US" sz="3000" dirty="0" smtClean="0"/>
              <a:t>Design a web application to retrieve the weather data from </a:t>
            </a:r>
            <a:r>
              <a:rPr lang="en-US" sz="3000" dirty="0" smtClean="0">
                <a:hlinkClick r:id="rId2"/>
              </a:rPr>
              <a:t>https</a:t>
            </a:r>
            <a:r>
              <a:rPr lang="en-US" sz="3000" dirty="0">
                <a:hlinkClick r:id="rId2"/>
              </a:rPr>
              <a:t>://</a:t>
            </a:r>
            <a:r>
              <a:rPr lang="en-US" sz="3000" dirty="0" smtClean="0">
                <a:hlinkClick r:id="rId2"/>
              </a:rPr>
              <a:t>openweathermap.org</a:t>
            </a:r>
            <a:endParaRPr lang="en-US" sz="3000" dirty="0" smtClean="0"/>
          </a:p>
          <a:p>
            <a:pPr algn="just"/>
            <a:r>
              <a:rPr lang="en-US" sz="3000" dirty="0" smtClean="0"/>
              <a:t>Task 2: </a:t>
            </a:r>
          </a:p>
          <a:p>
            <a:pPr lvl="1" algn="just"/>
            <a:r>
              <a:rPr lang="en-US" sz="3000" dirty="0" smtClean="0"/>
              <a:t>Integrate google map </a:t>
            </a:r>
            <a:r>
              <a:rPr lang="en-US" sz="3000" dirty="0" err="1" smtClean="0"/>
              <a:t>api</a:t>
            </a:r>
            <a:r>
              <a:rPr lang="en-US" sz="3000" dirty="0" smtClean="0"/>
              <a:t>.</a:t>
            </a:r>
          </a:p>
          <a:p>
            <a:pPr lvl="1" algn="just"/>
            <a:r>
              <a:rPr lang="en-US" sz="3000" dirty="0" smtClean="0"/>
              <a:t>Retrieve the city name and coordinates (use forecast </a:t>
            </a:r>
            <a:r>
              <a:rPr lang="en-US" sz="3000" dirty="0"/>
              <a:t>id</a:t>
            </a:r>
            <a:r>
              <a:rPr lang="en-US" sz="3000" dirty="0" smtClean="0"/>
              <a:t>)</a:t>
            </a:r>
            <a:endParaRPr lang="en-US" sz="3000" dirty="0"/>
          </a:p>
          <a:p>
            <a:pPr lvl="1" algn="just"/>
            <a:r>
              <a:rPr lang="en-US" sz="3000" dirty="0" smtClean="0"/>
              <a:t>Retrieve the </a:t>
            </a:r>
            <a:r>
              <a:rPr lang="en-US" sz="3000" dirty="0" smtClean="0"/>
              <a:t>icon </a:t>
            </a:r>
            <a:r>
              <a:rPr lang="en-US" sz="3000" dirty="0" err="1" smtClean="0"/>
              <a:t>img</a:t>
            </a:r>
            <a:r>
              <a:rPr lang="en-US" sz="3000" dirty="0" smtClean="0"/>
              <a:t> </a:t>
            </a:r>
            <a:r>
              <a:rPr lang="en-US" sz="3000" dirty="0" smtClean="0"/>
              <a:t>from </a:t>
            </a:r>
            <a:r>
              <a:rPr lang="en-US" sz="3000" dirty="0" err="1" smtClean="0"/>
              <a:t>openweathermap</a:t>
            </a:r>
            <a:r>
              <a:rPr lang="en-US" sz="3000" dirty="0" smtClean="0"/>
              <a:t> and plot the weather conditions (use icons from </a:t>
            </a:r>
            <a:r>
              <a:rPr lang="en-US" sz="3000" dirty="0" err="1" smtClean="0"/>
              <a:t>openweathermap</a:t>
            </a:r>
            <a:r>
              <a:rPr lang="en-US" sz="3000" dirty="0" smtClean="0"/>
              <a:t>)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899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Sample 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128" t="17098" r="16626"/>
          <a:stretch/>
        </p:blipFill>
        <p:spPr>
          <a:xfrm>
            <a:off x="134008" y="1239542"/>
            <a:ext cx="5822731" cy="28477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746" y="1239542"/>
            <a:ext cx="5816901" cy="54555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07" y="4001294"/>
            <a:ext cx="5822731" cy="24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931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Servlets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117" y="2182977"/>
            <a:ext cx="10515600" cy="1243396"/>
          </a:xfrm>
        </p:spPr>
        <p:txBody>
          <a:bodyPr/>
          <a:lstStyle/>
          <a:p>
            <a:r>
              <a:rPr lang="en-US" dirty="0"/>
              <a:t>Create a simple servlet to print basic &lt;h&gt; </a:t>
            </a:r>
            <a:r>
              <a:rPr lang="en-US" dirty="0" smtClean="0"/>
              <a:t>tags.</a:t>
            </a:r>
          </a:p>
          <a:p>
            <a:r>
              <a:rPr lang="en-US" dirty="0" smtClean="0"/>
              <a:t>Create a simple button and invoke a servlet on button click.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36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518" y="148651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Life Cycle of Servlet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372711" y="3231931"/>
            <a:ext cx="2971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400" smtClean="0"/>
              <a:t>init(</a:t>
            </a:r>
            <a:r>
              <a:rPr lang="en-US" altLang="en-US" sz="1800" smtClean="0"/>
              <a:t>ServletConfig</a:t>
            </a:r>
            <a:r>
              <a:rPr lang="en-US" altLang="en-US" sz="2400" smtClean="0"/>
              <a:t>);</a:t>
            </a:r>
          </a:p>
          <a:p>
            <a:pPr>
              <a:buFontTx/>
              <a:buNone/>
            </a:pPr>
            <a:endParaRPr lang="en-US" altLang="en-US" sz="2400" smtClean="0"/>
          </a:p>
          <a:p>
            <a:pPr>
              <a:buFontTx/>
              <a:buNone/>
            </a:pPr>
            <a:endParaRPr lang="en-US" altLang="en-US" sz="2400" smtClean="0"/>
          </a:p>
          <a:p>
            <a:pPr>
              <a:buFontTx/>
              <a:buNone/>
            </a:pPr>
            <a:endParaRPr lang="en-US" altLang="en-US" sz="2400" smtClean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372711" y="4146331"/>
            <a:ext cx="26670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service</a:t>
            </a:r>
            <a:r>
              <a:rPr lang="en-US" altLang="en-US" sz="1800"/>
              <a:t>(ServletRequest,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              ServletResponse);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448911" y="5365531"/>
            <a:ext cx="10731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destroy();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60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058511" y="147933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servlet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01311" y="2393731"/>
            <a:ext cx="2057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 err="1"/>
              <a:t>GenericServlet</a:t>
            </a:r>
            <a:endParaRPr lang="en-US" altLang="en-US" sz="1600" dirty="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7478111" y="2317531"/>
            <a:ext cx="16732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HttpServlet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3401411" y="1936531"/>
            <a:ext cx="266700" cy="1905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 rot="16200000">
            <a:off x="4658711" y="2469931"/>
            <a:ext cx="228600" cy="228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V="1">
            <a:off x="3536349" y="2112744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4877786" y="2569944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2220311" y="3155731"/>
            <a:ext cx="23622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1991711" y="4146331"/>
            <a:ext cx="3048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220311" y="5365531"/>
            <a:ext cx="23622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639911" y="3993931"/>
            <a:ext cx="31940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doGet(HttpServletRequest,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	HttpServletResponse);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639911" y="4755931"/>
            <a:ext cx="30035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doPost(HttpServletRequest,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	HttpServletResponse);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…….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5954111" y="3765331"/>
            <a:ext cx="4495800" cy="228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1" name="AutoShape 25"/>
          <p:cNvSpPr>
            <a:spLocks noChangeArrowheads="1"/>
          </p:cNvSpPr>
          <p:nvPr/>
        </p:nvSpPr>
        <p:spPr bwMode="auto">
          <a:xfrm>
            <a:off x="3287111" y="3765331"/>
            <a:ext cx="333375" cy="381000"/>
          </a:xfrm>
          <a:prstGeom prst="downArrow">
            <a:avLst>
              <a:gd name="adj1" fmla="val 50000"/>
              <a:gd name="adj2" fmla="val 2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2" name="AutoShape 26"/>
          <p:cNvSpPr>
            <a:spLocks noChangeArrowheads="1"/>
          </p:cNvSpPr>
          <p:nvPr/>
        </p:nvSpPr>
        <p:spPr bwMode="auto">
          <a:xfrm>
            <a:off x="3287111" y="5060731"/>
            <a:ext cx="333375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>
            <a:off x="5115911" y="4603531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1839311" y="3003331"/>
            <a:ext cx="33528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392051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993" y="417676"/>
            <a:ext cx="11122572" cy="1325563"/>
          </a:xfrm>
        </p:spPr>
        <p:txBody>
          <a:bodyPr/>
          <a:lstStyle/>
          <a:p>
            <a:r>
              <a:rPr lang="en-US" dirty="0" smtClean="0"/>
              <a:t>Registering Domain and Configuring </a:t>
            </a:r>
            <a:r>
              <a:rPr lang="en-US" dirty="0" err="1" smtClean="0"/>
              <a:t>Nameserver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385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container folder structure</a:t>
            </a:r>
            <a:endParaRPr lang="en-US" dirty="0"/>
          </a:p>
        </p:txBody>
      </p:sp>
      <p:pic>
        <p:nvPicPr>
          <p:cNvPr id="5122" name="Picture 2" descr="Image result for servlet web.xml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237" y="1551752"/>
            <a:ext cx="6305550" cy="512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6456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70021" cy="1325563"/>
          </a:xfrm>
        </p:spPr>
        <p:txBody>
          <a:bodyPr/>
          <a:lstStyle/>
          <a:p>
            <a:r>
              <a:rPr lang="en-US" dirty="0" smtClean="0"/>
              <a:t>Servlets – How multiple request, response gets handled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43807"/>
            <a:ext cx="10515600" cy="3833156"/>
          </a:xfrm>
        </p:spPr>
        <p:txBody>
          <a:bodyPr/>
          <a:lstStyle/>
          <a:p>
            <a:r>
              <a:rPr lang="en-US" dirty="0" smtClean="0"/>
              <a:t>Inside the web (servlet) container, we have a special file called deployment descriptor (web.xml)</a:t>
            </a:r>
          </a:p>
          <a:p>
            <a:endParaRPr lang="en-US" dirty="0"/>
          </a:p>
          <a:p>
            <a:r>
              <a:rPr lang="en-US" dirty="0" smtClean="0"/>
              <a:t>Inside web.xml,  we define, for which request which servlet should be called.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088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Web.xml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66" y="1853926"/>
            <a:ext cx="92106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928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33386" cy="4753851"/>
          </a:xfrm>
        </p:spPr>
        <p:txBody>
          <a:bodyPr/>
          <a:lstStyle/>
          <a:p>
            <a:pPr lvl="1"/>
            <a:r>
              <a:rPr lang="en-US" altLang="en-US" dirty="0" smtClean="0"/>
              <a:t>Base </a:t>
            </a:r>
            <a:r>
              <a:rPr lang="en-US" altLang="en-US" dirty="0"/>
              <a:t>class for web-based servlets</a:t>
            </a:r>
          </a:p>
          <a:p>
            <a:pPr lvl="1"/>
            <a:r>
              <a:rPr lang="en-US" altLang="en-US" dirty="0" smtClean="0"/>
              <a:t>Overrides method </a:t>
            </a:r>
            <a:r>
              <a:rPr lang="en-US" altLang="en-US" b="1" dirty="0" smtClean="0"/>
              <a:t>void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service ()</a:t>
            </a:r>
          </a:p>
          <a:p>
            <a:pPr lvl="2"/>
            <a:r>
              <a:rPr lang="en-US" altLang="en-US" dirty="0" smtClean="0"/>
              <a:t>Request </a:t>
            </a:r>
            <a:r>
              <a:rPr lang="en-US" altLang="en-US" dirty="0"/>
              <a:t>methods:</a:t>
            </a:r>
          </a:p>
          <a:p>
            <a:pPr lvl="3"/>
            <a:r>
              <a:rPr lang="en-US" altLang="en-US" b="1" dirty="0">
                <a:latin typeface="Courier New" panose="02070309020205020404" pitchFamily="49" charset="0"/>
              </a:rPr>
              <a:t>GET</a:t>
            </a:r>
            <a:endParaRPr lang="en-US" altLang="en-US" dirty="0"/>
          </a:p>
          <a:p>
            <a:pPr lvl="3"/>
            <a:r>
              <a:rPr lang="en-US" altLang="en-US" b="1" dirty="0">
                <a:latin typeface="Courier New" panose="02070309020205020404" pitchFamily="49" charset="0"/>
              </a:rPr>
              <a:t>POST</a:t>
            </a:r>
            <a:endParaRPr lang="en-US" altLang="en-US" dirty="0"/>
          </a:p>
          <a:p>
            <a:pPr lvl="1"/>
            <a:r>
              <a:rPr lang="en-US" altLang="en-US" dirty="0"/>
              <a:t>Methods </a:t>
            </a:r>
            <a:r>
              <a:rPr lang="en-US" altLang="en-US" b="1" dirty="0" err="1">
                <a:latin typeface="Courier New" panose="02070309020205020404" pitchFamily="49" charset="0"/>
              </a:rPr>
              <a:t>doGet</a:t>
            </a:r>
            <a:r>
              <a:rPr lang="en-US" altLang="en-US" dirty="0"/>
              <a:t> and </a:t>
            </a:r>
            <a:r>
              <a:rPr lang="en-US" altLang="en-US" b="1" dirty="0" err="1">
                <a:latin typeface="Courier New" panose="02070309020205020404" pitchFamily="49" charset="0"/>
              </a:rPr>
              <a:t>doPost</a:t>
            </a:r>
            <a:r>
              <a:rPr lang="en-US" altLang="en-US" dirty="0"/>
              <a:t> respond to </a:t>
            </a:r>
            <a:r>
              <a:rPr lang="en-US" altLang="en-US" b="1" dirty="0">
                <a:latin typeface="Courier New" panose="02070309020205020404" pitchFamily="49" charset="0"/>
              </a:rPr>
              <a:t>GET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anose="02070309020205020404" pitchFamily="49" charset="0"/>
              </a:rPr>
              <a:t>POST</a:t>
            </a:r>
          </a:p>
          <a:p>
            <a:pPr lvl="2"/>
            <a:r>
              <a:rPr lang="en-US" altLang="en-US" dirty="0"/>
              <a:t>Called by </a:t>
            </a:r>
            <a:r>
              <a:rPr lang="en-US" altLang="en-US" b="1" dirty="0">
                <a:latin typeface="Courier New" panose="02070309020205020404" pitchFamily="49" charset="0"/>
              </a:rPr>
              <a:t>service</a:t>
            </a:r>
          </a:p>
          <a:p>
            <a:pPr lvl="2"/>
            <a:r>
              <a:rPr lang="en-US" altLang="en-US" dirty="0"/>
              <a:t>Receive </a:t>
            </a:r>
            <a:r>
              <a:rPr lang="en-US" altLang="en-US" b="1" dirty="0" err="1">
                <a:latin typeface="Courier New" panose="02070309020205020404" pitchFamily="49" charset="0"/>
              </a:rPr>
              <a:t>HttpServletRequest</a:t>
            </a:r>
            <a:r>
              <a:rPr lang="en-US" altLang="en-US" dirty="0"/>
              <a:t> and </a:t>
            </a:r>
            <a:r>
              <a:rPr lang="en-US" altLang="en-US" b="1" dirty="0" err="1">
                <a:latin typeface="Courier New" panose="02070309020205020404" pitchFamily="49" charset="0"/>
              </a:rPr>
              <a:t>HttpServletResponse</a:t>
            </a:r>
            <a:r>
              <a:rPr lang="en-US" altLang="en-US" dirty="0"/>
              <a:t> </a:t>
            </a:r>
            <a:r>
              <a:rPr lang="en-US" altLang="en-US" dirty="0" smtClean="0"/>
              <a:t>objects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663" y="5213131"/>
            <a:ext cx="112145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/>
              <a:t>GET</a:t>
            </a:r>
            <a:r>
              <a:rPr lang="en-US" sz="2200" dirty="0"/>
              <a:t> and </a:t>
            </a:r>
            <a:r>
              <a:rPr lang="en-US" sz="2200" b="1" dirty="0"/>
              <a:t>POST method</a:t>
            </a:r>
            <a:r>
              <a:rPr lang="en-US" sz="2200" dirty="0"/>
              <a:t> is used to transfer data from client to server in HTTP protocol but Main difference between </a:t>
            </a:r>
            <a:r>
              <a:rPr lang="en-US" sz="2200" b="1" dirty="0"/>
              <a:t>POST</a:t>
            </a:r>
            <a:r>
              <a:rPr lang="en-US" sz="2200" dirty="0"/>
              <a:t> and </a:t>
            </a:r>
            <a:r>
              <a:rPr lang="en-US" sz="2200" b="1" dirty="0"/>
              <a:t>GET method</a:t>
            </a:r>
            <a:r>
              <a:rPr lang="en-US" sz="2200" dirty="0"/>
              <a:t> is that </a:t>
            </a:r>
            <a:r>
              <a:rPr lang="en-US" sz="2200" b="1" dirty="0"/>
              <a:t>GET</a:t>
            </a:r>
            <a:r>
              <a:rPr lang="en-US" sz="2200" dirty="0"/>
              <a:t> carries </a:t>
            </a:r>
            <a:r>
              <a:rPr lang="en-US" sz="2200" dirty="0">
                <a:solidFill>
                  <a:srgbClr val="FF0000"/>
                </a:solidFill>
              </a:rPr>
              <a:t>request parameter appended in URL string </a:t>
            </a:r>
            <a:r>
              <a:rPr lang="en-US" sz="2200" dirty="0"/>
              <a:t>while </a:t>
            </a:r>
            <a:r>
              <a:rPr lang="en-US" sz="2200" b="1" dirty="0"/>
              <a:t>POST</a:t>
            </a:r>
            <a:r>
              <a:rPr lang="en-US" sz="2200" dirty="0"/>
              <a:t> carries </a:t>
            </a:r>
            <a:r>
              <a:rPr lang="en-US" sz="2200" dirty="0">
                <a:solidFill>
                  <a:srgbClr val="FF0000"/>
                </a:solidFill>
              </a:rPr>
              <a:t>request parameter in message body </a:t>
            </a:r>
            <a:r>
              <a:rPr lang="en-US" sz="2200" dirty="0"/>
              <a:t>which makes it more secure way of transferring data from client </a:t>
            </a:r>
            <a:r>
              <a:rPr lang="en-US" sz="2200" dirty="0" smtClean="0"/>
              <a:t>to server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15521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HttpServletRequest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 err="1">
                <a:latin typeface="Courier New" panose="02070309020205020404" pitchFamily="49" charset="0"/>
              </a:rPr>
              <a:t>HttpServletRequest</a:t>
            </a:r>
            <a:r>
              <a:rPr lang="en-US" altLang="en-US" dirty="0"/>
              <a:t> interface</a:t>
            </a:r>
          </a:p>
          <a:p>
            <a:pPr lvl="1"/>
            <a:r>
              <a:rPr lang="en-US" altLang="en-US" dirty="0"/>
              <a:t>Object passed to </a:t>
            </a:r>
            <a:r>
              <a:rPr lang="en-US" altLang="en-US" b="1" dirty="0" err="1">
                <a:latin typeface="Courier New" panose="02070309020205020404" pitchFamily="49" charset="0"/>
              </a:rPr>
              <a:t>doGet</a:t>
            </a:r>
            <a:r>
              <a:rPr lang="en-US" altLang="en-US" dirty="0"/>
              <a:t> and </a:t>
            </a:r>
            <a:r>
              <a:rPr lang="en-US" altLang="en-US" b="1" dirty="0" err="1">
                <a:latin typeface="Courier New" panose="02070309020205020404" pitchFamily="49" charset="0"/>
              </a:rPr>
              <a:t>doPost</a:t>
            </a:r>
            <a:endParaRPr lang="en-US" altLang="en-US" b="1" dirty="0"/>
          </a:p>
          <a:p>
            <a:pPr lvl="1"/>
            <a:r>
              <a:rPr lang="en-US" altLang="en-US" dirty="0"/>
              <a:t>Extends </a:t>
            </a:r>
            <a:r>
              <a:rPr lang="en-US" altLang="en-US" b="1" dirty="0" err="1">
                <a:latin typeface="Courier New" panose="02070309020205020404" pitchFamily="49" charset="0"/>
              </a:rPr>
              <a:t>ServletRequest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Methods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String </a:t>
            </a:r>
            <a:r>
              <a:rPr lang="en-US" altLang="en-US" b="1" dirty="0" err="1">
                <a:latin typeface="Courier New" panose="02070309020205020404" pitchFamily="49" charset="0"/>
              </a:rPr>
              <a:t>getParameter</a:t>
            </a:r>
            <a:r>
              <a:rPr lang="en-US" altLang="en-US" b="1" dirty="0">
                <a:latin typeface="Courier New" panose="02070309020205020404" pitchFamily="49" charset="0"/>
              </a:rPr>
              <a:t>( String name )</a:t>
            </a:r>
          </a:p>
          <a:p>
            <a:pPr lvl="2"/>
            <a:r>
              <a:rPr lang="en-US" altLang="en-US" dirty="0"/>
              <a:t>Returns value of parameter </a:t>
            </a:r>
            <a:r>
              <a:rPr lang="en-US" altLang="en-US" b="1" dirty="0">
                <a:latin typeface="Courier New" panose="02070309020205020404" pitchFamily="49" charset="0"/>
              </a:rPr>
              <a:t>name</a:t>
            </a:r>
            <a:r>
              <a:rPr lang="en-US" altLang="en-US" dirty="0"/>
              <a:t> (part of </a:t>
            </a:r>
            <a:r>
              <a:rPr lang="en-US" altLang="en-US" b="1" dirty="0">
                <a:latin typeface="Courier New" panose="02070309020205020404" pitchFamily="49" charset="0"/>
              </a:rPr>
              <a:t>GET</a:t>
            </a:r>
            <a:r>
              <a:rPr lang="en-US" altLang="en-US" dirty="0"/>
              <a:t> or </a:t>
            </a:r>
            <a:r>
              <a:rPr lang="en-US" altLang="en-US" b="1" dirty="0">
                <a:latin typeface="Courier New" panose="02070309020205020404" pitchFamily="49" charset="0"/>
              </a:rPr>
              <a:t>POST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Enumeration </a:t>
            </a:r>
            <a:r>
              <a:rPr lang="en-US" altLang="en-US" b="1" dirty="0" err="1">
                <a:latin typeface="Courier New" panose="02070309020205020404" pitchFamily="49" charset="0"/>
              </a:rPr>
              <a:t>getParameterNames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</a:p>
          <a:p>
            <a:pPr lvl="2"/>
            <a:r>
              <a:rPr lang="en-US" altLang="en-US" dirty="0"/>
              <a:t>Returns names of parameters (</a:t>
            </a:r>
            <a:r>
              <a:rPr lang="en-US" altLang="en-US" b="1" dirty="0">
                <a:latin typeface="Courier New" panose="02070309020205020404" pitchFamily="49" charset="0"/>
              </a:rPr>
              <a:t>POST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String[] </a:t>
            </a:r>
            <a:r>
              <a:rPr lang="en-US" altLang="en-US" b="1" dirty="0" err="1">
                <a:latin typeface="Courier New" panose="02070309020205020404" pitchFamily="49" charset="0"/>
              </a:rPr>
              <a:t>getParameterValues</a:t>
            </a:r>
            <a:r>
              <a:rPr lang="en-US" altLang="en-US" b="1" dirty="0">
                <a:latin typeface="Courier New" panose="02070309020205020404" pitchFamily="49" charset="0"/>
              </a:rPr>
              <a:t>( String name )</a:t>
            </a:r>
          </a:p>
          <a:p>
            <a:pPr lvl="2"/>
            <a:r>
              <a:rPr lang="en-US" altLang="en-US" dirty="0"/>
              <a:t>Returns array of strings containing values of a parameter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Cookie[] </a:t>
            </a:r>
            <a:r>
              <a:rPr lang="en-US" altLang="en-US" b="1" dirty="0" err="1">
                <a:latin typeface="Courier New" panose="02070309020205020404" pitchFamily="49" charset="0"/>
              </a:rPr>
              <a:t>getCookies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</a:p>
          <a:p>
            <a:pPr lvl="2"/>
            <a:r>
              <a:rPr lang="en-US" altLang="en-US" dirty="0"/>
              <a:t>Returns array of </a:t>
            </a:r>
            <a:r>
              <a:rPr lang="en-US" altLang="en-US" b="1" dirty="0">
                <a:latin typeface="Courier New" panose="02070309020205020404" pitchFamily="49" charset="0"/>
              </a:rPr>
              <a:t>Cookie</a:t>
            </a:r>
            <a:r>
              <a:rPr lang="en-US" altLang="en-US" dirty="0"/>
              <a:t> objects, can be used to identify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616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HttpServletResponse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400" b="1" dirty="0" err="1">
                <a:latin typeface="Courier New" panose="02070309020205020404" pitchFamily="49" charset="0"/>
              </a:rPr>
              <a:t>HttpServletResponse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/>
              <a:t>Object passed to </a:t>
            </a:r>
            <a:r>
              <a:rPr lang="en-US" altLang="en-US" b="1" dirty="0" err="1">
                <a:latin typeface="Courier New" panose="02070309020205020404" pitchFamily="49" charset="0"/>
              </a:rPr>
              <a:t>doGet</a:t>
            </a:r>
            <a:r>
              <a:rPr lang="en-US" altLang="en-US" dirty="0"/>
              <a:t> and </a:t>
            </a:r>
            <a:r>
              <a:rPr lang="en-US" altLang="en-US" b="1" dirty="0" err="1">
                <a:latin typeface="Courier New" panose="02070309020205020404" pitchFamily="49" charset="0"/>
              </a:rPr>
              <a:t>doPost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/>
              <a:t>Extends </a:t>
            </a:r>
            <a:r>
              <a:rPr lang="en-US" altLang="en-US" b="1" dirty="0" err="1">
                <a:latin typeface="Courier New" panose="02070309020205020404" pitchFamily="49" charset="0"/>
              </a:rPr>
              <a:t>ServletResponse</a:t>
            </a:r>
            <a:endParaRPr lang="en-US" altLang="en-US" dirty="0"/>
          </a:p>
          <a:p>
            <a:r>
              <a:rPr lang="en-US" altLang="en-US" sz="2400" dirty="0"/>
              <a:t>Methods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void </a:t>
            </a:r>
            <a:r>
              <a:rPr lang="en-US" altLang="en-US" b="1" dirty="0" err="1">
                <a:latin typeface="Courier New" panose="02070309020205020404" pitchFamily="49" charset="0"/>
              </a:rPr>
              <a:t>addCookie</a:t>
            </a:r>
            <a:r>
              <a:rPr lang="en-US" altLang="en-US" b="1" dirty="0">
                <a:latin typeface="Courier New" panose="02070309020205020404" pitchFamily="49" charset="0"/>
              </a:rPr>
              <a:t>( Cookie </a:t>
            </a:r>
            <a:r>
              <a:rPr lang="en-US" altLang="en-US" b="1" dirty="0" err="1">
                <a:latin typeface="Courier New" panose="02070309020205020404" pitchFamily="49" charset="0"/>
              </a:rPr>
              <a:t>cookie</a:t>
            </a:r>
            <a:r>
              <a:rPr lang="en-US" altLang="en-US" b="1" dirty="0">
                <a:latin typeface="Courier New" panose="02070309020205020404" pitchFamily="49" charset="0"/>
              </a:rPr>
              <a:t> )</a:t>
            </a:r>
          </a:p>
          <a:p>
            <a:pPr lvl="2"/>
            <a:r>
              <a:rPr lang="en-US" altLang="en-US" sz="1800" dirty="0"/>
              <a:t>Add </a:t>
            </a:r>
            <a:r>
              <a:rPr lang="en-US" altLang="en-US" sz="1800" b="1" dirty="0">
                <a:latin typeface="Courier New" panose="02070309020205020404" pitchFamily="49" charset="0"/>
              </a:rPr>
              <a:t>Cookie</a:t>
            </a:r>
            <a:r>
              <a:rPr lang="en-US" altLang="en-US" sz="1800" dirty="0"/>
              <a:t> to header of response to client</a:t>
            </a:r>
          </a:p>
          <a:p>
            <a:pPr lvl="1"/>
            <a:r>
              <a:rPr lang="en-US" altLang="en-US" b="1" dirty="0" err="1">
                <a:latin typeface="Courier New" panose="02070309020205020404" pitchFamily="49" charset="0"/>
              </a:rPr>
              <a:t>ServletOutputStream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getOutputStream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</a:p>
          <a:p>
            <a:pPr lvl="2"/>
            <a:r>
              <a:rPr lang="en-US" altLang="en-US" sz="1800" dirty="0"/>
              <a:t>Gets byte-based output stream, send binary data to client</a:t>
            </a:r>
          </a:p>
          <a:p>
            <a:pPr lvl="1"/>
            <a:r>
              <a:rPr lang="en-US" altLang="en-US" b="1" dirty="0" err="1">
                <a:latin typeface="Courier New" panose="02070309020205020404" pitchFamily="49" charset="0"/>
              </a:rPr>
              <a:t>PrintWriter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getWriter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</a:p>
          <a:p>
            <a:pPr lvl="2"/>
            <a:r>
              <a:rPr lang="en-US" altLang="en-US" sz="1800" dirty="0"/>
              <a:t>Gets character-based output stream, send text to client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void </a:t>
            </a:r>
            <a:r>
              <a:rPr lang="en-US" altLang="en-US" b="1" dirty="0" err="1">
                <a:latin typeface="Courier New" panose="02070309020205020404" pitchFamily="49" charset="0"/>
              </a:rPr>
              <a:t>setContentType</a:t>
            </a:r>
            <a:r>
              <a:rPr lang="en-US" altLang="en-US" b="1" dirty="0">
                <a:latin typeface="Courier New" panose="02070309020205020404" pitchFamily="49" charset="0"/>
              </a:rPr>
              <a:t>( String type )</a:t>
            </a:r>
          </a:p>
          <a:p>
            <a:pPr lvl="2"/>
            <a:r>
              <a:rPr lang="en-US" altLang="en-US" sz="1800" dirty="0"/>
              <a:t>Specify MIME type of the response (</a:t>
            </a:r>
            <a:r>
              <a:rPr lang="en-US" altLang="en-US" sz="1800" dirty="0">
                <a:latin typeface="Verdana" panose="020B0604030504040204" pitchFamily="34" charset="0"/>
              </a:rPr>
              <a:t>Multipurpose Internet Mail Extensions)</a:t>
            </a:r>
          </a:p>
          <a:p>
            <a:pPr lvl="2"/>
            <a:r>
              <a:rPr lang="en-US" altLang="en-US" sz="1800" dirty="0"/>
              <a:t>MIME type “text/html” indicates that response is HTML document.</a:t>
            </a:r>
          </a:p>
          <a:p>
            <a:pPr lvl="2"/>
            <a:r>
              <a:rPr lang="en-US" altLang="en-US" sz="1800" dirty="0"/>
              <a:t>Helps display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Tags and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webpage that prints your name to the screen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webpage and set its title to </a:t>
            </a:r>
            <a:r>
              <a:rPr lang="en-US" dirty="0" smtClean="0"/>
              <a:t>“Welcome to VIT-AP".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webpage that prints your </a:t>
            </a:r>
            <a:r>
              <a:rPr lang="en-US" dirty="0" smtClean="0"/>
              <a:t>name in Sky blue to </a:t>
            </a:r>
            <a:r>
              <a:rPr lang="en-US" dirty="0"/>
              <a:t>the screen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the numbers 1 - 10, each number being a different color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web page to print </a:t>
            </a:r>
            <a:r>
              <a:rPr lang="en-US" dirty="0"/>
              <a:t>your name in a </a:t>
            </a:r>
            <a:r>
              <a:rPr lang="en-US" dirty="0" smtClean="0"/>
              <a:t>Calibri </a:t>
            </a:r>
            <a:r>
              <a:rPr lang="en-US" dirty="0"/>
              <a:t>font. 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1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6"/>
            </a:pPr>
            <a:r>
              <a:rPr lang="en-US" dirty="0"/>
              <a:t>Print a paragraph with 4 - 5 sentences. Each sentence should be a different font. 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6"/>
            </a:pPr>
            <a:endParaRPr lang="en-US" dirty="0"/>
          </a:p>
          <a:p>
            <a:pPr marL="514350" indent="-514350" algn="just">
              <a:buFont typeface="+mj-lt"/>
              <a:buAutoNum type="arabicPeriod" startAt="6"/>
            </a:pPr>
            <a:r>
              <a:rPr lang="en-US" dirty="0"/>
              <a:t>Print a paragraph that is a description of a book, include the title of the book as well as its author. Names and titles should be underlined, adjectives should be italicized and bolded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6"/>
            </a:pPr>
            <a:endParaRPr lang="en-US" dirty="0"/>
          </a:p>
          <a:p>
            <a:pPr marL="514350" indent="-514350" algn="just">
              <a:buFont typeface="+mj-lt"/>
              <a:buAutoNum type="arabicPeriod" startAt="6"/>
            </a:pPr>
            <a:r>
              <a:rPr lang="en-US" dirty="0"/>
              <a:t>Print your name to the screen with every letter being a different heading size.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2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9"/>
            </a:pPr>
            <a:r>
              <a:rPr lang="en-US" dirty="0"/>
              <a:t>Print the squares of the numbers 1 - 20. Each number should be on a separate line, next to it the number 2 superscripted, an equal sign and the result</a:t>
            </a:r>
            <a:r>
              <a:rPr lang="en-US" dirty="0" smtClean="0"/>
              <a:t>. Example: 10</a:t>
            </a:r>
            <a:r>
              <a:rPr lang="en-US" baseline="30000" dirty="0"/>
              <a:t>4</a:t>
            </a:r>
            <a:r>
              <a:rPr lang="en-US" dirty="0"/>
              <a:t> = </a:t>
            </a:r>
            <a:r>
              <a:rPr lang="en-US" dirty="0" smtClean="0"/>
              <a:t>10000</a:t>
            </a:r>
          </a:p>
          <a:p>
            <a:pPr marL="514350" indent="-514350" algn="just">
              <a:buFont typeface="+mj-lt"/>
              <a:buAutoNum type="arabicPeriod" startAt="9"/>
            </a:pPr>
            <a:endParaRPr lang="en-US" dirty="0"/>
          </a:p>
          <a:p>
            <a:pPr marL="514350" indent="-514350" algn="just">
              <a:buFont typeface="+mj-lt"/>
              <a:buAutoNum type="arabicPeriod" startAt="9"/>
            </a:pPr>
            <a:r>
              <a:rPr lang="en-US" dirty="0"/>
              <a:t>Print two paragraphs that are both </a:t>
            </a:r>
            <a:r>
              <a:rPr lang="en-US" dirty="0" smtClean="0"/>
              <a:t>indented (Use &amp;</a:t>
            </a:r>
            <a:r>
              <a:rPr lang="en-US" dirty="0" err="1" smtClean="0"/>
              <a:t>nbsp</a:t>
            </a:r>
            <a:r>
              <a:rPr lang="en-US" dirty="0" smtClean="0"/>
              <a:t>) </a:t>
            </a:r>
            <a:endParaRPr lang="en-US" dirty="0"/>
          </a:p>
          <a:p>
            <a:pPr marL="0" indent="0" algn="r">
              <a:buNone/>
            </a:pPr>
            <a:r>
              <a:rPr lang="en-US" dirty="0" smtClean="0"/>
              <a:t>(</a:t>
            </a:r>
            <a:r>
              <a:rPr lang="en-US" dirty="0" err="1" smtClean="0"/>
              <a:t>nbsp</a:t>
            </a:r>
            <a:r>
              <a:rPr lang="en-US" dirty="0" smtClean="0"/>
              <a:t> - </a:t>
            </a:r>
            <a:r>
              <a:rPr lang="en-US" b="1" dirty="0"/>
              <a:t>Non Breaking Space Publishing</a:t>
            </a:r>
            <a:r>
              <a:rPr lang="en-US" dirty="0" smtClean="0"/>
              <a:t>)</a:t>
            </a:r>
          </a:p>
          <a:p>
            <a:pPr marL="0" indent="0" algn="r">
              <a:buNone/>
            </a:pPr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816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HTML Tags and Exercises – Cont’d..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0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4407" cy="4732830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 startAt="11"/>
            </a:pPr>
            <a:r>
              <a:rPr lang="en-US" dirty="0"/>
              <a:t>Print two lists with any information you want. One list should be an ordered list, the other list should be an unordered list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Change the ordered list and represent the ordering in number, alphabets and Roman numerals</a:t>
            </a:r>
          </a:p>
          <a:p>
            <a:pPr algn="just"/>
            <a:endParaRPr lang="en-US" dirty="0"/>
          </a:p>
          <a:p>
            <a:pPr marL="514350" indent="-514350" algn="just">
              <a:buFont typeface="+mj-lt"/>
              <a:buAutoNum type="arabicPeriod" startAt="12"/>
            </a:pPr>
            <a:r>
              <a:rPr lang="en-US" dirty="0"/>
              <a:t>Prints an h1 level heading followed by a horizontal line whose width is 100%. Below the horizontal line print a paragraph relating to the text in the heading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12"/>
            </a:pPr>
            <a:endParaRPr lang="en-US" dirty="0"/>
          </a:p>
          <a:p>
            <a:pPr marL="514350" indent="-514350" algn="just">
              <a:buFont typeface="+mj-lt"/>
              <a:buAutoNum type="arabicPeriod" startAt="12"/>
            </a:pPr>
            <a:r>
              <a:rPr lang="en-US" dirty="0" smtClean="0"/>
              <a:t>Use delete and insert tag to print the following </a:t>
            </a:r>
          </a:p>
          <a:p>
            <a:pPr lvl="1" algn="just"/>
            <a:r>
              <a:rPr lang="en-US" dirty="0" smtClean="0"/>
              <a:t>HTML is a programming language </a:t>
            </a:r>
            <a:r>
              <a:rPr lang="en-US" dirty="0" smtClean="0">
                <a:sym typeface="Wingdings" panose="05000000000000000000" pitchFamily="2" charset="2"/>
              </a:rPr>
              <a:t> Strike this </a:t>
            </a:r>
          </a:p>
          <a:p>
            <a:pPr lvl="1" algn="just"/>
            <a:r>
              <a:rPr lang="en-US" dirty="0" smtClean="0">
                <a:sym typeface="Wingdings" panose="05000000000000000000" pitchFamily="2" charset="2"/>
              </a:rPr>
              <a:t>HTML is not a programming language  Insert this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9676" y="1937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HTML Tags and Exercises – Cont’d..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8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</TotalTime>
  <Words>1956</Words>
  <Application>Microsoft Office PowerPoint</Application>
  <PresentationFormat>Widescreen</PresentationFormat>
  <Paragraphs>317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Times New Roman</vt:lpstr>
      <vt:lpstr>Verdana</vt:lpstr>
      <vt:lpstr>Wingdings</vt:lpstr>
      <vt:lpstr>Office Theme</vt:lpstr>
      <vt:lpstr>Web Technologies Lab</vt:lpstr>
      <vt:lpstr>Points to Ponder</vt:lpstr>
      <vt:lpstr>Launch your own (first) github.io page</vt:lpstr>
      <vt:lpstr>Launch your first static page in any (web) server</vt:lpstr>
      <vt:lpstr>Registering Domain and Configuring Nameserver </vt:lpstr>
      <vt:lpstr>Basic HTML Tags and Exercises</vt:lpstr>
      <vt:lpstr>Basic HTML Tags and Exercises – Cont’d..</vt:lpstr>
      <vt:lpstr>PowerPoint Presentation</vt:lpstr>
      <vt:lpstr>PowerPoint Presentation</vt:lpstr>
      <vt:lpstr>Basic HTML Tags and Exercises – Cont’d..</vt:lpstr>
      <vt:lpstr>Basic HTML Tags and Exercises – Cont’d..</vt:lpstr>
      <vt:lpstr>Basic HTML Tags and Exercises – Cont’d..</vt:lpstr>
      <vt:lpstr>Basic HTML Tags and Exercises – Cont’d..</vt:lpstr>
      <vt:lpstr>HTML and CSS</vt:lpstr>
      <vt:lpstr>Stylesheets - font</vt:lpstr>
      <vt:lpstr>Stylesheets - text</vt:lpstr>
      <vt:lpstr>Playing with HTML and CSS – Exercise 1</vt:lpstr>
      <vt:lpstr>Playing with HTML and CSS – Exercise 2</vt:lpstr>
      <vt:lpstr>Embedding JS into HTML page </vt:lpstr>
      <vt:lpstr>Types of JavaScript</vt:lpstr>
      <vt:lpstr>Hello world in JS</vt:lpstr>
      <vt:lpstr>JavaScript Variable: Declare, Assign a Value </vt:lpstr>
      <vt:lpstr>JS – Example code</vt:lpstr>
      <vt:lpstr>Embedding html tags and CSS in JavaScript </vt:lpstr>
      <vt:lpstr>HTML Events and JS Event Handling</vt:lpstr>
      <vt:lpstr>Event1 – Text event handling</vt:lpstr>
      <vt:lpstr>Event 2 – Button event</vt:lpstr>
      <vt:lpstr>Event 3 – Button + HTML element event</vt:lpstr>
      <vt:lpstr>HTML elements</vt:lpstr>
      <vt:lpstr>Event 4 - Function</vt:lpstr>
      <vt:lpstr>Event 5 – Mouse Event</vt:lpstr>
      <vt:lpstr>onmouseover() and onmouseout() </vt:lpstr>
      <vt:lpstr>Onmousedown() and onmouseup()</vt:lpstr>
      <vt:lpstr>Event 6 – A simple graphics using JS</vt:lpstr>
      <vt:lpstr>A simple graphics using JS</vt:lpstr>
      <vt:lpstr>JavaScript – Classwork Lab Practice – 30.07.2019 </vt:lpstr>
      <vt:lpstr>Create your own web server to handle and serve client request</vt:lpstr>
      <vt:lpstr>Create your own web server to handle and serve client request</vt:lpstr>
      <vt:lpstr>Binding and Listening for the connection</vt:lpstr>
      <vt:lpstr>Accepting the request from the client</vt:lpstr>
      <vt:lpstr>Serving the clients with static web page</vt:lpstr>
      <vt:lpstr>Closing the socket</vt:lpstr>
      <vt:lpstr>Create your own web server to listen continuously and handle all the client request</vt:lpstr>
      <vt:lpstr>JS,HTML,CSS – Classwork Lab Practice – 06.08.2019 </vt:lpstr>
      <vt:lpstr>Data representation – Classwork lab practice – 27.08.2019</vt:lpstr>
      <vt:lpstr>Data representation – Classwork lab practice – 03.09.2019</vt:lpstr>
      <vt:lpstr>Sample output</vt:lpstr>
      <vt:lpstr>Working with Servlets</vt:lpstr>
      <vt:lpstr>Life Cycle of Servlet</vt:lpstr>
      <vt:lpstr>Servlet container folder structure</vt:lpstr>
      <vt:lpstr>Servlets – How multiple request, response gets handled</vt:lpstr>
      <vt:lpstr>Web.xml</vt:lpstr>
      <vt:lpstr>HttpServlet</vt:lpstr>
      <vt:lpstr>HttpServletRequest</vt:lpstr>
      <vt:lpstr>HttpServletResponse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Sibi Chakkaravarthy</dc:creator>
  <cp:lastModifiedBy>Sibi Chakkaravarthy</cp:lastModifiedBy>
  <cp:revision>132</cp:revision>
  <dcterms:created xsi:type="dcterms:W3CDTF">2019-07-09T09:00:38Z</dcterms:created>
  <dcterms:modified xsi:type="dcterms:W3CDTF">2019-09-03T02:25:53Z</dcterms:modified>
</cp:coreProperties>
</file>