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56" r:id="rId13"/>
    <p:sldId id="257" r:id="rId14"/>
    <p:sldId id="258" r:id="rId15"/>
    <p:sldId id="259" r:id="rId16"/>
    <p:sldId id="267" r:id="rId17"/>
    <p:sldId id="261" r:id="rId18"/>
    <p:sldId id="260" r:id="rId19"/>
    <p:sldId id="262" r:id="rId20"/>
    <p:sldId id="263" r:id="rId21"/>
    <p:sldId id="264" r:id="rId22"/>
    <p:sldId id="265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D74-C6A2-48E5-A2AF-FC9EE97A513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0971-DCDE-4023-AF3E-D84BA25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0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D74-C6A2-48E5-A2AF-FC9EE97A513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0971-DCDE-4023-AF3E-D84BA25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8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D74-C6A2-48E5-A2AF-FC9EE97A513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0971-DCDE-4023-AF3E-D84BA25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24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D74-C6A2-48E5-A2AF-FC9EE97A513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0971-DCDE-4023-AF3E-D84BA255AE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806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D74-C6A2-48E5-A2AF-FC9EE97A513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0971-DCDE-4023-AF3E-D84BA25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22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D74-C6A2-48E5-A2AF-FC9EE97A513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0971-DCDE-4023-AF3E-D84BA25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02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D74-C6A2-48E5-A2AF-FC9EE97A513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0971-DCDE-4023-AF3E-D84BA25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96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D74-C6A2-48E5-A2AF-FC9EE97A513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0971-DCDE-4023-AF3E-D84BA25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39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D74-C6A2-48E5-A2AF-FC9EE97A513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0971-DCDE-4023-AF3E-D84BA25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2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D74-C6A2-48E5-A2AF-FC9EE97A513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0971-DCDE-4023-AF3E-D84BA25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D74-C6A2-48E5-A2AF-FC9EE97A513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0971-DCDE-4023-AF3E-D84BA25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1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D74-C6A2-48E5-A2AF-FC9EE97A513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0971-DCDE-4023-AF3E-D84BA25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1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D74-C6A2-48E5-A2AF-FC9EE97A513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0971-DCDE-4023-AF3E-D84BA25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8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D74-C6A2-48E5-A2AF-FC9EE97A513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0971-DCDE-4023-AF3E-D84BA25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3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D74-C6A2-48E5-A2AF-FC9EE97A513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0971-DCDE-4023-AF3E-D84BA25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7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D74-C6A2-48E5-A2AF-FC9EE97A513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0971-DCDE-4023-AF3E-D84BA25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3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D74-C6A2-48E5-A2AF-FC9EE97A513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0971-DCDE-4023-AF3E-D84BA25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2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382D74-C6A2-48E5-A2AF-FC9EE97A513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A0971-DCDE-4023-AF3E-D84BA25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30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304" y="1447800"/>
            <a:ext cx="11067068" cy="1370814"/>
          </a:xfrm>
        </p:spPr>
        <p:txBody>
          <a:bodyPr/>
          <a:lstStyle/>
          <a:p>
            <a:r>
              <a:rPr lang="en-US" sz="4000" dirty="0"/>
              <a:t>Case Study on application </a:t>
            </a:r>
            <a:r>
              <a:rPr lang="en-US" sz="4000" dirty="0" err="1"/>
              <a:t>BookMyShow</a:t>
            </a:r>
            <a:r>
              <a:rPr lang="en-US" sz="4000" dirty="0"/>
              <a:t> using AWS EC2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79"/>
            <a:ext cx="10451589" cy="1469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		             By</a:t>
            </a:r>
          </a:p>
          <a:p>
            <a:pPr algn="r"/>
            <a:r>
              <a:rPr lang="en-US" cap="none" dirty="0"/>
              <a:t>Bharath Kumar </a:t>
            </a:r>
            <a:r>
              <a:rPr lang="en-US" cap="none" dirty="0" err="1"/>
              <a:t>Natesan</a:t>
            </a:r>
            <a:r>
              <a:rPr lang="en-US" cap="none" dirty="0"/>
              <a:t> </a:t>
            </a:r>
            <a:r>
              <a:rPr lang="en-US" cap="none" dirty="0" err="1"/>
              <a:t>Arumugam</a:t>
            </a:r>
            <a:endParaRPr lang="en-US" cap="none" dirty="0"/>
          </a:p>
          <a:p>
            <a:pPr algn="r"/>
            <a:r>
              <a:rPr lang="en-US" cap="none" dirty="0" err="1"/>
              <a:t>Sibi</a:t>
            </a:r>
            <a:r>
              <a:rPr lang="en-US" cap="none" dirty="0"/>
              <a:t> Chakravarthy Ramesh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4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Automated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to automatically adapt computing capacity to site traffic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Rule-Based</a:t>
            </a:r>
          </a:p>
          <a:p>
            <a:pPr lvl="1"/>
            <a:r>
              <a:rPr lang="en-US" dirty="0"/>
              <a:t>Schedule Based</a:t>
            </a:r>
          </a:p>
          <a:p>
            <a:r>
              <a:rPr lang="en-US" dirty="0"/>
              <a:t>Not suitable for time critical applications</a:t>
            </a:r>
          </a:p>
          <a:p>
            <a:r>
              <a:rPr lang="en-US" dirty="0"/>
              <a:t>VM startup time is dependent on image size, VM type, data center locations etc.</a:t>
            </a:r>
          </a:p>
        </p:txBody>
      </p:sp>
    </p:spTree>
    <p:extLst>
      <p:ext uri="{BB962C8B-B14F-4D97-AF65-F5344CB8AC3E}">
        <p14:creationId xmlns:p14="http://schemas.microsoft.com/office/powerpoint/2010/main" val="263934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EC2 -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key and secret key to authenticate when accessing AWS API’s</a:t>
            </a:r>
          </a:p>
          <a:p>
            <a:r>
              <a:rPr lang="en-US" dirty="0"/>
              <a:t>Public key and private key to authenticate when accessing EC2 instance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8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21686"/>
            <a:ext cx="10515600" cy="992335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BookMyshow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93130"/>
            <a:ext cx="10515600" cy="487365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Largest entertainment-ticketing portal in India - 400 million average page views a month.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Launched in 2007 with headquarters in Mumbai and owns 85-90% of the online entertainment ticketing market.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Portal contains information about upcoming movies and events, show times, venue details, and artist bios.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team of more than 100 engineers spread across three locations to monitor and upgrade the site. 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4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0474"/>
          </a:xfrm>
        </p:spPr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98862"/>
            <a:ext cx="10995991" cy="499620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Maintain performance during high profile events such as the release of blockbuster movies.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Ensure zero downtime for the online ticket ordering application amidst increased demand.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Provide a solution that could be rapidly deployed without disrupting service and with little or no change to </a:t>
            </a:r>
            <a:r>
              <a:rPr lang="en-US" dirty="0" err="1"/>
              <a:t>BookMyShow’s</a:t>
            </a:r>
            <a:r>
              <a:rPr lang="en-US" dirty="0"/>
              <a:t> existing infrastructure and application.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Servers are segmented into several zones, including servers for customer data and credit card information, database servers, and web application servers. In this complicated environment, maintaining firewall rules manually was a challenging task.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4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8754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91472"/>
            <a:ext cx="10911151" cy="5128182"/>
          </a:xfrm>
        </p:spPr>
        <p:txBody>
          <a:bodyPr/>
          <a:lstStyle/>
          <a:p>
            <a:pPr algn="just"/>
            <a:r>
              <a:rPr lang="en-US" dirty="0"/>
              <a:t>Using multiple open source tools, each with its own management console, for monitoring files and logs.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Combatted low-profile hacks with a variety of tools and techniques, but found it a challenge to cope with bigger, more sophisticated attacks.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60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63340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36569"/>
            <a:ext cx="10911151" cy="4873657"/>
          </a:xfrm>
        </p:spPr>
        <p:txBody>
          <a:bodyPr/>
          <a:lstStyle/>
          <a:p>
            <a:pPr algn="just"/>
            <a:r>
              <a:rPr lang="en-US" dirty="0" err="1"/>
              <a:t>BookMyShow</a:t>
            </a:r>
            <a:r>
              <a:rPr lang="en-US" dirty="0"/>
              <a:t> is exploring Platform as a Service options that would allow them to scale up for weeks or days when popular movie launches or sporting events cause a spike in website traffic. 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Tight integration with leading cloud service providers such as Amazon Web Services (AWS) and Microsoft Azure make deployment fast and easy.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Benefits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Zero Downtime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Better Performance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Scalability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3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2193"/>
          </a:xfrm>
        </p:spPr>
        <p:txBody>
          <a:bodyPr/>
          <a:lstStyle/>
          <a:p>
            <a:pPr algn="ctr"/>
            <a:r>
              <a:rPr lang="en-US" dirty="0"/>
              <a:t>Data Flow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21" y="1234911"/>
            <a:ext cx="8608113" cy="5551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6761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0474"/>
          </a:xfrm>
        </p:spPr>
        <p:txBody>
          <a:bodyPr/>
          <a:lstStyle/>
          <a:p>
            <a:pPr algn="ctr"/>
            <a:r>
              <a:rPr lang="en-US" dirty="0"/>
              <a:t>Flexible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144" y="1263192"/>
            <a:ext cx="11038788" cy="54958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How? Using Amazon EC2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Available in different locations.</a:t>
            </a:r>
          </a:p>
          <a:p>
            <a:endParaRPr lang="en-US" dirty="0"/>
          </a:p>
          <a:p>
            <a:r>
              <a:rPr lang="en-US" dirty="0"/>
              <a:t>Extensive list of supported operating systems &amp; software.</a:t>
            </a:r>
          </a:p>
          <a:p>
            <a:endParaRPr lang="en-US" dirty="0"/>
          </a:p>
          <a:p>
            <a:r>
              <a:rPr lang="en-US" dirty="0"/>
              <a:t>Easily Integrate with other AWS service.</a:t>
            </a:r>
          </a:p>
          <a:p>
            <a:endParaRPr lang="en-US" dirty="0"/>
          </a:p>
          <a:p>
            <a:r>
              <a:rPr lang="en-US" dirty="0"/>
              <a:t>Purchasing options for cost optimization.</a:t>
            </a:r>
          </a:p>
          <a:p>
            <a:endParaRPr lang="en-US" dirty="0"/>
          </a:p>
          <a:p>
            <a:r>
              <a:rPr lang="en-US" dirty="0"/>
              <a:t>Import and Export virtual machines.</a:t>
            </a:r>
          </a:p>
          <a:p>
            <a:endParaRPr lang="en-US" dirty="0"/>
          </a:p>
          <a:p>
            <a:r>
              <a:rPr lang="en-US" dirty="0"/>
              <a:t>Choice of instance families with differing resource ratios.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6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4169"/>
          </a:xfrm>
        </p:spPr>
        <p:txBody>
          <a:bodyPr/>
          <a:lstStyle/>
          <a:p>
            <a:pPr algn="ctr"/>
            <a:r>
              <a:rPr lang="en-US" dirty="0"/>
              <a:t>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35" y="1291472"/>
            <a:ext cx="10916239" cy="5250730"/>
          </a:xfrm>
        </p:spPr>
        <p:txBody>
          <a:bodyPr/>
          <a:lstStyle/>
          <a:p>
            <a:endParaRPr lang="en-US" dirty="0"/>
          </a:p>
          <a:p>
            <a:pPr marL="0" indent="0" algn="just">
              <a:buNone/>
            </a:pPr>
            <a:r>
              <a:rPr lang="en-US" dirty="0"/>
              <a:t>How? Using Amazon EBS and Amazon S3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EBS volumes are automatically replicated within the Availability Zone (AZ) in which they are created.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Can be shared across AWS accounts or copied across AWS regions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Data stored at rest on the volume, disk I/O, and snapshots created from the volume are all encrypted 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06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7352"/>
          </a:xfrm>
        </p:spPr>
        <p:txBody>
          <a:bodyPr/>
          <a:lstStyle/>
          <a:p>
            <a:pPr algn="ctr"/>
            <a:r>
              <a:rPr lang="en-US" dirty="0"/>
              <a:t>Scalable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25486"/>
            <a:ext cx="10661340" cy="5363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How? Using Auto Scaling and Load Balancer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Amazon EC2 reduces the time required to obtain and boot new server instances to minutes, allowing you to quickly scale capacity, both up and down, as your computing requirements change.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Auto Scaling automatically increase the number of Amazon EC2 instances during demand spikes to maintain performance and decrease capacity during lulls to reduce costs.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Elastic Load Balancing helps to distribute traffic to your instances within Auto Scaling groups.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4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: on-demand delivery of compute power, database storage, applications and other IT resources.</a:t>
            </a:r>
          </a:p>
          <a:p>
            <a:r>
              <a:rPr lang="en-US" dirty="0"/>
              <a:t>AWS : Offers a suite of cloud computing services that make up on-demand computing platform.</a:t>
            </a:r>
          </a:p>
          <a:p>
            <a:r>
              <a:rPr lang="en-US" dirty="0"/>
              <a:t>EC2 : Web Service that provides resizable compute capacity in the cloud.</a:t>
            </a:r>
          </a:p>
          <a:p>
            <a:r>
              <a:rPr lang="en-US" dirty="0"/>
              <a:t>Makes Web Scale Cloud Computing easier for developers.</a:t>
            </a:r>
          </a:p>
          <a:p>
            <a:r>
              <a:rPr lang="en-US" dirty="0"/>
              <a:t>Provides complete control of computing resources and run’s on Amazon’s proven computing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75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2193"/>
          </a:xfrm>
        </p:spPr>
        <p:txBody>
          <a:bodyPr/>
          <a:lstStyle/>
          <a:p>
            <a:pPr algn="ctr"/>
            <a:r>
              <a:rPr lang="en-US" dirty="0"/>
              <a:t>Secure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48034"/>
            <a:ext cx="10576498" cy="522244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How? Using Amazon Virtual Private Cloud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Compute instances are located in a VPC within an IP within a given IP range.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Decide which instances are exposed to the Internet and which remain private.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Access key and secret key used to authenticate when accessing AWS APIs.</a:t>
            </a:r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0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5059"/>
          </a:xfrm>
        </p:spPr>
        <p:txBody>
          <a:bodyPr/>
          <a:lstStyle/>
          <a:p>
            <a:pPr algn="ctr"/>
            <a:r>
              <a:rPr lang="en-US" dirty="0"/>
              <a:t>Maintainable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718" y="1329179"/>
            <a:ext cx="10463752" cy="52507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How? Using Amazon Cloud Watch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7" y="2319334"/>
            <a:ext cx="6023833" cy="32704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58" y="2139170"/>
            <a:ext cx="5297462" cy="38482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8903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901"/>
          </a:xfrm>
        </p:spPr>
        <p:txBody>
          <a:bodyPr/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57460"/>
            <a:ext cx="10623632" cy="5099901"/>
          </a:xfrm>
        </p:spPr>
        <p:txBody>
          <a:bodyPr/>
          <a:lstStyle/>
          <a:p>
            <a:pPr algn="just"/>
            <a:r>
              <a:rPr lang="en-US" dirty="0"/>
              <a:t>On-Demand, Reserved and Spot Instances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Reserved Instances – provides significant discount (up to 75%) compared to On-Demand Instance pricing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Assigned to a specific Availability Zone and provide a capacity reservation.</a:t>
            </a:r>
          </a:p>
          <a:p>
            <a:endParaRPr lang="en-US" dirty="0"/>
          </a:p>
          <a:p>
            <a:r>
              <a:rPr lang="en-US" dirty="0"/>
              <a:t>can provide significant savings compared to the current computing costs.</a:t>
            </a:r>
          </a:p>
        </p:txBody>
      </p:sp>
    </p:spTree>
    <p:extLst>
      <p:ext uri="{BB962C8B-B14F-4D97-AF65-F5344CB8AC3E}">
        <p14:creationId xmlns:p14="http://schemas.microsoft.com/office/powerpoint/2010/main" val="664619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ttps://s3.amazonaws.com/img.charteo.com/art_pictures/C0076/Contact-Thank-You-Slides_C0076_015_c01_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452718"/>
            <a:ext cx="9404723" cy="598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54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EC2 -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38" y="2067719"/>
            <a:ext cx="6464300" cy="4165600"/>
          </a:xfrm>
        </p:spPr>
      </p:pic>
    </p:spTree>
    <p:extLst>
      <p:ext uri="{BB962C8B-B14F-4D97-AF65-F5344CB8AC3E}">
        <p14:creationId xmlns:p14="http://schemas.microsoft.com/office/powerpoint/2010/main" val="80239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EC2 -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EC2 Instance</a:t>
            </a:r>
          </a:p>
          <a:p>
            <a:r>
              <a:rPr lang="en-US" dirty="0"/>
              <a:t>Amazon Machine Image (AMI)</a:t>
            </a:r>
          </a:p>
          <a:p>
            <a:r>
              <a:rPr lang="en-US" dirty="0"/>
              <a:t>Elastic Block Storage(EBS)</a:t>
            </a:r>
          </a:p>
          <a:p>
            <a:r>
              <a:rPr lang="en-US" dirty="0"/>
              <a:t>Amazon Simple Storage Service (S3)</a:t>
            </a:r>
          </a:p>
        </p:txBody>
      </p:sp>
    </p:spTree>
    <p:extLst>
      <p:ext uri="{BB962C8B-B14F-4D97-AF65-F5344CB8AC3E}">
        <p14:creationId xmlns:p14="http://schemas.microsoft.com/office/powerpoint/2010/main" val="12627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EC2 -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Xen</a:t>
            </a:r>
            <a:r>
              <a:rPr lang="en-US" dirty="0"/>
              <a:t> Virtualization.</a:t>
            </a:r>
          </a:p>
          <a:p>
            <a:r>
              <a:rPr lang="en-US" dirty="0"/>
              <a:t>Each VM’s called as “Instance”</a:t>
            </a:r>
          </a:p>
          <a:p>
            <a:r>
              <a:rPr lang="en-US" dirty="0"/>
              <a:t>Scales Instances based on “Elastic Compute Units”</a:t>
            </a:r>
          </a:p>
          <a:p>
            <a:r>
              <a:rPr lang="en-US" dirty="0"/>
              <a:t>Types : </a:t>
            </a:r>
          </a:p>
          <a:p>
            <a:pPr lvl="1"/>
            <a:r>
              <a:rPr lang="en-US" dirty="0"/>
              <a:t>On-Demand</a:t>
            </a:r>
          </a:p>
          <a:p>
            <a:pPr lvl="1"/>
            <a:r>
              <a:rPr lang="en-US" dirty="0"/>
              <a:t>Reserved</a:t>
            </a:r>
          </a:p>
          <a:p>
            <a:pPr lvl="1"/>
            <a:r>
              <a:rPr lang="en-US" dirty="0"/>
              <a:t>Spot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9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EC2 - AMI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Special type of virtual appliance used to create virtual machine</a:t>
            </a:r>
          </a:p>
          <a:p>
            <a:r>
              <a:rPr lang="en-US" dirty="0"/>
              <a:t>Contents:</a:t>
            </a:r>
          </a:p>
          <a:p>
            <a:pPr lvl="2"/>
            <a:r>
              <a:rPr lang="en-US" dirty="0"/>
              <a:t>Read-Only File System</a:t>
            </a:r>
          </a:p>
          <a:p>
            <a:pPr lvl="2"/>
            <a:r>
              <a:rPr lang="en-US" dirty="0"/>
              <a:t>Compressed AMI file system</a:t>
            </a:r>
          </a:p>
          <a:p>
            <a:pPr lvl="2"/>
            <a:r>
              <a:rPr lang="en-US" dirty="0"/>
              <a:t>XML Manifest File</a:t>
            </a:r>
          </a:p>
          <a:p>
            <a:pPr lvl="2"/>
            <a:r>
              <a:rPr lang="en-US" dirty="0"/>
              <a:t>Pointer to the kernel ID</a:t>
            </a:r>
          </a:p>
          <a:p>
            <a:r>
              <a:rPr lang="en-US" dirty="0"/>
              <a:t>Operating Systems</a:t>
            </a:r>
          </a:p>
          <a:p>
            <a:pPr lvl="2"/>
            <a:r>
              <a:rPr lang="en-US" dirty="0"/>
              <a:t>Linux</a:t>
            </a:r>
          </a:p>
          <a:p>
            <a:pPr lvl="2"/>
            <a:r>
              <a:rPr lang="en-US" dirty="0"/>
              <a:t>Windows Server 2003,2008 and 2012</a:t>
            </a:r>
          </a:p>
          <a:p>
            <a:pPr lvl="2"/>
            <a:r>
              <a:rPr lang="en-US" dirty="0"/>
              <a:t>FreeBSD</a:t>
            </a:r>
          </a:p>
          <a:p>
            <a:pPr lvl="2"/>
            <a:r>
              <a:rPr lang="en-US" dirty="0" err="1"/>
              <a:t>NetBSD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9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EC2 - EBS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Block-Level Storage that can be attached to Amazon EC2 instances.</a:t>
            </a:r>
          </a:p>
          <a:p>
            <a:r>
              <a:rPr lang="en-US" dirty="0"/>
              <a:t>Format and mount as a File System or access directly</a:t>
            </a:r>
          </a:p>
          <a:p>
            <a:r>
              <a:rPr lang="en-US" dirty="0"/>
              <a:t>High Performance, availability and persistent</a:t>
            </a:r>
          </a:p>
          <a:p>
            <a:r>
              <a:rPr lang="en-US" dirty="0"/>
              <a:t>Supports Snapshots and Cloning</a:t>
            </a:r>
          </a:p>
          <a:p>
            <a:r>
              <a:rPr lang="en-US" dirty="0" err="1"/>
              <a:t>Upto</a:t>
            </a:r>
            <a:r>
              <a:rPr lang="en-US" dirty="0"/>
              <a:t> 1TB</a:t>
            </a:r>
          </a:p>
          <a:p>
            <a:r>
              <a:rPr lang="en-US" dirty="0"/>
              <a:t>Replicated Storage – No Data Loss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6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EC2 –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Storage through web service interfaces</a:t>
            </a:r>
          </a:p>
          <a:p>
            <a:r>
              <a:rPr lang="en-US" dirty="0"/>
              <a:t>$0.15/GB and Discounts for valuable Customers</a:t>
            </a:r>
          </a:p>
          <a:p>
            <a:r>
              <a:rPr lang="en-US" dirty="0"/>
              <a:t>Provides Scalability, High Availability, Low Latency and High Durability at commodity costs</a:t>
            </a:r>
          </a:p>
          <a:p>
            <a:r>
              <a:rPr lang="en-US" dirty="0"/>
              <a:t>Claimed to provide 99.999999999% durability and 99.99% availability but no SLA for durability</a:t>
            </a:r>
          </a:p>
          <a:p>
            <a:r>
              <a:rPr lang="en-US" dirty="0"/>
              <a:t>Can host Entire Website</a:t>
            </a:r>
          </a:p>
          <a:p>
            <a:r>
              <a:rPr lang="en-US" dirty="0"/>
              <a:t>Logs stored in S3 Buckets</a:t>
            </a:r>
          </a:p>
        </p:txBody>
      </p:sp>
    </p:spTree>
    <p:extLst>
      <p:ext uri="{BB962C8B-B14F-4D97-AF65-F5344CB8AC3E}">
        <p14:creationId xmlns:p14="http://schemas.microsoft.com/office/powerpoint/2010/main" val="349904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CloudWatch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monitoring of EC2 Customers on their usage of CPU, Disk and network</a:t>
            </a:r>
          </a:p>
          <a:p>
            <a:r>
              <a:rPr lang="en-US" dirty="0"/>
              <a:t>Additional Software to show memory, disk space or load average metrics</a:t>
            </a:r>
          </a:p>
          <a:p>
            <a:r>
              <a:rPr lang="en-US" dirty="0"/>
              <a:t>Can be accessed through CLI’s and Web API’s</a:t>
            </a:r>
          </a:p>
          <a:p>
            <a:r>
              <a:rPr lang="en-US" dirty="0"/>
              <a:t>Has Auto-Scaling feature to dynamically add or remove EC2 instances</a:t>
            </a:r>
          </a:p>
          <a:p>
            <a:r>
              <a:rPr lang="en-US" dirty="0"/>
              <a:t>Customers are charged for each monitoring instances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96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</TotalTime>
  <Words>936</Words>
  <Application>Microsoft Office PowerPoint</Application>
  <PresentationFormat>Widescreen</PresentationFormat>
  <Paragraphs>157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Wingdings</vt:lpstr>
      <vt:lpstr>Wingdings 3</vt:lpstr>
      <vt:lpstr>Ion</vt:lpstr>
      <vt:lpstr>Case Study on application BookMyShow using AWS EC2</vt:lpstr>
      <vt:lpstr>AWS EC2</vt:lpstr>
      <vt:lpstr>AWS EC2 - Architecture</vt:lpstr>
      <vt:lpstr>AWS EC2 - Components</vt:lpstr>
      <vt:lpstr>AWS EC2 - Instance</vt:lpstr>
      <vt:lpstr>AWS EC2 - AMI</vt:lpstr>
      <vt:lpstr>AWS EC2 - EBS</vt:lpstr>
      <vt:lpstr>AWS EC2 – S3</vt:lpstr>
      <vt:lpstr>AWS CloudWatch</vt:lpstr>
      <vt:lpstr>AWS Automated Scaling</vt:lpstr>
      <vt:lpstr>AWS EC2 - Security</vt:lpstr>
      <vt:lpstr>BookMyshow</vt:lpstr>
      <vt:lpstr>Challenges</vt:lpstr>
      <vt:lpstr>PowerPoint Presentation</vt:lpstr>
      <vt:lpstr>Solution</vt:lpstr>
      <vt:lpstr>Data Flow Diagram</vt:lpstr>
      <vt:lpstr>Flexible</vt:lpstr>
      <vt:lpstr>Available</vt:lpstr>
      <vt:lpstr>Scalable</vt:lpstr>
      <vt:lpstr>Secure</vt:lpstr>
      <vt:lpstr>Maintainable</vt:lpstr>
      <vt:lpstr>Cost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bookmyshow</dc:title>
  <dc:creator>Bharath Kumar</dc:creator>
  <cp:lastModifiedBy>Bharath Kumar</cp:lastModifiedBy>
  <cp:revision>15</cp:revision>
  <dcterms:created xsi:type="dcterms:W3CDTF">2016-12-07T21:47:09Z</dcterms:created>
  <dcterms:modified xsi:type="dcterms:W3CDTF">2016-12-08T00:19:26Z</dcterms:modified>
</cp:coreProperties>
</file>