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0T05:47:09.808">
    <p:pos x="6000" y="0"/>
    <p:text>Student name : L.sibi Franklin
Register no : 122204377
Department: B.com cs
College: government arts and science
-amirthaselvam1971@gmail.com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0" y="0"/>
            <a:ext cx="12208933" cy="6858000"/>
          </a:xfrm>
          <a:prstGeom prst="rect">
            <a:avLst/>
          </a:prstGeom>
          <a:noFill/>
          <a:ln>
            <a:noFill/>
          </a:ln>
        </p:spPr>
      </p:pic>
      <p:sp>
        <p:nvSpPr>
          <p:cNvPr id="18" name="Google Shape;18;p2"/>
          <p:cNvSpPr txBox="1"/>
          <p:nvPr>
            <p:ph type="ctrTitle"/>
          </p:nvPr>
        </p:nvSpPr>
        <p:spPr>
          <a:xfrm>
            <a:off x="624417" y="1196975"/>
            <a:ext cx="10943167" cy="10826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26533" y="2422525"/>
            <a:ext cx="10949517"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1"/>
              </a:buClr>
              <a:buSzPts val="3200"/>
              <a:buFont typeface="Arial"/>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marR="0" algn="r">
              <a:lnSpc>
                <a:spcPct val="100000"/>
              </a:lnSpc>
              <a:spcBef>
                <a:spcPts val="0"/>
              </a:spcBef>
              <a:buNone/>
              <a:defRPr b="0" i="0" sz="1400" u="none" cap="none" strike="noStrike">
                <a:solidFill>
                  <a:schemeClr val="dk1"/>
                </a:solidFill>
                <a:latin typeface="Arial"/>
                <a:ea typeface="Arial"/>
                <a:cs typeface="Arial"/>
                <a:sym typeface="Arial"/>
              </a:defRPr>
            </a:lvl1pPr>
            <a:lvl2pPr indent="0" lvl="1" marL="38100" marR="0" algn="r">
              <a:lnSpc>
                <a:spcPct val="100000"/>
              </a:lnSpc>
              <a:spcBef>
                <a:spcPts val="0"/>
              </a:spcBef>
              <a:buNone/>
              <a:defRPr b="0" i="0" sz="1400" u="none" cap="none" strike="noStrike">
                <a:solidFill>
                  <a:schemeClr val="dk1"/>
                </a:solidFill>
                <a:latin typeface="Arial"/>
                <a:ea typeface="Arial"/>
                <a:cs typeface="Arial"/>
                <a:sym typeface="Arial"/>
              </a:defRPr>
            </a:lvl2pPr>
            <a:lvl3pPr indent="0" lvl="2" marL="38100" marR="0" algn="r">
              <a:lnSpc>
                <a:spcPct val="100000"/>
              </a:lnSpc>
              <a:spcBef>
                <a:spcPts val="0"/>
              </a:spcBef>
              <a:buNone/>
              <a:defRPr b="0" i="0" sz="1400" u="none" cap="none" strike="noStrike">
                <a:solidFill>
                  <a:schemeClr val="dk1"/>
                </a:solidFill>
                <a:latin typeface="Arial"/>
                <a:ea typeface="Arial"/>
                <a:cs typeface="Arial"/>
                <a:sym typeface="Arial"/>
              </a:defRPr>
            </a:lvl3pPr>
            <a:lvl4pPr indent="0" lvl="3" marL="38100" marR="0" algn="r">
              <a:lnSpc>
                <a:spcPct val="100000"/>
              </a:lnSpc>
              <a:spcBef>
                <a:spcPts val="0"/>
              </a:spcBef>
              <a:buNone/>
              <a:defRPr b="0" i="0" sz="1400" u="none" cap="none" strike="noStrike">
                <a:solidFill>
                  <a:schemeClr val="dk1"/>
                </a:solidFill>
                <a:latin typeface="Arial"/>
                <a:ea typeface="Arial"/>
                <a:cs typeface="Arial"/>
                <a:sym typeface="Arial"/>
              </a:defRPr>
            </a:lvl4pPr>
            <a:lvl5pPr indent="0" lvl="4" marL="38100" marR="0" algn="r">
              <a:lnSpc>
                <a:spcPct val="100000"/>
              </a:lnSpc>
              <a:spcBef>
                <a:spcPts val="0"/>
              </a:spcBef>
              <a:buNone/>
              <a:defRPr b="0" i="0" sz="1400" u="none" cap="none" strike="noStrike">
                <a:solidFill>
                  <a:schemeClr val="dk1"/>
                </a:solidFill>
                <a:latin typeface="Arial"/>
                <a:ea typeface="Arial"/>
                <a:cs typeface="Arial"/>
                <a:sym typeface="Arial"/>
              </a:defRPr>
            </a:lvl5pPr>
            <a:lvl6pPr indent="0" lvl="5" marL="38100" marR="0" algn="r">
              <a:lnSpc>
                <a:spcPct val="100000"/>
              </a:lnSpc>
              <a:spcBef>
                <a:spcPts val="0"/>
              </a:spcBef>
              <a:buNone/>
              <a:defRPr b="0" i="0" sz="1400" u="none" cap="none" strike="noStrike">
                <a:solidFill>
                  <a:schemeClr val="dk1"/>
                </a:solidFill>
                <a:latin typeface="Arial"/>
                <a:ea typeface="Arial"/>
                <a:cs typeface="Arial"/>
                <a:sym typeface="Arial"/>
              </a:defRPr>
            </a:lvl6pPr>
            <a:lvl7pPr indent="0" lvl="6" marL="38100" marR="0" algn="r">
              <a:lnSpc>
                <a:spcPct val="100000"/>
              </a:lnSpc>
              <a:spcBef>
                <a:spcPts val="0"/>
              </a:spcBef>
              <a:buNone/>
              <a:defRPr b="0" i="0" sz="1400" u="none" cap="none" strike="noStrike">
                <a:solidFill>
                  <a:schemeClr val="dk1"/>
                </a:solidFill>
                <a:latin typeface="Arial"/>
                <a:ea typeface="Arial"/>
                <a:cs typeface="Arial"/>
                <a:sym typeface="Arial"/>
              </a:defRPr>
            </a:lvl7pPr>
            <a:lvl8pPr indent="0" lvl="7" marL="38100" marR="0" algn="r">
              <a:lnSpc>
                <a:spcPct val="100000"/>
              </a:lnSpc>
              <a:spcBef>
                <a:spcPts val="0"/>
              </a:spcBef>
              <a:buNone/>
              <a:defRPr b="0" i="0" sz="1400" u="none" cap="none" strike="noStrike">
                <a:solidFill>
                  <a:schemeClr val="dk1"/>
                </a:solidFill>
                <a:latin typeface="Arial"/>
                <a:ea typeface="Arial"/>
                <a:cs typeface="Arial"/>
                <a:sym typeface="Arial"/>
              </a:defRPr>
            </a:lvl8pPr>
            <a:lvl9pPr indent="0" lvl="8" marL="38100" marR="0" algn="r">
              <a:lnSpc>
                <a:spcPct val="100000"/>
              </a:lnSpc>
              <a:spcBef>
                <a:spcPts val="0"/>
              </a:spcBef>
              <a:buNone/>
              <a:defRPr b="0" i="0" sz="1400" u="none" cap="none" strike="noStrike">
                <a:solidFill>
                  <a:schemeClr val="dk1"/>
                </a:solidFill>
                <a:latin typeface="Arial"/>
                <a:ea typeface="Arial"/>
                <a:cs typeface="Arial"/>
                <a:sym typeface="Arial"/>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7" name="Google Shape;37;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5183717" y="987425"/>
            <a:ext cx="6172200" cy="4873625"/>
          </a:xfrm>
          <a:prstGeom prst="rect">
            <a:avLst/>
          </a:prstGeom>
          <a:noFill/>
          <a:ln>
            <a:noFill/>
          </a:ln>
        </p:spPr>
      </p:sp>
      <p:sp>
        <p:nvSpPr>
          <p:cNvPr id="70" name="Google Shape;70;p10"/>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12208933" cy="6858000"/>
          </a:xfrm>
          <a:prstGeom prst="rect">
            <a:avLst/>
          </a:prstGeom>
          <a:noFill/>
          <a:ln>
            <a:noFill/>
          </a:ln>
        </p:spPr>
      </p:pic>
      <p:sp>
        <p:nvSpPr>
          <p:cNvPr id="11" name="Google Shape;11;p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38100" marR="0" rtl="0" algn="r">
              <a:lnSpc>
                <a:spcPct val="100000"/>
              </a:lnSpc>
              <a:spcBef>
                <a:spcPts val="0"/>
              </a:spcBef>
              <a:buNone/>
              <a:defRPr b="0" i="0" sz="1400" u="none" cap="none" strike="noStrike">
                <a:solidFill>
                  <a:schemeClr val="dk1"/>
                </a:solidFill>
                <a:latin typeface="Arial"/>
                <a:ea typeface="Arial"/>
                <a:cs typeface="Arial"/>
                <a:sym typeface="Arial"/>
              </a:defRPr>
            </a:lvl1pPr>
            <a:lvl2pPr indent="0" lvl="1" marL="38100" marR="0" rtl="0" algn="r">
              <a:lnSpc>
                <a:spcPct val="100000"/>
              </a:lnSpc>
              <a:spcBef>
                <a:spcPts val="0"/>
              </a:spcBef>
              <a:buNone/>
              <a:defRPr b="0" i="0" sz="1400" u="none" cap="none" strike="noStrike">
                <a:solidFill>
                  <a:schemeClr val="dk1"/>
                </a:solidFill>
                <a:latin typeface="Arial"/>
                <a:ea typeface="Arial"/>
                <a:cs typeface="Arial"/>
                <a:sym typeface="Arial"/>
              </a:defRPr>
            </a:lvl2pPr>
            <a:lvl3pPr indent="0" lvl="2" marL="38100" marR="0" rtl="0" algn="r">
              <a:lnSpc>
                <a:spcPct val="100000"/>
              </a:lnSpc>
              <a:spcBef>
                <a:spcPts val="0"/>
              </a:spcBef>
              <a:buNone/>
              <a:defRPr b="0" i="0" sz="1400" u="none" cap="none" strike="noStrike">
                <a:solidFill>
                  <a:schemeClr val="dk1"/>
                </a:solidFill>
                <a:latin typeface="Arial"/>
                <a:ea typeface="Arial"/>
                <a:cs typeface="Arial"/>
                <a:sym typeface="Arial"/>
              </a:defRPr>
            </a:lvl3pPr>
            <a:lvl4pPr indent="0" lvl="3" marL="38100" marR="0" rtl="0" algn="r">
              <a:lnSpc>
                <a:spcPct val="100000"/>
              </a:lnSpc>
              <a:spcBef>
                <a:spcPts val="0"/>
              </a:spcBef>
              <a:buNone/>
              <a:defRPr b="0" i="0" sz="1400" u="none" cap="none" strike="noStrike">
                <a:solidFill>
                  <a:schemeClr val="dk1"/>
                </a:solidFill>
                <a:latin typeface="Arial"/>
                <a:ea typeface="Arial"/>
                <a:cs typeface="Arial"/>
                <a:sym typeface="Arial"/>
              </a:defRPr>
            </a:lvl4pPr>
            <a:lvl5pPr indent="0" lvl="4" marL="38100" marR="0" rtl="0" algn="r">
              <a:lnSpc>
                <a:spcPct val="100000"/>
              </a:lnSpc>
              <a:spcBef>
                <a:spcPts val="0"/>
              </a:spcBef>
              <a:buNone/>
              <a:defRPr b="0" i="0" sz="1400" u="none" cap="none" strike="noStrike">
                <a:solidFill>
                  <a:schemeClr val="dk1"/>
                </a:solidFill>
                <a:latin typeface="Arial"/>
                <a:ea typeface="Arial"/>
                <a:cs typeface="Arial"/>
                <a:sym typeface="Arial"/>
              </a:defRPr>
            </a:lvl5pPr>
            <a:lvl6pPr indent="0" lvl="5" marL="38100" marR="0" rtl="0" algn="r">
              <a:lnSpc>
                <a:spcPct val="100000"/>
              </a:lnSpc>
              <a:spcBef>
                <a:spcPts val="0"/>
              </a:spcBef>
              <a:buNone/>
              <a:defRPr b="0" i="0" sz="1400" u="none" cap="none" strike="noStrike">
                <a:solidFill>
                  <a:schemeClr val="dk1"/>
                </a:solidFill>
                <a:latin typeface="Arial"/>
                <a:ea typeface="Arial"/>
                <a:cs typeface="Arial"/>
                <a:sym typeface="Arial"/>
              </a:defRPr>
            </a:lvl6pPr>
            <a:lvl7pPr indent="0" lvl="6" marL="38100" marR="0" rtl="0" algn="r">
              <a:lnSpc>
                <a:spcPct val="100000"/>
              </a:lnSpc>
              <a:spcBef>
                <a:spcPts val="0"/>
              </a:spcBef>
              <a:buNone/>
              <a:defRPr b="0" i="0" sz="1400" u="none" cap="none" strike="noStrike">
                <a:solidFill>
                  <a:schemeClr val="dk1"/>
                </a:solidFill>
                <a:latin typeface="Arial"/>
                <a:ea typeface="Arial"/>
                <a:cs typeface="Arial"/>
                <a:sym typeface="Arial"/>
              </a:defRPr>
            </a:lvl7pPr>
            <a:lvl8pPr indent="0" lvl="7" marL="38100" marR="0" rtl="0" algn="r">
              <a:lnSpc>
                <a:spcPct val="100000"/>
              </a:lnSpc>
              <a:spcBef>
                <a:spcPts val="0"/>
              </a:spcBef>
              <a:buNone/>
              <a:defRPr b="0" i="0" sz="1400" u="none" cap="none" strike="noStrike">
                <a:solidFill>
                  <a:schemeClr val="dk1"/>
                </a:solidFill>
                <a:latin typeface="Arial"/>
                <a:ea typeface="Arial"/>
                <a:cs typeface="Arial"/>
                <a:sym typeface="Arial"/>
              </a:defRPr>
            </a:lvl8pPr>
            <a:lvl9pPr indent="0" lvl="8" marL="38100" marR="0" rtl="0" algn="r">
              <a:lnSpc>
                <a:spcPct val="100000"/>
              </a:lnSpc>
              <a:spcBef>
                <a:spcPts val="0"/>
              </a:spcBef>
              <a:buNone/>
              <a:defRPr b="0" i="0" sz="1400" u="none" cap="none" strike="noStrike">
                <a:solidFill>
                  <a:schemeClr val="dk1"/>
                </a:solidFill>
                <a:latin typeface="Arial"/>
                <a:ea typeface="Arial"/>
                <a:cs typeface="Arial"/>
                <a:sym typeface="Arial"/>
              </a:defRPr>
            </a:lvl9pPr>
          </a:lstStyle>
          <a:p>
            <a:pPr indent="0" lvl="0" marL="3810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3"/>
          <p:cNvGrpSpPr/>
          <p:nvPr/>
        </p:nvGrpSpPr>
        <p:grpSpPr>
          <a:xfrm>
            <a:off x="876299" y="990600"/>
            <a:ext cx="1743075" cy="1333500"/>
            <a:chOff x="742950" y="1104900"/>
            <a:chExt cx="1743075" cy="1333500"/>
          </a:xfrm>
        </p:grpSpPr>
        <p:sp>
          <p:nvSpPr>
            <p:cNvPr id="92" name="Google Shape;92;p13"/>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3"/>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94" name="Google Shape;94;p13"/>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3"/>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13"/>
          <p:cNvSpPr txBox="1"/>
          <p:nvPr>
            <p:ph idx="12" type="sldNum"/>
          </p:nvPr>
        </p:nvSpPr>
        <p:spPr>
          <a:xfrm>
            <a:off x="8737600" y="6245225"/>
            <a:ext cx="2844900" cy="476400"/>
          </a:xfrm>
          <a:prstGeom prst="rect">
            <a:avLst/>
          </a:prstGeom>
          <a:noFill/>
          <a:ln>
            <a:noFill/>
          </a:ln>
        </p:spPr>
        <p:txBody>
          <a:bodyPr anchorCtr="0" anchor="t" bIns="0" lIns="0" spcFirstLastPara="1" rIns="0" wrap="square" tIns="6975">
            <a:spAutoFit/>
          </a:bodyPr>
          <a:lstStyle/>
          <a:p>
            <a:pPr indent="0" lvl="0" marL="38100" rtl="0" algn="r">
              <a:lnSpc>
                <a:spcPct val="100000"/>
              </a:lnSpc>
              <a:spcBef>
                <a:spcPts val="0"/>
              </a:spcBef>
              <a:spcAft>
                <a:spcPts val="0"/>
              </a:spcAft>
              <a:buClr>
                <a:schemeClr val="dk1"/>
              </a:buClr>
              <a:buSzPts val="1400"/>
              <a:buFont typeface="Arial"/>
              <a:buNone/>
            </a:pPr>
            <a:r>
              <a:t/>
            </a:r>
            <a:endParaRPr/>
          </a:p>
          <a:p>
            <a:pPr indent="0" lvl="0" marL="38100" rtl="0" algn="r">
              <a:lnSpc>
                <a:spcPct val="100000"/>
              </a:lnSpc>
              <a:spcBef>
                <a:spcPts val="55"/>
              </a:spcBef>
              <a:spcAft>
                <a:spcPts val="0"/>
              </a:spcAft>
              <a:buClr>
                <a:schemeClr val="dk1"/>
              </a:buClr>
              <a:buSzPts val="1400"/>
              <a:buFont typeface="Arial"/>
              <a:buNone/>
            </a:pPr>
            <a:r>
              <a:t/>
            </a:r>
            <a:endParaRPr/>
          </a:p>
        </p:txBody>
      </p:sp>
      <p:pic>
        <p:nvPicPr>
          <p:cNvPr id="97" name="Google Shape;97;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98" name="Google Shape;98;p13"/>
          <p:cNvSpPr txBox="1"/>
          <p:nvPr/>
        </p:nvSpPr>
        <p:spPr>
          <a:xfrm>
            <a:off x="10610848" y="593347"/>
            <a:ext cx="571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a:t>
            </a:r>
            <a:endParaRPr b="0" i="0" sz="2400" u="none" cap="none" strike="noStrike">
              <a:solidFill>
                <a:schemeClr val="dk1"/>
              </a:solidFill>
              <a:latin typeface="Arial"/>
              <a:ea typeface="Arial"/>
              <a:cs typeface="Arial"/>
              <a:sym typeface="Arial"/>
            </a:endParaRPr>
          </a:p>
        </p:txBody>
      </p:sp>
      <p:sp>
        <p:nvSpPr>
          <p:cNvPr id="99" name="Google Shape;99;p13"/>
          <p:cNvSpPr txBox="1"/>
          <p:nvPr/>
        </p:nvSpPr>
        <p:spPr>
          <a:xfrm>
            <a:off x="1988375" y="2913310"/>
            <a:ext cx="75981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 name : L.sibi Franklin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Register no : 122204377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Department: B.com 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College: government arts and science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87" name="Google Shape;187;p2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2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9" name="Google Shape;189;p22"/>
          <p:cNvSpPr txBox="1"/>
          <p:nvPr/>
        </p:nvSpPr>
        <p:spPr>
          <a:xfrm>
            <a:off x="525780" y="377676"/>
            <a:ext cx="3603626" cy="7521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Arial"/>
                <a:ea typeface="Arial"/>
                <a:cs typeface="Arial"/>
                <a:sym typeface="Arial"/>
              </a:rPr>
              <a:t>MODELLING</a:t>
            </a:r>
            <a:endParaRPr sz="4800">
              <a:solidFill>
                <a:schemeClr val="dk1"/>
              </a:solidFill>
              <a:latin typeface="Arial"/>
              <a:ea typeface="Arial"/>
              <a:cs typeface="Arial"/>
              <a:sym typeface="Arial"/>
            </a:endParaRPr>
          </a:p>
        </p:txBody>
      </p:sp>
      <p:sp>
        <p:nvSpPr>
          <p:cNvPr id="190" name="Google Shape;190;p22"/>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22"/>
          <p:cNvSpPr txBox="1"/>
          <p:nvPr>
            <p:ph idx="1" type="body"/>
          </p:nvPr>
        </p:nvSpPr>
        <p:spPr>
          <a:xfrm>
            <a:off x="525780" y="1676400"/>
            <a:ext cx="10896218" cy="4540262"/>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l">
              <a:spcBef>
                <a:spcPts val="0"/>
              </a:spcBef>
              <a:spcAft>
                <a:spcPts val="0"/>
              </a:spcAft>
              <a:buClr>
                <a:schemeClr val="dk1"/>
              </a:buClr>
              <a:buSzPct val="100000"/>
              <a:buFont typeface="Arial"/>
              <a:buChar char="•"/>
            </a:pPr>
            <a:r>
              <a:rPr lang="en-US" sz="4600"/>
              <a:t>1. Data Source:</a:t>
            </a:r>
            <a:endParaRPr sz="4600"/>
          </a:p>
          <a:p>
            <a:pPr indent="-342900" lvl="0" marL="342900" rtl="0" algn="l">
              <a:spcBef>
                <a:spcPts val="368"/>
              </a:spcBef>
              <a:spcAft>
                <a:spcPts val="0"/>
              </a:spcAft>
              <a:buClr>
                <a:schemeClr val="dk1"/>
              </a:buClr>
              <a:buSzPct val="100000"/>
              <a:buFont typeface="Arial"/>
              <a:buChar char="•"/>
            </a:pPr>
            <a:r>
              <a:rPr lang="en-US" sz="4600"/>
              <a:t>   - Dataset was sourced from the EDUNET website.</a:t>
            </a:r>
            <a:endParaRPr sz="4600"/>
          </a:p>
          <a:p>
            <a:pPr indent="-342900" lvl="0" marL="342900" rtl="0" algn="l">
              <a:spcBef>
                <a:spcPts val="368"/>
              </a:spcBef>
              <a:spcAft>
                <a:spcPts val="0"/>
              </a:spcAft>
              <a:buClr>
                <a:schemeClr val="dk1"/>
              </a:buClr>
              <a:buSzPct val="100000"/>
              <a:buFont typeface="Arial"/>
              <a:buChar char="•"/>
            </a:pPr>
            <a:r>
              <a:rPr lang="en-US" sz="4600"/>
              <a:t>   </a:t>
            </a:r>
            <a:endParaRPr sz="4600"/>
          </a:p>
          <a:p>
            <a:pPr indent="-342900" lvl="0" marL="342900" rtl="0" algn="l">
              <a:spcBef>
                <a:spcPts val="368"/>
              </a:spcBef>
              <a:spcAft>
                <a:spcPts val="0"/>
              </a:spcAft>
              <a:buClr>
                <a:schemeClr val="dk1"/>
              </a:buClr>
              <a:buSzPct val="100000"/>
              <a:buFont typeface="Arial"/>
              <a:buChar char="•"/>
            </a:pPr>
            <a:r>
              <a:rPr lang="en-US" sz="4600"/>
              <a:t>2. Data Preparation:</a:t>
            </a:r>
            <a:endParaRPr sz="4600"/>
          </a:p>
          <a:p>
            <a:pPr indent="-342900" lvl="0" marL="342900" rtl="0" algn="l">
              <a:spcBef>
                <a:spcPts val="368"/>
              </a:spcBef>
              <a:spcAft>
                <a:spcPts val="0"/>
              </a:spcAft>
              <a:buClr>
                <a:schemeClr val="dk1"/>
              </a:buClr>
              <a:buSzPct val="100000"/>
              <a:buFont typeface="Arial"/>
              <a:buChar char="•"/>
            </a:pPr>
            <a:r>
              <a:rPr lang="en-US" sz="4600"/>
              <a:t>   - Applied color coding to highlight topics relevant to the analysis.</a:t>
            </a:r>
            <a:endParaRPr sz="4600"/>
          </a:p>
          <a:p>
            <a:pPr indent="-342900" lvl="0" marL="342900" rtl="0" algn="l">
              <a:spcBef>
                <a:spcPts val="368"/>
              </a:spcBef>
              <a:spcAft>
                <a:spcPts val="0"/>
              </a:spcAft>
              <a:buClr>
                <a:schemeClr val="dk1"/>
              </a:buClr>
              <a:buSzPct val="100000"/>
              <a:buFont typeface="Arial"/>
              <a:buChar char="•"/>
            </a:pPr>
            <a:r>
              <a:rPr lang="en-US" sz="4600"/>
              <a:t>   - Used conditional formatting and filter options to remove blank cells.</a:t>
            </a:r>
            <a:endParaRPr sz="4600"/>
          </a:p>
          <a:p>
            <a:pPr indent="-342900" lvl="0" marL="342900" rtl="0" algn="l">
              <a:spcBef>
                <a:spcPts val="368"/>
              </a:spcBef>
              <a:spcAft>
                <a:spcPts val="0"/>
              </a:spcAft>
              <a:buClr>
                <a:schemeClr val="dk1"/>
              </a:buClr>
              <a:buSzPct val="100000"/>
              <a:buFont typeface="Arial"/>
              <a:buChar char="•"/>
            </a:pPr>
            <a:r>
              <a:rPr lang="en-US" sz="4600"/>
              <a:t>   </a:t>
            </a:r>
            <a:endParaRPr sz="4600"/>
          </a:p>
          <a:p>
            <a:pPr indent="-342900" lvl="0" marL="342900" rtl="0" algn="l">
              <a:spcBef>
                <a:spcPts val="368"/>
              </a:spcBef>
              <a:spcAft>
                <a:spcPts val="0"/>
              </a:spcAft>
              <a:buClr>
                <a:schemeClr val="dk1"/>
              </a:buClr>
              <a:buSzPct val="100000"/>
              <a:buFont typeface="Arial"/>
              <a:buChar char="•"/>
            </a:pPr>
            <a:r>
              <a:rPr lang="en-US" sz="4600"/>
              <a:t>3. Data Transformation:</a:t>
            </a:r>
            <a:endParaRPr sz="4600"/>
          </a:p>
          <a:p>
            <a:pPr indent="-342900" lvl="0" marL="342900" rtl="0" algn="l">
              <a:spcBef>
                <a:spcPts val="368"/>
              </a:spcBef>
              <a:spcAft>
                <a:spcPts val="0"/>
              </a:spcAft>
              <a:buClr>
                <a:schemeClr val="dk1"/>
              </a:buClr>
              <a:buSzPct val="100000"/>
              <a:buFont typeface="Arial"/>
              <a:buChar char="•"/>
            </a:pPr>
            <a:r>
              <a:rPr lang="en-US" sz="4600"/>
              <a:t>   - Converted numerical employee rating values into verbal categories using the formula:</a:t>
            </a:r>
            <a:endParaRPr sz="4600"/>
          </a:p>
          <a:p>
            <a:pPr indent="-342900" lvl="0" marL="342900" rtl="0" algn="l">
              <a:spcBef>
                <a:spcPts val="368"/>
              </a:spcBef>
              <a:spcAft>
                <a:spcPts val="0"/>
              </a:spcAft>
              <a:buClr>
                <a:schemeClr val="dk1"/>
              </a:buClr>
              <a:buSzPct val="100000"/>
              <a:buFont typeface="Arial"/>
              <a:buChar char="•"/>
            </a:pPr>
            <a:r>
              <a:rPr lang="en-US" sz="4600"/>
              <a:t>    excel</a:t>
            </a:r>
            <a:endParaRPr sz="4600"/>
          </a:p>
          <a:p>
            <a:pPr indent="-342900" lvl="0" marL="342900" rtl="0" algn="l">
              <a:spcBef>
                <a:spcPts val="368"/>
              </a:spcBef>
              <a:spcAft>
                <a:spcPts val="0"/>
              </a:spcAft>
              <a:buClr>
                <a:schemeClr val="dk1"/>
              </a:buClr>
              <a:buSzPct val="100000"/>
              <a:buFont typeface="Arial"/>
              <a:buChar char="•"/>
            </a:pPr>
            <a:r>
              <a:rPr lang="en-US" sz="4600"/>
              <a:t>    =IFS(Z8&gt;=5,"VERY HIGH",Z8&gt;=4,"HIGH",Z8&gt;=3,"MED",TRUE,"LOW")</a:t>
            </a:r>
            <a:endParaRPr sz="4600"/>
          </a:p>
          <a:p>
            <a:pPr indent="-342900" lvl="0" marL="342900" rtl="0" algn="l">
              <a:spcBef>
                <a:spcPts val="368"/>
              </a:spcBef>
              <a:spcAft>
                <a:spcPts val="0"/>
              </a:spcAft>
              <a:buClr>
                <a:schemeClr val="dk1"/>
              </a:buClr>
              <a:buSzPct val="100000"/>
              <a:buFont typeface="Arial"/>
              <a:buChar char="•"/>
            </a:pPr>
            <a:r>
              <a:rPr lang="en-US" sz="4600"/>
              <a:t>   - Applied this formula to all employees.</a:t>
            </a:r>
            <a:endParaRPr sz="4600"/>
          </a:p>
          <a:p>
            <a:pPr indent="-261620" lvl="0" marL="342900" rtl="0" algn="l">
              <a:spcBef>
                <a:spcPts val="256"/>
              </a:spcBef>
              <a:spcAft>
                <a:spcPts val="0"/>
              </a:spcAft>
              <a:buClr>
                <a:schemeClr val="dk1"/>
              </a:buClr>
              <a:buSzPct val="100000"/>
              <a:buFont typeface="Arial"/>
              <a:buNone/>
            </a:pPr>
            <a:r>
              <a:t/>
            </a:r>
            <a:endParaRPr/>
          </a:p>
        </p:txBody>
      </p:sp>
      <p:sp>
        <p:nvSpPr>
          <p:cNvPr id="192" name="Google Shape;192;p22"/>
          <p:cNvSpPr txBox="1"/>
          <p:nvPr/>
        </p:nvSpPr>
        <p:spPr>
          <a:xfrm>
            <a:off x="10515600" y="641338"/>
            <a:ext cx="53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10</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533400" y="1371600"/>
            <a:ext cx="8915400" cy="3657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Font typeface="Arial"/>
              <a:buChar char="•"/>
            </a:pPr>
            <a:r>
              <a:rPr b="1" lang="en-US" sz="2100"/>
              <a:t>4. Data Analysis:</a:t>
            </a:r>
            <a:r>
              <a:rPr lang="en-US" sz="2100"/>
              <a:t>   - Selected necessary data fields for creating a pivot table.</a:t>
            </a:r>
            <a:endParaRPr sz="2100"/>
          </a:p>
          <a:p>
            <a:pPr indent="-342900" lvl="0" marL="342900" rtl="0" algn="l">
              <a:spcBef>
                <a:spcPts val="357"/>
              </a:spcBef>
              <a:spcAft>
                <a:spcPts val="0"/>
              </a:spcAft>
              <a:buClr>
                <a:schemeClr val="dk1"/>
              </a:buClr>
              <a:buSzPct val="100000"/>
              <a:buFont typeface="Arial"/>
              <a:buChar char="•"/>
            </a:pPr>
            <a:r>
              <a:rPr lang="en-US" sz="2100"/>
              <a:t>     - Row Values: Business units.</a:t>
            </a:r>
            <a:endParaRPr sz="2100"/>
          </a:p>
          <a:p>
            <a:pPr indent="-342900" lvl="0" marL="342900" rtl="0" algn="l">
              <a:spcBef>
                <a:spcPts val="357"/>
              </a:spcBef>
              <a:spcAft>
                <a:spcPts val="0"/>
              </a:spcAft>
              <a:buClr>
                <a:schemeClr val="dk1"/>
              </a:buClr>
              <a:buSzPct val="100000"/>
              <a:buFont typeface="Arial"/>
              <a:buChar char="•"/>
            </a:pPr>
            <a:r>
              <a:rPr lang="en-US" sz="2100"/>
              <a:t>     - Column Values: Employee performance level.</a:t>
            </a:r>
            <a:endParaRPr sz="2100"/>
          </a:p>
          <a:p>
            <a:pPr indent="-342900" lvl="0" marL="342900" rtl="0" algn="l">
              <a:spcBef>
                <a:spcPts val="357"/>
              </a:spcBef>
              <a:spcAft>
                <a:spcPts val="0"/>
              </a:spcAft>
              <a:buClr>
                <a:schemeClr val="dk1"/>
              </a:buClr>
              <a:buSzPct val="100000"/>
              <a:buFont typeface="Arial"/>
              <a:buChar char="•"/>
            </a:pPr>
            <a:r>
              <a:rPr lang="en-US" sz="2100"/>
              <a:t>     - Count Values: Employee first name.</a:t>
            </a:r>
            <a:endParaRPr sz="2100"/>
          </a:p>
          <a:p>
            <a:pPr indent="-342900" lvl="0" marL="342900" rtl="0" algn="l">
              <a:spcBef>
                <a:spcPts val="357"/>
              </a:spcBef>
              <a:spcAft>
                <a:spcPts val="0"/>
              </a:spcAft>
              <a:buClr>
                <a:schemeClr val="dk1"/>
              </a:buClr>
              <a:buSzPct val="100000"/>
              <a:buFont typeface="Arial"/>
              <a:buChar char="•"/>
            </a:pPr>
            <a:r>
              <a:rPr lang="en-US" sz="2100"/>
              <a:t>     - Filter Options: Gender code.</a:t>
            </a:r>
            <a:endParaRPr sz="2100"/>
          </a:p>
          <a:p>
            <a:pPr indent="-342900" lvl="0" marL="342900" rtl="0" algn="l">
              <a:spcBef>
                <a:spcPts val="357"/>
              </a:spcBef>
              <a:spcAft>
                <a:spcPts val="0"/>
              </a:spcAft>
              <a:buClr>
                <a:schemeClr val="dk1"/>
              </a:buClr>
              <a:buSzPct val="100000"/>
              <a:buFont typeface="Arial"/>
              <a:buChar char="•"/>
            </a:pPr>
            <a:r>
              <a:rPr lang="en-US" sz="2100"/>
              <a:t>   - Used a slicer to filter data based on different employee types.</a:t>
            </a:r>
            <a:endParaRPr sz="2100"/>
          </a:p>
          <a:p>
            <a:pPr indent="-229552" lvl="0" marL="342900" rtl="0" algn="l">
              <a:spcBef>
                <a:spcPts val="357"/>
              </a:spcBef>
              <a:spcAft>
                <a:spcPts val="0"/>
              </a:spcAft>
              <a:buClr>
                <a:schemeClr val="dk1"/>
              </a:buClr>
              <a:buSzPct val="100000"/>
              <a:buFont typeface="Arial"/>
              <a:buNone/>
            </a:pPr>
            <a:r>
              <a:t/>
            </a:r>
            <a:endParaRPr b="1" sz="2100"/>
          </a:p>
          <a:p>
            <a:pPr indent="-342900" lvl="0" marL="342900" rtl="0" algn="l">
              <a:spcBef>
                <a:spcPts val="357"/>
              </a:spcBef>
              <a:spcAft>
                <a:spcPts val="0"/>
              </a:spcAft>
              <a:buClr>
                <a:schemeClr val="dk1"/>
              </a:buClr>
              <a:buSzPct val="100000"/>
              <a:buFont typeface="Arial"/>
              <a:buChar char="•"/>
            </a:pPr>
            <a:r>
              <a:rPr b="1" lang="en-US" sz="2100"/>
              <a:t>5.Data Visualization:</a:t>
            </a:r>
            <a:endParaRPr sz="2100"/>
          </a:p>
          <a:p>
            <a:pPr indent="-342900" lvl="0" marL="342900" rtl="0" algn="l">
              <a:spcBef>
                <a:spcPts val="357"/>
              </a:spcBef>
              <a:spcAft>
                <a:spcPts val="0"/>
              </a:spcAft>
              <a:buClr>
                <a:schemeClr val="dk1"/>
              </a:buClr>
              <a:buSzPct val="100000"/>
              <a:buFont typeface="Arial"/>
              <a:buChar char="•"/>
            </a:pPr>
            <a:r>
              <a:rPr lang="en-US" sz="2100"/>
              <a:t>Created a graph from the filtered data.</a:t>
            </a:r>
            <a:endParaRPr sz="2100"/>
          </a:p>
          <a:p>
            <a:pPr indent="-342900" lvl="0" marL="342900" rtl="0" algn="l">
              <a:spcBef>
                <a:spcPts val="357"/>
              </a:spcBef>
              <a:spcAft>
                <a:spcPts val="0"/>
              </a:spcAft>
              <a:buClr>
                <a:schemeClr val="dk1"/>
              </a:buClr>
              <a:buSzPct val="100000"/>
              <a:buFont typeface="Arial"/>
              <a:buChar char="•"/>
            </a:pPr>
            <a:r>
              <a:rPr lang="en-US" sz="2100"/>
              <a:t>Provided appropriate titles for the graph and its axes.</a:t>
            </a:r>
            <a:endParaRPr sz="2100"/>
          </a:p>
          <a:p>
            <a:pPr indent="-170180" lvl="0" marL="342900" rtl="0" algn="l">
              <a:spcBef>
                <a:spcPts val="544"/>
              </a:spcBef>
              <a:spcAft>
                <a:spcPts val="0"/>
              </a:spcAft>
              <a:buClr>
                <a:schemeClr val="dk1"/>
              </a:buClr>
              <a:buSzPct val="100000"/>
              <a:buFont typeface="Arial"/>
              <a:buNone/>
            </a:pPr>
            <a:r>
              <a:t/>
            </a:r>
            <a:endParaRPr/>
          </a:p>
        </p:txBody>
      </p:sp>
      <p:sp>
        <p:nvSpPr>
          <p:cNvPr id="198" name="Google Shape;198;p23"/>
          <p:cNvSpPr txBox="1"/>
          <p:nvPr/>
        </p:nvSpPr>
        <p:spPr>
          <a:xfrm>
            <a:off x="10515600" y="685800"/>
            <a:ext cx="53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11</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2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06" name="Google Shape;206;p2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7" name="Google Shape;207;p24"/>
          <p:cNvSpPr txBox="1"/>
          <p:nvPr>
            <p:ph type="title"/>
          </p:nvPr>
        </p:nvSpPr>
        <p:spPr>
          <a:xfrm>
            <a:off x="914400" y="540568"/>
            <a:ext cx="2437130" cy="659796"/>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None/>
            </a:pPr>
            <a:r>
              <a:rPr lang="en-US">
                <a:latin typeface="Arial"/>
                <a:ea typeface="Arial"/>
                <a:cs typeface="Arial"/>
                <a:sym typeface="Arial"/>
              </a:rPr>
              <a:t>RESULTS</a:t>
            </a:r>
            <a:endParaRPr>
              <a:latin typeface="Arial"/>
              <a:ea typeface="Arial"/>
              <a:cs typeface="Arial"/>
              <a:sym typeface="Arial"/>
            </a:endParaRPr>
          </a:p>
        </p:txBody>
      </p:sp>
      <p:sp>
        <p:nvSpPr>
          <p:cNvPr id="208" name="Google Shape;208;p2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9" name="Google Shape;209;p24"/>
          <p:cNvSpPr txBox="1"/>
          <p:nvPr/>
        </p:nvSpPr>
        <p:spPr>
          <a:xfrm>
            <a:off x="10515600" y="6858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12</a:t>
            </a:r>
            <a:endParaRPr sz="1800">
              <a:solidFill>
                <a:schemeClr val="dk1"/>
              </a:solidFill>
              <a:latin typeface="Arial"/>
              <a:ea typeface="Arial"/>
              <a:cs typeface="Arial"/>
              <a:sym typeface="Arial"/>
            </a:endParaRPr>
          </a:p>
        </p:txBody>
      </p:sp>
      <p:pic>
        <p:nvPicPr>
          <p:cNvPr id="210" name="Google Shape;210;p24"/>
          <p:cNvPicPr preferRelativeResize="0"/>
          <p:nvPr/>
        </p:nvPicPr>
        <p:blipFill rotWithShape="1">
          <a:blip r:embed="rId4">
            <a:alphaModFix/>
          </a:blip>
          <a:srcRect b="0" l="0" r="0" t="0"/>
          <a:stretch/>
        </p:blipFill>
        <p:spPr>
          <a:xfrm>
            <a:off x="2132965" y="1695450"/>
            <a:ext cx="6242700" cy="32577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641555" y="533400"/>
            <a:ext cx="9404723" cy="14005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CONCLUSION</a:t>
            </a:r>
            <a:endParaRPr>
              <a:latin typeface="Arial"/>
              <a:ea typeface="Arial"/>
              <a:cs typeface="Arial"/>
              <a:sym typeface="Arial"/>
            </a:endParaRPr>
          </a:p>
        </p:txBody>
      </p:sp>
      <p:sp>
        <p:nvSpPr>
          <p:cNvPr id="216" name="Google Shape;216;p25"/>
          <p:cNvSpPr txBox="1"/>
          <p:nvPr>
            <p:ph idx="1" type="body"/>
          </p:nvPr>
        </p:nvSpPr>
        <p:spPr>
          <a:xfrm>
            <a:off x="609600" y="2270819"/>
            <a:ext cx="8915400" cy="3139321"/>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Improve performance:</a:t>
            </a:r>
            <a:r>
              <a:rPr b="0" i="0" lang="en-US" sz="1800" u="none" cap="none" strike="noStrike">
                <a:solidFill>
                  <a:schemeClr val="dk1"/>
                </a:solidFill>
                <a:latin typeface="Arial"/>
                <a:ea typeface="Arial"/>
                <a:cs typeface="Arial"/>
                <a:sym typeface="Arial"/>
              </a:rPr>
              <a:t> Identify high-performing employees, areas for improvement, and training needs.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Enhance decision-making:</a:t>
            </a:r>
            <a:r>
              <a:rPr b="0" i="0" lang="en-US" sz="1800" u="none" cap="none" strike="noStrike">
                <a:solidFill>
                  <a:schemeClr val="dk1"/>
                </a:solidFill>
                <a:latin typeface="Arial"/>
                <a:ea typeface="Arial"/>
                <a:cs typeface="Arial"/>
                <a:sym typeface="Arial"/>
              </a:rPr>
              <a:t> Make informed decisions about hiring, promotions, and compensation.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Optimize HR processes:</a:t>
            </a:r>
            <a:r>
              <a:rPr b="0" i="0" lang="en-US" sz="1800" u="none" cap="none" strike="noStrike">
                <a:solidFill>
                  <a:schemeClr val="dk1"/>
                </a:solidFill>
                <a:latin typeface="Arial"/>
                <a:ea typeface="Arial"/>
                <a:cs typeface="Arial"/>
                <a:sym typeface="Arial"/>
              </a:rPr>
              <a:t> Streamline recruitment, onboarding, and performance management.</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Foster employee engagement:</a:t>
            </a:r>
            <a:r>
              <a:rPr b="0" i="0" lang="en-US" sz="1800" u="none" cap="none" strike="noStrike">
                <a:solidFill>
                  <a:schemeClr val="dk1"/>
                </a:solidFill>
                <a:latin typeface="Arial"/>
                <a:ea typeface="Arial"/>
                <a:cs typeface="Arial"/>
                <a:sym typeface="Arial"/>
              </a:rPr>
              <a:t> Identify factors affecting employee satisfaction and engagement.</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Reduce turnover:</a:t>
            </a:r>
            <a:r>
              <a:rPr b="0" i="0" lang="en-US" sz="1800" u="none" cap="none" strike="noStrike">
                <a:solidFill>
                  <a:schemeClr val="dk1"/>
                </a:solidFill>
                <a:latin typeface="Arial"/>
                <a:ea typeface="Arial"/>
                <a:cs typeface="Arial"/>
                <a:sym typeface="Arial"/>
              </a:rPr>
              <a:t> Analyze reasons for employee departures and implement retention strategies.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25"/>
          <p:cNvSpPr txBox="1"/>
          <p:nvPr/>
        </p:nvSpPr>
        <p:spPr>
          <a:xfrm>
            <a:off x="10547555" y="685800"/>
            <a:ext cx="5334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13</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1162496" y="1447800"/>
            <a:ext cx="9404723"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dk1"/>
                </a:solidFill>
                <a:latin typeface="Arial"/>
                <a:ea typeface="Arial"/>
                <a:cs typeface="Arial"/>
                <a:sym typeface="Arial"/>
              </a:rPr>
              <a:t>PROJECT TITLE</a:t>
            </a:r>
            <a:br>
              <a:rPr b="1" lang="en-US" sz="4000">
                <a:solidFill>
                  <a:schemeClr val="dk1"/>
                </a:solidFill>
                <a:latin typeface="Times New Roman"/>
                <a:ea typeface="Times New Roman"/>
                <a:cs typeface="Times New Roman"/>
                <a:sym typeface="Times New Roman"/>
              </a:rPr>
            </a:br>
            <a:br>
              <a:rPr b="1" lang="en-US" sz="4000">
                <a:solidFill>
                  <a:schemeClr val="dk1"/>
                </a:solidFill>
                <a:latin typeface="Times New Roman"/>
                <a:ea typeface="Times New Roman"/>
                <a:cs typeface="Times New Roman"/>
                <a:sym typeface="Times New Roman"/>
              </a:rPr>
            </a:br>
            <a:r>
              <a:rPr b="1" lang="en-US" sz="4000">
                <a:solidFill>
                  <a:schemeClr val="dk1"/>
                </a:solidFill>
                <a:latin typeface="Arial"/>
                <a:ea typeface="Arial"/>
                <a:cs typeface="Arial"/>
                <a:sym typeface="Arial"/>
              </a:rPr>
              <a:t>Employee Performance Analysis using Excel</a:t>
            </a:r>
            <a:br>
              <a:rPr lang="en-US" sz="2400">
                <a:solidFill>
                  <a:srgbClr val="3399FF"/>
                </a:solidFill>
                <a:latin typeface="Arial"/>
                <a:ea typeface="Arial"/>
                <a:cs typeface="Arial"/>
                <a:sym typeface="Arial"/>
              </a:rPr>
            </a:br>
            <a:endParaRPr>
              <a:solidFill>
                <a:srgbClr val="3399FF"/>
              </a:solidFill>
              <a:latin typeface="Arial"/>
              <a:ea typeface="Arial"/>
              <a:cs typeface="Arial"/>
              <a:sym typeface="Arial"/>
            </a:endParaRPr>
          </a:p>
        </p:txBody>
      </p:sp>
      <p:sp>
        <p:nvSpPr>
          <p:cNvPr id="105" name="Google Shape;105;p14"/>
          <p:cNvSpPr txBox="1"/>
          <p:nvPr/>
        </p:nvSpPr>
        <p:spPr>
          <a:xfrm>
            <a:off x="10591800" y="609600"/>
            <a:ext cx="4055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2</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br>
              <a:rPr b="0" i="0" lang="en-US" sz="2800">
                <a:solidFill>
                  <a:srgbClr val="0D0D0D"/>
                </a:solidFill>
                <a:latin typeface="Times New Roman"/>
                <a:ea typeface="Times New Roman"/>
                <a:cs typeface="Times New Roman"/>
                <a:sym typeface="Times New Roman"/>
              </a:rPr>
            </a:br>
            <a:br>
              <a:rPr lang="en-US" sz="4400">
                <a:latin typeface="Times New Roman"/>
                <a:ea typeface="Times New Roman"/>
                <a:cs typeface="Times New Roman"/>
                <a:sym typeface="Times New Roman"/>
              </a:rPr>
            </a:br>
            <a:endParaRPr/>
          </a:p>
        </p:txBody>
      </p:sp>
      <p:sp>
        <p:nvSpPr>
          <p:cNvPr id="111" name="Google Shape;111;p15"/>
          <p:cNvSpPr txBox="1"/>
          <p:nvPr>
            <p:ph idx="4294967295" type="subTitle"/>
          </p:nvPr>
        </p:nvSpPr>
        <p:spPr>
          <a:xfrm>
            <a:off x="0" y="914400"/>
            <a:ext cx="4760913" cy="47291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Arial"/>
                <a:ea typeface="Arial"/>
                <a:cs typeface="Arial"/>
                <a:sym typeface="Arial"/>
              </a:rPr>
              <a:t>AGENDA</a:t>
            </a:r>
            <a:endParaRPr b="0" i="0" sz="4000" u="none" cap="none" strike="noStrike">
              <a:solidFill>
                <a:schemeClr val="dk1"/>
              </a:solidFill>
              <a:latin typeface="Arial"/>
              <a:ea typeface="Arial"/>
              <a:cs typeface="Arial"/>
              <a:sym typeface="Arial"/>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Problem Statement</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Project Overview</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End Users</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Our Solution and Proposition</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Dataset Description</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Modelling Approach</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Results and Discussion</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Conclusion</a:t>
            </a:r>
            <a:endParaRPr b="0" i="0" sz="2400" u="none" cap="none" strike="noStrike">
              <a:solidFill>
                <a:schemeClr val="dk1"/>
              </a:solidFill>
              <a:latin typeface="Arial"/>
              <a:ea typeface="Arial"/>
              <a:cs typeface="Arial"/>
              <a:sym typeface="Arial"/>
            </a:endParaRPr>
          </a:p>
        </p:txBody>
      </p:sp>
      <p:sp>
        <p:nvSpPr>
          <p:cNvPr id="112" name="Google Shape;112;p15"/>
          <p:cNvSpPr txBox="1"/>
          <p:nvPr/>
        </p:nvSpPr>
        <p:spPr>
          <a:xfrm>
            <a:off x="10588017" y="605135"/>
            <a:ext cx="53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3</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16"/>
          <p:cNvGrpSpPr/>
          <p:nvPr/>
        </p:nvGrpSpPr>
        <p:grpSpPr>
          <a:xfrm>
            <a:off x="7991475" y="2933700"/>
            <a:ext cx="2762250" cy="3257550"/>
            <a:chOff x="7991475" y="2933700"/>
            <a:chExt cx="2762250" cy="3257550"/>
          </a:xfrm>
        </p:grpSpPr>
        <p:sp>
          <p:nvSpPr>
            <p:cNvPr id="118" name="Google Shape;11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0" name="Google Shape;120;p16"/>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1" name="Google Shape;121;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6"/>
          <p:cNvSpPr txBox="1"/>
          <p:nvPr>
            <p:ph type="title"/>
          </p:nvPr>
        </p:nvSpPr>
        <p:spPr>
          <a:xfrm>
            <a:off x="578333" y="420126"/>
            <a:ext cx="9404723" cy="1400530"/>
          </a:xfrm>
          <a:prstGeom prst="rect">
            <a:avLst/>
          </a:prstGeom>
          <a:noFill/>
          <a:ln>
            <a:noFill/>
          </a:ln>
        </p:spPr>
        <p:txBody>
          <a:bodyPr anchorCtr="0" anchor="ctr"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3" name="Google Shape;123;p16"/>
          <p:cNvSpPr txBox="1"/>
          <p:nvPr>
            <p:ph idx="1" type="body"/>
          </p:nvPr>
        </p:nvSpPr>
        <p:spPr>
          <a:xfrm>
            <a:off x="551294" y="1743643"/>
            <a:ext cx="9703751" cy="325651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Char char="•"/>
            </a:pPr>
            <a:r>
              <a:rPr b="1" lang="en-US" sz="1600"/>
              <a:t>Inaccurate performance evaluation:</a:t>
            </a:r>
            <a:endParaRPr b="1" sz="1600"/>
          </a:p>
          <a:p>
            <a:pPr indent="-342900" lvl="0" marL="342900" rtl="0" algn="l">
              <a:spcBef>
                <a:spcPts val="320"/>
              </a:spcBef>
              <a:spcAft>
                <a:spcPts val="0"/>
              </a:spcAft>
              <a:buClr>
                <a:schemeClr val="dk1"/>
              </a:buClr>
              <a:buSzPts val="1600"/>
              <a:buFont typeface="Arial"/>
              <a:buChar char="•"/>
            </a:pPr>
            <a:r>
              <a:rPr lang="en-US" sz="1600"/>
              <a:t>			           Current manual methods of evaluation often lead to subjective  </a:t>
            </a:r>
            <a:endParaRPr sz="1600"/>
          </a:p>
          <a:p>
            <a:pPr indent="-342900" lvl="0" marL="342900" rtl="0" algn="l">
              <a:spcBef>
                <a:spcPts val="320"/>
              </a:spcBef>
              <a:spcAft>
                <a:spcPts val="0"/>
              </a:spcAft>
              <a:buClr>
                <a:schemeClr val="dk1"/>
              </a:buClr>
              <a:buSzPts val="1600"/>
              <a:buFont typeface="Arial"/>
              <a:buChar char="•"/>
            </a:pPr>
            <a:r>
              <a:rPr lang="en-US" sz="1600"/>
              <a:t>Judgments and inconsistencies, impacting employee morale and organisational and productivity.</a:t>
            </a:r>
            <a:endParaRPr sz="1600"/>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Char char="•"/>
            </a:pPr>
            <a:r>
              <a:rPr b="1" lang="en-US" sz="1600"/>
              <a:t>Lack of data driven insights:</a:t>
            </a:r>
            <a:endParaRPr b="1" sz="1600"/>
          </a:p>
          <a:p>
            <a:pPr indent="-342900" lvl="0" marL="342900" rtl="0" algn="l">
              <a:spcBef>
                <a:spcPts val="320"/>
              </a:spcBef>
              <a:spcAft>
                <a:spcPts val="0"/>
              </a:spcAft>
              <a:buClr>
                <a:schemeClr val="dk1"/>
              </a:buClr>
              <a:buSzPts val="1600"/>
              <a:buFont typeface="Arial"/>
              <a:buChar char="•"/>
            </a:pPr>
            <a:r>
              <a:rPr lang="en-US" sz="1600"/>
              <a:t>		               Without a structured approach to data collection and</a:t>
            </a:r>
            <a:endParaRPr sz="1600"/>
          </a:p>
          <a:p>
            <a:pPr indent="-342900" lvl="0" marL="342900" rtl="0" algn="l">
              <a:spcBef>
                <a:spcPts val="320"/>
              </a:spcBef>
              <a:spcAft>
                <a:spcPts val="0"/>
              </a:spcAft>
              <a:buClr>
                <a:schemeClr val="dk1"/>
              </a:buClr>
              <a:buSzPts val="1600"/>
              <a:buFont typeface="Arial"/>
              <a:buChar char="•"/>
            </a:pPr>
            <a:r>
              <a:rPr lang="en-US" sz="1600"/>
              <a:t>Analysis, organisation struggle to identify trends, areas for improvement, and </a:t>
            </a:r>
            <a:endParaRPr sz="1600"/>
          </a:p>
          <a:p>
            <a:pPr indent="-342900" lvl="0" marL="342900" rtl="0" algn="l">
              <a:spcBef>
                <a:spcPts val="320"/>
              </a:spcBef>
              <a:spcAft>
                <a:spcPts val="0"/>
              </a:spcAft>
              <a:buClr>
                <a:schemeClr val="dk1"/>
              </a:buClr>
              <a:buSzPts val="1600"/>
              <a:buFont typeface="Arial"/>
              <a:buChar char="•"/>
            </a:pPr>
            <a:r>
              <a:rPr lang="en-US" sz="1600"/>
              <a:t>Effective performance strategies.	</a:t>
            </a:r>
            <a:endParaRPr sz="1600"/>
          </a:p>
        </p:txBody>
      </p:sp>
      <p:sp>
        <p:nvSpPr>
          <p:cNvPr id="124" name="Google Shape;124;p16"/>
          <p:cNvSpPr txBox="1"/>
          <p:nvPr>
            <p:ph idx="12" type="sldNum"/>
          </p:nvPr>
        </p:nvSpPr>
        <p:spPr>
          <a:xfrm>
            <a:off x="8737600" y="6245225"/>
            <a:ext cx="2844800" cy="476250"/>
          </a:xfrm>
          <a:prstGeom prst="rect">
            <a:avLst/>
          </a:prstGeom>
          <a:noFill/>
          <a:ln>
            <a:noFill/>
          </a:ln>
        </p:spPr>
        <p:txBody>
          <a:bodyPr anchorCtr="0" anchor="t"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US"/>
              <a:t>‹#›</a:t>
            </a:fld>
            <a:endParaRPr/>
          </a:p>
        </p:txBody>
      </p:sp>
      <p:pic>
        <p:nvPicPr>
          <p:cNvPr id="125" name="Google Shape;125;p16"/>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17"/>
          <p:cNvGrpSpPr/>
          <p:nvPr/>
        </p:nvGrpSpPr>
        <p:grpSpPr>
          <a:xfrm>
            <a:off x="8658225" y="2647950"/>
            <a:ext cx="3533775" cy="3810000"/>
            <a:chOff x="8658225" y="2647950"/>
            <a:chExt cx="3533775" cy="3810000"/>
          </a:xfrm>
        </p:grpSpPr>
        <p:sp>
          <p:nvSpPr>
            <p:cNvPr id="131" name="Google Shape;131;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33" name="Google Shape;133;p17"/>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4" name="Google Shape;134;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7"/>
          <p:cNvSpPr txBox="1"/>
          <p:nvPr>
            <p:ph type="title"/>
          </p:nvPr>
        </p:nvSpPr>
        <p:spPr>
          <a:xfrm>
            <a:off x="896937" y="856312"/>
            <a:ext cx="5956300" cy="690593"/>
          </a:xfrm>
          <a:prstGeom prst="rect">
            <a:avLst/>
          </a:prstGeom>
          <a:noFill/>
          <a:ln>
            <a:noFill/>
          </a:ln>
        </p:spPr>
        <p:txBody>
          <a:bodyPr anchorCtr="0" anchor="ctr"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36" name="Google Shape;136;p17"/>
          <p:cNvSpPr txBox="1"/>
          <p:nvPr>
            <p:ph idx="12" type="sldNum"/>
          </p:nvPr>
        </p:nvSpPr>
        <p:spPr>
          <a:xfrm>
            <a:off x="8737600" y="6245225"/>
            <a:ext cx="2844800" cy="476250"/>
          </a:xfrm>
          <a:prstGeom prst="rect">
            <a:avLst/>
          </a:prstGeom>
          <a:noFill/>
          <a:ln>
            <a:noFill/>
          </a:ln>
        </p:spPr>
        <p:txBody>
          <a:bodyPr anchorCtr="0" anchor="t"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US"/>
              <a:t>‹#›</a:t>
            </a:fld>
            <a:endParaRPr/>
          </a:p>
        </p:txBody>
      </p:sp>
      <p:pic>
        <p:nvPicPr>
          <p:cNvPr id="137" name="Google Shape;137;p1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17"/>
          <p:cNvSpPr txBox="1"/>
          <p:nvPr/>
        </p:nvSpPr>
        <p:spPr>
          <a:xfrm>
            <a:off x="788100" y="1596420"/>
            <a:ext cx="865593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a:t>
            </a:r>
            <a:r>
              <a:rPr b="0" i="0" lang="en-US" sz="2400">
                <a:solidFill>
                  <a:schemeClr val="dk1"/>
                </a:solidFill>
                <a:latin typeface="Times New Roman"/>
                <a:ea typeface="Times New Roman"/>
                <a:cs typeface="Times New Roman"/>
                <a:sym typeface="Times New Roman"/>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endParaRPr b="0" i="0"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8"/>
          <p:cNvSpPr txBox="1"/>
          <p:nvPr>
            <p:ph type="title"/>
          </p:nvPr>
        </p:nvSpPr>
        <p:spPr>
          <a:xfrm>
            <a:off x="923236" y="679572"/>
            <a:ext cx="9404723" cy="1400530"/>
          </a:xfrm>
          <a:prstGeom prst="rect">
            <a:avLst/>
          </a:prstGeom>
          <a:noFill/>
          <a:ln>
            <a:noFill/>
          </a:ln>
        </p:spPr>
        <p:txBody>
          <a:bodyPr anchorCtr="0" anchor="ctr"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sp>
        <p:nvSpPr>
          <p:cNvPr id="147" name="Google Shape;147;p18"/>
          <p:cNvSpPr txBox="1"/>
          <p:nvPr>
            <p:ph idx="1" type="body"/>
          </p:nvPr>
        </p:nvSpPr>
        <p:spPr>
          <a:xfrm>
            <a:off x="923236" y="1603483"/>
            <a:ext cx="10972800" cy="276606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Font typeface="Arial"/>
              <a:buChar char="•"/>
            </a:pPr>
            <a:r>
              <a:rPr b="1" lang="en-US"/>
              <a:t>Human Resources (HR) Professionals</a:t>
            </a:r>
            <a:endParaRPr b="1"/>
          </a:p>
          <a:p>
            <a:pPr indent="-342900" lvl="0" marL="342900" rtl="0" algn="l">
              <a:spcBef>
                <a:spcPts val="544"/>
              </a:spcBef>
              <a:spcAft>
                <a:spcPts val="0"/>
              </a:spcAft>
              <a:buClr>
                <a:schemeClr val="dk1"/>
              </a:buClr>
              <a:buSzPct val="100000"/>
              <a:buFont typeface="Arial"/>
              <a:buChar char="•"/>
            </a:pPr>
            <a:r>
              <a:rPr b="1" lang="en-US"/>
              <a:t>Managers</a:t>
            </a:r>
            <a:endParaRPr b="1"/>
          </a:p>
          <a:p>
            <a:pPr indent="-342900" lvl="0" marL="342900" rtl="0" algn="l">
              <a:spcBef>
                <a:spcPts val="544"/>
              </a:spcBef>
              <a:spcAft>
                <a:spcPts val="0"/>
              </a:spcAft>
              <a:buClr>
                <a:schemeClr val="dk1"/>
              </a:buClr>
              <a:buSzPct val="100000"/>
              <a:buFont typeface="Arial"/>
              <a:buChar char="•"/>
            </a:pPr>
            <a:r>
              <a:rPr b="1" lang="en-US"/>
              <a:t>Employees</a:t>
            </a:r>
            <a:endParaRPr b="1"/>
          </a:p>
          <a:p>
            <a:pPr indent="-342900" lvl="0" marL="342900" rtl="0" algn="l">
              <a:spcBef>
                <a:spcPts val="544"/>
              </a:spcBef>
              <a:spcAft>
                <a:spcPts val="0"/>
              </a:spcAft>
              <a:buClr>
                <a:schemeClr val="dk1"/>
              </a:buClr>
              <a:buSzPct val="100000"/>
              <a:buFont typeface="Arial"/>
              <a:buChar char="•"/>
            </a:pPr>
            <a:r>
              <a:rPr b="1" lang="en-US"/>
              <a:t>Executives</a:t>
            </a:r>
            <a:endParaRPr b="1"/>
          </a:p>
          <a:p>
            <a:pPr indent="-342900" lvl="0" marL="342900" rtl="0" algn="l">
              <a:spcBef>
                <a:spcPts val="544"/>
              </a:spcBef>
              <a:spcAft>
                <a:spcPts val="0"/>
              </a:spcAft>
              <a:buClr>
                <a:schemeClr val="dk1"/>
              </a:buClr>
              <a:buSzPct val="100000"/>
              <a:buFont typeface="Arial"/>
              <a:buChar char="•"/>
            </a:pPr>
            <a:r>
              <a:rPr b="1" lang="en-US"/>
              <a:t>External Stakeholders (e.g., Investors, Shareholders)</a:t>
            </a:r>
            <a:endParaRPr b="1"/>
          </a:p>
          <a:p>
            <a:pPr indent="-342900" lvl="0" marL="342900" rtl="0" algn="l">
              <a:spcBef>
                <a:spcPts val="544"/>
              </a:spcBef>
              <a:spcAft>
                <a:spcPts val="0"/>
              </a:spcAft>
              <a:buClr>
                <a:schemeClr val="dk1"/>
              </a:buClr>
              <a:buSzPct val="100000"/>
              <a:buFont typeface="Arial"/>
              <a:buChar char="•"/>
            </a:pPr>
            <a:r>
              <a:rPr b="1" lang="en-US"/>
              <a:t>Training and development teams</a:t>
            </a:r>
            <a:endParaRPr b="1"/>
          </a:p>
          <a:p>
            <a:pPr indent="-342900" lvl="0" marL="342900" rtl="0" algn="l">
              <a:spcBef>
                <a:spcPts val="544"/>
              </a:spcBef>
              <a:spcAft>
                <a:spcPts val="0"/>
              </a:spcAft>
              <a:buClr>
                <a:schemeClr val="dk1"/>
              </a:buClr>
              <a:buSzPct val="100000"/>
              <a:buFont typeface="Arial"/>
              <a:buChar char="•"/>
            </a:pPr>
            <a:r>
              <a:rPr b="1" lang="en-US"/>
              <a:t>Supervisor</a:t>
            </a:r>
            <a:endParaRPr b="1"/>
          </a:p>
          <a:p>
            <a:pPr indent="-342900" lvl="0" marL="342900" rtl="0" algn="l">
              <a:spcBef>
                <a:spcPts val="544"/>
              </a:spcBef>
              <a:spcAft>
                <a:spcPts val="0"/>
              </a:spcAft>
              <a:buClr>
                <a:schemeClr val="dk1"/>
              </a:buClr>
              <a:buSzPct val="100000"/>
              <a:buFont typeface="Arial"/>
              <a:buChar char="•"/>
            </a:pPr>
            <a:r>
              <a:rPr b="1" lang="en-US"/>
              <a:t>Recruitment teams</a:t>
            </a:r>
            <a:endParaRPr b="1"/>
          </a:p>
        </p:txBody>
      </p:sp>
      <p:sp>
        <p:nvSpPr>
          <p:cNvPr id="148" name="Google Shape;148;p18"/>
          <p:cNvSpPr txBox="1"/>
          <p:nvPr>
            <p:ph idx="12" type="sldNum"/>
          </p:nvPr>
        </p:nvSpPr>
        <p:spPr>
          <a:xfrm>
            <a:off x="8737600" y="6245225"/>
            <a:ext cx="2844800" cy="476250"/>
          </a:xfrm>
          <a:prstGeom prst="rect">
            <a:avLst/>
          </a:prstGeom>
          <a:noFill/>
          <a:ln>
            <a:noFill/>
          </a:ln>
        </p:spPr>
        <p:txBody>
          <a:bodyPr anchorCtr="0" anchor="t"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US"/>
              <a:t>‹#›</a:t>
            </a:fld>
            <a:endParaRPr/>
          </a:p>
        </p:txBody>
      </p:sp>
      <p:pic>
        <p:nvPicPr>
          <p:cNvPr id="149" name="Google Shape;149;p18"/>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9"/>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5" name="Google Shape;155;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9"/>
          <p:cNvSpPr txBox="1"/>
          <p:nvPr>
            <p:ph type="title"/>
          </p:nvPr>
        </p:nvSpPr>
        <p:spPr>
          <a:xfrm>
            <a:off x="646111" y="452718"/>
            <a:ext cx="9706429" cy="567463"/>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sz="3600"/>
          </a:p>
        </p:txBody>
      </p:sp>
      <p:sp>
        <p:nvSpPr>
          <p:cNvPr id="159" name="Google Shape;159;p19"/>
          <p:cNvSpPr txBox="1"/>
          <p:nvPr>
            <p:ph idx="1" type="body"/>
          </p:nvPr>
        </p:nvSpPr>
        <p:spPr>
          <a:xfrm>
            <a:off x="3176270" y="2019300"/>
            <a:ext cx="6177280" cy="2133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Arial"/>
              <a:buChar char="•"/>
            </a:pPr>
            <a:r>
              <a:rPr b="1" lang="en-US"/>
              <a:t>Filter- Remove blanks </a:t>
            </a:r>
            <a:endParaRPr b="1"/>
          </a:p>
          <a:p>
            <a:pPr indent="-342900" lvl="0" marL="342900" rtl="0" algn="l">
              <a:spcBef>
                <a:spcPts val="640"/>
              </a:spcBef>
              <a:spcAft>
                <a:spcPts val="0"/>
              </a:spcAft>
              <a:buClr>
                <a:schemeClr val="dk1"/>
              </a:buClr>
              <a:buSzPts val="3200"/>
              <a:buFont typeface="Arial"/>
              <a:buChar char="•"/>
            </a:pPr>
            <a:r>
              <a:rPr b="1" lang="en-US"/>
              <a:t>Conditional formatting- Missing values</a:t>
            </a:r>
            <a:endParaRPr b="1"/>
          </a:p>
          <a:p>
            <a:pPr indent="-342900" lvl="0" marL="342900" rtl="0" algn="l">
              <a:spcBef>
                <a:spcPts val="640"/>
              </a:spcBef>
              <a:spcAft>
                <a:spcPts val="0"/>
              </a:spcAft>
              <a:buClr>
                <a:schemeClr val="dk1"/>
              </a:buClr>
              <a:buSzPts val="3200"/>
              <a:buFont typeface="Arial"/>
              <a:buChar char="•"/>
            </a:pPr>
            <a:r>
              <a:rPr b="1" lang="en-US"/>
              <a:t>Graph- Visualization</a:t>
            </a:r>
            <a:endParaRPr b="1"/>
          </a:p>
          <a:p>
            <a:pPr indent="-342900" lvl="0" marL="342900" rtl="0" algn="l">
              <a:spcBef>
                <a:spcPts val="640"/>
              </a:spcBef>
              <a:spcAft>
                <a:spcPts val="0"/>
              </a:spcAft>
              <a:buClr>
                <a:schemeClr val="dk1"/>
              </a:buClr>
              <a:buSzPts val="3200"/>
              <a:buFont typeface="Arial"/>
              <a:buChar char="•"/>
            </a:pPr>
            <a:r>
              <a:rPr b="1" lang="en-US"/>
              <a:t>Pivot table- Analysis</a:t>
            </a:r>
            <a:endParaRPr b="1"/>
          </a:p>
          <a:p>
            <a:pPr indent="-342900" lvl="0" marL="342900" rtl="0" algn="l">
              <a:spcBef>
                <a:spcPts val="640"/>
              </a:spcBef>
              <a:spcAft>
                <a:spcPts val="0"/>
              </a:spcAft>
              <a:buClr>
                <a:schemeClr val="dk1"/>
              </a:buClr>
              <a:buSzPts val="3200"/>
              <a:buFont typeface="Arial"/>
              <a:buChar char="•"/>
            </a:pPr>
            <a:r>
              <a:rPr b="1" lang="en-US"/>
              <a:t>Slicer- Filtering</a:t>
            </a:r>
            <a:endParaRPr b="1"/>
          </a:p>
        </p:txBody>
      </p:sp>
      <p:sp>
        <p:nvSpPr>
          <p:cNvPr id="160" name="Google Shape;160;p19"/>
          <p:cNvSpPr txBox="1"/>
          <p:nvPr>
            <p:ph idx="12" type="sldNum"/>
          </p:nvPr>
        </p:nvSpPr>
        <p:spPr>
          <a:xfrm>
            <a:off x="8737600" y="6245225"/>
            <a:ext cx="2844800" cy="476250"/>
          </a:xfrm>
          <a:prstGeom prst="rect">
            <a:avLst/>
          </a:prstGeom>
          <a:noFill/>
          <a:ln>
            <a:noFill/>
          </a:ln>
        </p:spPr>
        <p:txBody>
          <a:bodyPr anchorCtr="0" anchor="t"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US"/>
              <a:t>‹#›</a:t>
            </a:fld>
            <a:endParaRPr/>
          </a:p>
        </p:txBody>
      </p:sp>
      <p:pic>
        <p:nvPicPr>
          <p:cNvPr id="161" name="Google Shape;161;p19"/>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Dataset Description</a:t>
            </a:r>
            <a:endParaRPr/>
          </a:p>
        </p:txBody>
      </p:sp>
      <p:sp>
        <p:nvSpPr>
          <p:cNvPr id="167" name="Google Shape;167;p20"/>
          <p:cNvSpPr txBox="1"/>
          <p:nvPr>
            <p:ph idx="1" type="body"/>
          </p:nvPr>
        </p:nvSpPr>
        <p:spPr>
          <a:xfrm>
            <a:off x="785812" y="1676400"/>
            <a:ext cx="10872788" cy="2895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b="1" lang="en-US" sz="1800"/>
              <a:t>Employee id </a:t>
            </a:r>
            <a:endParaRPr b="1" sz="1800"/>
          </a:p>
          <a:p>
            <a:pPr indent="-342900" lvl="0" marL="342900" rtl="0" algn="l">
              <a:spcBef>
                <a:spcPts val="360"/>
              </a:spcBef>
              <a:spcAft>
                <a:spcPts val="0"/>
              </a:spcAft>
              <a:buClr>
                <a:schemeClr val="dk1"/>
              </a:buClr>
              <a:buSzPts val="1800"/>
              <a:buFont typeface="Arial"/>
              <a:buChar char="•"/>
            </a:pPr>
            <a:r>
              <a:rPr b="1" lang="en-US" sz="1800"/>
              <a:t>Employee first name</a:t>
            </a:r>
            <a:endParaRPr b="1" sz="1800"/>
          </a:p>
          <a:p>
            <a:pPr indent="-342900" lvl="0" marL="342900" rtl="0" algn="l">
              <a:spcBef>
                <a:spcPts val="360"/>
              </a:spcBef>
              <a:spcAft>
                <a:spcPts val="0"/>
              </a:spcAft>
              <a:buClr>
                <a:schemeClr val="dk1"/>
              </a:buClr>
              <a:buSzPts val="1800"/>
              <a:buFont typeface="Arial"/>
              <a:buChar char="•"/>
            </a:pPr>
            <a:r>
              <a:rPr b="1" lang="en-US" sz="1800"/>
              <a:t>Employee last name </a:t>
            </a:r>
            <a:endParaRPr b="1" sz="1800"/>
          </a:p>
          <a:p>
            <a:pPr indent="-342900" lvl="0" marL="342900" rtl="0" algn="l">
              <a:spcBef>
                <a:spcPts val="360"/>
              </a:spcBef>
              <a:spcAft>
                <a:spcPts val="0"/>
              </a:spcAft>
              <a:buClr>
                <a:schemeClr val="dk1"/>
              </a:buClr>
              <a:buSzPts val="1800"/>
              <a:buFont typeface="Arial"/>
              <a:buChar char="•"/>
            </a:pPr>
            <a:r>
              <a:rPr b="1" lang="en-US" sz="1800"/>
              <a:t>Employee classification type</a:t>
            </a:r>
            <a:endParaRPr b="1" sz="1800"/>
          </a:p>
          <a:p>
            <a:pPr indent="-342900" lvl="0" marL="342900" rtl="0" algn="l">
              <a:spcBef>
                <a:spcPts val="360"/>
              </a:spcBef>
              <a:spcAft>
                <a:spcPts val="0"/>
              </a:spcAft>
              <a:buClr>
                <a:schemeClr val="dk1"/>
              </a:buClr>
              <a:buSzPts val="1800"/>
              <a:buFont typeface="Arial"/>
              <a:buChar char="•"/>
            </a:pPr>
            <a:r>
              <a:rPr b="1" lang="en-US" sz="1800"/>
              <a:t>Gender code</a:t>
            </a:r>
            <a:endParaRPr b="1" sz="1800"/>
          </a:p>
          <a:p>
            <a:pPr indent="-342900" lvl="0" marL="342900" rtl="0" algn="l">
              <a:spcBef>
                <a:spcPts val="360"/>
              </a:spcBef>
              <a:spcAft>
                <a:spcPts val="0"/>
              </a:spcAft>
              <a:buClr>
                <a:schemeClr val="dk1"/>
              </a:buClr>
              <a:buSzPts val="1800"/>
              <a:buFont typeface="Arial"/>
              <a:buChar char="•"/>
            </a:pPr>
            <a:r>
              <a:rPr b="1" lang="en-US" sz="1800"/>
              <a:t>Current employee performance </a:t>
            </a:r>
            <a:endParaRPr b="1" sz="1800"/>
          </a:p>
          <a:p>
            <a:pPr indent="-342900" lvl="0" marL="342900" rtl="0" algn="l">
              <a:spcBef>
                <a:spcPts val="360"/>
              </a:spcBef>
              <a:spcAft>
                <a:spcPts val="0"/>
              </a:spcAft>
              <a:buClr>
                <a:schemeClr val="dk1"/>
              </a:buClr>
              <a:buSzPts val="1800"/>
              <a:buFont typeface="Arial"/>
              <a:buChar char="•"/>
            </a:pPr>
            <a:r>
              <a:rPr b="1" lang="en-US" sz="1800"/>
              <a:t>Business unit</a:t>
            </a:r>
            <a:endParaRPr b="1" sz="1800"/>
          </a:p>
          <a:p>
            <a:pPr indent="-342900" lvl="0" marL="342900" rtl="0" algn="l">
              <a:spcBef>
                <a:spcPts val="360"/>
              </a:spcBef>
              <a:spcAft>
                <a:spcPts val="0"/>
              </a:spcAft>
              <a:buClr>
                <a:schemeClr val="dk1"/>
              </a:buClr>
              <a:buSzPts val="1800"/>
              <a:buFont typeface="Arial"/>
              <a:buChar char="•"/>
            </a:pPr>
            <a:r>
              <a:rPr b="1" lang="en-US" sz="1800"/>
              <a:t>Employee type</a:t>
            </a:r>
            <a:endParaRPr b="1" sz="1800"/>
          </a:p>
          <a:p>
            <a:pPr indent="-342900" lvl="0" marL="342900" rtl="0" algn="l">
              <a:spcBef>
                <a:spcPts val="360"/>
              </a:spcBef>
              <a:spcAft>
                <a:spcPts val="0"/>
              </a:spcAft>
              <a:buClr>
                <a:schemeClr val="dk1"/>
              </a:buClr>
              <a:buSzPts val="1800"/>
              <a:buFont typeface="Arial"/>
              <a:buChar char="•"/>
            </a:pPr>
            <a:r>
              <a:rPr b="1" lang="en-US" sz="1800"/>
              <a:t>Performance leve</a:t>
            </a:r>
            <a:r>
              <a:rPr lang="en-US" sz="1800"/>
              <a:t>l.</a:t>
            </a:r>
            <a:endParaRPr sz="1800"/>
          </a:p>
        </p:txBody>
      </p:sp>
      <p:sp>
        <p:nvSpPr>
          <p:cNvPr id="168" name="Google Shape;168;p20"/>
          <p:cNvSpPr txBox="1"/>
          <p:nvPr/>
        </p:nvSpPr>
        <p:spPr>
          <a:xfrm>
            <a:off x="10597849" y="695227"/>
            <a:ext cx="53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8</a:t>
            </a:r>
            <a:endParaRPr sz="2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4" name="Google Shape;174;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2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77" name="Google Shape;177;p21"/>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8" name="Google Shape;178;p21"/>
          <p:cNvSpPr txBox="1"/>
          <p:nvPr>
            <p:ph type="title"/>
          </p:nvPr>
        </p:nvSpPr>
        <p:spPr>
          <a:xfrm>
            <a:off x="739775" y="654938"/>
            <a:ext cx="8480425" cy="670696"/>
          </a:xfrm>
          <a:prstGeom prst="rect">
            <a:avLst/>
          </a:prstGeom>
          <a:noFill/>
          <a:ln>
            <a:noFill/>
          </a:ln>
        </p:spPr>
        <p:txBody>
          <a:bodyPr anchorCtr="0" anchor="ctr"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79" name="Google Shape;179;p2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0" name="Google Shape;180;p21"/>
          <p:cNvSpPr txBox="1"/>
          <p:nvPr/>
        </p:nvSpPr>
        <p:spPr>
          <a:xfrm>
            <a:off x="2819400" y="2019300"/>
            <a:ext cx="73152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Arial"/>
                <a:ea typeface="Arial"/>
                <a:cs typeface="Arial"/>
                <a:sym typeface="Arial"/>
              </a:rPr>
              <a:t>{=IFS(Z8&gt;=5,"VERY HIGH,"Z8&gt;=4,"HIGH,"Z8&gt;=3,"MED,"TRUE,"LOW")}</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For converting the current employee rating numerical values into verbal format.</a:t>
            </a:r>
            <a:endParaRPr sz="2800">
              <a:solidFill>
                <a:schemeClr val="dk1"/>
              </a:solidFill>
              <a:latin typeface="Times New Roman"/>
              <a:ea typeface="Times New Roman"/>
              <a:cs typeface="Times New Roman"/>
              <a:sym typeface="Times New Roman"/>
            </a:endParaRPr>
          </a:p>
        </p:txBody>
      </p:sp>
      <p:sp>
        <p:nvSpPr>
          <p:cNvPr id="181" name="Google Shape;181;p21"/>
          <p:cNvSpPr txBox="1"/>
          <p:nvPr/>
        </p:nvSpPr>
        <p:spPr>
          <a:xfrm>
            <a:off x="10591800" y="659854"/>
            <a:ext cx="53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9</a:t>
            </a:r>
            <a:endParaRPr sz="2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