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1"/>
  </p:notesMasterIdLst>
  <p:handoutMasterIdLst>
    <p:handoutMasterId r:id="rId112"/>
  </p:handoutMasterIdLst>
  <p:sldIdLst>
    <p:sldId id="503" r:id="rId2"/>
    <p:sldId id="276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615" r:id="rId19"/>
    <p:sldId id="521" r:id="rId20"/>
    <p:sldId id="522" r:id="rId21"/>
    <p:sldId id="525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545" r:id="rId41"/>
    <p:sldId id="546" r:id="rId42"/>
    <p:sldId id="547" r:id="rId43"/>
    <p:sldId id="548" r:id="rId44"/>
    <p:sldId id="549" r:id="rId45"/>
    <p:sldId id="550" r:id="rId46"/>
    <p:sldId id="551" r:id="rId47"/>
    <p:sldId id="552" r:id="rId48"/>
    <p:sldId id="553" r:id="rId49"/>
    <p:sldId id="554" r:id="rId50"/>
    <p:sldId id="555" r:id="rId51"/>
    <p:sldId id="556" r:id="rId52"/>
    <p:sldId id="557" r:id="rId53"/>
    <p:sldId id="560" r:id="rId54"/>
    <p:sldId id="561" r:id="rId55"/>
    <p:sldId id="562" r:id="rId56"/>
    <p:sldId id="563" r:id="rId57"/>
    <p:sldId id="564" r:id="rId58"/>
    <p:sldId id="565" r:id="rId59"/>
    <p:sldId id="566" r:id="rId60"/>
    <p:sldId id="567" r:id="rId61"/>
    <p:sldId id="568" r:id="rId62"/>
    <p:sldId id="569" r:id="rId63"/>
    <p:sldId id="570" r:id="rId64"/>
    <p:sldId id="571" r:id="rId65"/>
    <p:sldId id="572" r:id="rId66"/>
    <p:sldId id="573" r:id="rId67"/>
    <p:sldId id="574" r:id="rId68"/>
    <p:sldId id="575" r:id="rId69"/>
    <p:sldId id="576" r:id="rId70"/>
    <p:sldId id="577" r:id="rId71"/>
    <p:sldId id="578" r:id="rId72"/>
    <p:sldId id="579" r:id="rId73"/>
    <p:sldId id="580" r:id="rId74"/>
    <p:sldId id="581" r:id="rId75"/>
    <p:sldId id="582" r:id="rId76"/>
    <p:sldId id="583" r:id="rId77"/>
    <p:sldId id="584" r:id="rId78"/>
    <p:sldId id="586" r:id="rId79"/>
    <p:sldId id="588" r:id="rId80"/>
    <p:sldId id="589" r:id="rId81"/>
    <p:sldId id="590" r:id="rId82"/>
    <p:sldId id="591" r:id="rId83"/>
    <p:sldId id="593" r:id="rId84"/>
    <p:sldId id="594" r:id="rId85"/>
    <p:sldId id="595" r:id="rId86"/>
    <p:sldId id="596" r:id="rId87"/>
    <p:sldId id="597" r:id="rId88"/>
    <p:sldId id="598" r:id="rId89"/>
    <p:sldId id="599" r:id="rId90"/>
    <p:sldId id="600" r:id="rId91"/>
    <p:sldId id="601" r:id="rId92"/>
    <p:sldId id="602" r:id="rId93"/>
    <p:sldId id="603" r:id="rId94"/>
    <p:sldId id="604" r:id="rId95"/>
    <p:sldId id="605" r:id="rId96"/>
    <p:sldId id="606" r:id="rId97"/>
    <p:sldId id="607" r:id="rId98"/>
    <p:sldId id="608" r:id="rId99"/>
    <p:sldId id="609" r:id="rId100"/>
    <p:sldId id="610" r:id="rId101"/>
    <p:sldId id="611" r:id="rId102"/>
    <p:sldId id="613" r:id="rId103"/>
    <p:sldId id="614" r:id="rId104"/>
    <p:sldId id="349" r:id="rId105"/>
    <p:sldId id="401" r:id="rId106"/>
    <p:sldId id="616" r:id="rId107"/>
    <p:sldId id="617" r:id="rId108"/>
    <p:sldId id="493" r:id="rId109"/>
    <p:sldId id="405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Graphs" id="{0510A064-8789-428E-9953-350A50641E6A}">
          <p14:sldIdLst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  <p14:section name="Representing Graph" id="{E045885B-77C0-4962-9B2E-9D3FF5921CA2}">
          <p14:sldIdLst>
            <p14:sldId id="516"/>
            <p14:sldId id="517"/>
            <p14:sldId id="518"/>
            <p14:sldId id="519"/>
            <p14:sldId id="520"/>
            <p14:sldId id="615"/>
            <p14:sldId id="521"/>
            <p14:sldId id="522"/>
            <p14:sldId id="525"/>
          </p14:sldIdLst>
        </p14:section>
        <p14:section name="Graphs Traversal" id="{EF658393-2C76-4265-AC72-C76E66B98C98}">
          <p14:sldIdLst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6"/>
          </p14:sldIdLst>
        </p14:section>
        <p14:section name="Graph Connectivity" id="{B64BF2AA-A4EA-4652-9400-F7D9AC551B9F}">
          <p14:sldIdLst>
            <p14:sldId id="588"/>
            <p14:sldId id="589"/>
            <p14:sldId id="590"/>
            <p14:sldId id="591"/>
          </p14:sldIdLst>
        </p14:section>
        <p14:section name="Topological Sort" id="{24075E19-4457-44C6-9FB2-4452C8013BF2}">
          <p14:sldIdLst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3"/>
            <p14:sldId id="614"/>
          </p14:sldIdLst>
        </p14:section>
        <p14:section name="Conclusion" id="{E19D07F1-86E2-47E9-B2AB-7ADC4F89DC12}">
          <p14:sldIdLst>
            <p14:sldId id="349"/>
            <p14:sldId id="401"/>
            <p14:sldId id="616"/>
            <p14:sldId id="61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82" y="72"/>
      </p:cViewPr>
      <p:guideLst>
        <p:guide orient="horz" pos="261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58F77-E7B5-4E0D-A0CF-0E64F65BB05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553F2-C198-4443-92B7-201812D863D3}">
      <dgm:prSet phldrT="[Text]" custT="1"/>
      <dgm:spPr/>
      <dgm:t>
        <a:bodyPr/>
        <a:lstStyle/>
        <a:p>
          <a:pPr algn="ctr"/>
          <a:r>
            <a:rPr lang="en-US" sz="4000" dirty="0">
              <a:solidFill>
                <a:schemeClr val="bg2"/>
              </a:solidFill>
            </a:rPr>
            <a:t>A</a:t>
          </a:r>
        </a:p>
      </dgm:t>
    </dgm:pt>
    <dgm:pt modelId="{F4208A5D-1697-4F0C-89EC-B5B28F41BA28}" type="parTrans" cxnId="{93E8C044-1C01-46EE-A887-F1BAD792A689}">
      <dgm:prSet/>
      <dgm:spPr/>
      <dgm:t>
        <a:bodyPr/>
        <a:lstStyle/>
        <a:p>
          <a:endParaRPr lang="en-US"/>
        </a:p>
      </dgm:t>
    </dgm:pt>
    <dgm:pt modelId="{346F7DBE-342D-456A-9201-5BDC986C87FA}" type="sibTrans" cxnId="{93E8C044-1C01-46EE-A887-F1BAD792A689}">
      <dgm:prSet/>
      <dgm:spPr/>
      <dgm:t>
        <a:bodyPr/>
        <a:lstStyle/>
        <a:p>
          <a:endParaRPr lang="en-US"/>
        </a:p>
      </dgm:t>
    </dgm:pt>
    <dgm:pt modelId="{628E8FF8-D792-4D68-BCE4-86ED7E9F741C}">
      <dgm:prSet phldrT="[Text]" custT="1"/>
      <dgm:spPr/>
      <dgm:t>
        <a:bodyPr/>
        <a:lstStyle/>
        <a:p>
          <a:r>
            <a:rPr lang="en-US" sz="4000" dirty="0">
              <a:solidFill>
                <a:schemeClr val="bg2"/>
              </a:solidFill>
            </a:rPr>
            <a:t>B</a:t>
          </a:r>
        </a:p>
      </dgm:t>
    </dgm:pt>
    <dgm:pt modelId="{4B11D551-621F-492D-B9E2-A14C967C40FF}" type="parTrans" cxnId="{EFD1AF35-171F-4B5E-AD76-99886B0BCCDF}">
      <dgm:prSet/>
      <dgm:spPr/>
      <dgm:t>
        <a:bodyPr/>
        <a:lstStyle/>
        <a:p>
          <a:endParaRPr lang="en-US"/>
        </a:p>
      </dgm:t>
    </dgm:pt>
    <dgm:pt modelId="{46310D51-AC67-458C-82DB-7EA92235E9E2}" type="sibTrans" cxnId="{EFD1AF35-171F-4B5E-AD76-99886B0BCCDF}">
      <dgm:prSet/>
      <dgm:spPr/>
      <dgm:t>
        <a:bodyPr/>
        <a:lstStyle/>
        <a:p>
          <a:endParaRPr lang="en-US"/>
        </a:p>
      </dgm:t>
    </dgm:pt>
    <dgm:pt modelId="{0272FA50-4AE9-4BAA-8E9A-0AA212AF5C3D}">
      <dgm:prSet phldrT="[Text]" custT="1"/>
      <dgm:spPr/>
      <dgm:t>
        <a:bodyPr/>
        <a:lstStyle/>
        <a:p>
          <a:r>
            <a:rPr lang="en-US" sz="4000" dirty="0">
              <a:solidFill>
                <a:schemeClr val="bg2"/>
              </a:solidFill>
            </a:rPr>
            <a:t>C</a:t>
          </a:r>
        </a:p>
      </dgm:t>
    </dgm:pt>
    <dgm:pt modelId="{CFE033B3-F218-4490-B18E-86521246E8F0}" type="parTrans" cxnId="{92DDFFAF-4DBA-43D5-BA20-07A61A25C3A7}">
      <dgm:prSet/>
      <dgm:spPr/>
      <dgm:t>
        <a:bodyPr/>
        <a:lstStyle/>
        <a:p>
          <a:endParaRPr lang="en-US"/>
        </a:p>
      </dgm:t>
    </dgm:pt>
    <dgm:pt modelId="{0C4DD7C1-E5B1-494C-9B07-A9CCED690563}" type="sibTrans" cxnId="{92DDFFAF-4DBA-43D5-BA20-07A61A25C3A7}">
      <dgm:prSet/>
      <dgm:spPr/>
      <dgm:t>
        <a:bodyPr/>
        <a:lstStyle/>
        <a:p>
          <a:endParaRPr lang="en-US"/>
        </a:p>
      </dgm:t>
    </dgm:pt>
    <dgm:pt modelId="{6A707436-676B-43BB-9C2A-6F5C62E3E226}" type="pres">
      <dgm:prSet presAssocID="{89458F77-E7B5-4E0D-A0CF-0E64F65BB050}" presName="rootnode" presStyleCnt="0">
        <dgm:presLayoutVars>
          <dgm:chMax/>
          <dgm:chPref/>
          <dgm:dir/>
          <dgm:animLvl val="lvl"/>
        </dgm:presLayoutVars>
      </dgm:prSet>
      <dgm:spPr/>
    </dgm:pt>
    <dgm:pt modelId="{3332EEEB-610A-406F-B24F-A969B6BFEC4B}" type="pres">
      <dgm:prSet presAssocID="{59B553F2-C198-4443-92B7-201812D863D3}" presName="composite" presStyleCnt="0"/>
      <dgm:spPr/>
    </dgm:pt>
    <dgm:pt modelId="{3AAD0F4C-0A32-4993-A208-D1083E738457}" type="pres">
      <dgm:prSet presAssocID="{59B553F2-C198-4443-92B7-201812D863D3}" presName="LShape" presStyleLbl="alignNode1" presStyleIdx="0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B3729673-4D74-4073-84FD-67F3254F2CB2}" type="pres">
      <dgm:prSet presAssocID="{59B553F2-C198-4443-92B7-201812D863D3}" presName="ParentText" presStyleLbl="revTx" presStyleIdx="0" presStyleCnt="3" custLinFactNeighborX="747" custLinFactNeighborY="2399">
        <dgm:presLayoutVars>
          <dgm:chMax val="0"/>
          <dgm:chPref val="0"/>
          <dgm:bulletEnabled val="1"/>
        </dgm:presLayoutVars>
      </dgm:prSet>
      <dgm:spPr/>
    </dgm:pt>
    <dgm:pt modelId="{E9C422A5-DB66-4396-A656-2BBA417BD858}" type="pres">
      <dgm:prSet presAssocID="{59B553F2-C198-4443-92B7-201812D863D3}" presName="Triangle" presStyleLbl="alignNode1" presStyleIdx="1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FB4B27C9-35F2-4B2D-B72E-6198FDE47BBC}" type="pres">
      <dgm:prSet presAssocID="{346F7DBE-342D-456A-9201-5BDC986C87FA}" presName="sibTrans" presStyleCnt="0"/>
      <dgm:spPr/>
    </dgm:pt>
    <dgm:pt modelId="{E5E30AF3-CEF8-4005-8B51-BF2253BDF6D8}" type="pres">
      <dgm:prSet presAssocID="{346F7DBE-342D-456A-9201-5BDC986C87FA}" presName="space" presStyleCnt="0"/>
      <dgm:spPr/>
    </dgm:pt>
    <dgm:pt modelId="{2A9BD5C1-C24F-4ED3-AE07-ED3593EBBD17}" type="pres">
      <dgm:prSet presAssocID="{628E8FF8-D792-4D68-BCE4-86ED7E9F741C}" presName="composite" presStyleCnt="0"/>
      <dgm:spPr/>
    </dgm:pt>
    <dgm:pt modelId="{569CFF5C-7ECC-477E-9173-34CD8AA52D46}" type="pres">
      <dgm:prSet presAssocID="{628E8FF8-D792-4D68-BCE4-86ED7E9F741C}" presName="LShape" presStyleLbl="alignNode1" presStyleIdx="2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4CDB768A-51AE-4411-A797-30EDA64C7D04}" type="pres">
      <dgm:prSet presAssocID="{628E8FF8-D792-4D68-BCE4-86ED7E9F741C}" presName="ParentText" presStyleLbl="revTx" presStyleIdx="1" presStyleCnt="3" custLinFactNeighborX="20766" custLinFactNeighborY="-3667">
        <dgm:presLayoutVars>
          <dgm:chMax val="0"/>
          <dgm:chPref val="0"/>
          <dgm:bulletEnabled val="1"/>
        </dgm:presLayoutVars>
      </dgm:prSet>
      <dgm:spPr/>
    </dgm:pt>
    <dgm:pt modelId="{E9D1ADFB-3EBC-442A-8045-E4E741E0932A}" type="pres">
      <dgm:prSet presAssocID="{628E8FF8-D792-4D68-BCE4-86ED7E9F741C}" presName="Triangle" presStyleLbl="alignNode1" presStyleIdx="3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20EE22D3-ECB3-4CF2-9597-36E633E259B6}" type="pres">
      <dgm:prSet presAssocID="{46310D51-AC67-458C-82DB-7EA92235E9E2}" presName="sibTrans" presStyleCnt="0"/>
      <dgm:spPr/>
    </dgm:pt>
    <dgm:pt modelId="{D9FCD199-6FB5-4BF1-A852-B130A1712A95}" type="pres">
      <dgm:prSet presAssocID="{46310D51-AC67-458C-82DB-7EA92235E9E2}" presName="space" presStyleCnt="0"/>
      <dgm:spPr/>
    </dgm:pt>
    <dgm:pt modelId="{50A6DCFE-A236-43CF-8A4B-F7A86FF0ADD1}" type="pres">
      <dgm:prSet presAssocID="{0272FA50-4AE9-4BAA-8E9A-0AA212AF5C3D}" presName="composite" presStyleCnt="0"/>
      <dgm:spPr/>
    </dgm:pt>
    <dgm:pt modelId="{FDED1D6A-D6E8-4705-9A60-0597C3DBD574}" type="pres">
      <dgm:prSet presAssocID="{0272FA50-4AE9-4BAA-8E9A-0AA212AF5C3D}" presName="LShape" presStyleLbl="alignNode1" presStyleIdx="4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724F08F3-610E-41A2-B287-B6B01FFE7BDF}" type="pres">
      <dgm:prSet presAssocID="{0272FA50-4AE9-4BAA-8E9A-0AA212AF5C3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FD1AF35-171F-4B5E-AD76-99886B0BCCDF}" srcId="{89458F77-E7B5-4E0D-A0CF-0E64F65BB050}" destId="{628E8FF8-D792-4D68-BCE4-86ED7E9F741C}" srcOrd="1" destOrd="0" parTransId="{4B11D551-621F-492D-B9E2-A14C967C40FF}" sibTransId="{46310D51-AC67-458C-82DB-7EA92235E9E2}"/>
    <dgm:cxn modelId="{9592E15D-13C8-4750-A0E4-4CCC56B09CD9}" type="presOf" srcId="{59B553F2-C198-4443-92B7-201812D863D3}" destId="{B3729673-4D74-4073-84FD-67F3254F2CB2}" srcOrd="0" destOrd="0" presId="urn:microsoft.com/office/officeart/2009/3/layout/StepUpProcess"/>
    <dgm:cxn modelId="{93E8C044-1C01-46EE-A887-F1BAD792A689}" srcId="{89458F77-E7B5-4E0D-A0CF-0E64F65BB050}" destId="{59B553F2-C198-4443-92B7-201812D863D3}" srcOrd="0" destOrd="0" parTransId="{F4208A5D-1697-4F0C-89EC-B5B28F41BA28}" sibTransId="{346F7DBE-342D-456A-9201-5BDC986C87FA}"/>
    <dgm:cxn modelId="{B5985366-64EF-4994-AD0F-22D8D01965CA}" type="presOf" srcId="{89458F77-E7B5-4E0D-A0CF-0E64F65BB050}" destId="{6A707436-676B-43BB-9C2A-6F5C62E3E226}" srcOrd="0" destOrd="0" presId="urn:microsoft.com/office/officeart/2009/3/layout/StepUpProcess"/>
    <dgm:cxn modelId="{92DDFFAF-4DBA-43D5-BA20-07A61A25C3A7}" srcId="{89458F77-E7B5-4E0D-A0CF-0E64F65BB050}" destId="{0272FA50-4AE9-4BAA-8E9A-0AA212AF5C3D}" srcOrd="2" destOrd="0" parTransId="{CFE033B3-F218-4490-B18E-86521246E8F0}" sibTransId="{0C4DD7C1-E5B1-494C-9B07-A9CCED690563}"/>
    <dgm:cxn modelId="{E9535FD1-5140-4633-9539-B44C39A87AE7}" type="presOf" srcId="{628E8FF8-D792-4D68-BCE4-86ED7E9F741C}" destId="{4CDB768A-51AE-4411-A797-30EDA64C7D04}" srcOrd="0" destOrd="0" presId="urn:microsoft.com/office/officeart/2009/3/layout/StepUpProcess"/>
    <dgm:cxn modelId="{4B4051FF-D56D-4F5E-A61F-23E6FB560534}" type="presOf" srcId="{0272FA50-4AE9-4BAA-8E9A-0AA212AF5C3D}" destId="{724F08F3-610E-41A2-B287-B6B01FFE7BDF}" srcOrd="0" destOrd="0" presId="urn:microsoft.com/office/officeart/2009/3/layout/StepUpProcess"/>
    <dgm:cxn modelId="{49624F01-EB84-4805-A160-3020B6F7FB0E}" type="presParOf" srcId="{6A707436-676B-43BB-9C2A-6F5C62E3E226}" destId="{3332EEEB-610A-406F-B24F-A969B6BFEC4B}" srcOrd="0" destOrd="0" presId="urn:microsoft.com/office/officeart/2009/3/layout/StepUpProcess"/>
    <dgm:cxn modelId="{1AE8BCD1-6838-4BD6-BE2A-1F84815DF81D}" type="presParOf" srcId="{3332EEEB-610A-406F-B24F-A969B6BFEC4B}" destId="{3AAD0F4C-0A32-4993-A208-D1083E738457}" srcOrd="0" destOrd="0" presId="urn:microsoft.com/office/officeart/2009/3/layout/StepUpProcess"/>
    <dgm:cxn modelId="{A97065D6-4336-4452-994E-A6D7E4CA8F04}" type="presParOf" srcId="{3332EEEB-610A-406F-B24F-A969B6BFEC4B}" destId="{B3729673-4D74-4073-84FD-67F3254F2CB2}" srcOrd="1" destOrd="0" presId="urn:microsoft.com/office/officeart/2009/3/layout/StepUpProcess"/>
    <dgm:cxn modelId="{1FDCBD3E-6A20-42C9-A28E-B0F4FC7D5DDC}" type="presParOf" srcId="{3332EEEB-610A-406F-B24F-A969B6BFEC4B}" destId="{E9C422A5-DB66-4396-A656-2BBA417BD858}" srcOrd="2" destOrd="0" presId="urn:microsoft.com/office/officeart/2009/3/layout/StepUpProcess"/>
    <dgm:cxn modelId="{4A18F749-97E6-4936-A114-59BFF4E7C528}" type="presParOf" srcId="{6A707436-676B-43BB-9C2A-6F5C62E3E226}" destId="{FB4B27C9-35F2-4B2D-B72E-6198FDE47BBC}" srcOrd="1" destOrd="0" presId="urn:microsoft.com/office/officeart/2009/3/layout/StepUpProcess"/>
    <dgm:cxn modelId="{359ACD70-E01B-43D5-B50F-BB4070416DBF}" type="presParOf" srcId="{FB4B27C9-35F2-4B2D-B72E-6198FDE47BBC}" destId="{E5E30AF3-CEF8-4005-8B51-BF2253BDF6D8}" srcOrd="0" destOrd="0" presId="urn:microsoft.com/office/officeart/2009/3/layout/StepUpProcess"/>
    <dgm:cxn modelId="{2E060E31-5FBE-4A2B-BFC2-FA3A34C1C56D}" type="presParOf" srcId="{6A707436-676B-43BB-9C2A-6F5C62E3E226}" destId="{2A9BD5C1-C24F-4ED3-AE07-ED3593EBBD17}" srcOrd="2" destOrd="0" presId="urn:microsoft.com/office/officeart/2009/3/layout/StepUpProcess"/>
    <dgm:cxn modelId="{CC88DDEA-F014-46A6-BFFE-F6EC0D35ADF5}" type="presParOf" srcId="{2A9BD5C1-C24F-4ED3-AE07-ED3593EBBD17}" destId="{569CFF5C-7ECC-477E-9173-34CD8AA52D46}" srcOrd="0" destOrd="0" presId="urn:microsoft.com/office/officeart/2009/3/layout/StepUpProcess"/>
    <dgm:cxn modelId="{5F42E256-FF34-48B4-9D34-40D0D97A5A8D}" type="presParOf" srcId="{2A9BD5C1-C24F-4ED3-AE07-ED3593EBBD17}" destId="{4CDB768A-51AE-4411-A797-30EDA64C7D04}" srcOrd="1" destOrd="0" presId="urn:microsoft.com/office/officeart/2009/3/layout/StepUpProcess"/>
    <dgm:cxn modelId="{6EF0DDBA-F4D2-4A9F-ADFB-CD9A641C9AF0}" type="presParOf" srcId="{2A9BD5C1-C24F-4ED3-AE07-ED3593EBBD17}" destId="{E9D1ADFB-3EBC-442A-8045-E4E741E0932A}" srcOrd="2" destOrd="0" presId="urn:microsoft.com/office/officeart/2009/3/layout/StepUpProcess"/>
    <dgm:cxn modelId="{7257422C-EEC5-44FE-A32D-2FB2F43E98F1}" type="presParOf" srcId="{6A707436-676B-43BB-9C2A-6F5C62E3E226}" destId="{20EE22D3-ECB3-4CF2-9597-36E633E259B6}" srcOrd="3" destOrd="0" presId="urn:microsoft.com/office/officeart/2009/3/layout/StepUpProcess"/>
    <dgm:cxn modelId="{B44CDCFA-52C1-498E-98A5-F4B95658BD87}" type="presParOf" srcId="{20EE22D3-ECB3-4CF2-9597-36E633E259B6}" destId="{D9FCD199-6FB5-4BF1-A852-B130A1712A95}" srcOrd="0" destOrd="0" presId="urn:microsoft.com/office/officeart/2009/3/layout/StepUpProcess"/>
    <dgm:cxn modelId="{641ACCEC-71B2-4D18-BE5B-B14FBF211AE8}" type="presParOf" srcId="{6A707436-676B-43BB-9C2A-6F5C62E3E226}" destId="{50A6DCFE-A236-43CF-8A4B-F7A86FF0ADD1}" srcOrd="4" destOrd="0" presId="urn:microsoft.com/office/officeart/2009/3/layout/StepUpProcess"/>
    <dgm:cxn modelId="{E9C9902F-0A4A-4C6B-87CC-8EA90C3BDBF0}" type="presParOf" srcId="{50A6DCFE-A236-43CF-8A4B-F7A86FF0ADD1}" destId="{FDED1D6A-D6E8-4705-9A60-0597C3DBD574}" srcOrd="0" destOrd="0" presId="urn:microsoft.com/office/officeart/2009/3/layout/StepUpProcess"/>
    <dgm:cxn modelId="{4204475E-1A76-4D6E-99A5-29F8CC3FAEF9}" type="presParOf" srcId="{50A6DCFE-A236-43CF-8A4B-F7A86FF0ADD1}" destId="{724F08F3-610E-41A2-B287-B6B01FFE7BD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D0F4C-0A32-4993-A208-D1083E738457}">
      <dsp:nvSpPr>
        <dsp:cNvPr id="0" name=""/>
        <dsp:cNvSpPr/>
      </dsp:nvSpPr>
      <dsp:spPr>
        <a:xfrm rot="5400000">
          <a:off x="168588" y="723126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29673-4D74-4073-84FD-67F3254F2CB2}">
      <dsp:nvSpPr>
        <dsp:cNvPr id="0" name=""/>
        <dsp:cNvSpPr/>
      </dsp:nvSpPr>
      <dsp:spPr>
        <a:xfrm>
          <a:off x="90001" y="990004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2"/>
              </a:solidFill>
            </a:rPr>
            <a:t>A</a:t>
          </a:r>
        </a:p>
      </dsp:txBody>
      <dsp:txXfrm>
        <a:off x="90001" y="990004"/>
        <a:ext cx="758219" cy="664623"/>
      </dsp:txXfrm>
    </dsp:sp>
    <dsp:sp modelId="{E9C422A5-DB66-4396-A656-2BBA417BD858}">
      <dsp:nvSpPr>
        <dsp:cNvPr id="0" name=""/>
        <dsp:cNvSpPr/>
      </dsp:nvSpPr>
      <dsp:spPr>
        <a:xfrm>
          <a:off x="699496" y="661295"/>
          <a:ext cx="143060" cy="143060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CFF5C-7ECC-477E-9173-34CD8AA52D46}">
      <dsp:nvSpPr>
        <dsp:cNvPr id="0" name=""/>
        <dsp:cNvSpPr/>
      </dsp:nvSpPr>
      <dsp:spPr>
        <a:xfrm rot="5400000">
          <a:off x="1096796" y="493440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B768A-51AE-4411-A797-30EDA64C7D04}">
      <dsp:nvSpPr>
        <dsp:cNvPr id="0" name=""/>
        <dsp:cNvSpPr/>
      </dsp:nvSpPr>
      <dsp:spPr>
        <a:xfrm>
          <a:off x="1169997" y="720002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2"/>
              </a:solidFill>
            </a:rPr>
            <a:t>B</a:t>
          </a:r>
        </a:p>
      </dsp:txBody>
      <dsp:txXfrm>
        <a:off x="1169997" y="720002"/>
        <a:ext cx="758219" cy="664623"/>
      </dsp:txXfrm>
    </dsp:sp>
    <dsp:sp modelId="{E9D1ADFB-3EBC-442A-8045-E4E741E0932A}">
      <dsp:nvSpPr>
        <dsp:cNvPr id="0" name=""/>
        <dsp:cNvSpPr/>
      </dsp:nvSpPr>
      <dsp:spPr>
        <a:xfrm>
          <a:off x="1627705" y="431609"/>
          <a:ext cx="143060" cy="143060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D1D6A-D6E8-4705-9A60-0597C3DBD574}">
      <dsp:nvSpPr>
        <dsp:cNvPr id="0" name=""/>
        <dsp:cNvSpPr/>
      </dsp:nvSpPr>
      <dsp:spPr>
        <a:xfrm rot="5400000">
          <a:off x="2025005" y="263754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F08F3-610E-41A2-B287-B6B01FFE7BDF}">
      <dsp:nvSpPr>
        <dsp:cNvPr id="0" name=""/>
        <dsp:cNvSpPr/>
      </dsp:nvSpPr>
      <dsp:spPr>
        <a:xfrm>
          <a:off x="1940754" y="514687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2"/>
              </a:solidFill>
            </a:rPr>
            <a:t>C</a:t>
          </a:r>
        </a:p>
      </dsp:txBody>
      <dsp:txXfrm>
        <a:off x="1940754" y="514687"/>
        <a:ext cx="758219" cy="664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CEBBD-149B-4450-9510-45B28C7DCD58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123805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8405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5383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9592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6527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D675-A7E4-49D6-9495-624F561FE45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642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4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9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7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24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11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36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22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9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4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48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7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14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5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18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49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3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4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09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6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2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37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1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42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47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6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152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4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49FA-C639-412B-8075-A3B509D4E5B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4516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24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393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0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850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362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177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676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87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071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6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39384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13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963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623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01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74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239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961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799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576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2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1C8CD-2A0A-4E22-937F-459271EEE3A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40486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31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269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412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313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20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652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683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281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998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0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C276-FC85-43E8-8BB8-90CDFB99363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67304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168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731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241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466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703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922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440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79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781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33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39481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3501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975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86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869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125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054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711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6508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999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07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787798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1365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3778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89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805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4338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5488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5267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1634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0097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9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Fundamentals, Terminology, Traversal and Algorithms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Path that ends back at the starting node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Example of cycle:</a:t>
            </a:r>
            <a:r>
              <a:rPr lang="bg-BG" dirty="0">
                <a:sym typeface="Symbol" pitchFamily="18" charset="2"/>
              </a:rPr>
              <a:t> </a:t>
            </a:r>
            <a:r>
              <a:rPr lang="en-US" dirty="0"/>
              <a:t>A, B, C, G, 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 path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cycles in path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Acyclic graph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Graph with no cycles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Acyclic undirected graphs are trees</a:t>
            </a:r>
          </a:p>
          <a:p>
            <a:endParaRPr lang="en-US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(6)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Group 69"/>
          <p:cNvGrpSpPr/>
          <p:nvPr/>
        </p:nvGrpSpPr>
        <p:grpSpPr>
          <a:xfrm>
            <a:off x="5775458" y="3248026"/>
            <a:ext cx="3510844" cy="2466396"/>
            <a:chOff x="4572000" y="3810000"/>
            <a:chExt cx="3510844" cy="2466396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B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116033" y="571500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7" idx="3"/>
              <a:endCxn id="16" idx="7"/>
            </p:cNvCxnSpPr>
            <p:nvPr/>
          </p:nvCxnSpPr>
          <p:spPr bwMode="auto">
            <a:xfrm flipH="1">
              <a:off x="5618207" y="5275223"/>
              <a:ext cx="437425" cy="5212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761207" y="57203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N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7" idx="5"/>
              <a:endCxn id="18" idx="1"/>
            </p:cNvCxnSpPr>
            <p:nvPr/>
          </p:nvCxnSpPr>
          <p:spPr bwMode="auto">
            <a:xfrm>
              <a:off x="6450214" y="5275223"/>
              <a:ext cx="397153" cy="5265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21" idx="2"/>
              <a:endCxn id="7" idx="6"/>
            </p:cNvCxnSpPr>
            <p:nvPr/>
          </p:nvCxnSpPr>
          <p:spPr bwMode="auto">
            <a:xfrm flipH="1">
              <a:off x="6531934" y="5078628"/>
              <a:ext cx="962576" cy="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494510" y="48006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K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21" idx="3"/>
              <a:endCxn id="18" idx="7"/>
            </p:cNvCxnSpPr>
            <p:nvPr/>
          </p:nvCxnSpPr>
          <p:spPr bwMode="auto">
            <a:xfrm flipH="1">
              <a:off x="7263381" y="5275223"/>
              <a:ext cx="317289" cy="5265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7" name="Freeform 26"/>
          <p:cNvSpPr/>
          <p:nvPr/>
        </p:nvSpPr>
        <p:spPr>
          <a:xfrm>
            <a:off x="5511000" y="2909048"/>
            <a:ext cx="3421063" cy="2187387"/>
          </a:xfrm>
          <a:custGeom>
            <a:avLst/>
            <a:gdLst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7" fmla="*/ 376237 w 3554412"/>
              <a:gd name="connsiteY7" fmla="*/ 2047875 h 2362200"/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0" fmla="*/ 33337 w 3511549"/>
              <a:gd name="connsiteY0" fmla="*/ 1552575 h 2228850"/>
              <a:gd name="connsiteX1" fmla="*/ 195262 w 3511549"/>
              <a:gd name="connsiteY1" fmla="*/ 1057275 h 2228850"/>
              <a:gd name="connsiteX2" fmla="*/ 1204912 w 3511549"/>
              <a:gd name="connsiteY2" fmla="*/ 142875 h 2228850"/>
              <a:gd name="connsiteX3" fmla="*/ 2995612 w 3511549"/>
              <a:gd name="connsiteY3" fmla="*/ 200025 h 2228850"/>
              <a:gd name="connsiteX4" fmla="*/ 3395662 w 3511549"/>
              <a:gd name="connsiteY4" fmla="*/ 981075 h 2228850"/>
              <a:gd name="connsiteX5" fmla="*/ 2300287 w 3511549"/>
              <a:gd name="connsiteY5" fmla="*/ 2047875 h 2228850"/>
              <a:gd name="connsiteX6" fmla="*/ 414337 w 3511549"/>
              <a:gd name="connsiteY6" fmla="*/ 2066925 h 2228850"/>
              <a:gd name="connsiteX0" fmla="*/ 33337 w 3511549"/>
              <a:gd name="connsiteY0" fmla="*/ 1552575 h 2225675"/>
              <a:gd name="connsiteX1" fmla="*/ 195262 w 3511549"/>
              <a:gd name="connsiteY1" fmla="*/ 1057275 h 2225675"/>
              <a:gd name="connsiteX2" fmla="*/ 1204912 w 3511549"/>
              <a:gd name="connsiteY2" fmla="*/ 142875 h 2225675"/>
              <a:gd name="connsiteX3" fmla="*/ 2995612 w 3511549"/>
              <a:gd name="connsiteY3" fmla="*/ 200025 h 2225675"/>
              <a:gd name="connsiteX4" fmla="*/ 3395662 w 3511549"/>
              <a:gd name="connsiteY4" fmla="*/ 981075 h 2225675"/>
              <a:gd name="connsiteX5" fmla="*/ 2300287 w 3511549"/>
              <a:gd name="connsiteY5" fmla="*/ 2047875 h 2225675"/>
              <a:gd name="connsiteX6" fmla="*/ 395288 w 3511549"/>
              <a:gd name="connsiteY6" fmla="*/ 2047875 h 2225675"/>
              <a:gd name="connsiteX0" fmla="*/ 16669 w 3494881"/>
              <a:gd name="connsiteY0" fmla="*/ 1492250 h 2165350"/>
              <a:gd name="connsiteX1" fmla="*/ 454820 w 3494881"/>
              <a:gd name="connsiteY1" fmla="*/ 615951 h 2165350"/>
              <a:gd name="connsiteX2" fmla="*/ 1188244 w 3494881"/>
              <a:gd name="connsiteY2" fmla="*/ 82550 h 2165350"/>
              <a:gd name="connsiteX3" fmla="*/ 2978944 w 3494881"/>
              <a:gd name="connsiteY3" fmla="*/ 139700 h 2165350"/>
              <a:gd name="connsiteX4" fmla="*/ 3378994 w 3494881"/>
              <a:gd name="connsiteY4" fmla="*/ 920750 h 2165350"/>
              <a:gd name="connsiteX5" fmla="*/ 2283619 w 3494881"/>
              <a:gd name="connsiteY5" fmla="*/ 1987550 h 2165350"/>
              <a:gd name="connsiteX6" fmla="*/ 378620 w 3494881"/>
              <a:gd name="connsiteY6" fmla="*/ 1987550 h 2165350"/>
              <a:gd name="connsiteX0" fmla="*/ 16669 w 3494881"/>
              <a:gd name="connsiteY0" fmla="*/ 1501775 h 2174875"/>
              <a:gd name="connsiteX1" fmla="*/ 454820 w 3494881"/>
              <a:gd name="connsiteY1" fmla="*/ 701675 h 2174875"/>
              <a:gd name="connsiteX2" fmla="*/ 1188244 w 3494881"/>
              <a:gd name="connsiteY2" fmla="*/ 92075 h 2174875"/>
              <a:gd name="connsiteX3" fmla="*/ 2978944 w 3494881"/>
              <a:gd name="connsiteY3" fmla="*/ 149225 h 2174875"/>
              <a:gd name="connsiteX4" fmla="*/ 3378994 w 3494881"/>
              <a:gd name="connsiteY4" fmla="*/ 930275 h 2174875"/>
              <a:gd name="connsiteX5" fmla="*/ 2283619 w 3494881"/>
              <a:gd name="connsiteY5" fmla="*/ 1997075 h 2174875"/>
              <a:gd name="connsiteX6" fmla="*/ 378620 w 3494881"/>
              <a:gd name="connsiteY6" fmla="*/ 1997075 h 2174875"/>
              <a:gd name="connsiteX0" fmla="*/ 16669 w 3494881"/>
              <a:gd name="connsiteY0" fmla="*/ 1577974 h 2251074"/>
              <a:gd name="connsiteX1" fmla="*/ 454820 w 3494881"/>
              <a:gd name="connsiteY1" fmla="*/ 777874 h 2251074"/>
              <a:gd name="connsiteX2" fmla="*/ 1369220 w 3494881"/>
              <a:gd name="connsiteY2" fmla="*/ 92075 h 2251074"/>
              <a:gd name="connsiteX3" fmla="*/ 2978944 w 3494881"/>
              <a:gd name="connsiteY3" fmla="*/ 225424 h 2251074"/>
              <a:gd name="connsiteX4" fmla="*/ 3378994 w 3494881"/>
              <a:gd name="connsiteY4" fmla="*/ 1006474 h 2251074"/>
              <a:gd name="connsiteX5" fmla="*/ 2283619 w 3494881"/>
              <a:gd name="connsiteY5" fmla="*/ 2073274 h 2251074"/>
              <a:gd name="connsiteX6" fmla="*/ 378620 w 3494881"/>
              <a:gd name="connsiteY6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61119 w 3558381"/>
              <a:gd name="connsiteY0" fmla="*/ 1616075 h 2251074"/>
              <a:gd name="connsiteX1" fmla="*/ 518320 w 3558381"/>
              <a:gd name="connsiteY1" fmla="*/ 777874 h 2251074"/>
              <a:gd name="connsiteX2" fmla="*/ 1432720 w 3558381"/>
              <a:gd name="connsiteY2" fmla="*/ 92075 h 2251074"/>
              <a:gd name="connsiteX3" fmla="*/ 3042444 w 3558381"/>
              <a:gd name="connsiteY3" fmla="*/ 225424 h 2251074"/>
              <a:gd name="connsiteX4" fmla="*/ 3442494 w 3558381"/>
              <a:gd name="connsiteY4" fmla="*/ 1006474 h 2251074"/>
              <a:gd name="connsiteX5" fmla="*/ 2347119 w 3558381"/>
              <a:gd name="connsiteY5" fmla="*/ 2073274 h 2251074"/>
              <a:gd name="connsiteX6" fmla="*/ 442120 w 3558381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99219 w 3596481"/>
              <a:gd name="connsiteY0" fmla="*/ 1616075 h 2251074"/>
              <a:gd name="connsiteX1" fmla="*/ 556420 w 3596481"/>
              <a:gd name="connsiteY1" fmla="*/ 777874 h 2251074"/>
              <a:gd name="connsiteX2" fmla="*/ 1470820 w 3596481"/>
              <a:gd name="connsiteY2" fmla="*/ 92075 h 2251074"/>
              <a:gd name="connsiteX3" fmla="*/ 3080544 w 3596481"/>
              <a:gd name="connsiteY3" fmla="*/ 225424 h 2251074"/>
              <a:gd name="connsiteX4" fmla="*/ 3480594 w 3596481"/>
              <a:gd name="connsiteY4" fmla="*/ 1006474 h 2251074"/>
              <a:gd name="connsiteX5" fmla="*/ 2385219 w 3596481"/>
              <a:gd name="connsiteY5" fmla="*/ 2073274 h 2251074"/>
              <a:gd name="connsiteX6" fmla="*/ 480220 w 3596481"/>
              <a:gd name="connsiteY6" fmla="*/ 2073274 h 2251074"/>
              <a:gd name="connsiteX0" fmla="*/ 13494 w 3510756"/>
              <a:gd name="connsiteY0" fmla="*/ 1616075 h 2251074"/>
              <a:gd name="connsiteX1" fmla="*/ 470695 w 3510756"/>
              <a:gd name="connsiteY1" fmla="*/ 777874 h 2251074"/>
              <a:gd name="connsiteX2" fmla="*/ 1385095 w 3510756"/>
              <a:gd name="connsiteY2" fmla="*/ 92075 h 2251074"/>
              <a:gd name="connsiteX3" fmla="*/ 2994819 w 3510756"/>
              <a:gd name="connsiteY3" fmla="*/ 225424 h 2251074"/>
              <a:gd name="connsiteX4" fmla="*/ 3394869 w 3510756"/>
              <a:gd name="connsiteY4" fmla="*/ 1006474 h 2251074"/>
              <a:gd name="connsiteX5" fmla="*/ 2299494 w 3510756"/>
              <a:gd name="connsiteY5" fmla="*/ 2073274 h 2251074"/>
              <a:gd name="connsiteX6" fmla="*/ 394495 w 351075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49637"/>
              <a:gd name="connsiteY0" fmla="*/ 1616075 h 2251074"/>
              <a:gd name="connsiteX1" fmla="*/ 457201 w 3449637"/>
              <a:gd name="connsiteY1" fmla="*/ 777874 h 2251074"/>
              <a:gd name="connsiteX2" fmla="*/ 1371601 w 3449637"/>
              <a:gd name="connsiteY2" fmla="*/ 92075 h 2251074"/>
              <a:gd name="connsiteX3" fmla="*/ 2981325 w 3449637"/>
              <a:gd name="connsiteY3" fmla="*/ 225424 h 2251074"/>
              <a:gd name="connsiteX4" fmla="*/ 3381375 w 3449637"/>
              <a:gd name="connsiteY4" fmla="*/ 1006474 h 2251074"/>
              <a:gd name="connsiteX5" fmla="*/ 2286000 w 3449637"/>
              <a:gd name="connsiteY5" fmla="*/ 2073274 h 2251074"/>
              <a:gd name="connsiteX6" fmla="*/ 381001 w 3449637"/>
              <a:gd name="connsiteY6" fmla="*/ 2073274 h 2251074"/>
              <a:gd name="connsiteX0" fmla="*/ 0 w 3421063"/>
              <a:gd name="connsiteY0" fmla="*/ 1616075 h 2263774"/>
              <a:gd name="connsiteX1" fmla="*/ 457201 w 3421063"/>
              <a:gd name="connsiteY1" fmla="*/ 777874 h 2263774"/>
              <a:gd name="connsiteX2" fmla="*/ 1371601 w 3421063"/>
              <a:gd name="connsiteY2" fmla="*/ 92075 h 2263774"/>
              <a:gd name="connsiteX3" fmla="*/ 2981325 w 3421063"/>
              <a:gd name="connsiteY3" fmla="*/ 225424 h 2263774"/>
              <a:gd name="connsiteX4" fmla="*/ 3352801 w 3421063"/>
              <a:gd name="connsiteY4" fmla="*/ 930275 h 2263774"/>
              <a:gd name="connsiteX5" fmla="*/ 2286000 w 3421063"/>
              <a:gd name="connsiteY5" fmla="*/ 2073274 h 2263774"/>
              <a:gd name="connsiteX6" fmla="*/ 381001 w 3421063"/>
              <a:gd name="connsiteY6" fmla="*/ 2073274 h 2263774"/>
              <a:gd name="connsiteX0" fmla="*/ 0 w 3421063"/>
              <a:gd name="connsiteY0" fmla="*/ 1616075 h 2339975"/>
              <a:gd name="connsiteX1" fmla="*/ 457201 w 3421063"/>
              <a:gd name="connsiteY1" fmla="*/ 777874 h 2339975"/>
              <a:gd name="connsiteX2" fmla="*/ 1371601 w 3421063"/>
              <a:gd name="connsiteY2" fmla="*/ 92075 h 2339975"/>
              <a:gd name="connsiteX3" fmla="*/ 2981325 w 3421063"/>
              <a:gd name="connsiteY3" fmla="*/ 225424 h 2339975"/>
              <a:gd name="connsiteX4" fmla="*/ 3352801 w 3421063"/>
              <a:gd name="connsiteY4" fmla="*/ 930275 h 2339975"/>
              <a:gd name="connsiteX5" fmla="*/ 2286001 w 3421063"/>
              <a:gd name="connsiteY5" fmla="*/ 2149475 h 2339975"/>
              <a:gd name="connsiteX6" fmla="*/ 381001 w 3421063"/>
              <a:gd name="connsiteY6" fmla="*/ 2073274 h 2339975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349500"/>
              <a:gd name="connsiteX1" fmla="*/ 457201 w 3421063"/>
              <a:gd name="connsiteY1" fmla="*/ 777874 h 2349500"/>
              <a:gd name="connsiteX2" fmla="*/ 1371601 w 3421063"/>
              <a:gd name="connsiteY2" fmla="*/ 92075 h 2349500"/>
              <a:gd name="connsiteX3" fmla="*/ 2981325 w 3421063"/>
              <a:gd name="connsiteY3" fmla="*/ 225424 h 2349500"/>
              <a:gd name="connsiteX4" fmla="*/ 3352801 w 3421063"/>
              <a:gd name="connsiteY4" fmla="*/ 930275 h 2349500"/>
              <a:gd name="connsiteX5" fmla="*/ 2133601 w 3421063"/>
              <a:gd name="connsiteY5" fmla="*/ 2225675 h 2349500"/>
              <a:gd name="connsiteX6" fmla="*/ 381001 w 3421063"/>
              <a:gd name="connsiteY6" fmla="*/ 2073274 h 23495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1063" h="2273300">
                <a:moveTo>
                  <a:pt x="0" y="1616075"/>
                </a:moveTo>
                <a:cubicBezTo>
                  <a:pt x="15081" y="1220788"/>
                  <a:pt x="228601" y="1031874"/>
                  <a:pt x="457201" y="777874"/>
                </a:cubicBezTo>
                <a:cubicBezTo>
                  <a:pt x="685801" y="523874"/>
                  <a:pt x="950914" y="184150"/>
                  <a:pt x="1371601" y="92075"/>
                </a:cubicBezTo>
                <a:cubicBezTo>
                  <a:pt x="1792288" y="0"/>
                  <a:pt x="2651125" y="85724"/>
                  <a:pt x="2981325" y="225424"/>
                </a:cubicBezTo>
                <a:cubicBezTo>
                  <a:pt x="3311525" y="365124"/>
                  <a:pt x="3421063" y="546100"/>
                  <a:pt x="3352801" y="930275"/>
                </a:cubicBezTo>
                <a:cubicBezTo>
                  <a:pt x="3236914" y="1238250"/>
                  <a:pt x="2705101" y="1958975"/>
                  <a:pt x="2209801" y="2149475"/>
                </a:cubicBezTo>
                <a:cubicBezTo>
                  <a:pt x="1733551" y="2273300"/>
                  <a:pt x="658813" y="2095499"/>
                  <a:pt x="381001" y="207327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8458200" y="42672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#12: Remove Node F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498244" y="4318543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Curved Right Arrow 52"/>
          <p:cNvSpPr/>
          <p:nvPr/>
        </p:nvSpPr>
        <p:spPr>
          <a:xfrm flipH="1">
            <a:off x="9357815" y="4440134"/>
            <a:ext cx="1108745" cy="159331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685329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685329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896418"/>
              <a:gd name="connsiteY0" fmla="*/ 1986604 h 4367324"/>
              <a:gd name="connsiteX1" fmla="*/ 929857 w 1896418"/>
              <a:gd name="connsiteY1" fmla="*/ 3910125 h 4367324"/>
              <a:gd name="connsiteX2" fmla="*/ 929857 w 1896418"/>
              <a:gd name="connsiteY2" fmla="*/ 3757724 h 4367324"/>
              <a:gd name="connsiteX3" fmla="*/ 1234657 w 1896418"/>
              <a:gd name="connsiteY3" fmla="*/ 4125607 h 4367324"/>
              <a:gd name="connsiteX4" fmla="*/ 929857 w 1896418"/>
              <a:gd name="connsiteY4" fmla="*/ 4367324 h 4367324"/>
              <a:gd name="connsiteX5" fmla="*/ 929857 w 1896418"/>
              <a:gd name="connsiteY5" fmla="*/ 4214924 h 4367324"/>
              <a:gd name="connsiteX6" fmla="*/ 15457 w 1896418"/>
              <a:gd name="connsiteY6" fmla="*/ 2291403 h 4367324"/>
              <a:gd name="connsiteX7" fmla="*/ 15457 w 1896418"/>
              <a:gd name="connsiteY7" fmla="*/ 1986604 h 4367324"/>
              <a:gd name="connsiteX0" fmla="*/ 1234657 w 1896418"/>
              <a:gd name="connsiteY0" fmla="*/ 685329 h 4367324"/>
              <a:gd name="connsiteX1" fmla="*/ 19050 w 1896418"/>
              <a:gd name="connsiteY1" fmla="*/ 2291404 h 4367324"/>
              <a:gd name="connsiteX2" fmla="*/ 162583 w 1896418"/>
              <a:gd name="connsiteY2" fmla="*/ 1040543 h 4367324"/>
              <a:gd name="connsiteX3" fmla="*/ 1234658 w 1896418"/>
              <a:gd name="connsiteY3" fmla="*/ 1 h 4367324"/>
              <a:gd name="connsiteX4" fmla="*/ 1234657 w 1896418"/>
              <a:gd name="connsiteY4" fmla="*/ 685329 h 4367324"/>
              <a:gd name="connsiteX0" fmla="*/ 15457 w 1896418"/>
              <a:gd name="connsiteY0" fmla="*/ 1986604 h 4367324"/>
              <a:gd name="connsiteX1" fmla="*/ 929857 w 1896418"/>
              <a:gd name="connsiteY1" fmla="*/ 3910125 h 4367324"/>
              <a:gd name="connsiteX2" fmla="*/ 929857 w 1896418"/>
              <a:gd name="connsiteY2" fmla="*/ 3757724 h 4367324"/>
              <a:gd name="connsiteX3" fmla="*/ 1234657 w 1896418"/>
              <a:gd name="connsiteY3" fmla="*/ 4125607 h 4367324"/>
              <a:gd name="connsiteX4" fmla="*/ 929857 w 1896418"/>
              <a:gd name="connsiteY4" fmla="*/ 4367324 h 4367324"/>
              <a:gd name="connsiteX5" fmla="*/ 929857 w 1896418"/>
              <a:gd name="connsiteY5" fmla="*/ 4214924 h 4367324"/>
              <a:gd name="connsiteX6" fmla="*/ 15457 w 1896418"/>
              <a:gd name="connsiteY6" fmla="*/ 2291403 h 4367324"/>
              <a:gd name="connsiteX7" fmla="*/ 15457 w 1896418"/>
              <a:gd name="connsiteY7" fmla="*/ 1986604 h 4367324"/>
              <a:gd name="connsiteX8" fmla="*/ 1896418 w 1896418"/>
              <a:gd name="connsiteY8" fmla="*/ 37410 h 4367324"/>
              <a:gd name="connsiteX9" fmla="*/ 1234657 w 1896418"/>
              <a:gd name="connsiteY9" fmla="*/ 643050 h 4367324"/>
              <a:gd name="connsiteX10" fmla="*/ 0 w 1896418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234657 w 1920054"/>
              <a:gd name="connsiteY0" fmla="*/ 685329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234658 w 1920054"/>
              <a:gd name="connsiteY3" fmla="*/ 1 h 4367324"/>
              <a:gd name="connsiteX4" fmla="*/ 1234657 w 1920054"/>
              <a:gd name="connsiteY4" fmla="*/ 685329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234657 w 1920054"/>
              <a:gd name="connsiteY0" fmla="*/ 685329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849150 w 1920054"/>
              <a:gd name="connsiteY3" fmla="*/ 0 h 4367324"/>
              <a:gd name="connsiteX4" fmla="*/ 1234657 w 1920054"/>
              <a:gd name="connsiteY4" fmla="*/ 685329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896418 w 1920054"/>
              <a:gd name="connsiteY0" fmla="*/ 722738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849150 w 1920054"/>
              <a:gd name="connsiteY3" fmla="*/ 0 h 4367324"/>
              <a:gd name="connsiteX4" fmla="*/ 1896418 w 1920054"/>
              <a:gd name="connsiteY4" fmla="*/ 722738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0" fmla="*/ 1896418 w 1967320"/>
              <a:gd name="connsiteY0" fmla="*/ 722738 h 4367324"/>
              <a:gd name="connsiteX1" fmla="*/ 19050 w 1967320"/>
              <a:gd name="connsiteY1" fmla="*/ 2291404 h 4367324"/>
              <a:gd name="connsiteX2" fmla="*/ 162583 w 1967320"/>
              <a:gd name="connsiteY2" fmla="*/ 1040543 h 4367324"/>
              <a:gd name="connsiteX3" fmla="*/ 1849150 w 1967320"/>
              <a:gd name="connsiteY3" fmla="*/ 0 h 4367324"/>
              <a:gd name="connsiteX4" fmla="*/ 1896418 w 1967320"/>
              <a:gd name="connsiteY4" fmla="*/ 722738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8" fmla="*/ 1967320 w 1967320"/>
              <a:gd name="connsiteY8" fmla="*/ 37410 h 4367324"/>
              <a:gd name="connsiteX9" fmla="*/ 1920054 w 1967320"/>
              <a:gd name="connsiteY9" fmla="*/ 717870 h 4367324"/>
              <a:gd name="connsiteX10" fmla="*/ 0 w 1967320"/>
              <a:gd name="connsiteY10" fmla="*/ 2139004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0" fmla="*/ 1896418 w 1967320"/>
              <a:gd name="connsiteY0" fmla="*/ 722738 h 4367324"/>
              <a:gd name="connsiteX1" fmla="*/ 19050 w 1967320"/>
              <a:gd name="connsiteY1" fmla="*/ 2291404 h 4367324"/>
              <a:gd name="connsiteX2" fmla="*/ 162583 w 1967320"/>
              <a:gd name="connsiteY2" fmla="*/ 1040543 h 4367324"/>
              <a:gd name="connsiteX3" fmla="*/ 1849150 w 1967320"/>
              <a:gd name="connsiteY3" fmla="*/ 0 h 4367324"/>
              <a:gd name="connsiteX4" fmla="*/ 1896418 w 1967320"/>
              <a:gd name="connsiteY4" fmla="*/ 722738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8" fmla="*/ 1967320 w 1967320"/>
              <a:gd name="connsiteY8" fmla="*/ 37410 h 4367324"/>
              <a:gd name="connsiteX9" fmla="*/ 1896419 w 1967320"/>
              <a:gd name="connsiteY9" fmla="*/ 717870 h 4367324"/>
              <a:gd name="connsiteX10" fmla="*/ 0 w 1967320"/>
              <a:gd name="connsiteY10" fmla="*/ 2139004 h 4367324"/>
              <a:gd name="connsiteX0" fmla="*/ 15457 w 1967320"/>
              <a:gd name="connsiteY0" fmla="*/ 1949194 h 4329914"/>
              <a:gd name="connsiteX1" fmla="*/ 929857 w 1967320"/>
              <a:gd name="connsiteY1" fmla="*/ 3872715 h 4329914"/>
              <a:gd name="connsiteX2" fmla="*/ 929857 w 1967320"/>
              <a:gd name="connsiteY2" fmla="*/ 3720314 h 4329914"/>
              <a:gd name="connsiteX3" fmla="*/ 1234657 w 1967320"/>
              <a:gd name="connsiteY3" fmla="*/ 4088197 h 4329914"/>
              <a:gd name="connsiteX4" fmla="*/ 929857 w 1967320"/>
              <a:gd name="connsiteY4" fmla="*/ 4329914 h 4329914"/>
              <a:gd name="connsiteX5" fmla="*/ 929857 w 1967320"/>
              <a:gd name="connsiteY5" fmla="*/ 4177514 h 4329914"/>
              <a:gd name="connsiteX6" fmla="*/ 15457 w 1967320"/>
              <a:gd name="connsiteY6" fmla="*/ 2253993 h 4329914"/>
              <a:gd name="connsiteX7" fmla="*/ 15457 w 1967320"/>
              <a:gd name="connsiteY7" fmla="*/ 1949194 h 4329914"/>
              <a:gd name="connsiteX0" fmla="*/ 1896418 w 1967320"/>
              <a:gd name="connsiteY0" fmla="*/ 685328 h 4329914"/>
              <a:gd name="connsiteX1" fmla="*/ 19050 w 1967320"/>
              <a:gd name="connsiteY1" fmla="*/ 2253994 h 4329914"/>
              <a:gd name="connsiteX2" fmla="*/ 162583 w 1967320"/>
              <a:gd name="connsiteY2" fmla="*/ 1003133 h 4329914"/>
              <a:gd name="connsiteX3" fmla="*/ 1967320 w 1967320"/>
              <a:gd name="connsiteY3" fmla="*/ 0 h 4329914"/>
              <a:gd name="connsiteX4" fmla="*/ 1896418 w 1967320"/>
              <a:gd name="connsiteY4" fmla="*/ 685328 h 4329914"/>
              <a:gd name="connsiteX0" fmla="*/ 15457 w 1967320"/>
              <a:gd name="connsiteY0" fmla="*/ 1949194 h 4329914"/>
              <a:gd name="connsiteX1" fmla="*/ 929857 w 1967320"/>
              <a:gd name="connsiteY1" fmla="*/ 3872715 h 4329914"/>
              <a:gd name="connsiteX2" fmla="*/ 929857 w 1967320"/>
              <a:gd name="connsiteY2" fmla="*/ 3720314 h 4329914"/>
              <a:gd name="connsiteX3" fmla="*/ 1234657 w 1967320"/>
              <a:gd name="connsiteY3" fmla="*/ 4088197 h 4329914"/>
              <a:gd name="connsiteX4" fmla="*/ 929857 w 1967320"/>
              <a:gd name="connsiteY4" fmla="*/ 4329914 h 4329914"/>
              <a:gd name="connsiteX5" fmla="*/ 929857 w 1967320"/>
              <a:gd name="connsiteY5" fmla="*/ 4177514 h 4329914"/>
              <a:gd name="connsiteX6" fmla="*/ 15457 w 1967320"/>
              <a:gd name="connsiteY6" fmla="*/ 2253993 h 4329914"/>
              <a:gd name="connsiteX7" fmla="*/ 15457 w 1967320"/>
              <a:gd name="connsiteY7" fmla="*/ 1949194 h 4329914"/>
              <a:gd name="connsiteX8" fmla="*/ 1967320 w 1967320"/>
              <a:gd name="connsiteY8" fmla="*/ 0 h 4329914"/>
              <a:gd name="connsiteX9" fmla="*/ 1896419 w 1967320"/>
              <a:gd name="connsiteY9" fmla="*/ 680460 h 4329914"/>
              <a:gd name="connsiteX10" fmla="*/ 0 w 1967320"/>
              <a:gd name="connsiteY10" fmla="*/ 2101594 h 4329914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920052 w 1967320"/>
              <a:gd name="connsiteY8" fmla="*/ 0 h 4367321"/>
              <a:gd name="connsiteX9" fmla="*/ 1896419 w 1967320"/>
              <a:gd name="connsiteY9" fmla="*/ 717867 h 4367321"/>
              <a:gd name="connsiteX10" fmla="*/ 0 w 1967320"/>
              <a:gd name="connsiteY10" fmla="*/ 2139001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920052 w 1967320"/>
              <a:gd name="connsiteY8" fmla="*/ 0 h 4367321"/>
              <a:gd name="connsiteX9" fmla="*/ 1920052 w 1967320"/>
              <a:gd name="connsiteY9" fmla="*/ 680458 h 4367321"/>
              <a:gd name="connsiteX10" fmla="*/ 0 w 1967320"/>
              <a:gd name="connsiteY10" fmla="*/ 2139001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849148 w 1967320"/>
              <a:gd name="connsiteY8" fmla="*/ 0 h 4367321"/>
              <a:gd name="connsiteX9" fmla="*/ 1920052 w 1967320"/>
              <a:gd name="connsiteY9" fmla="*/ 680458 h 4367321"/>
              <a:gd name="connsiteX10" fmla="*/ 0 w 1967320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162583 w 1920052"/>
              <a:gd name="connsiteY2" fmla="*/ 1040540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162583 w 1920052"/>
              <a:gd name="connsiteY2" fmla="*/ 1040540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0052" h="4367321" stroke="0" extrusionOk="0">
                <a:moveTo>
                  <a:pt x="15457" y="1986601"/>
                </a:moveTo>
                <a:cubicBezTo>
                  <a:pt x="15457" y="2892489"/>
                  <a:pt x="391558" y="3683650"/>
                  <a:pt x="929857" y="3910122"/>
                </a:cubicBezTo>
                <a:lnTo>
                  <a:pt x="929857" y="3757721"/>
                </a:lnTo>
                <a:lnTo>
                  <a:pt x="1234657" y="4125604"/>
                </a:lnTo>
                <a:lnTo>
                  <a:pt x="929857" y="4367321"/>
                </a:lnTo>
                <a:lnTo>
                  <a:pt x="929857" y="4214921"/>
                </a:lnTo>
                <a:cubicBezTo>
                  <a:pt x="391558" y="3988449"/>
                  <a:pt x="15457" y="3197288"/>
                  <a:pt x="15457" y="2291400"/>
                </a:cubicBezTo>
                <a:lnTo>
                  <a:pt x="15457" y="1986601"/>
                </a:lnTo>
                <a:close/>
              </a:path>
              <a:path w="1920052" h="4367321" fill="darkenLess" stroke="0" extrusionOk="0">
                <a:moveTo>
                  <a:pt x="1896418" y="722735"/>
                </a:moveTo>
                <a:cubicBezTo>
                  <a:pt x="1259350" y="722735"/>
                  <a:pt x="67922" y="1256401"/>
                  <a:pt x="19050" y="2291401"/>
                </a:cubicBezTo>
                <a:cubicBezTo>
                  <a:pt x="1058" y="1910374"/>
                  <a:pt x="98162" y="1488801"/>
                  <a:pt x="304387" y="1152765"/>
                </a:cubicBezTo>
                <a:cubicBezTo>
                  <a:pt x="635652" y="549042"/>
                  <a:pt x="1448949" y="37406"/>
                  <a:pt x="1896418" y="37407"/>
                </a:cubicBezTo>
                <a:lnTo>
                  <a:pt x="1896418" y="722735"/>
                </a:lnTo>
                <a:close/>
              </a:path>
              <a:path w="1920052" h="4367321" fill="none" extrusionOk="0">
                <a:moveTo>
                  <a:pt x="15457" y="1986601"/>
                </a:moveTo>
                <a:cubicBezTo>
                  <a:pt x="15457" y="2892489"/>
                  <a:pt x="391558" y="3683650"/>
                  <a:pt x="929857" y="3910122"/>
                </a:cubicBezTo>
                <a:lnTo>
                  <a:pt x="929857" y="3757721"/>
                </a:lnTo>
                <a:lnTo>
                  <a:pt x="1234657" y="4125604"/>
                </a:lnTo>
                <a:lnTo>
                  <a:pt x="929857" y="4367321"/>
                </a:lnTo>
                <a:lnTo>
                  <a:pt x="929857" y="4214921"/>
                </a:lnTo>
                <a:cubicBezTo>
                  <a:pt x="391558" y="3988449"/>
                  <a:pt x="15457" y="3197288"/>
                  <a:pt x="15457" y="2291400"/>
                </a:cubicBezTo>
                <a:lnTo>
                  <a:pt x="15457" y="2098828"/>
                </a:lnTo>
                <a:cubicBezTo>
                  <a:pt x="15457" y="1001657"/>
                  <a:pt x="1175802" y="0"/>
                  <a:pt x="1849148" y="0"/>
                </a:cubicBezTo>
                <a:lnTo>
                  <a:pt x="1920052" y="680458"/>
                </a:lnTo>
                <a:cubicBezTo>
                  <a:pt x="1282984" y="680458"/>
                  <a:pt x="48872" y="1104001"/>
                  <a:pt x="0" y="2139001"/>
                </a:cubicBezTo>
              </a:path>
            </a:pathLst>
          </a:cu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8618551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144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Topological Sorting</a:t>
            </a:r>
          </a:p>
        </p:txBody>
      </p:sp>
      <p:sp>
        <p:nvSpPr>
          <p:cNvPr id="6" name="Oval 5"/>
          <p:cNvSpPr/>
          <p:nvPr/>
        </p:nvSpPr>
        <p:spPr>
          <a:xfrm>
            <a:off x="1295401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8237377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501883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2934479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9876454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4" name="Oval 23"/>
          <p:cNvSpPr/>
          <p:nvPr/>
        </p:nvSpPr>
        <p:spPr>
          <a:xfrm>
            <a:off x="4766389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9563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95057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30551" y="3696197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62461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01539" y="3696197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>
            <a:off x="1627497" y="1853999"/>
            <a:ext cx="7215673" cy="1186945"/>
          </a:xfrm>
          <a:prstGeom prst="curvedDown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>
            <a:off x="6912593" y="4199122"/>
            <a:ext cx="3596951" cy="939878"/>
          </a:xfrm>
          <a:prstGeom prst="curvedUpArrow">
            <a:avLst/>
          </a:prstGeom>
          <a:solidFill>
            <a:srgbClr val="F2A40D"/>
          </a:solidFill>
          <a:ln>
            <a:solidFill>
              <a:srgbClr val="24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3267270" y="4199122"/>
            <a:ext cx="3590731" cy="939878"/>
          </a:xfrm>
          <a:prstGeom prst="curvedUp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22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1000" y="1404000"/>
            <a:ext cx="10949531" cy="4462669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sortedNodes = { }   </a:t>
            </a:r>
            <a:r>
              <a:rPr lang="en-US" dirty="0">
                <a:solidFill>
                  <a:schemeClr val="accent2"/>
                </a:solidFill>
              </a:rPr>
              <a:t>// linked list to hold the result</a:t>
            </a:r>
          </a:p>
          <a:p>
            <a:r>
              <a:rPr lang="en-US" dirty="0"/>
              <a:t>visitedNodes = { }  </a:t>
            </a:r>
            <a:r>
              <a:rPr lang="en-US" dirty="0">
                <a:solidFill>
                  <a:schemeClr val="accent2"/>
                </a:solidFill>
              </a:rPr>
              <a:t>// set of already visited nodes</a:t>
            </a:r>
          </a:p>
          <a:p>
            <a:r>
              <a:rPr lang="en-US" dirty="0"/>
              <a:t>foreach node in graphNodes</a:t>
            </a:r>
          </a:p>
          <a:p>
            <a:r>
              <a:rPr lang="en-US" dirty="0"/>
              <a:t>    topSortDFS(node) </a:t>
            </a:r>
          </a:p>
          <a:p>
            <a:r>
              <a:rPr lang="en-US" dirty="0"/>
              <a:t>topSortDFS(node)</a:t>
            </a:r>
          </a:p>
          <a:p>
            <a:r>
              <a:rPr lang="en-US" dirty="0"/>
              <a:t>    if node ∉ visitedNodes</a:t>
            </a:r>
          </a:p>
          <a:p>
            <a:r>
              <a:rPr lang="en-US" dirty="0"/>
              <a:t>        visitedNodes ← node</a:t>
            </a:r>
          </a:p>
          <a:p>
            <a:r>
              <a:rPr lang="en-US" dirty="0"/>
              <a:t>        for each child c of node</a:t>
            </a:r>
          </a:p>
          <a:p>
            <a:r>
              <a:rPr lang="en-US" dirty="0"/>
              <a:t>            TopSortDFS(c)</a:t>
            </a:r>
          </a:p>
          <a:p>
            <a:r>
              <a:rPr lang="en-US" dirty="0"/>
              <a:t>        insert node upfront in the sortedNodes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Sorting: DFS Algorithm</a:t>
            </a:r>
          </a:p>
        </p:txBody>
      </p:sp>
    </p:spTree>
    <p:extLst>
      <p:ext uri="{BB962C8B-B14F-4D97-AF65-F5344CB8AC3E}">
        <p14:creationId xmlns:p14="http://schemas.microsoft.com/office/powerpoint/2010/main" val="39415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1205213"/>
            <a:ext cx="10949531" cy="5550338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sz="2200" dirty="0"/>
              <a:t>sortedNodes = { }   </a:t>
            </a:r>
            <a:r>
              <a:rPr lang="en-US" sz="2200" dirty="0">
                <a:solidFill>
                  <a:schemeClr val="accent2"/>
                </a:solidFill>
              </a:rPr>
              <a:t>// linked list to hold the result</a:t>
            </a:r>
          </a:p>
          <a:p>
            <a:r>
              <a:rPr lang="en-US" sz="2200" dirty="0"/>
              <a:t>visitedNodes = { }  </a:t>
            </a:r>
            <a:r>
              <a:rPr lang="en-US" sz="2200" dirty="0">
                <a:solidFill>
                  <a:schemeClr val="accent2"/>
                </a:solidFill>
              </a:rPr>
              <a:t>// set of already visited nodes</a:t>
            </a:r>
          </a:p>
          <a:p>
            <a:r>
              <a:rPr lang="en-US" sz="2200" dirty="0"/>
              <a:t>cycleNodes = { }    </a:t>
            </a:r>
            <a:r>
              <a:rPr lang="en-US" sz="2200" dirty="0">
                <a:solidFill>
                  <a:schemeClr val="accent2"/>
                </a:solidFill>
              </a:rPr>
              <a:t>// set of nodes in the current DFS cycle</a:t>
            </a:r>
          </a:p>
          <a:p>
            <a:r>
              <a:rPr lang="en-US" sz="2200" dirty="0"/>
              <a:t>foreach node in graphNodes</a:t>
            </a:r>
          </a:p>
          <a:p>
            <a:r>
              <a:rPr lang="en-US" sz="2200" dirty="0"/>
              <a:t>    topSortDFS(node) </a:t>
            </a:r>
          </a:p>
          <a:p>
            <a:r>
              <a:rPr lang="en-US" sz="2200" dirty="0"/>
              <a:t>topSortDFS(node)</a:t>
            </a:r>
          </a:p>
          <a:p>
            <a:r>
              <a:rPr lang="en-US" sz="2200" dirty="0"/>
              <a:t>    if node </a:t>
            </a:r>
            <a:r>
              <a:rPr lang="el-GR" sz="2200" dirty="0"/>
              <a:t>ϵ </a:t>
            </a:r>
            <a:r>
              <a:rPr lang="en-US" sz="2200" dirty="0"/>
              <a:t>cycleNodes</a:t>
            </a:r>
          </a:p>
          <a:p>
            <a:r>
              <a:rPr lang="en-US" sz="2200" dirty="0"/>
              <a:t>        return "Error: cycle detected"</a:t>
            </a:r>
          </a:p>
          <a:p>
            <a:r>
              <a:rPr lang="en-US" sz="2200" dirty="0"/>
              <a:t>    if node ∉ visitedNodes</a:t>
            </a:r>
          </a:p>
          <a:p>
            <a:r>
              <a:rPr lang="en-US" sz="2200" dirty="0"/>
              <a:t>        visitedNodes ← node</a:t>
            </a:r>
          </a:p>
          <a:p>
            <a:r>
              <a:rPr lang="en-US" sz="2200" dirty="0"/>
              <a:t>        cycleNodes ← node</a:t>
            </a:r>
          </a:p>
          <a:p>
            <a:r>
              <a:rPr lang="en-US" sz="2200" dirty="0"/>
              <a:t>        for each child c of node</a:t>
            </a:r>
          </a:p>
          <a:p>
            <a:r>
              <a:rPr lang="en-US" sz="2200" dirty="0"/>
              <a:t>            topSortDFS(c)</a:t>
            </a:r>
          </a:p>
          <a:p>
            <a:r>
              <a:rPr lang="en-US" sz="2200" dirty="0"/>
              <a:t>        remove node from cycleNodes</a:t>
            </a:r>
          </a:p>
          <a:p>
            <a:r>
              <a:rPr lang="en-US" sz="2200" dirty="0"/>
              <a:t>        insert node upfront in the sortedNodes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TopSort</a:t>
            </a:r>
            <a:r>
              <a:rPr lang="en-US" dirty="0"/>
              <a:t>: DFS Algorithm + Cycle Detection</a:t>
            </a:r>
          </a:p>
        </p:txBody>
      </p:sp>
    </p:spTree>
    <p:extLst>
      <p:ext uri="{BB962C8B-B14F-4D97-AF65-F5344CB8AC3E}">
        <p14:creationId xmlns:p14="http://schemas.microsoft.com/office/powerpoint/2010/main" val="93811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850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Representing graphs in memory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Adjacency list </a:t>
            </a:r>
            <a:r>
              <a:rPr lang="en-US" sz="3000" dirty="0">
                <a:solidFill>
                  <a:schemeClr val="bg2"/>
                </a:solidFill>
              </a:rPr>
              <a:t>holding the children for each node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List of edges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Numbering the nodes for faster access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Depth-First Search (</a:t>
            </a:r>
            <a:r>
              <a:rPr lang="en-US" sz="3000" b="1" dirty="0">
                <a:solidFill>
                  <a:schemeClr val="bg1"/>
                </a:solidFill>
              </a:rPr>
              <a:t>DF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) – recursive in-depth traversal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Breadth-First Search 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) – in-width traversal with a queue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>
                <a:solidFill>
                  <a:schemeClr val="bg1"/>
                </a:solidFill>
              </a:rPr>
              <a:t>Topological sorting</a:t>
            </a:r>
            <a:endParaRPr lang="en-US" sz="32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104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6438718" y="3843235"/>
            <a:ext cx="2858135" cy="2524828"/>
          </a:xfrm>
          <a:custGeom>
            <a:avLst/>
            <a:gdLst>
              <a:gd name="connsiteX0" fmla="*/ 309663 w 2895600"/>
              <a:gd name="connsiteY0" fmla="*/ 831714 h 2581072"/>
              <a:gd name="connsiteX1" fmla="*/ 66472 w 2895600"/>
              <a:gd name="connsiteY1" fmla="*/ 666344 h 2581072"/>
              <a:gd name="connsiteX2" fmla="*/ 37289 w 2895600"/>
              <a:gd name="connsiteY2" fmla="*/ 325876 h 2581072"/>
              <a:gd name="connsiteX3" fmla="*/ 290208 w 2895600"/>
              <a:gd name="connsiteY3" fmla="*/ 63229 h 2581072"/>
              <a:gd name="connsiteX4" fmla="*/ 679315 w 2895600"/>
              <a:gd name="connsiteY4" fmla="*/ 92412 h 2581072"/>
              <a:gd name="connsiteX5" fmla="*/ 912778 w 2895600"/>
              <a:gd name="connsiteY5" fmla="*/ 228599 h 2581072"/>
              <a:gd name="connsiteX6" fmla="*/ 1078149 w 2895600"/>
              <a:gd name="connsiteY6" fmla="*/ 228599 h 2581072"/>
              <a:gd name="connsiteX7" fmla="*/ 1340795 w 2895600"/>
              <a:gd name="connsiteY7" fmla="*/ 24319 h 2581072"/>
              <a:gd name="connsiteX8" fmla="*/ 1710446 w 2895600"/>
              <a:gd name="connsiteY8" fmla="*/ 82684 h 2581072"/>
              <a:gd name="connsiteX9" fmla="*/ 1963366 w 2895600"/>
              <a:gd name="connsiteY9" fmla="*/ 267510 h 2581072"/>
              <a:gd name="connsiteX10" fmla="*/ 2206557 w 2895600"/>
              <a:gd name="connsiteY10" fmla="*/ 432880 h 2581072"/>
              <a:gd name="connsiteX11" fmla="*/ 2556753 w 2895600"/>
              <a:gd name="connsiteY11" fmla="*/ 442608 h 2581072"/>
              <a:gd name="connsiteX12" fmla="*/ 2751306 w 2895600"/>
              <a:gd name="connsiteY12" fmla="*/ 695527 h 2581072"/>
              <a:gd name="connsiteX13" fmla="*/ 2712395 w 2895600"/>
              <a:gd name="connsiteY13" fmla="*/ 1074906 h 2581072"/>
              <a:gd name="connsiteX14" fmla="*/ 2469204 w 2895600"/>
              <a:gd name="connsiteY14" fmla="*/ 1279187 h 2581072"/>
              <a:gd name="connsiteX15" fmla="*/ 2371927 w 2895600"/>
              <a:gd name="connsiteY15" fmla="*/ 1561289 h 2581072"/>
              <a:gd name="connsiteX16" fmla="*/ 2624846 w 2895600"/>
              <a:gd name="connsiteY16" fmla="*/ 1746114 h 2581072"/>
              <a:gd name="connsiteX17" fmla="*/ 2829127 w 2895600"/>
              <a:gd name="connsiteY17" fmla="*/ 1901757 h 2581072"/>
              <a:gd name="connsiteX18" fmla="*/ 2877766 w 2895600"/>
              <a:gd name="connsiteY18" fmla="*/ 2271408 h 2581072"/>
              <a:gd name="connsiteX19" fmla="*/ 2722123 w 2895600"/>
              <a:gd name="connsiteY19" fmla="*/ 2485416 h 2581072"/>
              <a:gd name="connsiteX20" fmla="*/ 2371927 w 2895600"/>
              <a:gd name="connsiteY20" fmla="*/ 2563238 h 2581072"/>
              <a:gd name="connsiteX21" fmla="*/ 2109280 w 2895600"/>
              <a:gd name="connsiteY21" fmla="*/ 2378412 h 2581072"/>
              <a:gd name="connsiteX22" fmla="*/ 2012004 w 2895600"/>
              <a:gd name="connsiteY22" fmla="*/ 2018489 h 2581072"/>
              <a:gd name="connsiteX23" fmla="*/ 1973093 w 2895600"/>
              <a:gd name="connsiteY23" fmla="*/ 1901757 h 2581072"/>
              <a:gd name="connsiteX24" fmla="*/ 1652080 w 2895600"/>
              <a:gd name="connsiteY24" fmla="*/ 1794753 h 2581072"/>
              <a:gd name="connsiteX25" fmla="*/ 1467255 w 2895600"/>
              <a:gd name="connsiteY25" fmla="*/ 1687748 h 2581072"/>
              <a:gd name="connsiteX26" fmla="*/ 1087876 w 2895600"/>
              <a:gd name="connsiteY26" fmla="*/ 1639110 h 2581072"/>
              <a:gd name="connsiteX27" fmla="*/ 786319 w 2895600"/>
              <a:gd name="connsiteY27" fmla="*/ 1775297 h 2581072"/>
              <a:gd name="connsiteX28" fmla="*/ 484761 w 2895600"/>
              <a:gd name="connsiteY28" fmla="*/ 1687748 h 2581072"/>
              <a:gd name="connsiteX29" fmla="*/ 329119 w 2895600"/>
              <a:gd name="connsiteY29" fmla="*/ 1444557 h 2581072"/>
              <a:gd name="connsiteX30" fmla="*/ 368029 w 2895600"/>
              <a:gd name="connsiteY30" fmla="*/ 1172182 h 2581072"/>
              <a:gd name="connsiteX31" fmla="*/ 309663 w 2895600"/>
              <a:gd name="connsiteY31" fmla="*/ 831714 h 2581072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0446 w 2895600"/>
              <a:gd name="connsiteY8" fmla="*/ 58366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3689 w 2895600"/>
              <a:gd name="connsiteY8" fmla="*/ 11997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799289 w 2895600"/>
              <a:gd name="connsiteY5" fmla="*/ 196175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11449 h 2560807"/>
              <a:gd name="connsiteX1" fmla="*/ 66472 w 2895600"/>
              <a:gd name="connsiteY1" fmla="*/ 646079 h 2560807"/>
              <a:gd name="connsiteX2" fmla="*/ 37289 w 2895600"/>
              <a:gd name="connsiteY2" fmla="*/ 305611 h 2560807"/>
              <a:gd name="connsiteX3" fmla="*/ 290208 w 2895600"/>
              <a:gd name="connsiteY3" fmla="*/ 42964 h 2560807"/>
              <a:gd name="connsiteX4" fmla="*/ 570689 w 2895600"/>
              <a:gd name="connsiteY4" fmla="*/ 47828 h 2560807"/>
              <a:gd name="connsiteX5" fmla="*/ 799289 w 2895600"/>
              <a:gd name="connsiteY5" fmla="*/ 200228 h 2560807"/>
              <a:gd name="connsiteX6" fmla="*/ 1078149 w 2895600"/>
              <a:gd name="connsiteY6" fmla="*/ 208334 h 2560807"/>
              <a:gd name="connsiteX7" fmla="*/ 1332689 w 2895600"/>
              <a:gd name="connsiteY7" fmla="*/ 47828 h 2560807"/>
              <a:gd name="connsiteX8" fmla="*/ 1698449 w 2895600"/>
              <a:gd name="connsiteY8" fmla="*/ 82118 h 2560807"/>
              <a:gd name="connsiteX9" fmla="*/ 1963366 w 2895600"/>
              <a:gd name="connsiteY9" fmla="*/ 247245 h 2560807"/>
              <a:gd name="connsiteX10" fmla="*/ 2206557 w 2895600"/>
              <a:gd name="connsiteY10" fmla="*/ 412615 h 2560807"/>
              <a:gd name="connsiteX11" fmla="*/ 2556753 w 2895600"/>
              <a:gd name="connsiteY11" fmla="*/ 422343 h 2560807"/>
              <a:gd name="connsiteX12" fmla="*/ 2751306 w 2895600"/>
              <a:gd name="connsiteY12" fmla="*/ 675262 h 2560807"/>
              <a:gd name="connsiteX13" fmla="*/ 2712395 w 2895600"/>
              <a:gd name="connsiteY13" fmla="*/ 1054641 h 2560807"/>
              <a:gd name="connsiteX14" fmla="*/ 2469204 w 2895600"/>
              <a:gd name="connsiteY14" fmla="*/ 1258922 h 2560807"/>
              <a:gd name="connsiteX15" fmla="*/ 2371927 w 2895600"/>
              <a:gd name="connsiteY15" fmla="*/ 1541024 h 2560807"/>
              <a:gd name="connsiteX16" fmla="*/ 2624846 w 2895600"/>
              <a:gd name="connsiteY16" fmla="*/ 1725849 h 2560807"/>
              <a:gd name="connsiteX17" fmla="*/ 2829127 w 2895600"/>
              <a:gd name="connsiteY17" fmla="*/ 1881492 h 2560807"/>
              <a:gd name="connsiteX18" fmla="*/ 2877766 w 2895600"/>
              <a:gd name="connsiteY18" fmla="*/ 2251143 h 2560807"/>
              <a:gd name="connsiteX19" fmla="*/ 2722123 w 2895600"/>
              <a:gd name="connsiteY19" fmla="*/ 2465151 h 2560807"/>
              <a:gd name="connsiteX20" fmla="*/ 2371927 w 2895600"/>
              <a:gd name="connsiteY20" fmla="*/ 2542973 h 2560807"/>
              <a:gd name="connsiteX21" fmla="*/ 2109280 w 2895600"/>
              <a:gd name="connsiteY21" fmla="*/ 2358147 h 2560807"/>
              <a:gd name="connsiteX22" fmla="*/ 2012004 w 2895600"/>
              <a:gd name="connsiteY22" fmla="*/ 1998224 h 2560807"/>
              <a:gd name="connsiteX23" fmla="*/ 1973093 w 2895600"/>
              <a:gd name="connsiteY23" fmla="*/ 1881492 h 2560807"/>
              <a:gd name="connsiteX24" fmla="*/ 1652080 w 2895600"/>
              <a:gd name="connsiteY24" fmla="*/ 1774488 h 2560807"/>
              <a:gd name="connsiteX25" fmla="*/ 1467255 w 2895600"/>
              <a:gd name="connsiteY25" fmla="*/ 1667483 h 2560807"/>
              <a:gd name="connsiteX26" fmla="*/ 1087876 w 2895600"/>
              <a:gd name="connsiteY26" fmla="*/ 1618845 h 2560807"/>
              <a:gd name="connsiteX27" fmla="*/ 786319 w 2895600"/>
              <a:gd name="connsiteY27" fmla="*/ 1755032 h 2560807"/>
              <a:gd name="connsiteX28" fmla="*/ 484761 w 2895600"/>
              <a:gd name="connsiteY28" fmla="*/ 1667483 h 2560807"/>
              <a:gd name="connsiteX29" fmla="*/ 329119 w 2895600"/>
              <a:gd name="connsiteY29" fmla="*/ 1424292 h 2560807"/>
              <a:gd name="connsiteX30" fmla="*/ 368029 w 2895600"/>
              <a:gd name="connsiteY30" fmla="*/ 1151917 h 2560807"/>
              <a:gd name="connsiteX31" fmla="*/ 309663 w 2895600"/>
              <a:gd name="connsiteY31" fmla="*/ 811449 h 2560807"/>
              <a:gd name="connsiteX0" fmla="*/ 309663 w 2895600"/>
              <a:gd name="connsiteY0" fmla="*/ 806585 h 2555943"/>
              <a:gd name="connsiteX1" fmla="*/ 66472 w 2895600"/>
              <a:gd name="connsiteY1" fmla="*/ 641215 h 2555943"/>
              <a:gd name="connsiteX2" fmla="*/ 37289 w 2895600"/>
              <a:gd name="connsiteY2" fmla="*/ 271565 h 2555943"/>
              <a:gd name="connsiteX3" fmla="*/ 290208 w 2895600"/>
              <a:gd name="connsiteY3" fmla="*/ 38100 h 2555943"/>
              <a:gd name="connsiteX4" fmla="*/ 570689 w 2895600"/>
              <a:gd name="connsiteY4" fmla="*/ 42964 h 2555943"/>
              <a:gd name="connsiteX5" fmla="*/ 799289 w 2895600"/>
              <a:gd name="connsiteY5" fmla="*/ 195364 h 2555943"/>
              <a:gd name="connsiteX6" fmla="*/ 1078149 w 2895600"/>
              <a:gd name="connsiteY6" fmla="*/ 203470 h 2555943"/>
              <a:gd name="connsiteX7" fmla="*/ 1332689 w 2895600"/>
              <a:gd name="connsiteY7" fmla="*/ 42964 h 2555943"/>
              <a:gd name="connsiteX8" fmla="*/ 1698449 w 2895600"/>
              <a:gd name="connsiteY8" fmla="*/ 77254 h 2555943"/>
              <a:gd name="connsiteX9" fmla="*/ 1963366 w 2895600"/>
              <a:gd name="connsiteY9" fmla="*/ 242381 h 2555943"/>
              <a:gd name="connsiteX10" fmla="*/ 2206557 w 2895600"/>
              <a:gd name="connsiteY10" fmla="*/ 407751 h 2555943"/>
              <a:gd name="connsiteX11" fmla="*/ 2556753 w 2895600"/>
              <a:gd name="connsiteY11" fmla="*/ 417479 h 2555943"/>
              <a:gd name="connsiteX12" fmla="*/ 2751306 w 2895600"/>
              <a:gd name="connsiteY12" fmla="*/ 670398 h 2555943"/>
              <a:gd name="connsiteX13" fmla="*/ 2712395 w 2895600"/>
              <a:gd name="connsiteY13" fmla="*/ 1049777 h 2555943"/>
              <a:gd name="connsiteX14" fmla="*/ 2469204 w 2895600"/>
              <a:gd name="connsiteY14" fmla="*/ 1254058 h 2555943"/>
              <a:gd name="connsiteX15" fmla="*/ 2371927 w 2895600"/>
              <a:gd name="connsiteY15" fmla="*/ 1536160 h 2555943"/>
              <a:gd name="connsiteX16" fmla="*/ 2624846 w 2895600"/>
              <a:gd name="connsiteY16" fmla="*/ 1720985 h 2555943"/>
              <a:gd name="connsiteX17" fmla="*/ 2829127 w 2895600"/>
              <a:gd name="connsiteY17" fmla="*/ 1876628 h 2555943"/>
              <a:gd name="connsiteX18" fmla="*/ 2877766 w 2895600"/>
              <a:gd name="connsiteY18" fmla="*/ 2246279 h 2555943"/>
              <a:gd name="connsiteX19" fmla="*/ 2722123 w 2895600"/>
              <a:gd name="connsiteY19" fmla="*/ 2460287 h 2555943"/>
              <a:gd name="connsiteX20" fmla="*/ 2371927 w 2895600"/>
              <a:gd name="connsiteY20" fmla="*/ 2538109 h 2555943"/>
              <a:gd name="connsiteX21" fmla="*/ 2109280 w 2895600"/>
              <a:gd name="connsiteY21" fmla="*/ 2353283 h 2555943"/>
              <a:gd name="connsiteX22" fmla="*/ 2012004 w 2895600"/>
              <a:gd name="connsiteY22" fmla="*/ 1993360 h 2555943"/>
              <a:gd name="connsiteX23" fmla="*/ 1973093 w 2895600"/>
              <a:gd name="connsiteY23" fmla="*/ 1876628 h 2555943"/>
              <a:gd name="connsiteX24" fmla="*/ 1652080 w 2895600"/>
              <a:gd name="connsiteY24" fmla="*/ 1769624 h 2555943"/>
              <a:gd name="connsiteX25" fmla="*/ 1467255 w 2895600"/>
              <a:gd name="connsiteY25" fmla="*/ 1662619 h 2555943"/>
              <a:gd name="connsiteX26" fmla="*/ 1087876 w 2895600"/>
              <a:gd name="connsiteY26" fmla="*/ 1613981 h 2555943"/>
              <a:gd name="connsiteX27" fmla="*/ 786319 w 2895600"/>
              <a:gd name="connsiteY27" fmla="*/ 1750168 h 2555943"/>
              <a:gd name="connsiteX28" fmla="*/ 484761 w 2895600"/>
              <a:gd name="connsiteY28" fmla="*/ 1662619 h 2555943"/>
              <a:gd name="connsiteX29" fmla="*/ 329119 w 2895600"/>
              <a:gd name="connsiteY29" fmla="*/ 1419428 h 2555943"/>
              <a:gd name="connsiteX30" fmla="*/ 368029 w 2895600"/>
              <a:gd name="connsiteY30" fmla="*/ 1147053 h 2555943"/>
              <a:gd name="connsiteX31" fmla="*/ 309663 w 2895600"/>
              <a:gd name="connsiteY31" fmla="*/ 806585 h 2555943"/>
              <a:gd name="connsiteX0" fmla="*/ 311568 w 2897505"/>
              <a:gd name="connsiteY0" fmla="*/ 80658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1568 w 2897505"/>
              <a:gd name="connsiteY31" fmla="*/ 80658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95844 w 2897505"/>
              <a:gd name="connsiteY27" fmla="*/ 171587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4364 w 2897505"/>
              <a:gd name="connsiteY29" fmla="*/ 143847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407224 w 2897505"/>
              <a:gd name="connsiteY29" fmla="*/ 147276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34935 w 2897505"/>
              <a:gd name="connsiteY24" fmla="*/ 17315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62675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58103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53690"/>
              <a:gd name="connsiteY0" fmla="*/ 852305 h 2555943"/>
              <a:gd name="connsiteX1" fmla="*/ 56947 w 2853690"/>
              <a:gd name="connsiteY1" fmla="*/ 576445 h 2555943"/>
              <a:gd name="connsiteX2" fmla="*/ 39194 w 2853690"/>
              <a:gd name="connsiteY2" fmla="*/ 271565 h 2555943"/>
              <a:gd name="connsiteX3" fmla="*/ 292113 w 2853690"/>
              <a:gd name="connsiteY3" fmla="*/ 38100 h 2555943"/>
              <a:gd name="connsiteX4" fmla="*/ 572594 w 2853690"/>
              <a:gd name="connsiteY4" fmla="*/ 42964 h 2555943"/>
              <a:gd name="connsiteX5" fmla="*/ 801194 w 2853690"/>
              <a:gd name="connsiteY5" fmla="*/ 195364 h 2555943"/>
              <a:gd name="connsiteX6" fmla="*/ 1080054 w 2853690"/>
              <a:gd name="connsiteY6" fmla="*/ 203470 h 2555943"/>
              <a:gd name="connsiteX7" fmla="*/ 1334594 w 2853690"/>
              <a:gd name="connsiteY7" fmla="*/ 42964 h 2555943"/>
              <a:gd name="connsiteX8" fmla="*/ 1700354 w 2853690"/>
              <a:gd name="connsiteY8" fmla="*/ 77254 h 2555943"/>
              <a:gd name="connsiteX9" fmla="*/ 1965271 w 2853690"/>
              <a:gd name="connsiteY9" fmla="*/ 242381 h 2555943"/>
              <a:gd name="connsiteX10" fmla="*/ 2208462 w 2853690"/>
              <a:gd name="connsiteY10" fmla="*/ 407751 h 2555943"/>
              <a:gd name="connsiteX11" fmla="*/ 2558658 w 2853690"/>
              <a:gd name="connsiteY11" fmla="*/ 417479 h 2555943"/>
              <a:gd name="connsiteX12" fmla="*/ 2753211 w 2853690"/>
              <a:gd name="connsiteY12" fmla="*/ 670398 h 2555943"/>
              <a:gd name="connsiteX13" fmla="*/ 2714300 w 2853690"/>
              <a:gd name="connsiteY13" fmla="*/ 1049777 h 2555943"/>
              <a:gd name="connsiteX14" fmla="*/ 2471109 w 2853690"/>
              <a:gd name="connsiteY14" fmla="*/ 1254058 h 2555943"/>
              <a:gd name="connsiteX15" fmla="*/ 2373832 w 2853690"/>
              <a:gd name="connsiteY15" fmla="*/ 1536160 h 2555943"/>
              <a:gd name="connsiteX16" fmla="*/ 2581031 w 2853690"/>
              <a:gd name="connsiteY16" fmla="*/ 1720985 h 2555943"/>
              <a:gd name="connsiteX17" fmla="*/ 2796742 w 2853690"/>
              <a:gd name="connsiteY17" fmla="*/ 1903298 h 2555943"/>
              <a:gd name="connsiteX18" fmla="*/ 2841571 w 2853690"/>
              <a:gd name="connsiteY18" fmla="*/ 2170079 h 2555943"/>
              <a:gd name="connsiteX19" fmla="*/ 2724028 w 2853690"/>
              <a:gd name="connsiteY19" fmla="*/ 2460287 h 2555943"/>
              <a:gd name="connsiteX20" fmla="*/ 2373832 w 2853690"/>
              <a:gd name="connsiteY20" fmla="*/ 2538109 h 2555943"/>
              <a:gd name="connsiteX21" fmla="*/ 2111185 w 2853690"/>
              <a:gd name="connsiteY21" fmla="*/ 2353283 h 2555943"/>
              <a:gd name="connsiteX22" fmla="*/ 2013909 w 2853690"/>
              <a:gd name="connsiteY22" fmla="*/ 1993360 h 2555943"/>
              <a:gd name="connsiteX23" fmla="*/ 1849268 w 2853690"/>
              <a:gd name="connsiteY23" fmla="*/ 1842338 h 2555943"/>
              <a:gd name="connsiteX24" fmla="*/ 1634935 w 2853690"/>
              <a:gd name="connsiteY24" fmla="*/ 1731524 h 2555943"/>
              <a:gd name="connsiteX25" fmla="*/ 1408200 w 2853690"/>
              <a:gd name="connsiteY25" fmla="*/ 1632139 h 2555943"/>
              <a:gd name="connsiteX26" fmla="*/ 1150741 w 2853690"/>
              <a:gd name="connsiteY26" fmla="*/ 1610171 h 2555943"/>
              <a:gd name="connsiteX27" fmla="*/ 837754 w 2853690"/>
              <a:gd name="connsiteY27" fmla="*/ 1708258 h 2555943"/>
              <a:gd name="connsiteX28" fmla="*/ 513336 w 2853690"/>
              <a:gd name="connsiteY28" fmla="*/ 1643569 h 2555943"/>
              <a:gd name="connsiteX29" fmla="*/ 388174 w 2853690"/>
              <a:gd name="connsiteY29" fmla="*/ 1480388 h 2555943"/>
              <a:gd name="connsiteX30" fmla="*/ 369934 w 2853690"/>
              <a:gd name="connsiteY30" fmla="*/ 1147053 h 2555943"/>
              <a:gd name="connsiteX31" fmla="*/ 315378 w 2853690"/>
              <a:gd name="connsiteY31" fmla="*/ 852305 h 2555943"/>
              <a:gd name="connsiteX0" fmla="*/ 315378 w 2853690"/>
              <a:gd name="connsiteY0" fmla="*/ 852305 h 2529273"/>
              <a:gd name="connsiteX1" fmla="*/ 56947 w 2853690"/>
              <a:gd name="connsiteY1" fmla="*/ 576445 h 2529273"/>
              <a:gd name="connsiteX2" fmla="*/ 39194 w 2853690"/>
              <a:gd name="connsiteY2" fmla="*/ 271565 h 2529273"/>
              <a:gd name="connsiteX3" fmla="*/ 292113 w 2853690"/>
              <a:gd name="connsiteY3" fmla="*/ 38100 h 2529273"/>
              <a:gd name="connsiteX4" fmla="*/ 572594 w 2853690"/>
              <a:gd name="connsiteY4" fmla="*/ 42964 h 2529273"/>
              <a:gd name="connsiteX5" fmla="*/ 801194 w 2853690"/>
              <a:gd name="connsiteY5" fmla="*/ 195364 h 2529273"/>
              <a:gd name="connsiteX6" fmla="*/ 1080054 w 2853690"/>
              <a:gd name="connsiteY6" fmla="*/ 203470 h 2529273"/>
              <a:gd name="connsiteX7" fmla="*/ 1334594 w 2853690"/>
              <a:gd name="connsiteY7" fmla="*/ 42964 h 2529273"/>
              <a:gd name="connsiteX8" fmla="*/ 1700354 w 2853690"/>
              <a:gd name="connsiteY8" fmla="*/ 77254 h 2529273"/>
              <a:gd name="connsiteX9" fmla="*/ 1965271 w 2853690"/>
              <a:gd name="connsiteY9" fmla="*/ 242381 h 2529273"/>
              <a:gd name="connsiteX10" fmla="*/ 2208462 w 2853690"/>
              <a:gd name="connsiteY10" fmla="*/ 407751 h 2529273"/>
              <a:gd name="connsiteX11" fmla="*/ 2558658 w 2853690"/>
              <a:gd name="connsiteY11" fmla="*/ 417479 h 2529273"/>
              <a:gd name="connsiteX12" fmla="*/ 2753211 w 2853690"/>
              <a:gd name="connsiteY12" fmla="*/ 670398 h 2529273"/>
              <a:gd name="connsiteX13" fmla="*/ 2714300 w 2853690"/>
              <a:gd name="connsiteY13" fmla="*/ 1049777 h 2529273"/>
              <a:gd name="connsiteX14" fmla="*/ 2471109 w 2853690"/>
              <a:gd name="connsiteY14" fmla="*/ 1254058 h 2529273"/>
              <a:gd name="connsiteX15" fmla="*/ 2373832 w 2853690"/>
              <a:gd name="connsiteY15" fmla="*/ 1536160 h 2529273"/>
              <a:gd name="connsiteX16" fmla="*/ 2581031 w 2853690"/>
              <a:gd name="connsiteY16" fmla="*/ 1720985 h 2529273"/>
              <a:gd name="connsiteX17" fmla="*/ 2796742 w 2853690"/>
              <a:gd name="connsiteY17" fmla="*/ 1903298 h 2529273"/>
              <a:gd name="connsiteX18" fmla="*/ 2841571 w 2853690"/>
              <a:gd name="connsiteY18" fmla="*/ 2170079 h 2529273"/>
              <a:gd name="connsiteX19" fmla="*/ 2724028 w 2853690"/>
              <a:gd name="connsiteY19" fmla="*/ 2460287 h 2529273"/>
              <a:gd name="connsiteX20" fmla="*/ 2389072 w 2853690"/>
              <a:gd name="connsiteY20" fmla="*/ 2511439 h 2529273"/>
              <a:gd name="connsiteX21" fmla="*/ 2111185 w 2853690"/>
              <a:gd name="connsiteY21" fmla="*/ 2353283 h 2529273"/>
              <a:gd name="connsiteX22" fmla="*/ 2013909 w 2853690"/>
              <a:gd name="connsiteY22" fmla="*/ 1993360 h 2529273"/>
              <a:gd name="connsiteX23" fmla="*/ 1849268 w 2853690"/>
              <a:gd name="connsiteY23" fmla="*/ 1842338 h 2529273"/>
              <a:gd name="connsiteX24" fmla="*/ 1634935 w 2853690"/>
              <a:gd name="connsiteY24" fmla="*/ 1731524 h 2529273"/>
              <a:gd name="connsiteX25" fmla="*/ 1408200 w 2853690"/>
              <a:gd name="connsiteY25" fmla="*/ 1632139 h 2529273"/>
              <a:gd name="connsiteX26" fmla="*/ 1150741 w 2853690"/>
              <a:gd name="connsiteY26" fmla="*/ 1610171 h 2529273"/>
              <a:gd name="connsiteX27" fmla="*/ 837754 w 2853690"/>
              <a:gd name="connsiteY27" fmla="*/ 1708258 h 2529273"/>
              <a:gd name="connsiteX28" fmla="*/ 513336 w 2853690"/>
              <a:gd name="connsiteY28" fmla="*/ 1643569 h 2529273"/>
              <a:gd name="connsiteX29" fmla="*/ 388174 w 2853690"/>
              <a:gd name="connsiteY29" fmla="*/ 1480388 h 2529273"/>
              <a:gd name="connsiteX30" fmla="*/ 369934 w 2853690"/>
              <a:gd name="connsiteY30" fmla="*/ 1147053 h 2529273"/>
              <a:gd name="connsiteX31" fmla="*/ 315378 w 2853690"/>
              <a:gd name="connsiteY31" fmla="*/ 852305 h 2529273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73832 w 2858135"/>
              <a:gd name="connsiteY15" fmla="*/ 153616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151312 w 2858135"/>
              <a:gd name="connsiteY10" fmla="*/ 39251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58135" h="2524828">
                <a:moveTo>
                  <a:pt x="315378" y="852305"/>
                </a:moveTo>
                <a:cubicBezTo>
                  <a:pt x="263214" y="757204"/>
                  <a:pt x="102978" y="673235"/>
                  <a:pt x="56947" y="576445"/>
                </a:cubicBezTo>
                <a:cubicBezTo>
                  <a:pt x="10916" y="479655"/>
                  <a:pt x="0" y="361289"/>
                  <a:pt x="39194" y="271565"/>
                </a:cubicBezTo>
                <a:cubicBezTo>
                  <a:pt x="78388" y="181841"/>
                  <a:pt x="203213" y="76200"/>
                  <a:pt x="292113" y="38100"/>
                </a:cubicBezTo>
                <a:cubicBezTo>
                  <a:pt x="381013" y="0"/>
                  <a:pt x="487747" y="16753"/>
                  <a:pt x="572594" y="42964"/>
                </a:cubicBezTo>
                <a:cubicBezTo>
                  <a:pt x="657441" y="69175"/>
                  <a:pt x="716617" y="168613"/>
                  <a:pt x="801194" y="195364"/>
                </a:cubicBezTo>
                <a:cubicBezTo>
                  <a:pt x="885771" y="222115"/>
                  <a:pt x="991154" y="228870"/>
                  <a:pt x="1080054" y="203470"/>
                </a:cubicBezTo>
                <a:cubicBezTo>
                  <a:pt x="1168954" y="178070"/>
                  <a:pt x="1231211" y="64000"/>
                  <a:pt x="1334594" y="42964"/>
                </a:cubicBezTo>
                <a:cubicBezTo>
                  <a:pt x="1437977" y="21928"/>
                  <a:pt x="1595241" y="44018"/>
                  <a:pt x="1700354" y="77254"/>
                </a:cubicBezTo>
                <a:cubicBezTo>
                  <a:pt x="1805467" y="110490"/>
                  <a:pt x="1890111" y="189838"/>
                  <a:pt x="1965271" y="242381"/>
                </a:cubicBezTo>
                <a:cubicBezTo>
                  <a:pt x="2040431" y="294924"/>
                  <a:pt x="2061939" y="360153"/>
                  <a:pt x="2151312" y="392511"/>
                </a:cubicBezTo>
                <a:cubicBezTo>
                  <a:pt x="2240685" y="424869"/>
                  <a:pt x="2401191" y="390214"/>
                  <a:pt x="2501508" y="436529"/>
                </a:cubicBezTo>
                <a:cubicBezTo>
                  <a:pt x="2601825" y="482844"/>
                  <a:pt x="2719016" y="573905"/>
                  <a:pt x="2753211" y="670398"/>
                </a:cubicBezTo>
                <a:cubicBezTo>
                  <a:pt x="2787406" y="766891"/>
                  <a:pt x="2749887" y="918210"/>
                  <a:pt x="2706680" y="1015487"/>
                </a:cubicBezTo>
                <a:cubicBezTo>
                  <a:pt x="2663473" y="1112764"/>
                  <a:pt x="2541189" y="1173629"/>
                  <a:pt x="2493969" y="1254058"/>
                </a:cubicBezTo>
                <a:cubicBezTo>
                  <a:pt x="2446749" y="1334487"/>
                  <a:pt x="2404407" y="1422144"/>
                  <a:pt x="2423362" y="1498060"/>
                </a:cubicBezTo>
                <a:cubicBezTo>
                  <a:pt x="2442317" y="1573976"/>
                  <a:pt x="2545471" y="1642015"/>
                  <a:pt x="2607701" y="1709555"/>
                </a:cubicBezTo>
                <a:cubicBezTo>
                  <a:pt x="2669931" y="1777095"/>
                  <a:pt x="2757764" y="1826544"/>
                  <a:pt x="2796742" y="1903298"/>
                </a:cubicBezTo>
                <a:cubicBezTo>
                  <a:pt x="2835720" y="1980052"/>
                  <a:pt x="2858135" y="2081692"/>
                  <a:pt x="2841571" y="2170079"/>
                </a:cubicBezTo>
                <a:cubicBezTo>
                  <a:pt x="2825007" y="2258466"/>
                  <a:pt x="2772774" y="2376724"/>
                  <a:pt x="2697358" y="2433617"/>
                </a:cubicBezTo>
                <a:cubicBezTo>
                  <a:pt x="2621942" y="2490510"/>
                  <a:pt x="2486767" y="2524828"/>
                  <a:pt x="2389072" y="2511439"/>
                </a:cubicBezTo>
                <a:cubicBezTo>
                  <a:pt x="2291377" y="2498050"/>
                  <a:pt x="2173712" y="2439629"/>
                  <a:pt x="2111185" y="2353283"/>
                </a:cubicBezTo>
                <a:cubicBezTo>
                  <a:pt x="2048658" y="2266937"/>
                  <a:pt x="2057562" y="2078517"/>
                  <a:pt x="2013909" y="1993360"/>
                </a:cubicBezTo>
                <a:cubicBezTo>
                  <a:pt x="1970256" y="1908203"/>
                  <a:pt x="1912430" y="1885977"/>
                  <a:pt x="1849268" y="1842338"/>
                </a:cubicBezTo>
                <a:cubicBezTo>
                  <a:pt x="1786106" y="1798699"/>
                  <a:pt x="1708446" y="1766557"/>
                  <a:pt x="1634935" y="1731524"/>
                </a:cubicBezTo>
                <a:cubicBezTo>
                  <a:pt x="1561424" y="1696491"/>
                  <a:pt x="1488899" y="1652364"/>
                  <a:pt x="1408200" y="1632139"/>
                </a:cubicBezTo>
                <a:cubicBezTo>
                  <a:pt x="1327501" y="1611914"/>
                  <a:pt x="1245815" y="1597484"/>
                  <a:pt x="1150741" y="1610171"/>
                </a:cubicBezTo>
                <a:cubicBezTo>
                  <a:pt x="1055667" y="1622858"/>
                  <a:pt x="943988" y="1702692"/>
                  <a:pt x="837754" y="1708258"/>
                </a:cubicBezTo>
                <a:cubicBezTo>
                  <a:pt x="731520" y="1713824"/>
                  <a:pt x="588266" y="1681547"/>
                  <a:pt x="513336" y="1643569"/>
                </a:cubicBezTo>
                <a:cubicBezTo>
                  <a:pt x="438406" y="1605591"/>
                  <a:pt x="412074" y="1563141"/>
                  <a:pt x="388174" y="1480388"/>
                </a:cubicBezTo>
                <a:cubicBezTo>
                  <a:pt x="364274" y="1397635"/>
                  <a:pt x="382067" y="1251734"/>
                  <a:pt x="369934" y="1147053"/>
                </a:cubicBezTo>
                <a:cubicBezTo>
                  <a:pt x="357801" y="1042373"/>
                  <a:pt x="367542" y="947406"/>
                  <a:pt x="315378" y="852305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6423328" y="5549091"/>
            <a:ext cx="2006600" cy="913319"/>
          </a:xfrm>
          <a:custGeom>
            <a:avLst/>
            <a:gdLst>
              <a:gd name="connsiteX0" fmla="*/ 160507 w 1995792"/>
              <a:gd name="connsiteY0" fmla="*/ 79442 h 928991"/>
              <a:gd name="connsiteX1" fmla="*/ 578796 w 1995792"/>
              <a:gd name="connsiteY1" fmla="*/ 21076 h 928991"/>
              <a:gd name="connsiteX2" fmla="*/ 1279188 w 1995792"/>
              <a:gd name="connsiteY2" fmla="*/ 205901 h 928991"/>
              <a:gd name="connsiteX3" fmla="*/ 1697477 w 1995792"/>
              <a:gd name="connsiteY3" fmla="*/ 186446 h 928991"/>
              <a:gd name="connsiteX4" fmla="*/ 1960124 w 1995792"/>
              <a:gd name="connsiteY4" fmla="*/ 439365 h 928991"/>
              <a:gd name="connsiteX5" fmla="*/ 1911486 w 1995792"/>
              <a:gd name="connsiteY5" fmla="*/ 721467 h 928991"/>
              <a:gd name="connsiteX6" fmla="*/ 1707205 w 1995792"/>
              <a:gd name="connsiteY6" fmla="*/ 906293 h 928991"/>
              <a:gd name="connsiteX7" fmla="*/ 1288915 w 1995792"/>
              <a:gd name="connsiteY7" fmla="*/ 857654 h 928991"/>
              <a:gd name="connsiteX8" fmla="*/ 1152728 w 1995792"/>
              <a:gd name="connsiteY8" fmla="*/ 672829 h 928991"/>
              <a:gd name="connsiteX9" fmla="*/ 812260 w 1995792"/>
              <a:gd name="connsiteY9" fmla="*/ 614463 h 928991"/>
              <a:gd name="connsiteX10" fmla="*/ 637162 w 1995792"/>
              <a:gd name="connsiteY10" fmla="*/ 770105 h 928991"/>
              <a:gd name="connsiteX11" fmla="*/ 345332 w 1995792"/>
              <a:gd name="connsiteY11" fmla="*/ 828471 h 928991"/>
              <a:gd name="connsiteX12" fmla="*/ 102141 w 1995792"/>
              <a:gd name="connsiteY12" fmla="*/ 731195 h 928991"/>
              <a:gd name="connsiteX13" fmla="*/ 4864 w 1995792"/>
              <a:gd name="connsiteY13" fmla="*/ 429637 h 928991"/>
              <a:gd name="connsiteX14" fmla="*/ 72958 w 1995792"/>
              <a:gd name="connsiteY14" fmla="*/ 225356 h 928991"/>
              <a:gd name="connsiteX15" fmla="*/ 160507 w 1995792"/>
              <a:gd name="connsiteY15" fmla="*/ 79442 h 928991"/>
              <a:gd name="connsiteX0" fmla="*/ 95655 w 2018489"/>
              <a:gd name="connsiteY0" fmla="*/ 207522 h 911157"/>
              <a:gd name="connsiteX1" fmla="*/ 601493 w 2018489"/>
              <a:gd name="connsiteY1" fmla="*/ 3242 h 911157"/>
              <a:gd name="connsiteX2" fmla="*/ 1301885 w 2018489"/>
              <a:gd name="connsiteY2" fmla="*/ 188067 h 911157"/>
              <a:gd name="connsiteX3" fmla="*/ 1720174 w 2018489"/>
              <a:gd name="connsiteY3" fmla="*/ 168612 h 911157"/>
              <a:gd name="connsiteX4" fmla="*/ 1982821 w 2018489"/>
              <a:gd name="connsiteY4" fmla="*/ 421531 h 911157"/>
              <a:gd name="connsiteX5" fmla="*/ 1934183 w 2018489"/>
              <a:gd name="connsiteY5" fmla="*/ 703633 h 911157"/>
              <a:gd name="connsiteX6" fmla="*/ 1729902 w 2018489"/>
              <a:gd name="connsiteY6" fmla="*/ 888459 h 911157"/>
              <a:gd name="connsiteX7" fmla="*/ 1311612 w 2018489"/>
              <a:gd name="connsiteY7" fmla="*/ 839820 h 911157"/>
              <a:gd name="connsiteX8" fmla="*/ 1175425 w 2018489"/>
              <a:gd name="connsiteY8" fmla="*/ 654995 h 911157"/>
              <a:gd name="connsiteX9" fmla="*/ 834957 w 2018489"/>
              <a:gd name="connsiteY9" fmla="*/ 596629 h 911157"/>
              <a:gd name="connsiteX10" fmla="*/ 659859 w 2018489"/>
              <a:gd name="connsiteY10" fmla="*/ 752271 h 911157"/>
              <a:gd name="connsiteX11" fmla="*/ 368029 w 2018489"/>
              <a:gd name="connsiteY11" fmla="*/ 810637 h 911157"/>
              <a:gd name="connsiteX12" fmla="*/ 124838 w 2018489"/>
              <a:gd name="connsiteY12" fmla="*/ 713361 h 911157"/>
              <a:gd name="connsiteX13" fmla="*/ 27561 w 2018489"/>
              <a:gd name="connsiteY13" fmla="*/ 411803 h 911157"/>
              <a:gd name="connsiteX14" fmla="*/ 95655 w 2018489"/>
              <a:gd name="connsiteY14" fmla="*/ 207522 h 911157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1289996 w 2006600"/>
              <a:gd name="connsiteY2" fmla="*/ 201578 h 924668"/>
              <a:gd name="connsiteX3" fmla="*/ 1708285 w 2006600"/>
              <a:gd name="connsiteY3" fmla="*/ 182123 h 924668"/>
              <a:gd name="connsiteX4" fmla="*/ 1970932 w 2006600"/>
              <a:gd name="connsiteY4" fmla="*/ 435042 h 924668"/>
              <a:gd name="connsiteX5" fmla="*/ 1922294 w 2006600"/>
              <a:gd name="connsiteY5" fmla="*/ 717144 h 924668"/>
              <a:gd name="connsiteX6" fmla="*/ 1718013 w 2006600"/>
              <a:gd name="connsiteY6" fmla="*/ 901970 h 924668"/>
              <a:gd name="connsiteX7" fmla="*/ 1299723 w 2006600"/>
              <a:gd name="connsiteY7" fmla="*/ 853331 h 924668"/>
              <a:gd name="connsiteX8" fmla="*/ 1163536 w 2006600"/>
              <a:gd name="connsiteY8" fmla="*/ 668506 h 924668"/>
              <a:gd name="connsiteX9" fmla="*/ 823068 w 2006600"/>
              <a:gd name="connsiteY9" fmla="*/ 610140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61979 w 2006600"/>
              <a:gd name="connsiteY2" fmla="*/ 104302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65094 w 2006600"/>
              <a:gd name="connsiteY4" fmla="*/ 242110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26183 w 2006600"/>
              <a:gd name="connsiteY4" fmla="*/ 169153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823068 w 2006600"/>
              <a:gd name="connsiteY11" fmla="*/ 610140 h 924668"/>
              <a:gd name="connsiteX12" fmla="*/ 647970 w 2006600"/>
              <a:gd name="connsiteY12" fmla="*/ 765782 h 924668"/>
              <a:gd name="connsiteX13" fmla="*/ 356140 w 2006600"/>
              <a:gd name="connsiteY13" fmla="*/ 824148 h 924668"/>
              <a:gd name="connsiteX14" fmla="*/ 112949 w 2006600"/>
              <a:gd name="connsiteY14" fmla="*/ 726872 h 924668"/>
              <a:gd name="connsiteX15" fmla="*/ 15672 w 2006600"/>
              <a:gd name="connsiteY15" fmla="*/ 425314 h 924668"/>
              <a:gd name="connsiteX16" fmla="*/ 206984 w 2006600"/>
              <a:gd name="connsiteY16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9689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92953 h 916562"/>
              <a:gd name="connsiteX1" fmla="*/ 511783 w 2006600"/>
              <a:gd name="connsiteY1" fmla="*/ 16753 h 916562"/>
              <a:gd name="connsiteX2" fmla="*/ 1045183 w 2006600"/>
              <a:gd name="connsiteY2" fmla="*/ 245353 h 916562"/>
              <a:gd name="connsiteX3" fmla="*/ 1426183 w 2006600"/>
              <a:gd name="connsiteY3" fmla="*/ 1691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647970 w 2006600"/>
              <a:gd name="connsiteY9" fmla="*/ 757676 h 916562"/>
              <a:gd name="connsiteX10" fmla="*/ 356140 w 2006600"/>
              <a:gd name="connsiteY10" fmla="*/ 816042 h 916562"/>
              <a:gd name="connsiteX11" fmla="*/ 112949 w 2006600"/>
              <a:gd name="connsiteY11" fmla="*/ 718766 h 916562"/>
              <a:gd name="connsiteX12" fmla="*/ 15672 w 2006600"/>
              <a:gd name="connsiteY12" fmla="*/ 417208 h 916562"/>
              <a:gd name="connsiteX13" fmla="*/ 206984 w 2006600"/>
              <a:gd name="connsiteY13" fmla="*/ 92953 h 916562"/>
              <a:gd name="connsiteX0" fmla="*/ 206984 w 2006600"/>
              <a:gd name="connsiteY0" fmla="*/ 101059 h 924668"/>
              <a:gd name="connsiteX1" fmla="*/ 511783 w 2006600"/>
              <a:gd name="connsiteY1" fmla="*/ 24859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38348 h 961957"/>
              <a:gd name="connsiteX1" fmla="*/ 511783 w 2006600"/>
              <a:gd name="connsiteY1" fmla="*/ 62148 h 961957"/>
              <a:gd name="connsiteX2" fmla="*/ 1045183 w 2006600"/>
              <a:gd name="connsiteY2" fmla="*/ 290748 h 961957"/>
              <a:gd name="connsiteX3" fmla="*/ 1426183 w 2006600"/>
              <a:gd name="connsiteY3" fmla="*/ 214548 h 961957"/>
              <a:gd name="connsiteX4" fmla="*/ 1708285 w 2006600"/>
              <a:gd name="connsiteY4" fmla="*/ 219412 h 961957"/>
              <a:gd name="connsiteX5" fmla="*/ 1970932 w 2006600"/>
              <a:gd name="connsiteY5" fmla="*/ 472331 h 961957"/>
              <a:gd name="connsiteX6" fmla="*/ 1922294 w 2006600"/>
              <a:gd name="connsiteY6" fmla="*/ 754433 h 961957"/>
              <a:gd name="connsiteX7" fmla="*/ 1718013 w 2006600"/>
              <a:gd name="connsiteY7" fmla="*/ 939259 h 961957"/>
              <a:gd name="connsiteX8" fmla="*/ 1299723 w 2006600"/>
              <a:gd name="connsiteY8" fmla="*/ 890620 h 961957"/>
              <a:gd name="connsiteX9" fmla="*/ 647970 w 2006600"/>
              <a:gd name="connsiteY9" fmla="*/ 803071 h 961957"/>
              <a:gd name="connsiteX10" fmla="*/ 356140 w 2006600"/>
              <a:gd name="connsiteY10" fmla="*/ 861437 h 961957"/>
              <a:gd name="connsiteX11" fmla="*/ 112949 w 2006600"/>
              <a:gd name="connsiteY11" fmla="*/ 764161 h 961957"/>
              <a:gd name="connsiteX12" fmla="*/ 15672 w 2006600"/>
              <a:gd name="connsiteY12" fmla="*/ 462603 h 961957"/>
              <a:gd name="connsiteX13" fmla="*/ 206984 w 2006600"/>
              <a:gd name="connsiteY13" fmla="*/ 138348 h 961957"/>
              <a:gd name="connsiteX0" fmla="*/ 206984 w 2006600"/>
              <a:gd name="connsiteY0" fmla="*/ 89710 h 913319"/>
              <a:gd name="connsiteX1" fmla="*/ 511783 w 2006600"/>
              <a:gd name="connsiteY1" fmla="*/ 13510 h 913319"/>
              <a:gd name="connsiteX2" fmla="*/ 1045183 w 2006600"/>
              <a:gd name="connsiteY2" fmla="*/ 242110 h 913319"/>
              <a:gd name="connsiteX3" fmla="*/ 1426183 w 2006600"/>
              <a:gd name="connsiteY3" fmla="*/ 165910 h 913319"/>
              <a:gd name="connsiteX4" fmla="*/ 1708285 w 2006600"/>
              <a:gd name="connsiteY4" fmla="*/ 170774 h 913319"/>
              <a:gd name="connsiteX5" fmla="*/ 1970932 w 2006600"/>
              <a:gd name="connsiteY5" fmla="*/ 423693 h 913319"/>
              <a:gd name="connsiteX6" fmla="*/ 1922294 w 2006600"/>
              <a:gd name="connsiteY6" fmla="*/ 705795 h 913319"/>
              <a:gd name="connsiteX7" fmla="*/ 1718013 w 2006600"/>
              <a:gd name="connsiteY7" fmla="*/ 890621 h 913319"/>
              <a:gd name="connsiteX8" fmla="*/ 1299723 w 2006600"/>
              <a:gd name="connsiteY8" fmla="*/ 841982 h 913319"/>
              <a:gd name="connsiteX9" fmla="*/ 647970 w 2006600"/>
              <a:gd name="connsiteY9" fmla="*/ 754433 h 913319"/>
              <a:gd name="connsiteX10" fmla="*/ 356140 w 2006600"/>
              <a:gd name="connsiteY10" fmla="*/ 812799 h 913319"/>
              <a:gd name="connsiteX11" fmla="*/ 112949 w 2006600"/>
              <a:gd name="connsiteY11" fmla="*/ 715523 h 913319"/>
              <a:gd name="connsiteX12" fmla="*/ 15672 w 2006600"/>
              <a:gd name="connsiteY12" fmla="*/ 413965 h 913319"/>
              <a:gd name="connsiteX13" fmla="*/ 206984 w 2006600"/>
              <a:gd name="connsiteY13" fmla="*/ 89710 h 91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6600" h="913319">
                <a:moveTo>
                  <a:pt x="206984" y="89710"/>
                </a:moveTo>
                <a:cubicBezTo>
                  <a:pt x="289669" y="22968"/>
                  <a:pt x="341008" y="0"/>
                  <a:pt x="511783" y="13510"/>
                </a:cubicBezTo>
                <a:cubicBezTo>
                  <a:pt x="792804" y="181041"/>
                  <a:pt x="892783" y="216710"/>
                  <a:pt x="1045183" y="242110"/>
                </a:cubicBezTo>
                <a:cubicBezTo>
                  <a:pt x="1197583" y="267510"/>
                  <a:pt x="1315666" y="177799"/>
                  <a:pt x="1426183" y="165910"/>
                </a:cubicBezTo>
                <a:cubicBezTo>
                  <a:pt x="1536700" y="154021"/>
                  <a:pt x="1617494" y="127810"/>
                  <a:pt x="1708285" y="170774"/>
                </a:cubicBezTo>
                <a:cubicBezTo>
                  <a:pt x="1799077" y="213738"/>
                  <a:pt x="1935264" y="334523"/>
                  <a:pt x="1970932" y="423693"/>
                </a:cubicBezTo>
                <a:cubicBezTo>
                  <a:pt x="2006600" y="512863"/>
                  <a:pt x="1964447" y="627974"/>
                  <a:pt x="1922294" y="705795"/>
                </a:cubicBezTo>
                <a:cubicBezTo>
                  <a:pt x="1880141" y="783616"/>
                  <a:pt x="1821775" y="867923"/>
                  <a:pt x="1718013" y="890621"/>
                </a:cubicBezTo>
                <a:cubicBezTo>
                  <a:pt x="1614251" y="913319"/>
                  <a:pt x="1478064" y="864680"/>
                  <a:pt x="1299723" y="841982"/>
                </a:cubicBezTo>
                <a:cubicBezTo>
                  <a:pt x="1121382" y="819284"/>
                  <a:pt x="805234" y="759297"/>
                  <a:pt x="647970" y="754433"/>
                </a:cubicBezTo>
                <a:cubicBezTo>
                  <a:pt x="490706" y="749569"/>
                  <a:pt x="445310" y="819284"/>
                  <a:pt x="356140" y="812799"/>
                </a:cubicBezTo>
                <a:cubicBezTo>
                  <a:pt x="266970" y="806314"/>
                  <a:pt x="169694" y="781995"/>
                  <a:pt x="112949" y="715523"/>
                </a:cubicBezTo>
                <a:cubicBezTo>
                  <a:pt x="56204" y="649051"/>
                  <a:pt x="0" y="518267"/>
                  <a:pt x="15672" y="413965"/>
                </a:cubicBezTo>
                <a:cubicBezTo>
                  <a:pt x="31345" y="309663"/>
                  <a:pt x="124299" y="156452"/>
                  <a:pt x="206984" y="89710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716816" y="4386801"/>
            <a:ext cx="3132137" cy="2135188"/>
          </a:xfrm>
          <a:custGeom>
            <a:avLst/>
            <a:gdLst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33475 w 3114675"/>
              <a:gd name="connsiteY9" fmla="*/ 192722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33375 w 3114675"/>
              <a:gd name="connsiteY12" fmla="*/ 122237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74612 w 3132137"/>
              <a:gd name="connsiteY0" fmla="*/ 403225 h 2214563"/>
              <a:gd name="connsiteX1" fmla="*/ 465137 w 3132137"/>
              <a:gd name="connsiteY1" fmla="*/ 127000 h 2214563"/>
              <a:gd name="connsiteX2" fmla="*/ 1731962 w 3132137"/>
              <a:gd name="connsiteY2" fmla="*/ 69850 h 2214563"/>
              <a:gd name="connsiteX3" fmla="*/ 2894012 w 3132137"/>
              <a:gd name="connsiteY3" fmla="*/ 546100 h 2214563"/>
              <a:gd name="connsiteX4" fmla="*/ 3094037 w 3132137"/>
              <a:gd name="connsiteY4" fmla="*/ 1022350 h 2214563"/>
              <a:gd name="connsiteX5" fmla="*/ 2665412 w 3132137"/>
              <a:gd name="connsiteY5" fmla="*/ 1498600 h 2214563"/>
              <a:gd name="connsiteX6" fmla="*/ 2446337 w 3132137"/>
              <a:gd name="connsiteY6" fmla="*/ 1965325 h 2214563"/>
              <a:gd name="connsiteX7" fmla="*/ 2046287 w 3132137"/>
              <a:gd name="connsiteY7" fmla="*/ 2203450 h 2214563"/>
              <a:gd name="connsiteX8" fmla="*/ 1579562 w 3132137"/>
              <a:gd name="connsiteY8" fmla="*/ 2032000 h 2214563"/>
              <a:gd name="connsiteX9" fmla="*/ 1189037 w 3132137"/>
              <a:gd name="connsiteY9" fmla="*/ 1984375 h 2214563"/>
              <a:gd name="connsiteX10" fmla="*/ 750887 w 3132137"/>
              <a:gd name="connsiteY10" fmla="*/ 2041525 h 2214563"/>
              <a:gd name="connsiteX11" fmla="*/ 427037 w 3132137"/>
              <a:gd name="connsiteY11" fmla="*/ 1755775 h 2214563"/>
              <a:gd name="connsiteX12" fmla="*/ 350837 w 3132137"/>
              <a:gd name="connsiteY12" fmla="*/ 1222375 h 2214563"/>
              <a:gd name="connsiteX13" fmla="*/ 46037 w 3132137"/>
              <a:gd name="connsiteY13" fmla="*/ 765175 h 2214563"/>
              <a:gd name="connsiteX14" fmla="*/ 74612 w 3132137"/>
              <a:gd name="connsiteY14" fmla="*/ 403225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137" h="2214563">
                <a:moveTo>
                  <a:pt x="74612" y="403225"/>
                </a:moveTo>
                <a:cubicBezTo>
                  <a:pt x="144462" y="296863"/>
                  <a:pt x="188912" y="182562"/>
                  <a:pt x="465137" y="127000"/>
                </a:cubicBezTo>
                <a:cubicBezTo>
                  <a:pt x="741362" y="71438"/>
                  <a:pt x="1327150" y="0"/>
                  <a:pt x="1731962" y="69850"/>
                </a:cubicBezTo>
                <a:cubicBezTo>
                  <a:pt x="2136774" y="139700"/>
                  <a:pt x="2667000" y="387350"/>
                  <a:pt x="2894012" y="546100"/>
                </a:cubicBezTo>
                <a:cubicBezTo>
                  <a:pt x="3121025" y="704850"/>
                  <a:pt x="3132137" y="863600"/>
                  <a:pt x="3094037" y="1022350"/>
                </a:cubicBezTo>
                <a:cubicBezTo>
                  <a:pt x="3055937" y="1181100"/>
                  <a:pt x="2773362" y="1341438"/>
                  <a:pt x="2665412" y="1498600"/>
                </a:cubicBezTo>
                <a:cubicBezTo>
                  <a:pt x="2557462" y="1655762"/>
                  <a:pt x="2549524" y="1847850"/>
                  <a:pt x="2446337" y="1965325"/>
                </a:cubicBezTo>
                <a:cubicBezTo>
                  <a:pt x="2343150" y="2082800"/>
                  <a:pt x="2190750" y="2192337"/>
                  <a:pt x="2046287" y="2203450"/>
                </a:cubicBezTo>
                <a:cubicBezTo>
                  <a:pt x="1901824" y="2214563"/>
                  <a:pt x="1722437" y="2068512"/>
                  <a:pt x="1579562" y="2032000"/>
                </a:cubicBezTo>
                <a:cubicBezTo>
                  <a:pt x="1436687" y="1995488"/>
                  <a:pt x="1327149" y="1982788"/>
                  <a:pt x="1189037" y="1984375"/>
                </a:cubicBezTo>
                <a:cubicBezTo>
                  <a:pt x="1050925" y="1985962"/>
                  <a:pt x="877887" y="2079625"/>
                  <a:pt x="750887" y="2041525"/>
                </a:cubicBezTo>
                <a:cubicBezTo>
                  <a:pt x="623887" y="2003425"/>
                  <a:pt x="493712" y="1892300"/>
                  <a:pt x="427037" y="1755775"/>
                </a:cubicBezTo>
                <a:cubicBezTo>
                  <a:pt x="360362" y="1619250"/>
                  <a:pt x="414337" y="1387475"/>
                  <a:pt x="350837" y="1222375"/>
                </a:cubicBezTo>
                <a:cubicBezTo>
                  <a:pt x="287337" y="1057275"/>
                  <a:pt x="92074" y="901700"/>
                  <a:pt x="46037" y="765175"/>
                </a:cubicBezTo>
                <a:cubicBezTo>
                  <a:pt x="0" y="628650"/>
                  <a:pt x="4762" y="509588"/>
                  <a:pt x="74612" y="403225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nodes are </a:t>
            </a:r>
            <a:r>
              <a:rPr lang="en-US" b="1" dirty="0">
                <a:solidFill>
                  <a:schemeClr val="bg1"/>
                </a:solidFill>
              </a:rPr>
              <a:t>reachable</a:t>
            </a:r>
            <a:r>
              <a:rPr lang="en-US" dirty="0"/>
              <a:t> if</a:t>
            </a:r>
            <a:r>
              <a:rPr lang="bg-BG" dirty="0"/>
              <a:t> а</a:t>
            </a:r>
            <a:r>
              <a:rPr lang="en-US" dirty="0"/>
              <a:t> path exists between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graph</a:t>
            </a:r>
          </a:p>
          <a:p>
            <a:pPr lvl="1"/>
            <a:r>
              <a:rPr lang="en-US" dirty="0"/>
              <a:t>Every two nodes are reachable from each other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(7)</a:t>
            </a:r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501999" y="5755561"/>
            <a:ext cx="438418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G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040917" y="5130786"/>
            <a:ext cx="487131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J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126517" y="4646612"/>
            <a:ext cx="462233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F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364517" y="5637212"/>
            <a:ext cx="438417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D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>
            <a:cxnSpLocks noChangeShapeType="1"/>
            <a:stCxn id="45" idx="7"/>
            <a:endCxn id="46" idx="3"/>
          </p:cNvCxnSpPr>
          <p:nvPr/>
        </p:nvCxnSpPr>
        <p:spPr bwMode="auto">
          <a:xfrm flipV="1">
            <a:off x="4876213" y="5499363"/>
            <a:ext cx="236043" cy="31943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0" name="Straight Arrow Connector 49"/>
          <p:cNvCxnSpPr>
            <a:cxnSpLocks noChangeShapeType="1"/>
            <a:stCxn id="47" idx="6"/>
            <a:endCxn id="46" idx="1"/>
          </p:cNvCxnSpPr>
          <p:nvPr/>
        </p:nvCxnSpPr>
        <p:spPr bwMode="auto">
          <a:xfrm>
            <a:off x="4588749" y="4862520"/>
            <a:ext cx="523506" cy="3315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5" idx="1"/>
            <a:endCxn id="47" idx="4"/>
          </p:cNvCxnSpPr>
          <p:nvPr/>
        </p:nvCxnSpPr>
        <p:spPr bwMode="auto">
          <a:xfrm rot="16200000" flipV="1">
            <a:off x="4091734" y="5344327"/>
            <a:ext cx="740373" cy="2085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2" name="Straight Arrow Connector 51"/>
          <p:cNvCxnSpPr>
            <a:cxnSpLocks noChangeShapeType="1"/>
            <a:stCxn id="48" idx="6"/>
            <a:endCxn id="45" idx="2"/>
          </p:cNvCxnSpPr>
          <p:nvPr/>
        </p:nvCxnSpPr>
        <p:spPr bwMode="auto">
          <a:xfrm>
            <a:off x="3802932" y="5853122"/>
            <a:ext cx="699068" cy="1183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3" name="Straight Arrow Connector 52"/>
          <p:cNvCxnSpPr>
            <a:cxnSpLocks noChangeShapeType="1"/>
            <a:stCxn id="47" idx="3"/>
            <a:endCxn id="48" idx="7"/>
          </p:cNvCxnSpPr>
          <p:nvPr/>
        </p:nvCxnSpPr>
        <p:spPr bwMode="auto">
          <a:xfrm rot="5400000">
            <a:off x="3623837" y="5130081"/>
            <a:ext cx="685262" cy="45548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22019" y="4690421"/>
            <a:ext cx="462233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A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  <a:stCxn id="54" idx="6"/>
            <a:endCxn id="47" idx="2"/>
          </p:cNvCxnSpPr>
          <p:nvPr/>
        </p:nvCxnSpPr>
        <p:spPr bwMode="auto">
          <a:xfrm flipV="1">
            <a:off x="3484252" y="4862521"/>
            <a:ext cx="642265" cy="4380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6" name="Straight Arrow Connector 55"/>
          <p:cNvCxnSpPr>
            <a:cxnSpLocks noChangeShapeType="1"/>
            <a:stCxn id="48" idx="1"/>
            <a:endCxn id="54" idx="4"/>
          </p:cNvCxnSpPr>
          <p:nvPr/>
        </p:nvCxnSpPr>
        <p:spPr bwMode="auto">
          <a:xfrm rot="16200000" flipV="1">
            <a:off x="3051820" y="5323550"/>
            <a:ext cx="578214" cy="175586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4" name="Freeform 23"/>
          <p:cNvSpPr/>
          <p:nvPr/>
        </p:nvSpPr>
        <p:spPr>
          <a:xfrm>
            <a:off x="6222015" y="3657600"/>
            <a:ext cx="3372912" cy="2895600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30311" y="4038600"/>
            <a:ext cx="2481024" cy="2260614"/>
            <a:chOff x="5202866" y="3124200"/>
            <a:chExt cx="3157868" cy="2911033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J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F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D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1" name="Straight Arrow Connector 30"/>
            <p:cNvCxnSpPr>
              <a:cxnSpLocks noChangeShapeType="1"/>
              <a:stCxn id="28" idx="6"/>
              <a:endCxn id="27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26" idx="1"/>
              <a:endCxn id="2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29" idx="6"/>
              <a:endCxn id="26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cxnSpLocks noChangeShapeType="1"/>
              <a:stCxn id="35" idx="6"/>
              <a:endCxn id="2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29" idx="1"/>
              <a:endCxn id="35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E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657686" y="547917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cxnSpLocks noChangeShapeType="1"/>
              <a:stCxn id="26" idx="5"/>
              <a:endCxn id="40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2" name="Straight Arrow Connector 41"/>
            <p:cNvCxnSpPr>
              <a:cxnSpLocks noChangeShapeType="1"/>
              <a:stCxn id="39" idx="2"/>
              <a:endCxn id="38" idx="6"/>
            </p:cNvCxnSpPr>
            <p:nvPr/>
          </p:nvCxnSpPr>
          <p:spPr bwMode="auto">
            <a:xfrm rot="10800000">
              <a:off x="5791201" y="5589372"/>
              <a:ext cx="866486" cy="1678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1146000" y="3969000"/>
            <a:ext cx="1477657" cy="802304"/>
          </a:xfrm>
          <a:prstGeom prst="wedgeRoundRectCallout">
            <a:avLst>
              <a:gd name="adj1" fmla="val 62189"/>
              <a:gd name="adj2" fmla="val 333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latin typeface="Calibri"/>
              </a:rPr>
              <a:t>Connected graph</a:t>
            </a:r>
            <a:endParaRPr lang="en-US" sz="20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auto">
          <a:xfrm>
            <a:off x="9111335" y="3014765"/>
            <a:ext cx="2726301" cy="1053190"/>
          </a:xfrm>
          <a:prstGeom prst="wedgeRoundRectCallout">
            <a:avLst>
              <a:gd name="adj1" fmla="val -59670"/>
              <a:gd name="adj2" fmla="val 45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latin typeface="Calibri"/>
              </a:rPr>
              <a:t>Unconnected graph holding two connected components</a:t>
            </a:r>
            <a:endParaRPr lang="en-US" sz="2000" b="1" noProof="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5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Graphs have many real-world applications</a:t>
            </a:r>
          </a:p>
          <a:p>
            <a:pPr lvl="1"/>
            <a:r>
              <a:rPr lang="en-US" dirty="0"/>
              <a:t>Modeling a </a:t>
            </a:r>
            <a:r>
              <a:rPr lang="en-US" b="1" dirty="0">
                <a:solidFill>
                  <a:schemeClr val="bg1"/>
                </a:solidFill>
              </a:rPr>
              <a:t>computer network </a:t>
            </a:r>
            <a:r>
              <a:rPr lang="en-US" dirty="0"/>
              <a:t>like the Internet</a:t>
            </a:r>
          </a:p>
          <a:p>
            <a:pPr lvl="2"/>
            <a:r>
              <a:rPr lang="en-US" dirty="0"/>
              <a:t>Routes are simple paths in the network</a:t>
            </a:r>
          </a:p>
          <a:p>
            <a:pPr lvl="1"/>
            <a:r>
              <a:rPr lang="en-US" dirty="0"/>
              <a:t>Modeling a city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</a:p>
          <a:p>
            <a:pPr lvl="2"/>
            <a:r>
              <a:rPr lang="en-US" dirty="0"/>
              <a:t>Streets are edges, crossings are vertices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Social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networks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People are nodes and their connections are edges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machines</a:t>
            </a:r>
          </a:p>
          <a:p>
            <a:pPr lvl="2"/>
            <a:r>
              <a:rPr lang="en-US" dirty="0"/>
              <a:t>States are nodes, transitions are edges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 and Their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8000" y="4638484"/>
            <a:ext cx="1296058" cy="1778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2.bp.blogspot.com/-kydxfTuUQbw/Uepycjta4FI/AAAAAAAAI-I/qf06jDW67lc/s1600/situated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818" y="2570477"/>
            <a:ext cx="2876313" cy="198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088" y="1303166"/>
            <a:ext cx="2500313" cy="1037426"/>
          </a:xfrm>
          <a:prstGeom prst="roundRect">
            <a:avLst>
              <a:gd name="adj" fmla="val 2833"/>
            </a:avLst>
          </a:prstGeom>
        </p:spPr>
      </p:pic>
    </p:spTree>
    <p:extLst>
      <p:ext uri="{BB962C8B-B14F-4D97-AF65-F5344CB8AC3E}">
        <p14:creationId xmlns:p14="http://schemas.microsoft.com/office/powerpoint/2010/main" val="29468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Classic and OOP Ways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81000" y="1629000"/>
            <a:ext cx="2438400" cy="1800000"/>
          </a:xfrm>
          <a:prstGeom prst="roundRect">
            <a:avLst>
              <a:gd name="adj" fmla="val 18762"/>
            </a:avLst>
          </a:prstGeom>
          <a:noFill/>
          <a:ln w="6350" algn="ctr">
            <a:noFill/>
            <a:round/>
            <a:headEnd/>
            <a:tailEnd/>
          </a:ln>
          <a:effectLst/>
          <a:extLst>
            <a:ext uri="{31F19639-BCED-4A60-ADC4-E9642A236FB7}">
              <a14:hiddenScene3d xmlns:a14="http://schemas.microsoft.com/office/drawing/2010/main">
                <a:camera prst="perspectiveRelaxedModerately">
                  <a:rot lat="0" lon="0" rev="0"/>
                </a:camera>
                <a:lightRig rig="threePt" dir="t"/>
              </a14:hiddenScene3d>
            </a:ext>
          </a:extLst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{1,2} {1,4} {2,3} {3,1} {4,2}</a:t>
            </a:r>
          </a:p>
        </p:txBody>
      </p:sp>
    </p:spTree>
    <p:extLst>
      <p:ext uri="{BB962C8B-B14F-4D97-AF65-F5344CB8AC3E}">
        <p14:creationId xmlns:p14="http://schemas.microsoft.com/office/powerpoint/2010/main" val="124968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list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node holds a list </a:t>
            </a:r>
            <a:br>
              <a:rPr lang="en-US" dirty="0"/>
            </a:br>
            <a:r>
              <a:rPr lang="en-US" dirty="0"/>
              <a:t>of its neighbors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cell keeps whether and </a:t>
            </a:r>
            <a:br>
              <a:rPr lang="en-US" dirty="0"/>
            </a:br>
            <a:r>
              <a:rPr lang="en-US" dirty="0"/>
              <a:t>how two nodes are connected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of edges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66000" y="41608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66000" y="46224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66000" y="509325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66000" y="554249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86665" y="376576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94736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12253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39928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489085" y="1285445"/>
            <a:ext cx="2200388" cy="2065680"/>
            <a:chOff x="7890077" y="944526"/>
            <a:chExt cx="2657071" cy="2505149"/>
          </a:xfrm>
          <a:noFill/>
        </p:grpSpPr>
        <p:sp>
          <p:nvSpPr>
            <p:cNvPr id="31" name="Freeform 30"/>
            <p:cNvSpPr/>
            <p:nvPr/>
          </p:nvSpPr>
          <p:spPr>
            <a:xfrm>
              <a:off x="7890077" y="944526"/>
              <a:ext cx="2657071" cy="2505149"/>
            </a:xfrm>
            <a:custGeom>
              <a:avLst/>
              <a:gdLst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6" fmla="*/ 338137 w 2776537"/>
                <a:gd name="connsiteY6" fmla="*/ 1223962 h 2362199"/>
                <a:gd name="connsiteX0" fmla="*/ 250825 w 2708275"/>
                <a:gd name="connsiteY0" fmla="*/ 1157287 h 2362199"/>
                <a:gd name="connsiteX1" fmla="*/ 269875 w 2708275"/>
                <a:gd name="connsiteY1" fmla="*/ 357187 h 2362199"/>
                <a:gd name="connsiteX2" fmla="*/ 2298700 w 2708275"/>
                <a:gd name="connsiteY2" fmla="*/ 271462 h 2362199"/>
                <a:gd name="connsiteX3" fmla="*/ 2384425 w 2708275"/>
                <a:gd name="connsiteY3" fmla="*/ 1985962 h 2362199"/>
                <a:gd name="connsiteX4" fmla="*/ 355600 w 2708275"/>
                <a:gd name="connsiteY4" fmla="*/ 2224087 h 2362199"/>
                <a:gd name="connsiteX5" fmla="*/ 250825 w 2708275"/>
                <a:gd name="connsiteY5" fmla="*/ 1157287 h 2362199"/>
                <a:gd name="connsiteX0" fmla="*/ 234950 w 2711450"/>
                <a:gd name="connsiteY0" fmla="*/ 347662 h 2497137"/>
                <a:gd name="connsiteX1" fmla="*/ 273050 w 2711450"/>
                <a:gd name="connsiteY1" fmla="*/ 357187 h 2497137"/>
                <a:gd name="connsiteX2" fmla="*/ 2301875 w 2711450"/>
                <a:gd name="connsiteY2" fmla="*/ 271462 h 2497137"/>
                <a:gd name="connsiteX3" fmla="*/ 2387600 w 2711450"/>
                <a:gd name="connsiteY3" fmla="*/ 1985962 h 2497137"/>
                <a:gd name="connsiteX4" fmla="*/ 358775 w 2711450"/>
                <a:gd name="connsiteY4" fmla="*/ 2224087 h 2497137"/>
                <a:gd name="connsiteX5" fmla="*/ 234950 w 2711450"/>
                <a:gd name="connsiteY5" fmla="*/ 347662 h 2497137"/>
                <a:gd name="connsiteX0" fmla="*/ 409575 w 2762250"/>
                <a:gd name="connsiteY0" fmla="*/ 2224087 h 2495549"/>
                <a:gd name="connsiteX1" fmla="*/ 323850 w 2762250"/>
                <a:gd name="connsiteY1" fmla="*/ 357187 h 2495549"/>
                <a:gd name="connsiteX2" fmla="*/ 2352675 w 2762250"/>
                <a:gd name="connsiteY2" fmla="*/ 271462 h 2495549"/>
                <a:gd name="connsiteX3" fmla="*/ 2438400 w 2762250"/>
                <a:gd name="connsiteY3" fmla="*/ 1985962 h 2495549"/>
                <a:gd name="connsiteX4" fmla="*/ 409575 w 2762250"/>
                <a:gd name="connsiteY4" fmla="*/ 2224087 h 2495549"/>
                <a:gd name="connsiteX0" fmla="*/ 333375 w 2686050"/>
                <a:gd name="connsiteY0" fmla="*/ 2212975 h 2473325"/>
                <a:gd name="connsiteX1" fmla="*/ 361950 w 2686050"/>
                <a:gd name="connsiteY1" fmla="*/ 412750 h 2473325"/>
                <a:gd name="connsiteX2" fmla="*/ 2276475 w 2686050"/>
                <a:gd name="connsiteY2" fmla="*/ 260350 h 2473325"/>
                <a:gd name="connsiteX3" fmla="*/ 2362200 w 2686050"/>
                <a:gd name="connsiteY3" fmla="*/ 1974850 h 2473325"/>
                <a:gd name="connsiteX4" fmla="*/ 333375 w 2686050"/>
                <a:gd name="connsiteY4" fmla="*/ 2212975 h 2473325"/>
                <a:gd name="connsiteX0" fmla="*/ 333375 w 2652712"/>
                <a:gd name="connsiteY0" fmla="*/ 2089150 h 2349500"/>
                <a:gd name="connsiteX1" fmla="*/ 333375 w 2652712"/>
                <a:gd name="connsiteY1" fmla="*/ 412750 h 2349500"/>
                <a:gd name="connsiteX2" fmla="*/ 2247900 w 2652712"/>
                <a:gd name="connsiteY2" fmla="*/ 260350 h 2349500"/>
                <a:gd name="connsiteX3" fmla="*/ 2333625 w 2652712"/>
                <a:gd name="connsiteY3" fmla="*/ 1974850 h 2349500"/>
                <a:gd name="connsiteX4" fmla="*/ 333375 w 2652712"/>
                <a:gd name="connsiteY4" fmla="*/ 2089150 h 2349500"/>
                <a:gd name="connsiteX0" fmla="*/ 319087 w 2538412"/>
                <a:gd name="connsiteY0" fmla="*/ 2108200 h 2413000"/>
                <a:gd name="connsiteX1" fmla="*/ 319087 w 2538412"/>
                <a:gd name="connsiteY1" fmla="*/ 431800 h 2413000"/>
                <a:gd name="connsiteX2" fmla="*/ 2233612 w 2538412"/>
                <a:gd name="connsiteY2" fmla="*/ 279400 h 2413000"/>
                <a:gd name="connsiteX3" fmla="*/ 2147887 w 2538412"/>
                <a:gd name="connsiteY3" fmla="*/ 2108200 h 2413000"/>
                <a:gd name="connsiteX4" fmla="*/ 319087 w 2538412"/>
                <a:gd name="connsiteY4" fmla="*/ 2108200 h 2413000"/>
                <a:gd name="connsiteX0" fmla="*/ 304800 w 2438400"/>
                <a:gd name="connsiteY0" fmla="*/ 1955800 h 2235200"/>
                <a:gd name="connsiteX1" fmla="*/ 304800 w 2438400"/>
                <a:gd name="connsiteY1" fmla="*/ 279400 h 2235200"/>
                <a:gd name="connsiteX2" fmla="*/ 2133600 w 2438400"/>
                <a:gd name="connsiteY2" fmla="*/ 279400 h 2235200"/>
                <a:gd name="connsiteX3" fmla="*/ 2133600 w 2438400"/>
                <a:gd name="connsiteY3" fmla="*/ 1955800 h 2235200"/>
                <a:gd name="connsiteX4" fmla="*/ 304800 w 2438400"/>
                <a:gd name="connsiteY4" fmla="*/ 19558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235200">
                  <a:moveTo>
                    <a:pt x="304800" y="1955800"/>
                  </a:moveTo>
                  <a:cubicBezTo>
                    <a:pt x="0" y="1676400"/>
                    <a:pt x="0" y="558800"/>
                    <a:pt x="304800" y="279400"/>
                  </a:cubicBezTo>
                  <a:cubicBezTo>
                    <a:pt x="609600" y="0"/>
                    <a:pt x="1828800" y="0"/>
                    <a:pt x="2133600" y="279400"/>
                  </a:cubicBezTo>
                  <a:cubicBezTo>
                    <a:pt x="2438400" y="558800"/>
                    <a:pt x="2438400" y="1676400"/>
                    <a:pt x="2133600" y="1955800"/>
                  </a:cubicBezTo>
                  <a:cubicBezTo>
                    <a:pt x="1828800" y="2235200"/>
                    <a:pt x="609600" y="2235200"/>
                    <a:pt x="304800" y="1955800"/>
                  </a:cubicBezTo>
                  <a:close/>
                </a:path>
              </a:pathLst>
            </a:custGeom>
            <a:grpFill/>
            <a:ln w="6350" algn="ctr">
              <a:noFill/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380411" y="1435100"/>
              <a:ext cx="1676402" cy="1491865"/>
              <a:chOff x="5812704" y="5001881"/>
              <a:chExt cx="1885060" cy="1654933"/>
            </a:xfrm>
            <a:grpFill/>
          </p:grpSpPr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097973" y="5001881"/>
                <a:ext cx="599791" cy="591704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latin typeface="Calibri" pitchFamily="34" charset="0"/>
                  </a:rPr>
                  <a:t>2</a:t>
                </a:r>
                <a:endParaRPr lang="bg-BG" sz="2000" b="1" dirty="0">
                  <a:latin typeface="Calibri" pitchFamily="34" charset="0"/>
                </a:endParaRPr>
              </a:p>
            </p:txBody>
          </p:sp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7097971" y="6100760"/>
                <a:ext cx="599791" cy="556054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latin typeface="Calibri" pitchFamily="34" charset="0"/>
                  </a:rPr>
                  <a:t>4</a:t>
                </a:r>
                <a:endParaRPr lang="bg-BG" sz="2000" b="1" dirty="0">
                  <a:latin typeface="Calibri" pitchFamily="34" charset="0"/>
                </a:endParaRPr>
              </a:p>
            </p:txBody>
          </p:sp>
          <p:sp>
            <p:nvSpPr>
              <p:cNvPr id="35" name="Oval 34"/>
              <p:cNvSpPr>
                <a:spLocks noChangeArrowheads="1"/>
              </p:cNvSpPr>
              <p:nvPr/>
            </p:nvSpPr>
            <p:spPr bwMode="auto">
              <a:xfrm>
                <a:off x="5812704" y="6100759"/>
                <a:ext cx="599791" cy="556055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latin typeface="Calibri" pitchFamily="34" charset="0"/>
                  </a:rPr>
                  <a:t>1</a:t>
                </a:r>
                <a:endParaRPr lang="bg-BG" sz="2000" b="1" dirty="0">
                  <a:latin typeface="Calibri" pitchFamily="34" charset="0"/>
                </a:endParaRP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5812705" y="5001883"/>
                <a:ext cx="599791" cy="591703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latin typeface="Calibri" pitchFamily="34" charset="0"/>
                  </a:rPr>
                  <a:t>3</a:t>
                </a:r>
                <a:endParaRPr lang="bg-BG" sz="2000" b="1" dirty="0">
                  <a:latin typeface="Calibri" pitchFamily="34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 noChangeShapeType="1"/>
                <a:stCxn id="33" idx="4"/>
                <a:endCxn id="34" idx="0"/>
              </p:cNvCxnSpPr>
              <p:nvPr/>
            </p:nvCxnSpPr>
            <p:spPr bwMode="auto">
              <a:xfrm rot="5400000">
                <a:off x="7144281" y="5847172"/>
                <a:ext cx="507174" cy="1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8" name="Straight Arrow Connector 37"/>
              <p:cNvCxnSpPr>
                <a:cxnSpLocks noChangeShapeType="1"/>
                <a:stCxn id="34" idx="2"/>
                <a:endCxn id="35" idx="6"/>
              </p:cNvCxnSpPr>
              <p:nvPr/>
            </p:nvCxnSpPr>
            <p:spPr bwMode="auto">
              <a:xfrm rot="10800000">
                <a:off x="6412496" y="6378788"/>
                <a:ext cx="685476" cy="176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9" name="Straight Arrow Connector 38"/>
              <p:cNvCxnSpPr>
                <a:cxnSpLocks noChangeShapeType="1"/>
                <a:stCxn id="33" idx="3"/>
                <a:endCxn id="35" idx="7"/>
              </p:cNvCxnSpPr>
              <p:nvPr/>
            </p:nvCxnSpPr>
            <p:spPr bwMode="auto">
              <a:xfrm rot="5400000">
                <a:off x="6417606" y="5413985"/>
                <a:ext cx="675259" cy="86115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0" name="Straight Arrow Connector 39"/>
              <p:cNvCxnSpPr>
                <a:cxnSpLocks noChangeShapeType="1"/>
                <a:stCxn id="36" idx="6"/>
                <a:endCxn id="33" idx="2"/>
              </p:cNvCxnSpPr>
              <p:nvPr/>
            </p:nvCxnSpPr>
            <p:spPr bwMode="auto">
              <a:xfrm>
                <a:off x="6412496" y="5297734"/>
                <a:ext cx="685477" cy="176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>
                <a:cxnSpLocks noChangeShapeType="1"/>
                <a:stCxn id="35" idx="0"/>
                <a:endCxn id="36" idx="4"/>
              </p:cNvCxnSpPr>
              <p:nvPr/>
            </p:nvCxnSpPr>
            <p:spPr bwMode="auto">
              <a:xfrm rot="5400000" flipH="1" flipV="1">
                <a:off x="5859014" y="5847161"/>
                <a:ext cx="507174" cy="1786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</p:grpSp>
      </p:grp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179450" y="1209563"/>
            <a:ext cx="2740118" cy="18481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1 -&gt; {2, 4}</a:t>
            </a:r>
          </a:p>
          <a:p>
            <a:r>
              <a:rPr lang="en-US" dirty="0"/>
              <a:t>2 -&gt; {3}</a:t>
            </a:r>
          </a:p>
          <a:p>
            <a:r>
              <a:rPr lang="en-US" dirty="0"/>
              <a:t>3 -&gt; {1}</a:t>
            </a:r>
          </a:p>
          <a:p>
            <a:r>
              <a:rPr lang="en-US" dirty="0"/>
              <a:t>4 -&gt; {2}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623408" y="5784507"/>
            <a:ext cx="6556366" cy="740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{1,2}, {1,4}, {2,3}, {3,1}, {4,2}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00900"/>
              </p:ext>
            </p:extLst>
          </p:nvPr>
        </p:nvGraphicFramePr>
        <p:xfrm>
          <a:off x="7612780" y="4096114"/>
          <a:ext cx="2039000" cy="1827532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509750">
                  <a:extLst>
                    <a:ext uri="{9D8B030D-6E8A-4147-A177-3AD203B41FA5}">
                      <a16:colId xmlns:a16="http://schemas.microsoft.com/office/drawing/2014/main" val="1291539693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312791880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292043872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989931600"/>
                    </a:ext>
                  </a:extLst>
                </a:gridCol>
              </a:tblGrid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6585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62455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27417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5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51000" y="1269375"/>
            <a:ext cx="9540000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nn-NO" dirty="0"/>
              <a:t>g = [</a:t>
            </a:r>
          </a:p>
          <a:p>
            <a:r>
              <a:rPr lang="nn-NO" dirty="0"/>
              <a:t>    [3, 6],</a:t>
            </a:r>
          </a:p>
          <a:p>
            <a:r>
              <a:rPr lang="nn-NO" dirty="0"/>
              <a:t>    [2, 3, 4, 5, 6],</a:t>
            </a:r>
          </a:p>
          <a:p>
            <a:r>
              <a:rPr lang="nn-NO" dirty="0"/>
              <a:t>    [1, 4, 5],</a:t>
            </a:r>
          </a:p>
          <a:p>
            <a:r>
              <a:rPr lang="nn-NO" dirty="0"/>
              <a:t>    [0, 1, 5],</a:t>
            </a:r>
          </a:p>
          <a:p>
            <a:r>
              <a:rPr lang="nn-NO" dirty="0"/>
              <a:t>    [1, 2, 6],</a:t>
            </a:r>
          </a:p>
          <a:p>
            <a:r>
              <a:rPr lang="nn-NO" dirty="0"/>
              <a:t>    [1, 2, 3],</a:t>
            </a:r>
          </a:p>
          <a:p>
            <a:r>
              <a:rPr lang="nn-NO" dirty="0"/>
              <a:t>    [0, 1, 4],</a:t>
            </a:r>
          </a:p>
          <a:p>
            <a:r>
              <a:rPr lang="nn-NO" dirty="0"/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Add an edge { 3 &lt;-&gt; 6 }</a:t>
            </a:r>
          </a:p>
          <a:p>
            <a:r>
              <a:rPr lang="en-US" dirty="0"/>
              <a:t>g[3].append(6)</a:t>
            </a:r>
          </a:p>
          <a:p>
            <a:r>
              <a:rPr lang="en-US" dirty="0"/>
              <a:t>g[6].append(3)</a:t>
            </a:r>
          </a:p>
          <a:p>
            <a:r>
              <a:rPr lang="en-US" dirty="0" err="1"/>
              <a:t>child_nodes</a:t>
            </a:r>
            <a:r>
              <a:rPr lang="en-US" dirty="0"/>
              <a:t> = g[1] </a:t>
            </a:r>
            <a:r>
              <a:rPr lang="en-US" i="1" dirty="0">
                <a:solidFill>
                  <a:schemeClr val="accent2"/>
                </a:solidFill>
              </a:rPr>
              <a:t># List the children of node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List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8B3DA9-F6F7-4396-8E79-2C5FEB19242C}"/>
              </a:ext>
            </a:extLst>
          </p:cNvPr>
          <p:cNvGrpSpPr/>
          <p:nvPr/>
        </p:nvGrpSpPr>
        <p:grpSpPr>
          <a:xfrm>
            <a:off x="7986000" y="1359000"/>
            <a:ext cx="2743200" cy="2378075"/>
            <a:chOff x="6387407" y="1779589"/>
            <a:chExt cx="2625969" cy="2378075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1D13DA0C-7ED6-4590-84D2-B22B4F0A67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E7C3BB8-A010-4659-A139-D4894B4DC5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68359EA-0778-46BA-B149-93A362087E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A7412496-ECC2-4AC2-9108-697241C39D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13C75CD1-A7C3-4AED-960C-72E54E4CE8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4355C203-F647-4BD4-B6F0-34E322C5D2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E76AE7E3-8B44-4B0F-9D15-C922B356E7C4}"/>
                </a:ext>
              </a:extLst>
            </p:cNvPr>
            <p:cNvCxnSpPr>
              <a:cxnSpLocks noChangeAspect="1" noChangeShapeType="1"/>
              <a:stCxn id="8" idx="2"/>
              <a:endCxn id="9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26194367-DE17-41BD-9190-42734BE8400F}"/>
                </a:ext>
              </a:extLst>
            </p:cNvPr>
            <p:cNvCxnSpPr>
              <a:cxnSpLocks noChangeAspect="1" noChangeShapeType="1"/>
              <a:stCxn id="8" idx="6"/>
              <a:endCxn id="25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4">
              <a:extLst>
                <a:ext uri="{FF2B5EF4-FFF2-40B4-BE49-F238E27FC236}">
                  <a16:creationId xmlns:a16="http://schemas.microsoft.com/office/drawing/2014/main" id="{1BBCE72F-9342-419C-B72C-7CB05987BA5F}"/>
                </a:ext>
              </a:extLst>
            </p:cNvPr>
            <p:cNvCxnSpPr>
              <a:cxnSpLocks noChangeAspect="1" noChangeShapeType="1"/>
              <a:stCxn id="25" idx="4"/>
              <a:endCxn id="12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2F4DC288-839A-42C6-8199-1F16C943B7C4}"/>
                </a:ext>
              </a:extLst>
            </p:cNvPr>
            <p:cNvCxnSpPr>
              <a:cxnSpLocks noChangeAspect="1" noChangeShapeType="1"/>
              <a:stCxn id="9" idx="5"/>
              <a:endCxn id="11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6">
              <a:extLst>
                <a:ext uri="{FF2B5EF4-FFF2-40B4-BE49-F238E27FC236}">
                  <a16:creationId xmlns:a16="http://schemas.microsoft.com/office/drawing/2014/main" id="{828ADFC9-2766-40B3-BBB4-FBB839105BC2}"/>
                </a:ext>
              </a:extLst>
            </p:cNvPr>
            <p:cNvCxnSpPr>
              <a:cxnSpLocks noChangeAspect="1" noChangeShapeType="1"/>
              <a:stCxn id="9" idx="4"/>
              <a:endCxn id="10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0B40094A-480C-4683-87D8-F70FB7C3DF51}"/>
                </a:ext>
              </a:extLst>
            </p:cNvPr>
            <p:cNvCxnSpPr>
              <a:cxnSpLocks noChangeAspect="1" noChangeShapeType="1"/>
              <a:stCxn id="10" idx="5"/>
              <a:endCxn id="13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5">
              <a:extLst>
                <a:ext uri="{FF2B5EF4-FFF2-40B4-BE49-F238E27FC236}">
                  <a16:creationId xmlns:a16="http://schemas.microsoft.com/office/drawing/2014/main" id="{C535C56E-A95A-4992-AD8E-9069C1952C80}"/>
                </a:ext>
              </a:extLst>
            </p:cNvPr>
            <p:cNvCxnSpPr>
              <a:cxnSpLocks noChangeAspect="1" noChangeShapeType="1"/>
              <a:stCxn id="25" idx="2"/>
              <a:endCxn id="11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6">
              <a:extLst>
                <a:ext uri="{FF2B5EF4-FFF2-40B4-BE49-F238E27FC236}">
                  <a16:creationId xmlns:a16="http://schemas.microsoft.com/office/drawing/2014/main" id="{5EF9C825-EC7C-40F9-ABFA-B1DEED5551D4}"/>
                </a:ext>
              </a:extLst>
            </p:cNvPr>
            <p:cNvCxnSpPr>
              <a:cxnSpLocks noChangeAspect="1" noChangeShapeType="1"/>
              <a:stCxn id="11" idx="4"/>
              <a:endCxn id="13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7">
              <a:extLst>
                <a:ext uri="{FF2B5EF4-FFF2-40B4-BE49-F238E27FC236}">
                  <a16:creationId xmlns:a16="http://schemas.microsoft.com/office/drawing/2014/main" id="{72EC64F2-F635-4F43-9B3E-E234C4564468}"/>
                </a:ext>
              </a:extLst>
            </p:cNvPr>
            <p:cNvCxnSpPr>
              <a:cxnSpLocks noChangeAspect="1" noChangeShapeType="1"/>
              <a:stCxn id="12" idx="3"/>
              <a:endCxn id="13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8">
              <a:extLst>
                <a:ext uri="{FF2B5EF4-FFF2-40B4-BE49-F238E27FC236}">
                  <a16:creationId xmlns:a16="http://schemas.microsoft.com/office/drawing/2014/main" id="{845435B2-A810-4797-BC8C-CBFBF6BE275E}"/>
                </a:ext>
              </a:extLst>
            </p:cNvPr>
            <p:cNvCxnSpPr>
              <a:cxnSpLocks noChangeAspect="1" noChangeShapeType="1"/>
              <a:stCxn id="10" idx="6"/>
              <a:endCxn id="11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9">
              <a:extLst>
                <a:ext uri="{FF2B5EF4-FFF2-40B4-BE49-F238E27FC236}">
                  <a16:creationId xmlns:a16="http://schemas.microsoft.com/office/drawing/2014/main" id="{C0FD2BFD-EE66-48FB-B8EA-08D13CDF640F}"/>
                </a:ext>
              </a:extLst>
            </p:cNvPr>
            <p:cNvCxnSpPr>
              <a:cxnSpLocks noChangeAspect="1" noChangeShapeType="1"/>
              <a:stCxn id="11" idx="5"/>
              <a:endCxn id="12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F1364AFB-0647-4F49-BF2F-5648D41840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56466" y="1178898"/>
            <a:ext cx="6751322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graph = [</a:t>
            </a:r>
          </a:p>
          <a:p>
            <a:r>
              <a:rPr lang="en-US" dirty="0"/>
              <a:t>    [0, 0, 0, 1, 0, 0, 1],  </a:t>
            </a:r>
            <a:r>
              <a:rPr lang="en-US" dirty="0">
                <a:solidFill>
                  <a:schemeClr val="accent2"/>
                </a:solidFill>
              </a:rPr>
              <a:t># node 0</a:t>
            </a:r>
          </a:p>
          <a:p>
            <a:r>
              <a:rPr lang="en-US" dirty="0"/>
              <a:t>    [0, 0, 1, 1, 1, 1, 1],  </a:t>
            </a:r>
            <a:r>
              <a:rPr lang="en-US" dirty="0">
                <a:solidFill>
                  <a:schemeClr val="accent2"/>
                </a:solidFill>
              </a:rPr>
              <a:t># node 1</a:t>
            </a:r>
          </a:p>
          <a:p>
            <a:r>
              <a:rPr lang="en-US" dirty="0"/>
              <a:t>    [0, 1, 0, 0, 1, 1, 0],  </a:t>
            </a:r>
            <a:r>
              <a:rPr lang="en-US" dirty="0">
                <a:solidFill>
                  <a:schemeClr val="accent2"/>
                </a:solidFill>
              </a:rPr>
              <a:t># node 2</a:t>
            </a:r>
          </a:p>
          <a:p>
            <a:r>
              <a:rPr lang="en-US" dirty="0"/>
              <a:t>    [1, 1, 0, 0, 0, 1, 0],  </a:t>
            </a:r>
            <a:r>
              <a:rPr lang="en-US" dirty="0">
                <a:solidFill>
                  <a:schemeClr val="accent2"/>
                </a:solidFill>
              </a:rPr>
              <a:t># node 3</a:t>
            </a:r>
          </a:p>
          <a:p>
            <a:r>
              <a:rPr lang="en-US" dirty="0"/>
              <a:t>    [0, 1, 1, 0, 0, 0, 1],  </a:t>
            </a:r>
            <a:r>
              <a:rPr lang="en-US" dirty="0">
                <a:solidFill>
                  <a:schemeClr val="accent2"/>
                </a:solidFill>
              </a:rPr>
              <a:t># node 4</a:t>
            </a:r>
          </a:p>
          <a:p>
            <a:r>
              <a:rPr lang="en-US" dirty="0"/>
              <a:t>    [0, 1, 1, 1, 0, 0, 0],  </a:t>
            </a:r>
            <a:r>
              <a:rPr lang="en-US" dirty="0">
                <a:solidFill>
                  <a:schemeClr val="accent2"/>
                </a:solidFill>
              </a:rPr>
              <a:t># node 5</a:t>
            </a:r>
          </a:p>
          <a:p>
            <a:r>
              <a:rPr lang="en-US" dirty="0"/>
              <a:t>    [1, 1, 0, 0, 1, 0, 0],  </a:t>
            </a:r>
            <a:r>
              <a:rPr lang="en-US" dirty="0">
                <a:solidFill>
                  <a:schemeClr val="accent2"/>
                </a:solidFill>
              </a:rPr>
              <a:t># node 6</a:t>
            </a:r>
          </a:p>
          <a:p>
            <a:r>
              <a:rPr lang="en-US" dirty="0"/>
              <a:t>]</a:t>
            </a:r>
          </a:p>
          <a:p>
            <a:r>
              <a:rPr lang="en-US" dirty="0">
                <a:solidFill>
                  <a:schemeClr val="accent2"/>
                </a:solidFill>
              </a:rPr>
              <a:t># Add an edge { 3 -&gt; 6 }</a:t>
            </a:r>
          </a:p>
          <a:p>
            <a:r>
              <a:rPr lang="en-US" dirty="0"/>
              <a:t>graph[3][6] = 1</a:t>
            </a:r>
          </a:p>
          <a:p>
            <a:r>
              <a:rPr lang="en-US" dirty="0">
                <a:solidFill>
                  <a:schemeClr val="accent2"/>
                </a:solidFill>
              </a:rPr>
              <a:t># List the children of node 1</a:t>
            </a:r>
          </a:p>
          <a:p>
            <a:r>
              <a:rPr lang="en-US" dirty="0" err="1"/>
              <a:t>child_nodes</a:t>
            </a:r>
            <a:r>
              <a:rPr lang="en-US" dirty="0"/>
              <a:t> = graph[1]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Matrix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82B25B-4BE1-45C8-BDA8-8DBE2B1EADA9}"/>
              </a:ext>
            </a:extLst>
          </p:cNvPr>
          <p:cNvGrpSpPr/>
          <p:nvPr/>
        </p:nvGrpSpPr>
        <p:grpSpPr>
          <a:xfrm>
            <a:off x="9535534" y="1314000"/>
            <a:ext cx="2572783" cy="2230341"/>
            <a:chOff x="6387407" y="1779589"/>
            <a:chExt cx="2625969" cy="2378075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6461E60-01B2-49E2-AE4A-B81D67052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050D6B-A12E-4D87-B529-A4491E9574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C6A6F6-E489-4C3F-9300-72BCF2424B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5D0BD4-A452-4200-80FB-54ED806301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420BC3-FC05-4F32-BCCE-4DE7E556DA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71750A-B98F-43D1-9068-BDA2C17EA7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92876041-B1E5-4C95-A3C2-686D2A7A0817}"/>
                </a:ext>
              </a:extLst>
            </p:cNvPr>
            <p:cNvCxnSpPr>
              <a:cxnSpLocks noChangeAspect="1" noChangeShapeType="1"/>
              <a:stCxn id="6" idx="2"/>
              <a:endCxn id="8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20E42661-1D86-4F2E-B6ED-B477D6FABC69}"/>
                </a:ext>
              </a:extLst>
            </p:cNvPr>
            <p:cNvCxnSpPr>
              <a:cxnSpLocks noChangeAspect="1" noChangeShapeType="1"/>
              <a:stCxn id="6" idx="6"/>
              <a:endCxn id="24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A16CC3B0-BE35-4E4F-9B6F-EBF293012EEB}"/>
                </a:ext>
              </a:extLst>
            </p:cNvPr>
            <p:cNvCxnSpPr>
              <a:cxnSpLocks noChangeAspect="1" noChangeShapeType="1"/>
              <a:stCxn id="24" idx="4"/>
              <a:endCxn id="11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163859BE-2C34-484E-8BD2-440E67A3CA5A}"/>
                </a:ext>
              </a:extLst>
            </p:cNvPr>
            <p:cNvCxnSpPr>
              <a:cxnSpLocks noChangeAspect="1" noChangeShapeType="1"/>
              <a:stCxn id="8" idx="5"/>
              <a:endCxn id="10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081723B9-F8E3-4E77-9ED2-B4736618F1EA}"/>
                </a:ext>
              </a:extLst>
            </p:cNvPr>
            <p:cNvCxnSpPr>
              <a:cxnSpLocks noChangeAspect="1" noChangeShapeType="1"/>
              <a:stCxn id="8" idx="4"/>
              <a:endCxn id="9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C37E61CC-721F-4799-96F6-574EE726FC24}"/>
                </a:ext>
              </a:extLst>
            </p:cNvPr>
            <p:cNvCxnSpPr>
              <a:cxnSpLocks noChangeAspect="1" noChangeShapeType="1"/>
              <a:stCxn id="9" idx="5"/>
              <a:endCxn id="12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5">
              <a:extLst>
                <a:ext uri="{FF2B5EF4-FFF2-40B4-BE49-F238E27FC236}">
                  <a16:creationId xmlns:a16="http://schemas.microsoft.com/office/drawing/2014/main" id="{610689DB-D194-409C-8D5E-446DC2CA167D}"/>
                </a:ext>
              </a:extLst>
            </p:cNvPr>
            <p:cNvCxnSpPr>
              <a:cxnSpLocks noChangeAspect="1" noChangeShapeType="1"/>
              <a:stCxn id="24" idx="2"/>
              <a:endCxn id="10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582725F0-DC47-452B-8035-7933E61B13F9}"/>
                </a:ext>
              </a:extLst>
            </p:cNvPr>
            <p:cNvCxnSpPr>
              <a:cxnSpLocks noChangeAspect="1" noChangeShapeType="1"/>
              <a:stCxn id="10" idx="4"/>
              <a:endCxn id="12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57CD3EFF-63D6-48D1-9003-FE6DFF4D59EF}"/>
                </a:ext>
              </a:extLst>
            </p:cNvPr>
            <p:cNvCxnSpPr>
              <a:cxnSpLocks noChangeAspect="1" noChangeShapeType="1"/>
              <a:stCxn id="11" idx="3"/>
              <a:endCxn id="12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1448C602-EFA4-4CB7-A6D5-8154976A6831}"/>
                </a:ext>
              </a:extLst>
            </p:cNvPr>
            <p:cNvCxnSpPr>
              <a:cxnSpLocks noChangeAspect="1" noChangeShapeType="1"/>
              <a:stCxn id="9" idx="6"/>
              <a:endCxn id="10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9">
              <a:extLst>
                <a:ext uri="{FF2B5EF4-FFF2-40B4-BE49-F238E27FC236}">
                  <a16:creationId xmlns:a16="http://schemas.microsoft.com/office/drawing/2014/main" id="{FEF13553-A12C-48E9-B0E2-20CD4E7AAB38}"/>
                </a:ext>
              </a:extLst>
            </p:cNvPr>
            <p:cNvCxnSpPr>
              <a:cxnSpLocks noChangeAspect="1" noChangeShapeType="1"/>
              <a:stCxn id="10" idx="5"/>
              <a:endCxn id="11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24" name="Oval 30">
              <a:extLst>
                <a:ext uri="{FF2B5EF4-FFF2-40B4-BE49-F238E27FC236}">
                  <a16:creationId xmlns:a16="http://schemas.microsoft.com/office/drawing/2014/main" id="{A462CAB5-050B-4A3C-B9B4-9D84EF5069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6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01000" y="1289726"/>
            <a:ext cx="8613542" cy="4850147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class Edge: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parent, child):</a:t>
            </a:r>
          </a:p>
          <a:p>
            <a:r>
              <a:rPr lang="en-US" dirty="0"/>
              <a:t>        </a:t>
            </a:r>
            <a:r>
              <a:rPr lang="en-US" dirty="0" err="1"/>
              <a:t>self.parent</a:t>
            </a:r>
            <a:r>
              <a:rPr lang="en-US" dirty="0"/>
              <a:t> = parent</a:t>
            </a:r>
          </a:p>
          <a:p>
            <a:r>
              <a:rPr lang="en-US" dirty="0"/>
              <a:t>        </a:t>
            </a:r>
            <a:r>
              <a:rPr lang="en-US" dirty="0" err="1"/>
              <a:t>self.child</a:t>
            </a:r>
            <a:r>
              <a:rPr lang="en-US" dirty="0"/>
              <a:t> = child</a:t>
            </a:r>
          </a:p>
          <a:p>
            <a:r>
              <a:rPr lang="en-US" dirty="0"/>
              <a:t>graph = [</a:t>
            </a:r>
          </a:p>
          <a:p>
            <a:r>
              <a:rPr lang="en-US" dirty="0"/>
              <a:t>    Edge(0, 3),</a:t>
            </a:r>
          </a:p>
          <a:p>
            <a:r>
              <a:rPr lang="en-US" dirty="0"/>
              <a:t>    Edge(0, 6),</a:t>
            </a:r>
          </a:p>
          <a:p>
            <a:r>
              <a:rPr lang="en-US" dirty="0"/>
              <a:t>]</a:t>
            </a:r>
          </a:p>
          <a:p>
            <a:r>
              <a:rPr lang="en-US" dirty="0">
                <a:solidFill>
                  <a:schemeClr val="accent2"/>
                </a:solidFill>
              </a:rPr>
              <a:t># Add an edge { 3 -&gt; 6 }</a:t>
            </a:r>
          </a:p>
          <a:p>
            <a:r>
              <a:rPr lang="en-US" dirty="0" err="1"/>
              <a:t>graph.append</a:t>
            </a:r>
            <a:r>
              <a:rPr lang="en-US" dirty="0"/>
              <a:t>(Edge(3, 6))</a:t>
            </a:r>
          </a:p>
          <a:p>
            <a:r>
              <a:rPr lang="en-US" dirty="0">
                <a:solidFill>
                  <a:schemeClr val="accent2"/>
                </a:solidFill>
              </a:rPr>
              <a:t># List the children of node 1</a:t>
            </a:r>
          </a:p>
          <a:p>
            <a:r>
              <a:rPr lang="en-US" dirty="0" err="1"/>
              <a:t>child_nodes</a:t>
            </a:r>
            <a:r>
              <a:rPr lang="en-US" dirty="0"/>
              <a:t> = [e for e in graph if </a:t>
            </a:r>
            <a:r>
              <a:rPr lang="en-US" dirty="0" err="1"/>
              <a:t>e.parent</a:t>
            </a:r>
            <a:r>
              <a:rPr lang="en-US" dirty="0"/>
              <a:t> == 1]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List of Edges</a:t>
            </a:r>
          </a:p>
        </p:txBody>
      </p:sp>
    </p:spTree>
    <p:extLst>
      <p:ext uri="{BB962C8B-B14F-4D97-AF65-F5344CB8AC3E}">
        <p14:creationId xmlns:p14="http://schemas.microsoft.com/office/powerpoint/2010/main" val="322876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01000" y="1289726"/>
            <a:ext cx="8613542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graph = {</a:t>
            </a:r>
          </a:p>
          <a:p>
            <a:r>
              <a:rPr lang="en-US" dirty="0"/>
              <a:t>    'Sofia': ['Plovdiv', 'Ruse', 'Varna'],</a:t>
            </a:r>
          </a:p>
          <a:p>
            <a:r>
              <a:rPr lang="en-US" dirty="0"/>
              <a:t>    'Plovdiv': ['Ruse', 'Sofia'],</a:t>
            </a:r>
          </a:p>
          <a:p>
            <a:r>
              <a:rPr lang="en-US" dirty="0"/>
              <a:t>    'Ruse': ['Plovdiv', 'Varna'],</a:t>
            </a:r>
          </a:p>
          <a:p>
            <a:r>
              <a:rPr lang="en-US" dirty="0"/>
              <a:t>    'Varna': ['Ruse', 'Sofia']</a:t>
            </a:r>
          </a:p>
          <a:p>
            <a:r>
              <a:rPr lang="en-US" dirty="0"/>
              <a:t>}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# Adding a new edge</a:t>
            </a:r>
          </a:p>
          <a:p>
            <a:r>
              <a:rPr lang="en-US" dirty="0"/>
              <a:t>graph['Varna'].append('Plovdiv')</a:t>
            </a:r>
          </a:p>
          <a:p>
            <a:r>
              <a:rPr lang="en-US" dirty="0"/>
              <a:t>graph['Plovdiv'].append('Varna’)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# All </a:t>
            </a:r>
            <a:r>
              <a:rPr lang="en-US" dirty="0" err="1">
                <a:solidFill>
                  <a:schemeClr val="accent2"/>
                </a:solidFill>
              </a:rPr>
              <a:t>neighbours</a:t>
            </a:r>
            <a:r>
              <a:rPr lang="en-US" dirty="0">
                <a:solidFill>
                  <a:schemeClr val="accent2"/>
                </a:solidFill>
              </a:rPr>
              <a:t> of node with id 'Sofia'</a:t>
            </a:r>
          </a:p>
          <a:p>
            <a:r>
              <a:rPr lang="en-US" dirty="0" err="1"/>
              <a:t>child_nodes</a:t>
            </a:r>
            <a:r>
              <a:rPr lang="en-US" dirty="0"/>
              <a:t> = graph['Sofia']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Dictionary</a:t>
            </a:r>
          </a:p>
        </p:txBody>
      </p:sp>
    </p:spTree>
    <p:extLst>
      <p:ext uri="{BB962C8B-B14F-4D97-AF65-F5344CB8AC3E}">
        <p14:creationId xmlns:p14="http://schemas.microsoft.com/office/powerpoint/2010/main" val="258750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common technique to </a:t>
            </a:r>
            <a:r>
              <a:rPr lang="en-US" b="1" dirty="0">
                <a:solidFill>
                  <a:schemeClr val="bg1"/>
                </a:solidFill>
              </a:rPr>
              <a:t>speed 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working with graphs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Numbering the nodes </a:t>
            </a:r>
            <a:r>
              <a:rPr lang="en-US" dirty="0"/>
              <a:t>and accessing them by index (not by name)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95852" y="3048000"/>
            <a:ext cx="2743200" cy="2378075"/>
            <a:chOff x="6387407" y="1779589"/>
            <a:chExt cx="2625969" cy="2378075"/>
          </a:xfrm>
        </p:grpSpPr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0" name="Oval 10"/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1" name="Oval 11"/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12"/>
            <p:cNvCxnSpPr>
              <a:cxnSpLocks noChangeAspect="1" noChangeShapeType="1"/>
              <a:stCxn id="6" idx="2"/>
              <a:endCxn id="7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Aspect="1" noChangeShapeType="1"/>
              <a:stCxn id="6" idx="6"/>
              <a:endCxn id="23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Aspect="1" noChangeShapeType="1"/>
              <a:stCxn id="23" idx="4"/>
              <a:endCxn id="10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Aspect="1" noChangeShapeType="1"/>
              <a:stCxn id="7" idx="5"/>
              <a:endCxn id="9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Aspect="1" noChangeShapeType="1"/>
              <a:stCxn id="7" idx="4"/>
              <a:endCxn id="8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Aspect="1" noChangeShapeType="1"/>
              <a:stCxn id="8" idx="5"/>
              <a:endCxn id="11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5"/>
            <p:cNvCxnSpPr>
              <a:cxnSpLocks noChangeAspect="1" noChangeShapeType="1"/>
              <a:stCxn id="23" idx="2"/>
              <a:endCxn id="9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6"/>
            <p:cNvCxnSpPr>
              <a:cxnSpLocks noChangeAspect="1" noChangeShapeType="1"/>
              <a:stCxn id="9" idx="4"/>
              <a:endCxn id="11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7"/>
            <p:cNvCxnSpPr>
              <a:cxnSpLocks noChangeAspect="1" noChangeShapeType="1"/>
              <a:stCxn id="10" idx="3"/>
              <a:endCxn id="11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8"/>
            <p:cNvCxnSpPr>
              <a:cxnSpLocks noChangeAspect="1" noChangeShapeType="1"/>
              <a:stCxn id="8" idx="6"/>
              <a:endCxn id="9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9"/>
            <p:cNvCxnSpPr>
              <a:cxnSpLocks noChangeAspect="1" noChangeShapeType="1"/>
              <a:stCxn id="9" idx="5"/>
              <a:endCxn id="10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23" name="Oval 30"/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94476" y="2819401"/>
            <a:ext cx="4425924" cy="2822553"/>
            <a:chOff x="6557591" y="1785456"/>
            <a:chExt cx="2331507" cy="2318083"/>
          </a:xfrm>
        </p:grpSpPr>
        <p:sp>
          <p:nvSpPr>
            <p:cNvPr id="25" name="Oval 6"/>
            <p:cNvSpPr>
              <a:spLocks noChangeAspect="1" noChangeArrowheads="1"/>
            </p:cNvSpPr>
            <p:nvPr/>
          </p:nvSpPr>
          <p:spPr bwMode="auto">
            <a:xfrm>
              <a:off x="7472905" y="1785456"/>
              <a:ext cx="577089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Ruse</a:t>
              </a:r>
            </a:p>
          </p:txBody>
        </p:sp>
        <p:sp>
          <p:nvSpPr>
            <p:cNvPr id="26" name="Oval 7"/>
            <p:cNvSpPr>
              <a:spLocks noChangeAspect="1" noChangeArrowheads="1"/>
            </p:cNvSpPr>
            <p:nvPr/>
          </p:nvSpPr>
          <p:spPr bwMode="auto">
            <a:xfrm>
              <a:off x="6612273" y="2008188"/>
              <a:ext cx="634901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latin typeface="Calibri" pitchFamily="34" charset="0"/>
                </a:rPr>
                <a:t>Plovdiv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6557591" y="3121026"/>
              <a:ext cx="689583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latin typeface="Calibri" pitchFamily="34" charset="0"/>
                </a:rPr>
                <a:t>Bourgas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" name="Oval 9"/>
            <p:cNvSpPr>
              <a:spLocks noChangeAspect="1" noChangeArrowheads="1"/>
            </p:cNvSpPr>
            <p:nvPr/>
          </p:nvSpPr>
          <p:spPr bwMode="auto">
            <a:xfrm>
              <a:off x="7414402" y="2661588"/>
              <a:ext cx="65070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Sofia</a:t>
              </a:r>
            </a:p>
          </p:txBody>
        </p:sp>
        <p:sp>
          <p:nvSpPr>
            <p:cNvPr id="29" name="Oval 10"/>
            <p:cNvSpPr>
              <a:spLocks noChangeAspect="1" noChangeArrowheads="1"/>
            </p:cNvSpPr>
            <p:nvPr/>
          </p:nvSpPr>
          <p:spPr bwMode="auto">
            <a:xfrm>
              <a:off x="8210558" y="3213357"/>
              <a:ext cx="678540" cy="63727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noProof="1">
                  <a:latin typeface="Calibri" pitchFamily="34" charset="0"/>
                </a:rPr>
                <a:t>Stara</a:t>
              </a:r>
              <a:r>
                <a:rPr lang="en-US" sz="2000" b="1" dirty="0">
                  <a:latin typeface="Calibri" pitchFamily="34" charset="0"/>
                </a:rPr>
                <a:t> Zagora</a:t>
              </a:r>
            </a:p>
          </p:txBody>
        </p:sp>
        <p:sp>
          <p:nvSpPr>
            <p:cNvPr id="30" name="Oval 11"/>
            <p:cNvSpPr>
              <a:spLocks noChangeAspect="1" noChangeArrowheads="1"/>
            </p:cNvSpPr>
            <p:nvPr/>
          </p:nvSpPr>
          <p:spPr bwMode="auto">
            <a:xfrm>
              <a:off x="7415986" y="3600301"/>
              <a:ext cx="649123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Pleven</a:t>
              </a:r>
            </a:p>
          </p:txBody>
        </p:sp>
        <p:cxnSp>
          <p:nvCxnSpPr>
            <p:cNvPr id="31" name="AutoShape 12"/>
            <p:cNvCxnSpPr>
              <a:cxnSpLocks noChangeAspect="1" noChangeShapeType="1"/>
              <a:stCxn id="25" idx="2"/>
              <a:endCxn id="26" idx="6"/>
            </p:cNvCxnSpPr>
            <p:nvPr/>
          </p:nvCxnSpPr>
          <p:spPr bwMode="auto">
            <a:xfrm flipH="1">
              <a:off x="7247174" y="2037075"/>
              <a:ext cx="225731" cy="22193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2" name="AutoShape 13"/>
            <p:cNvCxnSpPr>
              <a:cxnSpLocks noChangeAspect="1" noChangeShapeType="1"/>
              <a:stCxn id="25" idx="6"/>
              <a:endCxn id="42" idx="1"/>
            </p:cNvCxnSpPr>
            <p:nvPr/>
          </p:nvCxnSpPr>
          <p:spPr bwMode="auto">
            <a:xfrm>
              <a:off x="8049994" y="2037075"/>
              <a:ext cx="281754" cy="31944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4"/>
            <p:cNvCxnSpPr>
              <a:cxnSpLocks noChangeAspect="1" noChangeShapeType="1"/>
              <a:stCxn id="42" idx="4"/>
              <a:endCxn id="29" idx="0"/>
            </p:cNvCxnSpPr>
            <p:nvPr/>
          </p:nvCxnSpPr>
          <p:spPr bwMode="auto">
            <a:xfrm>
              <a:off x="8527421" y="2786065"/>
              <a:ext cx="22407" cy="4272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4" name="AutoShape 15"/>
            <p:cNvCxnSpPr>
              <a:cxnSpLocks noChangeAspect="1" noChangeShapeType="1"/>
              <a:stCxn id="26" idx="5"/>
              <a:endCxn id="28" idx="1"/>
            </p:cNvCxnSpPr>
            <p:nvPr/>
          </p:nvCxnSpPr>
          <p:spPr bwMode="auto">
            <a:xfrm>
              <a:off x="7154195" y="2436373"/>
              <a:ext cx="355501" cy="29891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5" name="AutoShape 16"/>
            <p:cNvCxnSpPr>
              <a:cxnSpLocks noChangeAspect="1" noChangeShapeType="1"/>
              <a:stCxn id="26" idx="4"/>
              <a:endCxn id="27" idx="0"/>
            </p:cNvCxnSpPr>
            <p:nvPr/>
          </p:nvCxnSpPr>
          <p:spPr bwMode="auto">
            <a:xfrm flipH="1">
              <a:off x="6902383" y="2509838"/>
              <a:ext cx="27341" cy="61118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6" name="AutoShape 17"/>
            <p:cNvCxnSpPr>
              <a:cxnSpLocks noChangeAspect="1" noChangeShapeType="1"/>
              <a:stCxn id="27" idx="5"/>
              <a:endCxn id="30" idx="2"/>
            </p:cNvCxnSpPr>
            <p:nvPr/>
          </p:nvCxnSpPr>
          <p:spPr bwMode="auto">
            <a:xfrm>
              <a:off x="7146187" y="3550565"/>
              <a:ext cx="269799" cy="3013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7" name="AutoShape 25"/>
            <p:cNvCxnSpPr>
              <a:cxnSpLocks noChangeAspect="1" noChangeShapeType="1"/>
              <a:stCxn id="42" idx="2"/>
              <a:endCxn id="28" idx="7"/>
            </p:cNvCxnSpPr>
            <p:nvPr/>
          </p:nvCxnSpPr>
          <p:spPr bwMode="auto">
            <a:xfrm flipH="1">
              <a:off x="7969815" y="2534446"/>
              <a:ext cx="280883" cy="20084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8" name="AutoShape 26"/>
            <p:cNvCxnSpPr>
              <a:cxnSpLocks noChangeAspect="1" noChangeShapeType="1"/>
              <a:stCxn id="28" idx="4"/>
              <a:endCxn id="30" idx="0"/>
            </p:cNvCxnSpPr>
            <p:nvPr/>
          </p:nvCxnSpPr>
          <p:spPr bwMode="auto">
            <a:xfrm>
              <a:off x="7739755" y="3164826"/>
              <a:ext cx="792" cy="4354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9" name="AutoShape 27"/>
            <p:cNvCxnSpPr>
              <a:cxnSpLocks noChangeAspect="1" noChangeShapeType="1"/>
              <a:stCxn id="29" idx="3"/>
              <a:endCxn id="30" idx="6"/>
            </p:cNvCxnSpPr>
            <p:nvPr/>
          </p:nvCxnSpPr>
          <p:spPr bwMode="auto">
            <a:xfrm flipH="1">
              <a:off x="8065109" y="3757301"/>
              <a:ext cx="244819" cy="946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40" name="AutoShape 28"/>
            <p:cNvCxnSpPr>
              <a:cxnSpLocks noChangeAspect="1" noChangeShapeType="1"/>
              <a:stCxn id="27" idx="6"/>
              <a:endCxn id="28" idx="3"/>
            </p:cNvCxnSpPr>
            <p:nvPr/>
          </p:nvCxnSpPr>
          <p:spPr bwMode="auto">
            <a:xfrm flipV="1">
              <a:off x="7247174" y="3091129"/>
              <a:ext cx="262521" cy="28151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29"/>
            <p:cNvCxnSpPr>
              <a:cxnSpLocks noChangeAspect="1" noChangeShapeType="1"/>
              <a:stCxn id="28" idx="5"/>
              <a:endCxn id="29" idx="1"/>
            </p:cNvCxnSpPr>
            <p:nvPr/>
          </p:nvCxnSpPr>
          <p:spPr bwMode="auto">
            <a:xfrm>
              <a:off x="7969815" y="3091129"/>
              <a:ext cx="340112" cy="2155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42" name="Oval 30"/>
            <p:cNvSpPr>
              <a:spLocks noChangeAspect="1" noChangeArrowheads="1"/>
            </p:cNvSpPr>
            <p:nvPr/>
          </p:nvSpPr>
          <p:spPr bwMode="auto">
            <a:xfrm>
              <a:off x="8250698" y="2282826"/>
              <a:ext cx="553445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Varna</a:t>
              </a:r>
            </a:p>
          </p:txBody>
        </p:sp>
      </p:grpSp>
      <p:sp>
        <p:nvSpPr>
          <p:cNvPr id="83" name="Left-Right Arrow 82"/>
          <p:cNvSpPr/>
          <p:nvPr/>
        </p:nvSpPr>
        <p:spPr>
          <a:xfrm>
            <a:off x="4953000" y="4056373"/>
            <a:ext cx="838200" cy="355844"/>
          </a:xfrm>
          <a:prstGeom prst="leftRightArrow">
            <a:avLst/>
          </a:prstGeom>
          <a:solidFill>
            <a:schemeClr val="tx1"/>
          </a:solidFill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597934" y="5875581"/>
            <a:ext cx="5625835" cy="61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</a:t>
            </a:r>
            <a:r>
              <a:rPr lang="en-US" sz="3398" b="1" dirty="0">
                <a:solidFill>
                  <a:schemeClr val="bg1"/>
                </a:solidFill>
              </a:rPr>
              <a:t>numbered nodes</a:t>
            </a:r>
            <a:r>
              <a:rPr lang="en-US" sz="2800" dirty="0"/>
              <a:t>: [0…6]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44554" y="5877580"/>
            <a:ext cx="3989234" cy="61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</a:t>
            </a:r>
            <a:r>
              <a:rPr lang="en-US" sz="3398" b="1" dirty="0">
                <a:solidFill>
                  <a:schemeClr val="bg1"/>
                </a:solidFill>
              </a:rPr>
              <a:t>named nodes</a:t>
            </a:r>
          </a:p>
        </p:txBody>
      </p:sp>
    </p:spTree>
    <p:extLst>
      <p:ext uri="{BB962C8B-B14F-4D97-AF65-F5344CB8AC3E}">
        <p14:creationId xmlns:p14="http://schemas.microsoft.com/office/powerpoint/2010/main" val="2985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7" grpId="0"/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385646"/>
          </a:xfrm>
        </p:spPr>
        <p:txBody>
          <a:bodyPr>
            <a:noAutofit/>
          </a:bodyPr>
          <a:lstStyle/>
          <a:p>
            <a:pPr marL="514350" indent="-514350"/>
            <a:r>
              <a:rPr lang="en-US" sz="2800" dirty="0"/>
              <a:t>Graph Definitions and Terminology</a:t>
            </a:r>
          </a:p>
          <a:p>
            <a:pPr marL="514350" indent="-514350"/>
            <a:r>
              <a:rPr lang="en-US" sz="2800" dirty="0"/>
              <a:t>Representing Graphs </a:t>
            </a:r>
          </a:p>
          <a:p>
            <a:pPr marL="514350" indent="-514350"/>
            <a:r>
              <a:rPr lang="en-US" sz="2800" dirty="0"/>
              <a:t>Graph Traversal Algorithms</a:t>
            </a:r>
          </a:p>
          <a:p>
            <a:pPr marL="631825" lvl="1" indent="-328613"/>
            <a:r>
              <a:rPr lang="en-US" sz="2800" dirty="0"/>
              <a:t>Depth-First-Search (DFS)</a:t>
            </a:r>
          </a:p>
          <a:p>
            <a:pPr marL="631825" lvl="1" indent="-328613"/>
            <a:r>
              <a:rPr lang="en-US" sz="2800" dirty="0"/>
              <a:t>Breadth-First-Search (BFS)</a:t>
            </a:r>
          </a:p>
          <a:p>
            <a:pPr marL="514350" indent="-514350"/>
            <a:r>
              <a:rPr lang="en-US" sz="2800" dirty="0"/>
              <a:t>Connected Components</a:t>
            </a:r>
          </a:p>
          <a:p>
            <a:pPr marL="514350" indent="-514350"/>
            <a:r>
              <a:rPr lang="en-US" sz="2800" dirty="0"/>
              <a:t>Topological Sorting</a:t>
            </a:r>
          </a:p>
          <a:p>
            <a:pPr lvl="1"/>
            <a:r>
              <a:rPr lang="en-US" sz="2800" dirty="0"/>
              <a:t>Source Removal and DFS Algorithms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Suppose we have a </a:t>
            </a:r>
            <a:r>
              <a:rPr lang="en-US" sz="3200" b="1" dirty="0">
                <a:solidFill>
                  <a:schemeClr val="bg1"/>
                </a:solidFill>
              </a:rPr>
              <a:t>graph of </a:t>
            </a:r>
            <a:r>
              <a:rPr lang="en-US" sz="3200" b="1" i="1" dirty="0">
                <a:solidFill>
                  <a:schemeClr val="bg1"/>
                </a:solidFill>
              </a:rPr>
              <a:t>n</a:t>
            </a:r>
            <a:r>
              <a:rPr lang="en-US" sz="3200" b="1" dirty="0">
                <a:solidFill>
                  <a:schemeClr val="bg1"/>
                </a:solidFill>
              </a:rPr>
              <a:t> nodes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W</a:t>
            </a:r>
            <a:r>
              <a:rPr lang="en-US" sz="3000" dirty="0">
                <a:sym typeface="Wingdings" panose="05000000000000000000" pitchFamily="2" charset="2"/>
              </a:rPr>
              <a:t>e can assign a number for each node in the range [0…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</a:t>
            </a:r>
            <a:r>
              <a:rPr lang="en-US" sz="3000" dirty="0">
                <a:sym typeface="Wingdings" panose="05000000000000000000" pitchFamily="2" charset="2"/>
              </a:rPr>
              <a:t>-1]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 – How?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88169"/>
              </p:ext>
            </p:extLst>
          </p:nvPr>
        </p:nvGraphicFramePr>
        <p:xfrm>
          <a:off x="4791000" y="2619000"/>
          <a:ext cx="2124901" cy="37348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5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Ruse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Sofia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Varna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Bourgas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Stara Zagora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Plovdiv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OOP: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</a:p>
          <a:p>
            <a:pPr lvl="1"/>
            <a:r>
              <a:rPr lang="en-US" dirty="0"/>
              <a:t>Optional classes</a:t>
            </a:r>
          </a:p>
          <a:p>
            <a:pPr lvl="1"/>
            <a:r>
              <a:rPr lang="en-US" dirty="0"/>
              <a:t>Algorithm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OOP-Based-Graph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Depth-First Search and Breadth-First Search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 Traversals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Traversing a graph </a:t>
            </a:r>
            <a:r>
              <a:rPr lang="en-US" dirty="0"/>
              <a:t>means to visit each of its nodes exactly once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The order of visiting nodes may vary on the traversal algorithm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(DFS)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Visit node's successors first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Usually implemented by </a:t>
            </a:r>
            <a:r>
              <a:rPr lang="en-US" sz="3398" b="1" dirty="0">
                <a:solidFill>
                  <a:schemeClr val="bg1"/>
                </a:solidFill>
              </a:rPr>
              <a:t>recursion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Breadth-First Search </a:t>
            </a:r>
            <a:r>
              <a:rPr lang="en-US" dirty="0"/>
              <a:t>(BFS)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Nearest nodes visited first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Implemented with a </a:t>
            </a:r>
            <a:r>
              <a:rPr lang="en-US" sz="3398" b="1" dirty="0">
                <a:solidFill>
                  <a:schemeClr val="bg1"/>
                </a:solidFill>
              </a:rPr>
              <a:t>queue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 Algorithms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) first visits all descendants of given node recursively, finally visits the node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464312" y="2338102"/>
            <a:ext cx="4889489" cy="3910299"/>
            <a:chOff x="6462723" y="2338101"/>
            <a:chExt cx="4889489" cy="3910299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46195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7319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8967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531204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532369"/>
              <a:ext cx="731617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179841"/>
              <a:ext cx="819666" cy="943857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46157"/>
              <a:ext cx="260512" cy="78926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58362"/>
              <a:ext cx="285930" cy="76485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179841"/>
              <a:ext cx="832374" cy="94385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877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28662"/>
              <a:ext cx="10593" cy="81570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61197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56972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80045"/>
              <a:ext cx="575425" cy="89199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93271"/>
              <a:ext cx="597276" cy="8543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56778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70566"/>
              <a:ext cx="6541" cy="7648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8409090" y="439184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V="1">
              <a:off x="6783404" y="2750060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9069188" y="4780385"/>
              <a:ext cx="110281" cy="7672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H="1" flipV="1">
              <a:off x="9419441" y="4753491"/>
              <a:ext cx="433226" cy="78753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V="1">
              <a:off x="9629614" y="4391847"/>
              <a:ext cx="518528" cy="404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434962" y="2517335"/>
            <a:ext cx="5770086" cy="4064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visited[0 … n-1] = false;</a:t>
            </a:r>
          </a:p>
          <a:p>
            <a:r>
              <a:rPr lang="en-US" dirty="0"/>
              <a:t>for (v = 0 … n-1) dfs(v)</a:t>
            </a:r>
          </a:p>
          <a:p>
            <a:r>
              <a:rPr lang="en-US" dirty="0"/>
              <a:t>dfs (node) {</a:t>
            </a:r>
          </a:p>
          <a:p>
            <a:r>
              <a:rPr lang="en-US" dirty="0"/>
              <a:t>  if not visited[node] {</a:t>
            </a:r>
          </a:p>
          <a:p>
            <a:r>
              <a:rPr lang="en-US" dirty="0"/>
              <a:t>    visited[node] = true;</a:t>
            </a:r>
          </a:p>
          <a:p>
            <a:r>
              <a:rPr lang="en-US" dirty="0"/>
              <a:t>    for each child c of node</a:t>
            </a:r>
          </a:p>
          <a:p>
            <a:r>
              <a:rPr lang="en-US" dirty="0"/>
              <a:t>      dfs(c);</a:t>
            </a:r>
          </a:p>
          <a:p>
            <a:r>
              <a:rPr lang="en-US" dirty="0"/>
              <a:t>    print node;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694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1)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 rot="5400000">
            <a:off x="5882905" y="1391158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8290276" y="1359000"/>
            <a:ext cx="3231448" cy="1389920"/>
          </a:xfrm>
          <a:prstGeom prst="wedgeRoundRectCallout">
            <a:avLst>
              <a:gd name="adj1" fmla="val -88797"/>
              <a:gd name="adj2" fmla="val 199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Start DFS from the initial node </a:t>
            </a:r>
            <a:r>
              <a:rPr lang="en-GB" sz="3200" b="1" dirty="0">
                <a:solidFill>
                  <a:schemeClr val="bg1"/>
                </a:solidFill>
                <a:latin typeface="Calibri"/>
              </a:rPr>
              <a:t>1</a:t>
            </a:r>
            <a:endParaRPr lang="en-US" sz="3200" b="1" noProof="1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3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6" y="2611755"/>
              <a:ext cx="849844" cy="1014086"/>
            </a:xfrm>
            <a:prstGeom prst="line">
              <a:avLst/>
            </a:prstGeom>
            <a:noFill/>
            <a:ln w="69850" cap="sq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81608" y="3078857"/>
            <a:ext cx="3231448" cy="1389920"/>
          </a:xfrm>
          <a:prstGeom prst="wedgeRoundRectCallout">
            <a:avLst>
              <a:gd name="adj1" fmla="val 57422"/>
              <a:gd name="adj2" fmla="val 121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4422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101381" y="3565925"/>
            <a:ext cx="3231448" cy="1389920"/>
          </a:xfrm>
          <a:prstGeom prst="wedgeRoundRectCallout">
            <a:avLst>
              <a:gd name="adj1" fmla="val 53046"/>
              <a:gd name="adj2" fmla="val 71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95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7, 1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 rot="5400000">
            <a:off x="5883464" y="1378830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764707" y="1379506"/>
            <a:ext cx="3231448" cy="1389920"/>
          </a:xfrm>
          <a:prstGeom prst="wedgeRoundRectCallout">
            <a:avLst>
              <a:gd name="adj1" fmla="val -71227"/>
              <a:gd name="adj2" fmla="val 15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0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911425" y="1367229"/>
            <a:ext cx="3231448" cy="1389920"/>
          </a:xfrm>
          <a:prstGeom prst="wedgeRoundRectCallout">
            <a:avLst>
              <a:gd name="adj1" fmla="val -71227"/>
              <a:gd name="adj2" fmla="val 15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Node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  <a:r>
              <a:rPr lang="en-US" sz="3200" b="1" dirty="0">
                <a:solidFill>
                  <a:srgbClr val="FFFFFF"/>
                </a:solidFill>
              </a:rPr>
              <a:t> already visited - return back</a:t>
            </a:r>
          </a:p>
        </p:txBody>
      </p:sp>
    </p:spTree>
    <p:extLst>
      <p:ext uri="{BB962C8B-B14F-4D97-AF65-F5344CB8AC3E}">
        <p14:creationId xmlns:p14="http://schemas.microsoft.com/office/powerpoint/2010/main" val="25613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Terminology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6" cy="4038600"/>
            <a:chOff x="3453500" y="1905000"/>
            <a:chExt cx="4902316" cy="40386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054116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0" y="4232739"/>
              <a:ext cx="606502" cy="973040"/>
            </a:xfrm>
            <a:prstGeom prst="line">
              <a:avLst/>
            </a:prstGeom>
            <a:noFill/>
            <a:ln w="38100" cmpd="sng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760776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7086717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472706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571953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584686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7056568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612431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73458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762902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34588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483468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087604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471271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4839612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8056575" y="1359000"/>
            <a:ext cx="3717744" cy="1961281"/>
          </a:xfrm>
          <a:prstGeom prst="wedgeRoundRectCallout">
            <a:avLst>
              <a:gd name="adj1" fmla="val -79595"/>
              <a:gd name="adj2" fmla="val 24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Return back from recursion and print the last visited node - </a:t>
            </a:r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87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12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 rot="16200000">
            <a:off x="4676626" y="6106730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19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5681202" y="6106730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3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061507">
            <a:off x="5439247" y="3393941"/>
            <a:ext cx="380424" cy="246956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024651" y="3803027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10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6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547420" y="538921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2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074237" y="379741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1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735986" y="612723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27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23, 21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443376">
            <a:off x="5437878" y="331626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82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Graph</a:t>
            </a:r>
            <a:r>
              <a:rPr lang="bg-BG" sz="3000" dirty="0"/>
              <a:t>, </a:t>
            </a:r>
            <a:r>
              <a:rPr lang="en-US" sz="3000" dirty="0"/>
              <a:t>denoted as </a:t>
            </a:r>
            <a:r>
              <a:rPr lang="en-US" sz="3000" b="1" dirty="0">
                <a:solidFill>
                  <a:schemeClr val="bg1"/>
                </a:solidFill>
              </a:rPr>
              <a:t>G(V, E)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Set of nodes </a:t>
            </a:r>
            <a:r>
              <a:rPr lang="en-US" sz="3000" b="1" dirty="0">
                <a:solidFill>
                  <a:schemeClr val="bg1"/>
                </a:solidFill>
              </a:rPr>
              <a:t>V</a:t>
            </a:r>
            <a:r>
              <a:rPr lang="en-US" sz="2800" dirty="0"/>
              <a:t> with many-to-many relationship between them (edges </a:t>
            </a:r>
            <a:r>
              <a:rPr lang="en-US" sz="3000" b="1" dirty="0">
                <a:solidFill>
                  <a:schemeClr val="bg1"/>
                </a:solidFill>
              </a:rPr>
              <a:t>E</a:t>
            </a:r>
            <a:r>
              <a:rPr lang="en-US" sz="2800" dirty="0"/>
              <a:t>)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Each </a:t>
            </a:r>
            <a:r>
              <a:rPr lang="en-US" sz="3000" b="1" dirty="0">
                <a:solidFill>
                  <a:schemeClr val="bg1"/>
                </a:solidFill>
              </a:rPr>
              <a:t>node</a:t>
            </a:r>
            <a:r>
              <a:rPr lang="en-US" sz="2800" dirty="0"/>
              <a:t> (</a:t>
            </a:r>
            <a:r>
              <a:rPr lang="en-US" sz="3000" b="1" dirty="0">
                <a:solidFill>
                  <a:schemeClr val="bg1"/>
                </a:solidFill>
              </a:rPr>
              <a:t>vertex</a:t>
            </a:r>
            <a:r>
              <a:rPr lang="en-US" sz="2800" dirty="0"/>
              <a:t>) has </a:t>
            </a:r>
            <a:r>
              <a:rPr lang="en-US" sz="3000" b="1" dirty="0">
                <a:solidFill>
                  <a:schemeClr val="bg1"/>
                </a:solidFill>
              </a:rPr>
              <a:t>multiple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predecessors and </a:t>
            </a:r>
            <a:r>
              <a:rPr lang="en-US" sz="3000" b="1" dirty="0">
                <a:solidFill>
                  <a:schemeClr val="bg1"/>
                </a:solidFill>
              </a:rPr>
              <a:t>multiple</a:t>
            </a:r>
            <a:r>
              <a:rPr lang="en-US" sz="2800" dirty="0"/>
              <a:t> successors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Edges</a:t>
            </a:r>
            <a:r>
              <a:rPr lang="en-US" sz="2800" dirty="0"/>
              <a:t> connect two nodes (vertices)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271000" y="4114787"/>
            <a:ext cx="4933950" cy="2286015"/>
            <a:chOff x="1552575" y="3914760"/>
            <a:chExt cx="4933950" cy="228601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21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9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8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6" idx="7"/>
              <a:endCxn id="11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6" idx="4"/>
              <a:endCxn id="12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12" idx="1"/>
              <a:endCxn id="26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11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30" idx="7"/>
              <a:endCxn id="26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</p:grp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6204825" y="4486275"/>
            <a:ext cx="342900" cy="16192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arrow" w="med" len="med"/>
          </a:ln>
          <a:effectLst/>
        </p:spPr>
      </p:cxn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092490" y="3852483"/>
            <a:ext cx="859627" cy="366224"/>
          </a:xfrm>
          <a:prstGeom prst="wedgeRoundRectCallout">
            <a:avLst>
              <a:gd name="adj1" fmla="val 63926"/>
              <a:gd name="adj2" fmla="val 54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latin typeface="Calibri"/>
              </a:rPr>
              <a:t>Edge</a:t>
            </a:r>
            <a:endParaRPr lang="en-US" sz="28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590370" y="4114786"/>
            <a:ext cx="2330066" cy="879491"/>
          </a:xfrm>
          <a:prstGeom prst="wedgeRoundRectCallout">
            <a:avLst>
              <a:gd name="adj1" fmla="val 53695"/>
              <a:gd name="adj2" fmla="val 33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</a:rPr>
              <a:t>Node with multiple predecessors</a:t>
            </a: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903502" y="5721179"/>
            <a:ext cx="826700" cy="425876"/>
          </a:xfrm>
          <a:prstGeom prst="wedgeRoundRectCallout">
            <a:avLst>
              <a:gd name="adj1" fmla="val 94664"/>
              <a:gd name="adj2" fmla="val 171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latin typeface="Calibri"/>
              </a:rPr>
              <a:t>Node</a:t>
            </a:r>
            <a:endParaRPr lang="en-US" sz="20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6657317" y="3338999"/>
            <a:ext cx="2437813" cy="912853"/>
          </a:xfrm>
          <a:prstGeom prst="wedgeRoundRectCallout">
            <a:avLst>
              <a:gd name="adj1" fmla="val -60973"/>
              <a:gd name="adj2" fmla="val 50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</a:rPr>
              <a:t>Node with multiple successors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7307726" y="5401450"/>
            <a:ext cx="2080024" cy="717208"/>
          </a:xfrm>
          <a:prstGeom prst="wedgeRoundRectCallout">
            <a:avLst>
              <a:gd name="adj1" fmla="val -57562"/>
              <a:gd name="adj2" fmla="val -5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</a:rPr>
              <a:t>Self-relationship (loop)</a:t>
            </a:r>
          </a:p>
        </p:txBody>
      </p:sp>
    </p:spTree>
    <p:extLst>
      <p:ext uri="{BB962C8B-B14F-4D97-AF65-F5344CB8AC3E}">
        <p14:creationId xmlns:p14="http://schemas.microsoft.com/office/powerpoint/2010/main" val="39628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6200000">
            <a:off x="6735986" y="612723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12, 6, 23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0800000">
            <a:off x="8046520" y="378945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</a:t>
            </a:r>
          </a:p>
          <a:p>
            <a:r>
              <a:rPr lang="en-US" dirty="0"/>
              <a:t>Output: 7, 12, 6, 23, 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693967">
            <a:off x="5437871" y="329896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6200000">
            <a:off x="5644552" y="616342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925252" y="378456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/>
          <a:lstStyle/>
          <a:p>
            <a:r>
              <a:rPr lang="en-US" dirty="0"/>
              <a:t>Stack: 1, 19, 21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442411">
            <a:off x="5426359" y="3333071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925252" y="378456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21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402473">
            <a:off x="5402271" y="333182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(vertex)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Element of a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have name /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Keeps a list of adjacent nodes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Connection between two nodes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directed / undirected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weighted / unweighted</a:t>
            </a: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864831" y="22860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A</a:t>
            </a:r>
            <a:endParaRPr lang="bg-BG" sz="3000" b="1" dirty="0"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560031" y="51054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A</a:t>
            </a:r>
            <a:endParaRPr lang="bg-BG" sz="3000" b="1" dirty="0">
              <a:latin typeface="Calibri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236431" y="51054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B</a:t>
            </a:r>
            <a:endParaRPr lang="bg-BG" sz="3000" b="1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>
            <a:stCxn id="13" idx="6"/>
            <a:endCxn id="15" idx="2"/>
          </p:cNvCxnSpPr>
          <p:nvPr/>
        </p:nvCxnSpPr>
        <p:spPr>
          <a:xfrm>
            <a:off x="7169631" y="5410200"/>
            <a:ext cx="10668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041000" y="4224467"/>
            <a:ext cx="1324062" cy="688889"/>
          </a:xfrm>
          <a:prstGeom prst="wedgeRoundRectCallout">
            <a:avLst>
              <a:gd name="adj1" fmla="val 3532"/>
              <a:gd name="adj2" fmla="val 100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Edge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7794831" y="1480248"/>
            <a:ext cx="1324062" cy="688889"/>
          </a:xfrm>
          <a:prstGeom prst="wedgeRoundRectCallout">
            <a:avLst>
              <a:gd name="adj1" fmla="val -73359"/>
              <a:gd name="adj2" fmla="val 678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Node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25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14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8029595" y="3793903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5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(empty)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14, 21, 31, 19, 1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7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Breadth-First Search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/>
              <a:t>) first visits the neighbor nodes,      then the neighbors of neighbors, then their neighbors,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16712" y="2338102"/>
            <a:ext cx="4889489" cy="3910299"/>
            <a:chOff x="6615123" y="2338101"/>
            <a:chExt cx="4889489" cy="3910299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9042542" y="2546195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300542" y="407319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820473" y="4068967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812154" y="5531204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772995" y="5532369"/>
              <a:ext cx="731617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372092" y="3179841"/>
              <a:ext cx="819666" cy="943857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271937" y="4746157"/>
              <a:ext cx="260512" cy="78926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799318" y="4758362"/>
              <a:ext cx="285930" cy="76485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623830" y="3179841"/>
              <a:ext cx="832374" cy="94385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9044559" y="406877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397200" y="3228662"/>
              <a:ext cx="10593" cy="81570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779444" y="5561197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853490" y="5556972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361808" y="4680045"/>
              <a:ext cx="575425" cy="89199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403863" y="4693271"/>
              <a:ext cx="597276" cy="8543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819111" y="5556778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168579" y="4770566"/>
              <a:ext cx="6541" cy="7648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151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68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749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422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035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295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987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5902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665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6" name="Line 13"/>
            <p:cNvSpPr>
              <a:spLocks noChangeShapeType="1"/>
            </p:cNvSpPr>
            <p:nvPr/>
          </p:nvSpPr>
          <p:spPr bwMode="auto">
            <a:xfrm>
              <a:off x="8566660" y="4379273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 flipV="1">
              <a:off x="6940974" y="2737487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Line 13"/>
            <p:cNvSpPr>
              <a:spLocks noChangeShapeType="1"/>
            </p:cNvSpPr>
            <p:nvPr/>
          </p:nvSpPr>
          <p:spPr bwMode="auto">
            <a:xfrm flipV="1">
              <a:off x="9209333" y="4767812"/>
              <a:ext cx="127707" cy="78896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Line 13"/>
            <p:cNvSpPr>
              <a:spLocks noChangeShapeType="1"/>
            </p:cNvSpPr>
            <p:nvPr/>
          </p:nvSpPr>
          <p:spPr bwMode="auto">
            <a:xfrm flipH="1" flipV="1">
              <a:off x="9563562" y="4740917"/>
              <a:ext cx="452506" cy="8001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 flipV="1">
              <a:off x="9787184" y="4379274"/>
              <a:ext cx="518528" cy="404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86758" y="2288038"/>
            <a:ext cx="5572159" cy="4433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bfs(node) {</a:t>
            </a:r>
          </a:p>
          <a:p>
            <a:r>
              <a:rPr lang="en-US" dirty="0"/>
              <a:t>  queue    node</a:t>
            </a:r>
          </a:p>
          <a:p>
            <a:r>
              <a:rPr lang="en-US" dirty="0"/>
              <a:t>  visited[node] = true</a:t>
            </a:r>
          </a:p>
          <a:p>
            <a:r>
              <a:rPr lang="en-US" dirty="0"/>
              <a:t>  while queue not empty</a:t>
            </a:r>
          </a:p>
          <a:p>
            <a:r>
              <a:rPr lang="en-US" dirty="0"/>
              <a:t>    v    queue</a:t>
            </a:r>
          </a:p>
          <a:p>
            <a:r>
              <a:rPr lang="en-US" dirty="0"/>
              <a:t>    print v</a:t>
            </a:r>
          </a:p>
          <a:p>
            <a:r>
              <a:rPr lang="en-US" dirty="0"/>
              <a:t>    for each child c of v</a:t>
            </a:r>
          </a:p>
          <a:p>
            <a:r>
              <a:rPr lang="en-US" dirty="0"/>
              <a:t>      if not visited[c]</a:t>
            </a:r>
          </a:p>
          <a:p>
            <a:r>
              <a:rPr lang="en-US" dirty="0"/>
              <a:t>        queue     c</a:t>
            </a:r>
          </a:p>
          <a:p>
            <a:r>
              <a:rPr lang="en-US" dirty="0"/>
              <a:t>        visited[c] = true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 rot="10800000">
            <a:off x="1956000" y="4037523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7" name="Right Arrow 66"/>
          <p:cNvSpPr/>
          <p:nvPr/>
        </p:nvSpPr>
        <p:spPr bwMode="auto">
          <a:xfrm rot="10800000">
            <a:off x="2316000" y="2928169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8" name="Right Arrow 67"/>
          <p:cNvSpPr/>
          <p:nvPr/>
        </p:nvSpPr>
        <p:spPr bwMode="auto">
          <a:xfrm rot="10800000">
            <a:off x="3372837" y="5445826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" grpId="0" animBg="1"/>
      <p:bldP spid="67" grpId="0" animBg="1"/>
      <p:bldP spid="6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486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 7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1000" y="1337037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486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Right Arrow 38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01000" y="1341749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001000" y="1337037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01000" y="1356675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357258" y="2714171"/>
              <a:ext cx="893533" cy="106407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9" name="Right Arrow 48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2205" y="135667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2963" y="135667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6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2"/>
          <p:cNvSpPr/>
          <p:nvPr/>
        </p:nvSpPr>
        <p:spPr>
          <a:xfrm>
            <a:off x="6462895" y="2636875"/>
            <a:ext cx="3976507" cy="3728715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1219201" y="2514600"/>
            <a:ext cx="4092809" cy="4038600"/>
          </a:xfrm>
          <a:custGeom>
            <a:avLst/>
            <a:gdLst>
              <a:gd name="connsiteX0" fmla="*/ 759210 w 4092809"/>
              <a:gd name="connsiteY0" fmla="*/ 409575 h 4232518"/>
              <a:gd name="connsiteX1" fmla="*/ 816360 w 4092809"/>
              <a:gd name="connsiteY1" fmla="*/ 371475 h 4232518"/>
              <a:gd name="connsiteX2" fmla="*/ 844935 w 4092809"/>
              <a:gd name="connsiteY2" fmla="*/ 342900 h 4232518"/>
              <a:gd name="connsiteX3" fmla="*/ 902085 w 4092809"/>
              <a:gd name="connsiteY3" fmla="*/ 323850 h 4232518"/>
              <a:gd name="connsiteX4" fmla="*/ 959235 w 4092809"/>
              <a:gd name="connsiteY4" fmla="*/ 304800 h 4232518"/>
              <a:gd name="connsiteX5" fmla="*/ 987810 w 4092809"/>
              <a:gd name="connsiteY5" fmla="*/ 295275 h 4232518"/>
              <a:gd name="connsiteX6" fmla="*/ 1044960 w 4092809"/>
              <a:gd name="connsiteY6" fmla="*/ 257175 h 4232518"/>
              <a:gd name="connsiteX7" fmla="*/ 1140210 w 4092809"/>
              <a:gd name="connsiteY7" fmla="*/ 219075 h 4232518"/>
              <a:gd name="connsiteX8" fmla="*/ 1168785 w 4092809"/>
              <a:gd name="connsiteY8" fmla="*/ 209550 h 4232518"/>
              <a:gd name="connsiteX9" fmla="*/ 1225935 w 4092809"/>
              <a:gd name="connsiteY9" fmla="*/ 180975 h 4232518"/>
              <a:gd name="connsiteX10" fmla="*/ 1244985 w 4092809"/>
              <a:gd name="connsiteY10" fmla="*/ 152400 h 4232518"/>
              <a:gd name="connsiteX11" fmla="*/ 1340235 w 4092809"/>
              <a:gd name="connsiteY11" fmla="*/ 123825 h 4232518"/>
              <a:gd name="connsiteX12" fmla="*/ 1425960 w 4092809"/>
              <a:gd name="connsiteY12" fmla="*/ 95250 h 4232518"/>
              <a:gd name="connsiteX13" fmla="*/ 1464060 w 4092809"/>
              <a:gd name="connsiteY13" fmla="*/ 85725 h 4232518"/>
              <a:gd name="connsiteX14" fmla="*/ 1492635 w 4092809"/>
              <a:gd name="connsiteY14" fmla="*/ 76200 h 4232518"/>
              <a:gd name="connsiteX15" fmla="*/ 1635510 w 4092809"/>
              <a:gd name="connsiteY15" fmla="*/ 57150 h 4232518"/>
              <a:gd name="connsiteX16" fmla="*/ 1683135 w 4092809"/>
              <a:gd name="connsiteY16" fmla="*/ 47625 h 4232518"/>
              <a:gd name="connsiteX17" fmla="*/ 1921260 w 4092809"/>
              <a:gd name="connsiteY17" fmla="*/ 38100 h 4232518"/>
              <a:gd name="connsiteX18" fmla="*/ 2016510 w 4092809"/>
              <a:gd name="connsiteY18" fmla="*/ 19050 h 4232518"/>
              <a:gd name="connsiteX19" fmla="*/ 2064135 w 4092809"/>
              <a:gd name="connsiteY19" fmla="*/ 9525 h 4232518"/>
              <a:gd name="connsiteX20" fmla="*/ 2178435 w 4092809"/>
              <a:gd name="connsiteY20" fmla="*/ 0 h 4232518"/>
              <a:gd name="connsiteX21" fmla="*/ 2978535 w 4092809"/>
              <a:gd name="connsiteY21" fmla="*/ 9525 h 4232518"/>
              <a:gd name="connsiteX22" fmla="*/ 3007110 w 4092809"/>
              <a:gd name="connsiteY22" fmla="*/ 19050 h 4232518"/>
              <a:gd name="connsiteX23" fmla="*/ 3092835 w 4092809"/>
              <a:gd name="connsiteY23" fmla="*/ 28575 h 4232518"/>
              <a:gd name="connsiteX24" fmla="*/ 3159510 w 4092809"/>
              <a:gd name="connsiteY24" fmla="*/ 47625 h 4232518"/>
              <a:gd name="connsiteX25" fmla="*/ 3216660 w 4092809"/>
              <a:gd name="connsiteY25" fmla="*/ 66675 h 4232518"/>
              <a:gd name="connsiteX26" fmla="*/ 3245235 w 4092809"/>
              <a:gd name="connsiteY26" fmla="*/ 76200 h 4232518"/>
              <a:gd name="connsiteX27" fmla="*/ 3302385 w 4092809"/>
              <a:gd name="connsiteY27" fmla="*/ 114300 h 4232518"/>
              <a:gd name="connsiteX28" fmla="*/ 3359535 w 4092809"/>
              <a:gd name="connsiteY28" fmla="*/ 152400 h 4232518"/>
              <a:gd name="connsiteX29" fmla="*/ 3378585 w 4092809"/>
              <a:gd name="connsiteY29" fmla="*/ 180975 h 4232518"/>
              <a:gd name="connsiteX30" fmla="*/ 3426210 w 4092809"/>
              <a:gd name="connsiteY30" fmla="*/ 190500 h 4232518"/>
              <a:gd name="connsiteX31" fmla="*/ 3464310 w 4092809"/>
              <a:gd name="connsiteY31" fmla="*/ 200025 h 4232518"/>
              <a:gd name="connsiteX32" fmla="*/ 3521460 w 4092809"/>
              <a:gd name="connsiteY32" fmla="*/ 238125 h 4232518"/>
              <a:gd name="connsiteX33" fmla="*/ 3550035 w 4092809"/>
              <a:gd name="connsiteY33" fmla="*/ 257175 h 4232518"/>
              <a:gd name="connsiteX34" fmla="*/ 3616710 w 4092809"/>
              <a:gd name="connsiteY34" fmla="*/ 285750 h 4232518"/>
              <a:gd name="connsiteX35" fmla="*/ 3702435 w 4092809"/>
              <a:gd name="connsiteY35" fmla="*/ 323850 h 4232518"/>
              <a:gd name="connsiteX36" fmla="*/ 3759585 w 4092809"/>
              <a:gd name="connsiteY36" fmla="*/ 409575 h 4232518"/>
              <a:gd name="connsiteX37" fmla="*/ 3778635 w 4092809"/>
              <a:gd name="connsiteY37" fmla="*/ 438150 h 4232518"/>
              <a:gd name="connsiteX38" fmla="*/ 3807210 w 4092809"/>
              <a:gd name="connsiteY38" fmla="*/ 457200 h 4232518"/>
              <a:gd name="connsiteX39" fmla="*/ 3826260 w 4092809"/>
              <a:gd name="connsiteY39" fmla="*/ 485775 h 4232518"/>
              <a:gd name="connsiteX40" fmla="*/ 3854835 w 4092809"/>
              <a:gd name="connsiteY40" fmla="*/ 514350 h 4232518"/>
              <a:gd name="connsiteX41" fmla="*/ 3864360 w 4092809"/>
              <a:gd name="connsiteY41" fmla="*/ 542925 h 4232518"/>
              <a:gd name="connsiteX42" fmla="*/ 3883410 w 4092809"/>
              <a:gd name="connsiteY42" fmla="*/ 571500 h 4232518"/>
              <a:gd name="connsiteX43" fmla="*/ 3892935 w 4092809"/>
              <a:gd name="connsiteY43" fmla="*/ 600075 h 4232518"/>
              <a:gd name="connsiteX44" fmla="*/ 3931035 w 4092809"/>
              <a:gd name="connsiteY44" fmla="*/ 657225 h 4232518"/>
              <a:gd name="connsiteX45" fmla="*/ 3959610 w 4092809"/>
              <a:gd name="connsiteY45" fmla="*/ 714375 h 4232518"/>
              <a:gd name="connsiteX46" fmla="*/ 3978660 w 4092809"/>
              <a:gd name="connsiteY46" fmla="*/ 781050 h 4232518"/>
              <a:gd name="connsiteX47" fmla="*/ 3997710 w 4092809"/>
              <a:gd name="connsiteY47" fmla="*/ 819150 h 4232518"/>
              <a:gd name="connsiteX48" fmla="*/ 4016760 w 4092809"/>
              <a:gd name="connsiteY48" fmla="*/ 981075 h 4232518"/>
              <a:gd name="connsiteX49" fmla="*/ 3997710 w 4092809"/>
              <a:gd name="connsiteY49" fmla="*/ 2343150 h 4232518"/>
              <a:gd name="connsiteX50" fmla="*/ 3988185 w 4092809"/>
              <a:gd name="connsiteY50" fmla="*/ 2486025 h 4232518"/>
              <a:gd name="connsiteX51" fmla="*/ 3978660 w 4092809"/>
              <a:gd name="connsiteY51" fmla="*/ 2552700 h 4232518"/>
              <a:gd name="connsiteX52" fmla="*/ 3969135 w 4092809"/>
              <a:gd name="connsiteY52" fmla="*/ 2657475 h 4232518"/>
              <a:gd name="connsiteX53" fmla="*/ 3950085 w 4092809"/>
              <a:gd name="connsiteY53" fmla="*/ 2743200 h 4232518"/>
              <a:gd name="connsiteX54" fmla="*/ 3940560 w 4092809"/>
              <a:gd name="connsiteY54" fmla="*/ 2800350 h 4232518"/>
              <a:gd name="connsiteX55" fmla="*/ 3921510 w 4092809"/>
              <a:gd name="connsiteY55" fmla="*/ 2857500 h 4232518"/>
              <a:gd name="connsiteX56" fmla="*/ 3883410 w 4092809"/>
              <a:gd name="connsiteY56" fmla="*/ 2924175 h 4232518"/>
              <a:gd name="connsiteX57" fmla="*/ 3864360 w 4092809"/>
              <a:gd name="connsiteY57" fmla="*/ 2990850 h 4232518"/>
              <a:gd name="connsiteX58" fmla="*/ 3854835 w 4092809"/>
              <a:gd name="connsiteY58" fmla="*/ 3019425 h 4232518"/>
              <a:gd name="connsiteX59" fmla="*/ 3816735 w 4092809"/>
              <a:gd name="connsiteY59" fmla="*/ 3048000 h 4232518"/>
              <a:gd name="connsiteX60" fmla="*/ 3797685 w 4092809"/>
              <a:gd name="connsiteY60" fmla="*/ 3086100 h 4232518"/>
              <a:gd name="connsiteX61" fmla="*/ 3769110 w 4092809"/>
              <a:gd name="connsiteY61" fmla="*/ 3105150 h 4232518"/>
              <a:gd name="connsiteX62" fmla="*/ 3721485 w 4092809"/>
              <a:gd name="connsiteY62" fmla="*/ 3190875 h 4232518"/>
              <a:gd name="connsiteX63" fmla="*/ 3711960 w 4092809"/>
              <a:gd name="connsiteY63" fmla="*/ 3219450 h 4232518"/>
              <a:gd name="connsiteX64" fmla="*/ 3673860 w 4092809"/>
              <a:gd name="connsiteY64" fmla="*/ 3276600 h 4232518"/>
              <a:gd name="connsiteX65" fmla="*/ 3664335 w 4092809"/>
              <a:gd name="connsiteY65" fmla="*/ 3305175 h 4232518"/>
              <a:gd name="connsiteX66" fmla="*/ 3626235 w 4092809"/>
              <a:gd name="connsiteY66" fmla="*/ 3362325 h 4232518"/>
              <a:gd name="connsiteX67" fmla="*/ 3607185 w 4092809"/>
              <a:gd name="connsiteY67" fmla="*/ 3419475 h 4232518"/>
              <a:gd name="connsiteX68" fmla="*/ 3569085 w 4092809"/>
              <a:gd name="connsiteY68" fmla="*/ 3476625 h 4232518"/>
              <a:gd name="connsiteX69" fmla="*/ 3540510 w 4092809"/>
              <a:gd name="connsiteY69" fmla="*/ 3533775 h 4232518"/>
              <a:gd name="connsiteX70" fmla="*/ 3511935 w 4092809"/>
              <a:gd name="connsiteY70" fmla="*/ 3552825 h 4232518"/>
              <a:gd name="connsiteX71" fmla="*/ 3502410 w 4092809"/>
              <a:gd name="connsiteY71" fmla="*/ 3581400 h 4232518"/>
              <a:gd name="connsiteX72" fmla="*/ 3464310 w 4092809"/>
              <a:gd name="connsiteY72" fmla="*/ 3638550 h 4232518"/>
              <a:gd name="connsiteX73" fmla="*/ 3445260 w 4092809"/>
              <a:gd name="connsiteY73" fmla="*/ 3667125 h 4232518"/>
              <a:gd name="connsiteX74" fmla="*/ 3397635 w 4092809"/>
              <a:gd name="connsiteY74" fmla="*/ 3733800 h 4232518"/>
              <a:gd name="connsiteX75" fmla="*/ 3359535 w 4092809"/>
              <a:gd name="connsiteY75" fmla="*/ 3790950 h 4232518"/>
              <a:gd name="connsiteX76" fmla="*/ 3321435 w 4092809"/>
              <a:gd name="connsiteY76" fmla="*/ 3810000 h 4232518"/>
              <a:gd name="connsiteX77" fmla="*/ 3245235 w 4092809"/>
              <a:gd name="connsiteY77" fmla="*/ 3867150 h 4232518"/>
              <a:gd name="connsiteX78" fmla="*/ 3207135 w 4092809"/>
              <a:gd name="connsiteY78" fmla="*/ 3895725 h 4232518"/>
              <a:gd name="connsiteX79" fmla="*/ 3111885 w 4092809"/>
              <a:gd name="connsiteY79" fmla="*/ 3933825 h 4232518"/>
              <a:gd name="connsiteX80" fmla="*/ 3083310 w 4092809"/>
              <a:gd name="connsiteY80" fmla="*/ 3943350 h 4232518"/>
              <a:gd name="connsiteX81" fmla="*/ 3045210 w 4092809"/>
              <a:gd name="connsiteY81" fmla="*/ 3962400 h 4232518"/>
              <a:gd name="connsiteX82" fmla="*/ 3007110 w 4092809"/>
              <a:gd name="connsiteY82" fmla="*/ 3971925 h 4232518"/>
              <a:gd name="connsiteX83" fmla="*/ 2930910 w 4092809"/>
              <a:gd name="connsiteY83" fmla="*/ 3990975 h 4232518"/>
              <a:gd name="connsiteX84" fmla="*/ 2892810 w 4092809"/>
              <a:gd name="connsiteY84" fmla="*/ 4000500 h 4232518"/>
              <a:gd name="connsiteX85" fmla="*/ 2749935 w 4092809"/>
              <a:gd name="connsiteY85" fmla="*/ 4019550 h 4232518"/>
              <a:gd name="connsiteX86" fmla="*/ 2588010 w 4092809"/>
              <a:gd name="connsiteY86" fmla="*/ 4038600 h 4232518"/>
              <a:gd name="connsiteX87" fmla="*/ 2530860 w 4092809"/>
              <a:gd name="connsiteY87" fmla="*/ 4048125 h 4232518"/>
              <a:gd name="connsiteX88" fmla="*/ 2359410 w 4092809"/>
              <a:gd name="connsiteY88" fmla="*/ 4038600 h 4232518"/>
              <a:gd name="connsiteX89" fmla="*/ 2264160 w 4092809"/>
              <a:gd name="connsiteY89" fmla="*/ 4019550 h 4232518"/>
              <a:gd name="connsiteX90" fmla="*/ 2178435 w 4092809"/>
              <a:gd name="connsiteY90" fmla="*/ 3990975 h 4232518"/>
              <a:gd name="connsiteX91" fmla="*/ 2149860 w 4092809"/>
              <a:gd name="connsiteY91" fmla="*/ 3981450 h 4232518"/>
              <a:gd name="connsiteX92" fmla="*/ 2111760 w 4092809"/>
              <a:gd name="connsiteY92" fmla="*/ 3971925 h 4232518"/>
              <a:gd name="connsiteX93" fmla="*/ 2054610 w 4092809"/>
              <a:gd name="connsiteY93" fmla="*/ 3933825 h 4232518"/>
              <a:gd name="connsiteX94" fmla="*/ 2016510 w 4092809"/>
              <a:gd name="connsiteY94" fmla="*/ 3924300 h 4232518"/>
              <a:gd name="connsiteX95" fmla="*/ 1959360 w 4092809"/>
              <a:gd name="connsiteY95" fmla="*/ 3905250 h 4232518"/>
              <a:gd name="connsiteX96" fmla="*/ 1873635 w 4092809"/>
              <a:gd name="connsiteY96" fmla="*/ 3876675 h 4232518"/>
              <a:gd name="connsiteX97" fmla="*/ 1787910 w 4092809"/>
              <a:gd name="connsiteY97" fmla="*/ 3848100 h 4232518"/>
              <a:gd name="connsiteX98" fmla="*/ 1759335 w 4092809"/>
              <a:gd name="connsiteY98" fmla="*/ 3838575 h 4232518"/>
              <a:gd name="connsiteX99" fmla="*/ 1664085 w 4092809"/>
              <a:gd name="connsiteY99" fmla="*/ 3848100 h 4232518"/>
              <a:gd name="connsiteX100" fmla="*/ 1597410 w 4092809"/>
              <a:gd name="connsiteY100" fmla="*/ 3867150 h 4232518"/>
              <a:gd name="connsiteX101" fmla="*/ 1559310 w 4092809"/>
              <a:gd name="connsiteY101" fmla="*/ 3924300 h 4232518"/>
              <a:gd name="connsiteX102" fmla="*/ 1502160 w 4092809"/>
              <a:gd name="connsiteY102" fmla="*/ 3952875 h 4232518"/>
              <a:gd name="connsiteX103" fmla="*/ 1473585 w 4092809"/>
              <a:gd name="connsiteY103" fmla="*/ 3971925 h 4232518"/>
              <a:gd name="connsiteX104" fmla="*/ 1406910 w 4092809"/>
              <a:gd name="connsiteY104" fmla="*/ 3990975 h 4232518"/>
              <a:gd name="connsiteX105" fmla="*/ 1292610 w 4092809"/>
              <a:gd name="connsiteY105" fmla="*/ 4067175 h 4232518"/>
              <a:gd name="connsiteX106" fmla="*/ 1264035 w 4092809"/>
              <a:gd name="connsiteY106" fmla="*/ 4086225 h 4232518"/>
              <a:gd name="connsiteX107" fmla="*/ 1197360 w 4092809"/>
              <a:gd name="connsiteY107" fmla="*/ 4095750 h 4232518"/>
              <a:gd name="connsiteX108" fmla="*/ 1111635 w 4092809"/>
              <a:gd name="connsiteY108" fmla="*/ 4124325 h 4232518"/>
              <a:gd name="connsiteX109" fmla="*/ 1083060 w 4092809"/>
              <a:gd name="connsiteY109" fmla="*/ 4133850 h 4232518"/>
              <a:gd name="connsiteX110" fmla="*/ 959235 w 4092809"/>
              <a:gd name="connsiteY110" fmla="*/ 4162425 h 4232518"/>
              <a:gd name="connsiteX111" fmla="*/ 902085 w 4092809"/>
              <a:gd name="connsiteY111" fmla="*/ 4181475 h 4232518"/>
              <a:gd name="connsiteX112" fmla="*/ 854460 w 4092809"/>
              <a:gd name="connsiteY112" fmla="*/ 4191000 h 4232518"/>
              <a:gd name="connsiteX113" fmla="*/ 797310 w 4092809"/>
              <a:gd name="connsiteY113" fmla="*/ 4210050 h 4232518"/>
              <a:gd name="connsiteX114" fmla="*/ 730635 w 4092809"/>
              <a:gd name="connsiteY114" fmla="*/ 4229100 h 4232518"/>
              <a:gd name="connsiteX115" fmla="*/ 463935 w 4092809"/>
              <a:gd name="connsiteY115" fmla="*/ 4219575 h 4232518"/>
              <a:gd name="connsiteX116" fmla="*/ 406785 w 4092809"/>
              <a:gd name="connsiteY116" fmla="*/ 4181475 h 4232518"/>
              <a:gd name="connsiteX117" fmla="*/ 349635 w 4092809"/>
              <a:gd name="connsiteY117" fmla="*/ 4133850 h 4232518"/>
              <a:gd name="connsiteX118" fmla="*/ 330585 w 4092809"/>
              <a:gd name="connsiteY118" fmla="*/ 4105275 h 4232518"/>
              <a:gd name="connsiteX119" fmla="*/ 273435 w 4092809"/>
              <a:gd name="connsiteY119" fmla="*/ 4048125 h 4232518"/>
              <a:gd name="connsiteX120" fmla="*/ 187710 w 4092809"/>
              <a:gd name="connsiteY120" fmla="*/ 3981450 h 4232518"/>
              <a:gd name="connsiteX121" fmla="*/ 149610 w 4092809"/>
              <a:gd name="connsiteY121" fmla="*/ 3924300 h 4232518"/>
              <a:gd name="connsiteX122" fmla="*/ 130560 w 4092809"/>
              <a:gd name="connsiteY122" fmla="*/ 3895725 h 4232518"/>
              <a:gd name="connsiteX123" fmla="*/ 82935 w 4092809"/>
              <a:gd name="connsiteY123" fmla="*/ 3810000 h 4232518"/>
              <a:gd name="connsiteX124" fmla="*/ 73410 w 4092809"/>
              <a:gd name="connsiteY124" fmla="*/ 3771900 h 4232518"/>
              <a:gd name="connsiteX125" fmla="*/ 82935 w 4092809"/>
              <a:gd name="connsiteY125" fmla="*/ 3486150 h 4232518"/>
              <a:gd name="connsiteX126" fmla="*/ 101985 w 4092809"/>
              <a:gd name="connsiteY126" fmla="*/ 3400425 h 4232518"/>
              <a:gd name="connsiteX127" fmla="*/ 121035 w 4092809"/>
              <a:gd name="connsiteY127" fmla="*/ 3343275 h 4232518"/>
              <a:gd name="connsiteX128" fmla="*/ 178185 w 4092809"/>
              <a:gd name="connsiteY128" fmla="*/ 3286125 h 4232518"/>
              <a:gd name="connsiteX129" fmla="*/ 244860 w 4092809"/>
              <a:gd name="connsiteY129" fmla="*/ 3190875 h 4232518"/>
              <a:gd name="connsiteX130" fmla="*/ 282960 w 4092809"/>
              <a:gd name="connsiteY130" fmla="*/ 3133725 h 4232518"/>
              <a:gd name="connsiteX131" fmla="*/ 292485 w 4092809"/>
              <a:gd name="connsiteY131" fmla="*/ 3105150 h 4232518"/>
              <a:gd name="connsiteX132" fmla="*/ 321060 w 4092809"/>
              <a:gd name="connsiteY132" fmla="*/ 3086100 h 4232518"/>
              <a:gd name="connsiteX133" fmla="*/ 349635 w 4092809"/>
              <a:gd name="connsiteY133" fmla="*/ 3028950 h 4232518"/>
              <a:gd name="connsiteX134" fmla="*/ 378210 w 4092809"/>
              <a:gd name="connsiteY134" fmla="*/ 2971800 h 4232518"/>
              <a:gd name="connsiteX135" fmla="*/ 349635 w 4092809"/>
              <a:gd name="connsiteY135" fmla="*/ 2771775 h 4232518"/>
              <a:gd name="connsiteX136" fmla="*/ 311535 w 4092809"/>
              <a:gd name="connsiteY136" fmla="*/ 2714625 h 4232518"/>
              <a:gd name="connsiteX137" fmla="*/ 292485 w 4092809"/>
              <a:gd name="connsiteY137" fmla="*/ 2686050 h 4232518"/>
              <a:gd name="connsiteX138" fmla="*/ 235335 w 4092809"/>
              <a:gd name="connsiteY138" fmla="*/ 2647950 h 4232518"/>
              <a:gd name="connsiteX139" fmla="*/ 206760 w 4092809"/>
              <a:gd name="connsiteY139" fmla="*/ 2590800 h 4232518"/>
              <a:gd name="connsiteX140" fmla="*/ 168660 w 4092809"/>
              <a:gd name="connsiteY140" fmla="*/ 2562225 h 4232518"/>
              <a:gd name="connsiteX141" fmla="*/ 121035 w 4092809"/>
              <a:gd name="connsiteY141" fmla="*/ 2505075 h 4232518"/>
              <a:gd name="connsiteX142" fmla="*/ 101985 w 4092809"/>
              <a:gd name="connsiteY142" fmla="*/ 2447925 h 4232518"/>
              <a:gd name="connsiteX143" fmla="*/ 82935 w 4092809"/>
              <a:gd name="connsiteY143" fmla="*/ 2409825 h 4232518"/>
              <a:gd name="connsiteX144" fmla="*/ 63885 w 4092809"/>
              <a:gd name="connsiteY144" fmla="*/ 2381250 h 4232518"/>
              <a:gd name="connsiteX145" fmla="*/ 44835 w 4092809"/>
              <a:gd name="connsiteY145" fmla="*/ 2305050 h 4232518"/>
              <a:gd name="connsiteX146" fmla="*/ 35310 w 4092809"/>
              <a:gd name="connsiteY146" fmla="*/ 2276475 h 4232518"/>
              <a:gd name="connsiteX147" fmla="*/ 6735 w 4092809"/>
              <a:gd name="connsiteY147" fmla="*/ 2209800 h 4232518"/>
              <a:gd name="connsiteX148" fmla="*/ 16260 w 4092809"/>
              <a:gd name="connsiteY148" fmla="*/ 1752600 h 4232518"/>
              <a:gd name="connsiteX149" fmla="*/ 44835 w 4092809"/>
              <a:gd name="connsiteY149" fmla="*/ 1676400 h 4232518"/>
              <a:gd name="connsiteX150" fmla="*/ 63885 w 4092809"/>
              <a:gd name="connsiteY150" fmla="*/ 1609725 h 4232518"/>
              <a:gd name="connsiteX151" fmla="*/ 82935 w 4092809"/>
              <a:gd name="connsiteY151" fmla="*/ 1571625 h 4232518"/>
              <a:gd name="connsiteX152" fmla="*/ 92460 w 4092809"/>
              <a:gd name="connsiteY152" fmla="*/ 1543050 h 4232518"/>
              <a:gd name="connsiteX153" fmla="*/ 121035 w 4092809"/>
              <a:gd name="connsiteY153" fmla="*/ 1485900 h 4232518"/>
              <a:gd name="connsiteX154" fmla="*/ 149610 w 4092809"/>
              <a:gd name="connsiteY154" fmla="*/ 1390650 h 4232518"/>
              <a:gd name="connsiteX155" fmla="*/ 178185 w 4092809"/>
              <a:gd name="connsiteY155" fmla="*/ 1371600 h 4232518"/>
              <a:gd name="connsiteX156" fmla="*/ 216285 w 4092809"/>
              <a:gd name="connsiteY156" fmla="*/ 1314450 h 4232518"/>
              <a:gd name="connsiteX157" fmla="*/ 273435 w 4092809"/>
              <a:gd name="connsiteY157" fmla="*/ 1219200 h 4232518"/>
              <a:gd name="connsiteX158" fmla="*/ 321060 w 4092809"/>
              <a:gd name="connsiteY158" fmla="*/ 1162050 h 4232518"/>
              <a:gd name="connsiteX159" fmla="*/ 349635 w 4092809"/>
              <a:gd name="connsiteY159" fmla="*/ 1104900 h 4232518"/>
              <a:gd name="connsiteX160" fmla="*/ 378210 w 4092809"/>
              <a:gd name="connsiteY160" fmla="*/ 1076325 h 4232518"/>
              <a:gd name="connsiteX161" fmla="*/ 416310 w 4092809"/>
              <a:gd name="connsiteY161" fmla="*/ 1019175 h 4232518"/>
              <a:gd name="connsiteX162" fmla="*/ 435360 w 4092809"/>
              <a:gd name="connsiteY162" fmla="*/ 990600 h 4232518"/>
              <a:gd name="connsiteX163" fmla="*/ 454410 w 4092809"/>
              <a:gd name="connsiteY163" fmla="*/ 952500 h 4232518"/>
              <a:gd name="connsiteX164" fmla="*/ 473460 w 4092809"/>
              <a:gd name="connsiteY164" fmla="*/ 895350 h 4232518"/>
              <a:gd name="connsiteX165" fmla="*/ 511560 w 4092809"/>
              <a:gd name="connsiteY165" fmla="*/ 828675 h 4232518"/>
              <a:gd name="connsiteX166" fmla="*/ 540135 w 4092809"/>
              <a:gd name="connsiteY166" fmla="*/ 762000 h 4232518"/>
              <a:gd name="connsiteX167" fmla="*/ 549660 w 4092809"/>
              <a:gd name="connsiteY167" fmla="*/ 733425 h 4232518"/>
              <a:gd name="connsiteX168" fmla="*/ 568710 w 4092809"/>
              <a:gd name="connsiteY168" fmla="*/ 704850 h 4232518"/>
              <a:gd name="connsiteX169" fmla="*/ 597285 w 4092809"/>
              <a:gd name="connsiteY169" fmla="*/ 647700 h 4232518"/>
              <a:gd name="connsiteX170" fmla="*/ 625860 w 4092809"/>
              <a:gd name="connsiteY170" fmla="*/ 628650 h 4232518"/>
              <a:gd name="connsiteX171" fmla="*/ 644910 w 4092809"/>
              <a:gd name="connsiteY171" fmla="*/ 600075 h 4232518"/>
              <a:gd name="connsiteX172" fmla="*/ 663960 w 4092809"/>
              <a:gd name="connsiteY172" fmla="*/ 561975 h 4232518"/>
              <a:gd name="connsiteX173" fmla="*/ 692535 w 4092809"/>
              <a:gd name="connsiteY173" fmla="*/ 533400 h 4232518"/>
              <a:gd name="connsiteX174" fmla="*/ 740160 w 4092809"/>
              <a:gd name="connsiteY174" fmla="*/ 447675 h 4232518"/>
              <a:gd name="connsiteX175" fmla="*/ 759210 w 4092809"/>
              <a:gd name="connsiteY175" fmla="*/ 409575 h 42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092809" h="4232518">
                <a:moveTo>
                  <a:pt x="759210" y="409575"/>
                </a:moveTo>
                <a:cubicBezTo>
                  <a:pt x="850367" y="318418"/>
                  <a:pt x="733652" y="426614"/>
                  <a:pt x="816360" y="371475"/>
                </a:cubicBezTo>
                <a:cubicBezTo>
                  <a:pt x="827568" y="364003"/>
                  <a:pt x="833160" y="349442"/>
                  <a:pt x="844935" y="342900"/>
                </a:cubicBezTo>
                <a:cubicBezTo>
                  <a:pt x="862488" y="333148"/>
                  <a:pt x="883035" y="330200"/>
                  <a:pt x="902085" y="323850"/>
                </a:cubicBezTo>
                <a:lnTo>
                  <a:pt x="959235" y="304800"/>
                </a:lnTo>
                <a:cubicBezTo>
                  <a:pt x="968760" y="301625"/>
                  <a:pt x="979456" y="300844"/>
                  <a:pt x="987810" y="295275"/>
                </a:cubicBezTo>
                <a:cubicBezTo>
                  <a:pt x="1006860" y="282575"/>
                  <a:pt x="1023240" y="264415"/>
                  <a:pt x="1044960" y="257175"/>
                </a:cubicBezTo>
                <a:cubicBezTo>
                  <a:pt x="1175042" y="213814"/>
                  <a:pt x="1042104" y="261120"/>
                  <a:pt x="1140210" y="219075"/>
                </a:cubicBezTo>
                <a:cubicBezTo>
                  <a:pt x="1149438" y="215120"/>
                  <a:pt x="1159805" y="214040"/>
                  <a:pt x="1168785" y="209550"/>
                </a:cubicBezTo>
                <a:cubicBezTo>
                  <a:pt x="1242643" y="172621"/>
                  <a:pt x="1154111" y="204916"/>
                  <a:pt x="1225935" y="180975"/>
                </a:cubicBezTo>
                <a:cubicBezTo>
                  <a:pt x="1232285" y="171450"/>
                  <a:pt x="1235277" y="158467"/>
                  <a:pt x="1244985" y="152400"/>
                </a:cubicBezTo>
                <a:cubicBezTo>
                  <a:pt x="1266666" y="138849"/>
                  <a:pt x="1313873" y="131936"/>
                  <a:pt x="1340235" y="123825"/>
                </a:cubicBezTo>
                <a:cubicBezTo>
                  <a:pt x="1369024" y="114967"/>
                  <a:pt x="1396739" y="102555"/>
                  <a:pt x="1425960" y="95250"/>
                </a:cubicBezTo>
                <a:cubicBezTo>
                  <a:pt x="1438660" y="92075"/>
                  <a:pt x="1451473" y="89321"/>
                  <a:pt x="1464060" y="85725"/>
                </a:cubicBezTo>
                <a:cubicBezTo>
                  <a:pt x="1473714" y="82967"/>
                  <a:pt x="1482790" y="78169"/>
                  <a:pt x="1492635" y="76200"/>
                </a:cubicBezTo>
                <a:cubicBezTo>
                  <a:pt x="1524708" y="69785"/>
                  <a:pt x="1605378" y="61786"/>
                  <a:pt x="1635510" y="57150"/>
                </a:cubicBezTo>
                <a:cubicBezTo>
                  <a:pt x="1651511" y="54688"/>
                  <a:pt x="1666981" y="48702"/>
                  <a:pt x="1683135" y="47625"/>
                </a:cubicBezTo>
                <a:cubicBezTo>
                  <a:pt x="1762398" y="42341"/>
                  <a:pt x="1841885" y="41275"/>
                  <a:pt x="1921260" y="38100"/>
                </a:cubicBezTo>
                <a:cubicBezTo>
                  <a:pt x="1988650" y="21253"/>
                  <a:pt x="1930878" y="34619"/>
                  <a:pt x="2016510" y="19050"/>
                </a:cubicBezTo>
                <a:cubicBezTo>
                  <a:pt x="2032438" y="16154"/>
                  <a:pt x="2048057" y="11417"/>
                  <a:pt x="2064135" y="9525"/>
                </a:cubicBezTo>
                <a:cubicBezTo>
                  <a:pt x="2102105" y="5058"/>
                  <a:pt x="2140335" y="3175"/>
                  <a:pt x="2178435" y="0"/>
                </a:cubicBezTo>
                <a:lnTo>
                  <a:pt x="2978535" y="9525"/>
                </a:lnTo>
                <a:cubicBezTo>
                  <a:pt x="2988573" y="9756"/>
                  <a:pt x="2997206" y="17399"/>
                  <a:pt x="3007110" y="19050"/>
                </a:cubicBezTo>
                <a:cubicBezTo>
                  <a:pt x="3035470" y="23777"/>
                  <a:pt x="3064260" y="25400"/>
                  <a:pt x="3092835" y="28575"/>
                </a:cubicBezTo>
                <a:cubicBezTo>
                  <a:pt x="3188867" y="60586"/>
                  <a:pt x="3039909" y="11745"/>
                  <a:pt x="3159510" y="47625"/>
                </a:cubicBezTo>
                <a:cubicBezTo>
                  <a:pt x="3178744" y="53395"/>
                  <a:pt x="3197610" y="60325"/>
                  <a:pt x="3216660" y="66675"/>
                </a:cubicBezTo>
                <a:cubicBezTo>
                  <a:pt x="3226185" y="69850"/>
                  <a:pt x="3236881" y="70631"/>
                  <a:pt x="3245235" y="76200"/>
                </a:cubicBezTo>
                <a:cubicBezTo>
                  <a:pt x="3264285" y="88900"/>
                  <a:pt x="3286196" y="98111"/>
                  <a:pt x="3302385" y="114300"/>
                </a:cubicBezTo>
                <a:cubicBezTo>
                  <a:pt x="3338060" y="149975"/>
                  <a:pt x="3318181" y="138615"/>
                  <a:pt x="3359535" y="152400"/>
                </a:cubicBezTo>
                <a:cubicBezTo>
                  <a:pt x="3365885" y="161925"/>
                  <a:pt x="3368646" y="175295"/>
                  <a:pt x="3378585" y="180975"/>
                </a:cubicBezTo>
                <a:cubicBezTo>
                  <a:pt x="3392641" y="189007"/>
                  <a:pt x="3410406" y="186988"/>
                  <a:pt x="3426210" y="190500"/>
                </a:cubicBezTo>
                <a:cubicBezTo>
                  <a:pt x="3438989" y="193340"/>
                  <a:pt x="3451610" y="196850"/>
                  <a:pt x="3464310" y="200025"/>
                </a:cubicBezTo>
                <a:lnTo>
                  <a:pt x="3521460" y="238125"/>
                </a:lnTo>
                <a:cubicBezTo>
                  <a:pt x="3530985" y="244475"/>
                  <a:pt x="3539175" y="253555"/>
                  <a:pt x="3550035" y="257175"/>
                </a:cubicBezTo>
                <a:cubicBezTo>
                  <a:pt x="3642017" y="287836"/>
                  <a:pt x="3499009" y="238670"/>
                  <a:pt x="3616710" y="285750"/>
                </a:cubicBezTo>
                <a:cubicBezTo>
                  <a:pt x="3701723" y="319755"/>
                  <a:pt x="3647459" y="287199"/>
                  <a:pt x="3702435" y="323850"/>
                </a:cubicBezTo>
                <a:lnTo>
                  <a:pt x="3759585" y="409575"/>
                </a:lnTo>
                <a:cubicBezTo>
                  <a:pt x="3765935" y="419100"/>
                  <a:pt x="3769110" y="431800"/>
                  <a:pt x="3778635" y="438150"/>
                </a:cubicBezTo>
                <a:lnTo>
                  <a:pt x="3807210" y="457200"/>
                </a:lnTo>
                <a:cubicBezTo>
                  <a:pt x="3813560" y="466725"/>
                  <a:pt x="3818931" y="476981"/>
                  <a:pt x="3826260" y="485775"/>
                </a:cubicBezTo>
                <a:cubicBezTo>
                  <a:pt x="3834884" y="496123"/>
                  <a:pt x="3847363" y="503142"/>
                  <a:pt x="3854835" y="514350"/>
                </a:cubicBezTo>
                <a:cubicBezTo>
                  <a:pt x="3860404" y="522704"/>
                  <a:pt x="3859870" y="533945"/>
                  <a:pt x="3864360" y="542925"/>
                </a:cubicBezTo>
                <a:cubicBezTo>
                  <a:pt x="3869480" y="553164"/>
                  <a:pt x="3878290" y="561261"/>
                  <a:pt x="3883410" y="571500"/>
                </a:cubicBezTo>
                <a:cubicBezTo>
                  <a:pt x="3887900" y="580480"/>
                  <a:pt x="3888059" y="591298"/>
                  <a:pt x="3892935" y="600075"/>
                </a:cubicBezTo>
                <a:cubicBezTo>
                  <a:pt x="3904054" y="620089"/>
                  <a:pt x="3923795" y="635505"/>
                  <a:pt x="3931035" y="657225"/>
                </a:cubicBezTo>
                <a:cubicBezTo>
                  <a:pt x="3954976" y="729049"/>
                  <a:pt x="3922681" y="640517"/>
                  <a:pt x="3959610" y="714375"/>
                </a:cubicBezTo>
                <a:cubicBezTo>
                  <a:pt x="3971124" y="737402"/>
                  <a:pt x="3969505" y="756635"/>
                  <a:pt x="3978660" y="781050"/>
                </a:cubicBezTo>
                <a:cubicBezTo>
                  <a:pt x="3983646" y="794345"/>
                  <a:pt x="3991360" y="806450"/>
                  <a:pt x="3997710" y="819150"/>
                </a:cubicBezTo>
                <a:cubicBezTo>
                  <a:pt x="4006792" y="873641"/>
                  <a:pt x="4016760" y="924708"/>
                  <a:pt x="4016760" y="981075"/>
                </a:cubicBezTo>
                <a:cubicBezTo>
                  <a:pt x="4016760" y="2263502"/>
                  <a:pt x="4092809" y="1867654"/>
                  <a:pt x="3997710" y="2343150"/>
                </a:cubicBezTo>
                <a:cubicBezTo>
                  <a:pt x="3994535" y="2390775"/>
                  <a:pt x="3992506" y="2438490"/>
                  <a:pt x="3988185" y="2486025"/>
                </a:cubicBezTo>
                <a:cubicBezTo>
                  <a:pt x="3986152" y="2508383"/>
                  <a:pt x="3981139" y="2530387"/>
                  <a:pt x="3978660" y="2552700"/>
                </a:cubicBezTo>
                <a:cubicBezTo>
                  <a:pt x="3974787" y="2587555"/>
                  <a:pt x="3973485" y="2622677"/>
                  <a:pt x="3969135" y="2657475"/>
                </a:cubicBezTo>
                <a:cubicBezTo>
                  <a:pt x="3963590" y="2701836"/>
                  <a:pt x="3958242" y="2702413"/>
                  <a:pt x="3950085" y="2743200"/>
                </a:cubicBezTo>
                <a:cubicBezTo>
                  <a:pt x="3946297" y="2762138"/>
                  <a:pt x="3945244" y="2781614"/>
                  <a:pt x="3940560" y="2800350"/>
                </a:cubicBezTo>
                <a:cubicBezTo>
                  <a:pt x="3935690" y="2819831"/>
                  <a:pt x="3932649" y="2840792"/>
                  <a:pt x="3921510" y="2857500"/>
                </a:cubicBezTo>
                <a:cubicBezTo>
                  <a:pt x="3902378" y="2886198"/>
                  <a:pt x="3897912" y="2890338"/>
                  <a:pt x="3883410" y="2924175"/>
                </a:cubicBezTo>
                <a:cubicBezTo>
                  <a:pt x="3873622" y="2947013"/>
                  <a:pt x="3871265" y="2966683"/>
                  <a:pt x="3864360" y="2990850"/>
                </a:cubicBezTo>
                <a:cubicBezTo>
                  <a:pt x="3861602" y="3000504"/>
                  <a:pt x="3861263" y="3011712"/>
                  <a:pt x="3854835" y="3019425"/>
                </a:cubicBezTo>
                <a:cubicBezTo>
                  <a:pt x="3844672" y="3031621"/>
                  <a:pt x="3829435" y="3038475"/>
                  <a:pt x="3816735" y="3048000"/>
                </a:cubicBezTo>
                <a:cubicBezTo>
                  <a:pt x="3810385" y="3060700"/>
                  <a:pt x="3806775" y="3075192"/>
                  <a:pt x="3797685" y="3086100"/>
                </a:cubicBezTo>
                <a:cubicBezTo>
                  <a:pt x="3790356" y="3094894"/>
                  <a:pt x="3775177" y="3095442"/>
                  <a:pt x="3769110" y="3105150"/>
                </a:cubicBezTo>
                <a:cubicBezTo>
                  <a:pt x="3691411" y="3229468"/>
                  <a:pt x="3800744" y="3111616"/>
                  <a:pt x="3721485" y="3190875"/>
                </a:cubicBezTo>
                <a:cubicBezTo>
                  <a:pt x="3718310" y="3200400"/>
                  <a:pt x="3716836" y="3210673"/>
                  <a:pt x="3711960" y="3219450"/>
                </a:cubicBezTo>
                <a:cubicBezTo>
                  <a:pt x="3700841" y="3239464"/>
                  <a:pt x="3681100" y="3254880"/>
                  <a:pt x="3673860" y="3276600"/>
                </a:cubicBezTo>
                <a:cubicBezTo>
                  <a:pt x="3670685" y="3286125"/>
                  <a:pt x="3669211" y="3296398"/>
                  <a:pt x="3664335" y="3305175"/>
                </a:cubicBezTo>
                <a:cubicBezTo>
                  <a:pt x="3653216" y="3325189"/>
                  <a:pt x="3633475" y="3340605"/>
                  <a:pt x="3626235" y="3362325"/>
                </a:cubicBezTo>
                <a:cubicBezTo>
                  <a:pt x="3619885" y="3381375"/>
                  <a:pt x="3618324" y="3402767"/>
                  <a:pt x="3607185" y="3419475"/>
                </a:cubicBezTo>
                <a:cubicBezTo>
                  <a:pt x="3594485" y="3438525"/>
                  <a:pt x="3576325" y="3454905"/>
                  <a:pt x="3569085" y="3476625"/>
                </a:cubicBezTo>
                <a:cubicBezTo>
                  <a:pt x="3561338" y="3499866"/>
                  <a:pt x="3558974" y="3515311"/>
                  <a:pt x="3540510" y="3533775"/>
                </a:cubicBezTo>
                <a:cubicBezTo>
                  <a:pt x="3532415" y="3541870"/>
                  <a:pt x="3521460" y="3546475"/>
                  <a:pt x="3511935" y="3552825"/>
                </a:cubicBezTo>
                <a:cubicBezTo>
                  <a:pt x="3508760" y="3562350"/>
                  <a:pt x="3507286" y="3572623"/>
                  <a:pt x="3502410" y="3581400"/>
                </a:cubicBezTo>
                <a:cubicBezTo>
                  <a:pt x="3491291" y="3601414"/>
                  <a:pt x="3477010" y="3619500"/>
                  <a:pt x="3464310" y="3638550"/>
                </a:cubicBezTo>
                <a:cubicBezTo>
                  <a:pt x="3457960" y="3648075"/>
                  <a:pt x="3450380" y="3656886"/>
                  <a:pt x="3445260" y="3667125"/>
                </a:cubicBezTo>
                <a:cubicBezTo>
                  <a:pt x="3403904" y="3749837"/>
                  <a:pt x="3451696" y="3664293"/>
                  <a:pt x="3397635" y="3733800"/>
                </a:cubicBezTo>
                <a:cubicBezTo>
                  <a:pt x="3383579" y="3751872"/>
                  <a:pt x="3380013" y="3780711"/>
                  <a:pt x="3359535" y="3790950"/>
                </a:cubicBezTo>
                <a:cubicBezTo>
                  <a:pt x="3346835" y="3797300"/>
                  <a:pt x="3333249" y="3802124"/>
                  <a:pt x="3321435" y="3810000"/>
                </a:cubicBezTo>
                <a:cubicBezTo>
                  <a:pt x="3295017" y="3827612"/>
                  <a:pt x="3270635" y="3848100"/>
                  <a:pt x="3245235" y="3867150"/>
                </a:cubicBezTo>
                <a:cubicBezTo>
                  <a:pt x="3232535" y="3876675"/>
                  <a:pt x="3222195" y="3890705"/>
                  <a:pt x="3207135" y="3895725"/>
                </a:cubicBezTo>
                <a:cubicBezTo>
                  <a:pt x="3077053" y="3939086"/>
                  <a:pt x="3209991" y="3891780"/>
                  <a:pt x="3111885" y="3933825"/>
                </a:cubicBezTo>
                <a:cubicBezTo>
                  <a:pt x="3102657" y="3937780"/>
                  <a:pt x="3092538" y="3939395"/>
                  <a:pt x="3083310" y="3943350"/>
                </a:cubicBezTo>
                <a:cubicBezTo>
                  <a:pt x="3070259" y="3948943"/>
                  <a:pt x="3058505" y="3957414"/>
                  <a:pt x="3045210" y="3962400"/>
                </a:cubicBezTo>
                <a:cubicBezTo>
                  <a:pt x="3032953" y="3966997"/>
                  <a:pt x="3019697" y="3968329"/>
                  <a:pt x="3007110" y="3971925"/>
                </a:cubicBezTo>
                <a:cubicBezTo>
                  <a:pt x="2917752" y="3997456"/>
                  <a:pt x="3061625" y="3961927"/>
                  <a:pt x="2930910" y="3990975"/>
                </a:cubicBezTo>
                <a:cubicBezTo>
                  <a:pt x="2918131" y="3993815"/>
                  <a:pt x="2905690" y="3998158"/>
                  <a:pt x="2892810" y="4000500"/>
                </a:cubicBezTo>
                <a:cubicBezTo>
                  <a:pt x="2863891" y="4005758"/>
                  <a:pt x="2776471" y="4016233"/>
                  <a:pt x="2749935" y="4019550"/>
                </a:cubicBezTo>
                <a:cubicBezTo>
                  <a:pt x="2675128" y="4044486"/>
                  <a:pt x="2748930" y="4022508"/>
                  <a:pt x="2588010" y="4038600"/>
                </a:cubicBezTo>
                <a:cubicBezTo>
                  <a:pt x="2568793" y="4040522"/>
                  <a:pt x="2549910" y="4044950"/>
                  <a:pt x="2530860" y="4048125"/>
                </a:cubicBezTo>
                <a:cubicBezTo>
                  <a:pt x="2473710" y="4044950"/>
                  <a:pt x="2416322" y="4044698"/>
                  <a:pt x="2359410" y="4038600"/>
                </a:cubicBezTo>
                <a:cubicBezTo>
                  <a:pt x="2327215" y="4035151"/>
                  <a:pt x="2294877" y="4029789"/>
                  <a:pt x="2264160" y="4019550"/>
                </a:cubicBezTo>
                <a:lnTo>
                  <a:pt x="2178435" y="3990975"/>
                </a:lnTo>
                <a:cubicBezTo>
                  <a:pt x="2168910" y="3987800"/>
                  <a:pt x="2159600" y="3983885"/>
                  <a:pt x="2149860" y="3981450"/>
                </a:cubicBezTo>
                <a:lnTo>
                  <a:pt x="2111760" y="3971925"/>
                </a:lnTo>
                <a:cubicBezTo>
                  <a:pt x="2092710" y="3959225"/>
                  <a:pt x="2076822" y="3939378"/>
                  <a:pt x="2054610" y="3933825"/>
                </a:cubicBezTo>
                <a:cubicBezTo>
                  <a:pt x="2041910" y="3930650"/>
                  <a:pt x="2029049" y="3928062"/>
                  <a:pt x="2016510" y="3924300"/>
                </a:cubicBezTo>
                <a:cubicBezTo>
                  <a:pt x="1997276" y="3918530"/>
                  <a:pt x="1978410" y="3911600"/>
                  <a:pt x="1959360" y="3905250"/>
                </a:cubicBezTo>
                <a:lnTo>
                  <a:pt x="1873635" y="3876675"/>
                </a:lnTo>
                <a:lnTo>
                  <a:pt x="1787910" y="3848100"/>
                </a:lnTo>
                <a:lnTo>
                  <a:pt x="1759335" y="3838575"/>
                </a:lnTo>
                <a:cubicBezTo>
                  <a:pt x="1727585" y="3841750"/>
                  <a:pt x="1695673" y="3843587"/>
                  <a:pt x="1664085" y="3848100"/>
                </a:cubicBezTo>
                <a:cubicBezTo>
                  <a:pt x="1643155" y="3851090"/>
                  <a:pt x="1617765" y="3860365"/>
                  <a:pt x="1597410" y="3867150"/>
                </a:cubicBezTo>
                <a:cubicBezTo>
                  <a:pt x="1584710" y="3886200"/>
                  <a:pt x="1578360" y="3911600"/>
                  <a:pt x="1559310" y="3924300"/>
                </a:cubicBezTo>
                <a:cubicBezTo>
                  <a:pt x="1477418" y="3978895"/>
                  <a:pt x="1581030" y="3913440"/>
                  <a:pt x="1502160" y="3952875"/>
                </a:cubicBezTo>
                <a:cubicBezTo>
                  <a:pt x="1491921" y="3957995"/>
                  <a:pt x="1483824" y="3966805"/>
                  <a:pt x="1473585" y="3971925"/>
                </a:cubicBezTo>
                <a:cubicBezTo>
                  <a:pt x="1459920" y="3978757"/>
                  <a:pt x="1419117" y="3987923"/>
                  <a:pt x="1406910" y="3990975"/>
                </a:cubicBezTo>
                <a:lnTo>
                  <a:pt x="1292610" y="4067175"/>
                </a:lnTo>
                <a:cubicBezTo>
                  <a:pt x="1283085" y="4073525"/>
                  <a:pt x="1275368" y="4084606"/>
                  <a:pt x="1264035" y="4086225"/>
                </a:cubicBezTo>
                <a:lnTo>
                  <a:pt x="1197360" y="4095750"/>
                </a:lnTo>
                <a:lnTo>
                  <a:pt x="1111635" y="4124325"/>
                </a:lnTo>
                <a:cubicBezTo>
                  <a:pt x="1102110" y="4127500"/>
                  <a:pt x="1092905" y="4131881"/>
                  <a:pt x="1083060" y="4133850"/>
                </a:cubicBezTo>
                <a:cubicBezTo>
                  <a:pt x="1033441" y="4143774"/>
                  <a:pt x="1012847" y="4147107"/>
                  <a:pt x="959235" y="4162425"/>
                </a:cubicBezTo>
                <a:cubicBezTo>
                  <a:pt x="939927" y="4167942"/>
                  <a:pt x="921776" y="4177537"/>
                  <a:pt x="902085" y="4181475"/>
                </a:cubicBezTo>
                <a:cubicBezTo>
                  <a:pt x="886210" y="4184650"/>
                  <a:pt x="870079" y="4186740"/>
                  <a:pt x="854460" y="4191000"/>
                </a:cubicBezTo>
                <a:cubicBezTo>
                  <a:pt x="835087" y="4196284"/>
                  <a:pt x="816791" y="4205180"/>
                  <a:pt x="797310" y="4210050"/>
                </a:cubicBezTo>
                <a:cubicBezTo>
                  <a:pt x="749470" y="4222010"/>
                  <a:pt x="771629" y="4215435"/>
                  <a:pt x="730635" y="4229100"/>
                </a:cubicBezTo>
                <a:cubicBezTo>
                  <a:pt x="641735" y="4225925"/>
                  <a:pt x="551945" y="4232518"/>
                  <a:pt x="463935" y="4219575"/>
                </a:cubicBezTo>
                <a:cubicBezTo>
                  <a:pt x="441283" y="4216244"/>
                  <a:pt x="425835" y="4194175"/>
                  <a:pt x="406785" y="4181475"/>
                </a:cubicBezTo>
                <a:cubicBezTo>
                  <a:pt x="378688" y="4162744"/>
                  <a:pt x="372554" y="4161352"/>
                  <a:pt x="349635" y="4133850"/>
                </a:cubicBezTo>
                <a:cubicBezTo>
                  <a:pt x="342306" y="4125056"/>
                  <a:pt x="338190" y="4113831"/>
                  <a:pt x="330585" y="4105275"/>
                </a:cubicBezTo>
                <a:cubicBezTo>
                  <a:pt x="312687" y="4085139"/>
                  <a:pt x="295851" y="4063069"/>
                  <a:pt x="273435" y="4048125"/>
                </a:cubicBezTo>
                <a:cubicBezTo>
                  <a:pt x="240193" y="4025964"/>
                  <a:pt x="211814" y="4012441"/>
                  <a:pt x="187710" y="3981450"/>
                </a:cubicBezTo>
                <a:cubicBezTo>
                  <a:pt x="173654" y="3963378"/>
                  <a:pt x="162310" y="3943350"/>
                  <a:pt x="149610" y="3924300"/>
                </a:cubicBezTo>
                <a:cubicBezTo>
                  <a:pt x="143260" y="3914775"/>
                  <a:pt x="134180" y="3906585"/>
                  <a:pt x="130560" y="3895725"/>
                </a:cubicBezTo>
                <a:cubicBezTo>
                  <a:pt x="107250" y="3825796"/>
                  <a:pt x="125709" y="3852774"/>
                  <a:pt x="82935" y="3810000"/>
                </a:cubicBezTo>
                <a:cubicBezTo>
                  <a:pt x="79760" y="3797300"/>
                  <a:pt x="73410" y="3784991"/>
                  <a:pt x="73410" y="3771900"/>
                </a:cubicBezTo>
                <a:cubicBezTo>
                  <a:pt x="73410" y="3676597"/>
                  <a:pt x="77498" y="3581298"/>
                  <a:pt x="82935" y="3486150"/>
                </a:cubicBezTo>
                <a:cubicBezTo>
                  <a:pt x="83575" y="3474954"/>
                  <a:pt x="97794" y="3414395"/>
                  <a:pt x="101985" y="3400425"/>
                </a:cubicBezTo>
                <a:cubicBezTo>
                  <a:pt x="107755" y="3381191"/>
                  <a:pt x="106836" y="3357474"/>
                  <a:pt x="121035" y="3343275"/>
                </a:cubicBezTo>
                <a:cubicBezTo>
                  <a:pt x="140085" y="3324225"/>
                  <a:pt x="163241" y="3308541"/>
                  <a:pt x="178185" y="3286125"/>
                </a:cubicBezTo>
                <a:cubicBezTo>
                  <a:pt x="306455" y="3093719"/>
                  <a:pt x="146132" y="3331916"/>
                  <a:pt x="244860" y="3190875"/>
                </a:cubicBezTo>
                <a:cubicBezTo>
                  <a:pt x="257990" y="3172118"/>
                  <a:pt x="275720" y="3155445"/>
                  <a:pt x="282960" y="3133725"/>
                </a:cubicBezTo>
                <a:cubicBezTo>
                  <a:pt x="286135" y="3124200"/>
                  <a:pt x="286213" y="3112990"/>
                  <a:pt x="292485" y="3105150"/>
                </a:cubicBezTo>
                <a:cubicBezTo>
                  <a:pt x="299636" y="3096211"/>
                  <a:pt x="311535" y="3092450"/>
                  <a:pt x="321060" y="3086100"/>
                </a:cubicBezTo>
                <a:cubicBezTo>
                  <a:pt x="375655" y="3004208"/>
                  <a:pt x="310200" y="3107820"/>
                  <a:pt x="349635" y="3028950"/>
                </a:cubicBezTo>
                <a:cubicBezTo>
                  <a:pt x="386564" y="2955092"/>
                  <a:pt x="354269" y="3043624"/>
                  <a:pt x="378210" y="2971800"/>
                </a:cubicBezTo>
                <a:cubicBezTo>
                  <a:pt x="376367" y="2944154"/>
                  <a:pt x="379985" y="2817300"/>
                  <a:pt x="349635" y="2771775"/>
                </a:cubicBezTo>
                <a:lnTo>
                  <a:pt x="311535" y="2714625"/>
                </a:lnTo>
                <a:cubicBezTo>
                  <a:pt x="305185" y="2705100"/>
                  <a:pt x="302010" y="2692400"/>
                  <a:pt x="292485" y="2686050"/>
                </a:cubicBezTo>
                <a:lnTo>
                  <a:pt x="235335" y="2647950"/>
                </a:lnTo>
                <a:cubicBezTo>
                  <a:pt x="227588" y="2624709"/>
                  <a:pt x="225224" y="2609264"/>
                  <a:pt x="206760" y="2590800"/>
                </a:cubicBezTo>
                <a:cubicBezTo>
                  <a:pt x="195535" y="2579575"/>
                  <a:pt x="180713" y="2572556"/>
                  <a:pt x="168660" y="2562225"/>
                </a:cubicBezTo>
                <a:cubicBezTo>
                  <a:pt x="152556" y="2548421"/>
                  <a:pt x="130080" y="2525426"/>
                  <a:pt x="121035" y="2505075"/>
                </a:cubicBezTo>
                <a:cubicBezTo>
                  <a:pt x="112880" y="2486725"/>
                  <a:pt x="110965" y="2465886"/>
                  <a:pt x="101985" y="2447925"/>
                </a:cubicBezTo>
                <a:cubicBezTo>
                  <a:pt x="95635" y="2435225"/>
                  <a:pt x="89980" y="2422153"/>
                  <a:pt x="82935" y="2409825"/>
                </a:cubicBezTo>
                <a:cubicBezTo>
                  <a:pt x="77255" y="2399886"/>
                  <a:pt x="69005" y="2391489"/>
                  <a:pt x="63885" y="2381250"/>
                </a:cubicBezTo>
                <a:cubicBezTo>
                  <a:pt x="52999" y="2359477"/>
                  <a:pt x="50269" y="2326787"/>
                  <a:pt x="44835" y="2305050"/>
                </a:cubicBezTo>
                <a:cubicBezTo>
                  <a:pt x="42400" y="2295310"/>
                  <a:pt x="39265" y="2285703"/>
                  <a:pt x="35310" y="2276475"/>
                </a:cubicBezTo>
                <a:cubicBezTo>
                  <a:pt x="0" y="2194085"/>
                  <a:pt x="29073" y="2276813"/>
                  <a:pt x="6735" y="2209800"/>
                </a:cubicBezTo>
                <a:cubicBezTo>
                  <a:pt x="9910" y="2057400"/>
                  <a:pt x="10402" y="1904920"/>
                  <a:pt x="16260" y="1752600"/>
                </a:cubicBezTo>
                <a:cubicBezTo>
                  <a:pt x="17657" y="1716276"/>
                  <a:pt x="32482" y="1709342"/>
                  <a:pt x="44835" y="1676400"/>
                </a:cubicBezTo>
                <a:cubicBezTo>
                  <a:pt x="69002" y="1611954"/>
                  <a:pt x="40858" y="1663455"/>
                  <a:pt x="63885" y="1609725"/>
                </a:cubicBezTo>
                <a:cubicBezTo>
                  <a:pt x="69478" y="1596674"/>
                  <a:pt x="77342" y="1584676"/>
                  <a:pt x="82935" y="1571625"/>
                </a:cubicBezTo>
                <a:cubicBezTo>
                  <a:pt x="86890" y="1562397"/>
                  <a:pt x="88382" y="1552225"/>
                  <a:pt x="92460" y="1543050"/>
                </a:cubicBezTo>
                <a:cubicBezTo>
                  <a:pt x="101110" y="1523587"/>
                  <a:pt x="113125" y="1505675"/>
                  <a:pt x="121035" y="1485900"/>
                </a:cubicBezTo>
                <a:cubicBezTo>
                  <a:pt x="127967" y="1468569"/>
                  <a:pt x="137868" y="1398478"/>
                  <a:pt x="149610" y="1390650"/>
                </a:cubicBezTo>
                <a:lnTo>
                  <a:pt x="178185" y="1371600"/>
                </a:lnTo>
                <a:cubicBezTo>
                  <a:pt x="198617" y="1310303"/>
                  <a:pt x="171692" y="1376880"/>
                  <a:pt x="216285" y="1314450"/>
                </a:cubicBezTo>
                <a:cubicBezTo>
                  <a:pt x="253866" y="1261836"/>
                  <a:pt x="214088" y="1278547"/>
                  <a:pt x="273435" y="1219200"/>
                </a:cubicBezTo>
                <a:cubicBezTo>
                  <a:pt x="294501" y="1198134"/>
                  <a:pt x="307799" y="1188572"/>
                  <a:pt x="321060" y="1162050"/>
                </a:cubicBezTo>
                <a:cubicBezTo>
                  <a:pt x="342539" y="1119092"/>
                  <a:pt x="315513" y="1145846"/>
                  <a:pt x="349635" y="1104900"/>
                </a:cubicBezTo>
                <a:cubicBezTo>
                  <a:pt x="358259" y="1094552"/>
                  <a:pt x="369940" y="1086958"/>
                  <a:pt x="378210" y="1076325"/>
                </a:cubicBezTo>
                <a:cubicBezTo>
                  <a:pt x="392266" y="1058253"/>
                  <a:pt x="403610" y="1038225"/>
                  <a:pt x="416310" y="1019175"/>
                </a:cubicBezTo>
                <a:cubicBezTo>
                  <a:pt x="422660" y="1009650"/>
                  <a:pt x="430240" y="1000839"/>
                  <a:pt x="435360" y="990600"/>
                </a:cubicBezTo>
                <a:cubicBezTo>
                  <a:pt x="441710" y="977900"/>
                  <a:pt x="449137" y="965683"/>
                  <a:pt x="454410" y="952500"/>
                </a:cubicBezTo>
                <a:cubicBezTo>
                  <a:pt x="461868" y="933856"/>
                  <a:pt x="464480" y="913311"/>
                  <a:pt x="473460" y="895350"/>
                </a:cubicBezTo>
                <a:cubicBezTo>
                  <a:pt x="497630" y="847011"/>
                  <a:pt x="484634" y="869064"/>
                  <a:pt x="511560" y="828675"/>
                </a:cubicBezTo>
                <a:cubicBezTo>
                  <a:pt x="531384" y="749381"/>
                  <a:pt x="507246" y="827779"/>
                  <a:pt x="540135" y="762000"/>
                </a:cubicBezTo>
                <a:cubicBezTo>
                  <a:pt x="544625" y="753020"/>
                  <a:pt x="545170" y="742405"/>
                  <a:pt x="549660" y="733425"/>
                </a:cubicBezTo>
                <a:cubicBezTo>
                  <a:pt x="554780" y="723186"/>
                  <a:pt x="563590" y="715089"/>
                  <a:pt x="568710" y="704850"/>
                </a:cubicBezTo>
                <a:cubicBezTo>
                  <a:pt x="584204" y="673862"/>
                  <a:pt x="569988" y="674997"/>
                  <a:pt x="597285" y="647700"/>
                </a:cubicBezTo>
                <a:cubicBezTo>
                  <a:pt x="605380" y="639605"/>
                  <a:pt x="616335" y="635000"/>
                  <a:pt x="625860" y="628650"/>
                </a:cubicBezTo>
                <a:cubicBezTo>
                  <a:pt x="632210" y="619125"/>
                  <a:pt x="639230" y="610014"/>
                  <a:pt x="644910" y="600075"/>
                </a:cubicBezTo>
                <a:cubicBezTo>
                  <a:pt x="651955" y="587747"/>
                  <a:pt x="655707" y="573529"/>
                  <a:pt x="663960" y="561975"/>
                </a:cubicBezTo>
                <a:cubicBezTo>
                  <a:pt x="671790" y="551014"/>
                  <a:pt x="683010" y="542925"/>
                  <a:pt x="692535" y="533400"/>
                </a:cubicBezTo>
                <a:cubicBezTo>
                  <a:pt x="702461" y="503623"/>
                  <a:pt x="712087" y="466390"/>
                  <a:pt x="740160" y="447675"/>
                </a:cubicBezTo>
                <a:lnTo>
                  <a:pt x="759210" y="409575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indent="-304747" defTabSz="914400" fontAlgn="base">
              <a:buClr>
                <a:schemeClr val="tx1"/>
              </a:buClr>
              <a:buSzPct val="100000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bg1"/>
                </a:solidFill>
              </a:rPr>
              <a:t>Directed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Edges have direction</a:t>
            </a:r>
          </a:p>
          <a:p>
            <a:endParaRPr lang="en-US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(2)</a:t>
            </a:r>
            <a:endParaRPr lang="en-US" dirty="0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>
          <a:xfrm>
            <a:off x="6099450" y="1192811"/>
            <a:ext cx="4191000" cy="1295400"/>
          </a:xfrm>
          <a:prstGeom prst="rect">
            <a:avLst/>
          </a:prstGeom>
        </p:spPr>
        <p:txBody>
          <a:bodyPr/>
          <a:lstStyle/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bg1"/>
                </a:solidFill>
              </a:rPr>
              <a:t>Undirected graph</a:t>
            </a:r>
          </a:p>
          <a:p>
            <a:pPr lvl="1" indent="-231606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Undirected edges</a:t>
            </a:r>
          </a:p>
        </p:txBody>
      </p:sp>
      <p:grpSp>
        <p:nvGrpSpPr>
          <p:cNvPr id="275" name="Group 274"/>
          <p:cNvGrpSpPr/>
          <p:nvPr/>
        </p:nvGrpSpPr>
        <p:grpSpPr>
          <a:xfrm>
            <a:off x="895299" y="2819401"/>
            <a:ext cx="3301222" cy="3416057"/>
            <a:chOff x="724051" y="2819400"/>
            <a:chExt cx="3301222" cy="3416057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7251" y="3644657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1451" y="5473457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71084" y="472382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21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71851" y="3850602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62251" y="4940057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12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2760185" y="3922685"/>
              <a:ext cx="707066" cy="2059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3181598" y="5274604"/>
              <a:ext cx="356441" cy="20413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3452122" y="4429686"/>
              <a:ext cx="523114" cy="651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2827938" y="4171311"/>
              <a:ext cx="480033" cy="787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  <a:endCxn id="12" idx="4"/>
            </p:cNvCxnSpPr>
            <p:nvPr/>
          </p:nvCxnSpPr>
          <p:spPr bwMode="auto">
            <a:xfrm rot="16200000" flipV="1">
              <a:off x="2090479" y="4782196"/>
              <a:ext cx="1148232" cy="3971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5"/>
              <a:endCxn id="9" idx="2"/>
            </p:cNvCxnSpPr>
            <p:nvPr/>
          </p:nvCxnSpPr>
          <p:spPr bwMode="auto">
            <a:xfrm rot="16200000" flipH="1">
              <a:off x="2241599" y="5211632"/>
              <a:ext cx="336805" cy="7428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1742221" y="4424267"/>
              <a:ext cx="614832" cy="41674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4051" y="410185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1671709" y="3683147"/>
              <a:ext cx="54659" cy="94562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1010148" y="4665981"/>
              <a:ext cx="560173" cy="5440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1212594" y="4590112"/>
              <a:ext cx="445009" cy="4177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1232829" y="3012402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133600" y="2872945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22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73" name="Straight Arrow Connector 172"/>
            <p:cNvCxnSpPr>
              <a:cxnSpLocks noChangeShapeType="1"/>
              <a:stCxn id="159" idx="5"/>
              <a:endCxn id="12" idx="1"/>
            </p:cNvCxnSpPr>
            <p:nvPr/>
          </p:nvCxnSpPr>
          <p:spPr bwMode="auto">
            <a:xfrm rot="16200000" flipH="1">
              <a:off x="1761067" y="3435089"/>
              <a:ext cx="445009" cy="54888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4" idx="2"/>
              <a:endCxn id="162" idx="6"/>
            </p:cNvCxnSpPr>
            <p:nvPr/>
          </p:nvCxnSpPr>
          <p:spPr bwMode="auto">
            <a:xfrm flipH="1">
              <a:off x="2691622" y="3097428"/>
              <a:ext cx="584978" cy="535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276600" y="28194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800251" y="5679402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99" name="Straight Arrow Connector 198"/>
            <p:cNvCxnSpPr>
              <a:cxnSpLocks noChangeShapeType="1"/>
              <a:stCxn id="198" idx="7"/>
              <a:endCxn id="13" idx="3"/>
            </p:cNvCxnSpPr>
            <p:nvPr/>
          </p:nvCxnSpPr>
          <p:spPr bwMode="auto">
            <a:xfrm rot="5400000" flipH="1" flipV="1">
              <a:off x="1287185" y="5404048"/>
              <a:ext cx="346154" cy="3674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</p:grpSp>
      <p:grpSp>
        <p:nvGrpSpPr>
          <p:cNvPr id="274" name="Group 273"/>
          <p:cNvGrpSpPr/>
          <p:nvPr/>
        </p:nvGrpSpPr>
        <p:grpSpPr>
          <a:xfrm>
            <a:off x="6435908" y="3124200"/>
            <a:ext cx="3157868" cy="2819400"/>
            <a:chOff x="5202866" y="3124200"/>
            <a:chExt cx="3157868" cy="281940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J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F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D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38" idx="6"/>
              <a:endCxn id="36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35" idx="1"/>
              <a:endCxn id="3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39" idx="6"/>
              <a:endCxn id="35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9" name="Straight Arrow Connector 48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3" idx="6"/>
              <a:endCxn id="3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39" idx="1"/>
              <a:endCxn id="53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E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629400" y="53875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65" name="Oval 264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66" name="Straight Arrow Connector 265"/>
            <p:cNvCxnSpPr>
              <a:cxnSpLocks noChangeShapeType="1"/>
              <a:stCxn id="35" idx="5"/>
              <a:endCxn id="265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9" name="Straight Arrow Connector 268"/>
            <p:cNvCxnSpPr>
              <a:cxnSpLocks noChangeShapeType="1"/>
              <a:stCxn id="264" idx="2"/>
              <a:endCxn id="263" idx="6"/>
            </p:cNvCxnSpPr>
            <p:nvPr/>
          </p:nvCxnSpPr>
          <p:spPr bwMode="auto">
            <a:xfrm rot="10800000">
              <a:off x="5791200" y="5589373"/>
              <a:ext cx="838200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992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1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32322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60545" y="133546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5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632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6000" y="13645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5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632" y="13021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6000" y="13021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000" y="134803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000" y="134803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6337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21" y="1356675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50367" y="135667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Right Arrow 54"/>
          <p:cNvSpPr/>
          <p:nvPr/>
        </p:nvSpPr>
        <p:spPr>
          <a:xfrm rot="2311889">
            <a:off x="5395849" y="3486195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6543677" y="4092971"/>
            <a:ext cx="544630" cy="0"/>
          </a:xfrm>
          <a:prstGeom prst="line">
            <a:avLst/>
          </a:prstGeom>
          <a:noFill/>
          <a:ln w="6985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1366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22409" y="1319754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32009" y="133801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Line 10"/>
          <p:cNvSpPr>
            <a:spLocks noChangeShapeType="1"/>
          </p:cNvSpPr>
          <p:nvPr/>
        </p:nvSpPr>
        <p:spPr bwMode="auto">
          <a:xfrm flipH="1">
            <a:off x="5055706" y="2736002"/>
            <a:ext cx="863934" cy="1029619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5762366" y="2057400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4474297" y="3718537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>
            <a:off x="6573543" y="5313637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rgbClr val="244465"/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65" name="Oval 9"/>
          <p:cNvSpPr>
            <a:spLocks noChangeArrowheads="1"/>
          </p:cNvSpPr>
          <p:nvPr/>
        </p:nvSpPr>
        <p:spPr bwMode="auto">
          <a:xfrm>
            <a:off x="7586276" y="5314907"/>
            <a:ext cx="771130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6</a:t>
            </a:r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 flipH="1">
            <a:off x="7058158" y="4457259"/>
            <a:ext cx="274582" cy="860978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7614021" y="4470572"/>
            <a:ext cx="301372" cy="834350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>
            <a:off x="6375049" y="2748622"/>
            <a:ext cx="877329" cy="10296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Line 13"/>
          <p:cNvSpPr>
            <a:spLocks noChangeShapeType="1"/>
          </p:cNvSpPr>
          <p:nvPr/>
        </p:nvSpPr>
        <p:spPr bwMode="auto">
          <a:xfrm flipH="1">
            <a:off x="6136179" y="2801879"/>
            <a:ext cx="11165" cy="8898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5485058" y="5346356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31</a:t>
            </a: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3455089" y="5341746"/>
            <a:ext cx="766627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H="1">
            <a:off x="3990859" y="4385139"/>
            <a:ext cx="606502" cy="97304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Line 13"/>
          <p:cNvSpPr>
            <a:spLocks noChangeShapeType="1"/>
          </p:cNvSpPr>
          <p:nvPr/>
        </p:nvSpPr>
        <p:spPr bwMode="auto">
          <a:xfrm>
            <a:off x="5089193" y="4399567"/>
            <a:ext cx="658102" cy="95263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4472860" y="5341534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12</a:t>
            </a:r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>
            <a:off x="4841202" y="4483885"/>
            <a:ext cx="6894" cy="834351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5764492" y="3718325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7088307" y="3723146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14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5855278" y="2090502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855278" y="2090502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H="1">
            <a:off x="4561117" y="3786306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4561117" y="3786306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5842544" y="3787033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842544" y="3787033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5276120" y="4068727"/>
            <a:ext cx="467605" cy="2424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V="1">
            <a:off x="3650433" y="2426940"/>
            <a:ext cx="2103002" cy="2898362"/>
          </a:xfrm>
          <a:custGeom>
            <a:avLst/>
            <a:gdLst>
              <a:gd name="connsiteX0" fmla="*/ 0 w 1818546"/>
              <a:gd name="connsiteY0" fmla="*/ 0 h 2852145"/>
              <a:gd name="connsiteX1" fmla="*/ 1818546 w 1818546"/>
              <a:gd name="connsiteY1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933268"/>
              <a:gd name="connsiteX1" fmla="*/ 422152 w 1818546"/>
              <a:gd name="connsiteY1" fmla="*/ 2156483 h 2933268"/>
              <a:gd name="connsiteX2" fmla="*/ 1818546 w 1818546"/>
              <a:gd name="connsiteY2" fmla="*/ 2852145 h 2933268"/>
              <a:gd name="connsiteX0" fmla="*/ 166927 w 1985473"/>
              <a:gd name="connsiteY0" fmla="*/ 0 h 2933268"/>
              <a:gd name="connsiteX1" fmla="*/ 589079 w 1985473"/>
              <a:gd name="connsiteY1" fmla="*/ 2156483 h 2933268"/>
              <a:gd name="connsiteX2" fmla="*/ 1985473 w 1985473"/>
              <a:gd name="connsiteY2" fmla="*/ 2852145 h 2933268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250973 w 2069519"/>
              <a:gd name="connsiteY0" fmla="*/ 0 h 2867398"/>
              <a:gd name="connsiteX1" fmla="*/ 498313 w 2069519"/>
              <a:gd name="connsiteY1" fmla="*/ 1927883 h 2867398"/>
              <a:gd name="connsiteX2" fmla="*/ 2069519 w 2069519"/>
              <a:gd name="connsiteY2" fmla="*/ 2852145 h 2867398"/>
              <a:gd name="connsiteX0" fmla="*/ 156171 w 1974717"/>
              <a:gd name="connsiteY0" fmla="*/ 0 h 2889554"/>
              <a:gd name="connsiteX1" fmla="*/ 605217 w 1974717"/>
              <a:gd name="connsiteY1" fmla="*/ 2143036 h 2889554"/>
              <a:gd name="connsiteX2" fmla="*/ 1974717 w 1974717"/>
              <a:gd name="connsiteY2" fmla="*/ 2852145 h 2889554"/>
              <a:gd name="connsiteX0" fmla="*/ 156171 w 2109188"/>
              <a:gd name="connsiteY0" fmla="*/ 0 h 2867804"/>
              <a:gd name="connsiteX1" fmla="*/ 605217 w 2109188"/>
              <a:gd name="connsiteY1" fmla="*/ 2143036 h 2867804"/>
              <a:gd name="connsiteX2" fmla="*/ 2109188 w 2109188"/>
              <a:gd name="connsiteY2" fmla="*/ 2825251 h 2867804"/>
              <a:gd name="connsiteX0" fmla="*/ 156171 w 2136082"/>
              <a:gd name="connsiteY0" fmla="*/ 0 h 2867804"/>
              <a:gd name="connsiteX1" fmla="*/ 605217 w 2136082"/>
              <a:gd name="connsiteY1" fmla="*/ 2143036 h 2867804"/>
              <a:gd name="connsiteX2" fmla="*/ 2136082 w 2136082"/>
              <a:gd name="connsiteY2" fmla="*/ 2825251 h 2867804"/>
              <a:gd name="connsiteX0" fmla="*/ 156171 w 2136082"/>
              <a:gd name="connsiteY0" fmla="*/ 0 h 2846766"/>
              <a:gd name="connsiteX1" fmla="*/ 605217 w 2136082"/>
              <a:gd name="connsiteY1" fmla="*/ 2143036 h 2846766"/>
              <a:gd name="connsiteX2" fmla="*/ 2136082 w 2136082"/>
              <a:gd name="connsiteY2" fmla="*/ 2798357 h 2846766"/>
              <a:gd name="connsiteX0" fmla="*/ 156171 w 2136082"/>
              <a:gd name="connsiteY0" fmla="*/ 0 h 2822955"/>
              <a:gd name="connsiteX1" fmla="*/ 605217 w 2136082"/>
              <a:gd name="connsiteY1" fmla="*/ 2143036 h 2822955"/>
              <a:gd name="connsiteX2" fmla="*/ 2136082 w 2136082"/>
              <a:gd name="connsiteY2" fmla="*/ 2798357 h 2822955"/>
              <a:gd name="connsiteX0" fmla="*/ 156171 w 2136082"/>
              <a:gd name="connsiteY0" fmla="*/ 0 h 2840810"/>
              <a:gd name="connsiteX1" fmla="*/ 605217 w 2136082"/>
              <a:gd name="connsiteY1" fmla="*/ 2143036 h 2840810"/>
              <a:gd name="connsiteX2" fmla="*/ 2136082 w 2136082"/>
              <a:gd name="connsiteY2" fmla="*/ 2798357 h 2840810"/>
              <a:gd name="connsiteX0" fmla="*/ 172532 w 2152443"/>
              <a:gd name="connsiteY0" fmla="*/ 0 h 2820362"/>
              <a:gd name="connsiteX1" fmla="*/ 581237 w 2152443"/>
              <a:gd name="connsiteY1" fmla="*/ 2022013 h 2820362"/>
              <a:gd name="connsiteX2" fmla="*/ 2152443 w 2152443"/>
              <a:gd name="connsiteY2" fmla="*/ 2798357 h 2820362"/>
              <a:gd name="connsiteX0" fmla="*/ 146024 w 2125935"/>
              <a:gd name="connsiteY0" fmla="*/ 0 h 2821976"/>
              <a:gd name="connsiteX1" fmla="*/ 621964 w 2125935"/>
              <a:gd name="connsiteY1" fmla="*/ 2035460 h 2821976"/>
              <a:gd name="connsiteX2" fmla="*/ 2125935 w 2125935"/>
              <a:gd name="connsiteY2" fmla="*/ 2798357 h 2821976"/>
              <a:gd name="connsiteX0" fmla="*/ 123091 w 2103002"/>
              <a:gd name="connsiteY0" fmla="*/ 0 h 2821976"/>
              <a:gd name="connsiteX1" fmla="*/ 599031 w 2103002"/>
              <a:gd name="connsiteY1" fmla="*/ 2035460 h 2821976"/>
              <a:gd name="connsiteX2" fmla="*/ 2103002 w 2103002"/>
              <a:gd name="connsiteY2" fmla="*/ 2798357 h 28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002" h="2821976">
                <a:moveTo>
                  <a:pt x="123091" y="0"/>
                </a:moveTo>
                <a:cubicBezTo>
                  <a:pt x="-9615" y="158533"/>
                  <a:pt x="-209558" y="1029762"/>
                  <a:pt x="599031" y="2035460"/>
                </a:cubicBezTo>
                <a:cubicBezTo>
                  <a:pt x="1415072" y="2873645"/>
                  <a:pt x="1873338" y="2856171"/>
                  <a:pt x="2103002" y="2798357"/>
                </a:cubicBezTo>
              </a:path>
            </a:pathLst>
          </a:cu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 flipH="1" flipV="1">
            <a:off x="6315551" y="4451010"/>
            <a:ext cx="461326" cy="887472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ight Arrow 83"/>
          <p:cNvSpPr/>
          <p:nvPr/>
        </p:nvSpPr>
        <p:spPr>
          <a:xfrm rot="2311889">
            <a:off x="5395849" y="3486195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21" y="13590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4145" y="13590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58238" y="135433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8855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8855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67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596" y="1311527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614" y="131152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2199" y="1311528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311528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5609" y="13590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9197" y="13590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9385" y="135433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11527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16" y="1311527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2250" y="1326454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728" y="1329227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3551" y="1316388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Weighted graph</a:t>
            </a:r>
          </a:p>
          <a:p>
            <a:pPr lvl="1"/>
            <a:r>
              <a:rPr lang="en-US" dirty="0"/>
              <a:t>Weight (cost) is associated with each edge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(3)</a:t>
            </a:r>
            <a:endParaRPr 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921000" y="2638427"/>
            <a:ext cx="7239000" cy="3648075"/>
            <a:chOff x="971786" y="2600325"/>
            <a:chExt cx="7105414" cy="364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15674" y="4648200"/>
              <a:ext cx="596038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G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19104" y="3429000"/>
              <a:ext cx="662264" cy="59902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J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48386" y="2753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F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86874" y="4390768"/>
              <a:ext cx="596036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D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4972444" y="3892279"/>
              <a:ext cx="795626" cy="8916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4876800" y="3053287"/>
              <a:ext cx="939290" cy="46343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0"/>
              <a:endCxn id="8" idx="4"/>
            </p:cNvCxnSpPr>
            <p:nvPr/>
          </p:nvCxnSpPr>
          <p:spPr bwMode="auto">
            <a:xfrm rot="16200000" flipV="1">
              <a:off x="3990443" y="3924950"/>
              <a:ext cx="1295400" cy="1511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182910" y="4690281"/>
              <a:ext cx="1232764" cy="25743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rot="5400000">
              <a:off x="3111310" y="3249388"/>
              <a:ext cx="1213418" cy="12447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27432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A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762014" y="3042713"/>
              <a:ext cx="1486372" cy="1057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9" idx="1"/>
              <a:endCxn id="15" idx="4"/>
            </p:cNvCxnSpPr>
            <p:nvPr/>
          </p:nvCxnSpPr>
          <p:spPr bwMode="auto">
            <a:xfrm rot="16200000" flipV="1">
              <a:off x="1992852" y="3797182"/>
              <a:ext cx="1136267" cy="2263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524000" y="55626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E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81400" y="56388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C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05213" y="5628226"/>
              <a:ext cx="619361" cy="62017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H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6" idx="5"/>
              <a:endCxn id="20" idx="1"/>
            </p:cNvCxnSpPr>
            <p:nvPr/>
          </p:nvCxnSpPr>
          <p:spPr bwMode="auto">
            <a:xfrm rot="16200000" flipH="1">
              <a:off x="4980397" y="5103528"/>
              <a:ext cx="559547" cy="6714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rot="10800000">
              <a:off x="2152414" y="5862113"/>
              <a:ext cx="1428986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71786" y="39624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Q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72586" y="5420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K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7" idx="5"/>
              <a:endCxn id="34" idx="1"/>
            </p:cNvCxnSpPr>
            <p:nvPr/>
          </p:nvCxnSpPr>
          <p:spPr bwMode="auto">
            <a:xfrm rot="16200000" flipH="1">
              <a:off x="6090398" y="4134282"/>
              <a:ext cx="1568200" cy="11802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448786" y="3134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N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7" idx="6"/>
              <a:endCxn id="45" idx="2"/>
            </p:cNvCxnSpPr>
            <p:nvPr/>
          </p:nvCxnSpPr>
          <p:spPr bwMode="auto">
            <a:xfrm flipV="1">
              <a:off x="6381368" y="3434287"/>
              <a:ext cx="1067418" cy="29422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48025" y="260032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76850" y="2845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50" y="54387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6392" y="3607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351" y="3733800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875" y="479107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1892" y="370522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2701" y="42672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314325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48126" y="43338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734175" y="5086352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18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0408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1875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1762" y="12954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295401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66865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91154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9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9638" y="135746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6246" y="135746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50367" y="135746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728" y="135746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71312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22033" y="1354333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36832" y="1351302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 flipH="1">
              <a:off x="4551181" y="5418581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4551181" y="5418581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2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433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6246" y="13590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6007" y="13590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1298" y="13590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7675" y="13590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41075" y="13590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32429" y="13590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5399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4383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5398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2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4592" y="132384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6225" y="1329339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4844" y="1329339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3865" y="1323839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47378" y="1323839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11971" y="1323859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1739" y="1323839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5399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4383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5398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21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6948" y="1354138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59126" y="135413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95395" y="1354137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48561" y="1345206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59676" y="134520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91212" y="1350537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09921" y="135130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06812" y="1354137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6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59187" y="133751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7747" y="136059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4269" y="1337514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3869" y="134144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66236" y="136609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03345" y="1360597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34755" y="1360597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97793" y="1341442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Line 10"/>
          <p:cNvSpPr>
            <a:spLocks noChangeShapeType="1"/>
          </p:cNvSpPr>
          <p:nvPr/>
        </p:nvSpPr>
        <p:spPr bwMode="auto">
          <a:xfrm flipH="1">
            <a:off x="5055706" y="2737802"/>
            <a:ext cx="863934" cy="1029619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5762366" y="2059200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4474297" y="3720337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90" name="Oval 8"/>
          <p:cNvSpPr>
            <a:spLocks noChangeArrowheads="1"/>
          </p:cNvSpPr>
          <p:nvPr/>
        </p:nvSpPr>
        <p:spPr bwMode="auto">
          <a:xfrm>
            <a:off x="6573543" y="5315437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91" name="Oval 9"/>
          <p:cNvSpPr>
            <a:spLocks noChangeArrowheads="1"/>
          </p:cNvSpPr>
          <p:nvPr/>
        </p:nvSpPr>
        <p:spPr bwMode="auto">
          <a:xfrm>
            <a:off x="7586276" y="5316707"/>
            <a:ext cx="771130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6</a:t>
            </a:r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 flipH="1">
            <a:off x="7058158" y="4459059"/>
            <a:ext cx="274582" cy="860978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Line 12"/>
          <p:cNvSpPr>
            <a:spLocks noChangeShapeType="1"/>
          </p:cNvSpPr>
          <p:nvPr/>
        </p:nvSpPr>
        <p:spPr bwMode="auto">
          <a:xfrm>
            <a:off x="7614021" y="4472372"/>
            <a:ext cx="301372" cy="83435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>
            <a:off x="6375049" y="2750422"/>
            <a:ext cx="877329" cy="10296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 flipH="1">
            <a:off x="6136179" y="2803679"/>
            <a:ext cx="11165" cy="8898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5485058" y="534815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7" name="Oval 7"/>
          <p:cNvSpPr>
            <a:spLocks noChangeArrowheads="1"/>
          </p:cNvSpPr>
          <p:nvPr/>
        </p:nvSpPr>
        <p:spPr bwMode="auto">
          <a:xfrm>
            <a:off x="3455089" y="5343546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8" name="Line 10"/>
          <p:cNvSpPr>
            <a:spLocks noChangeShapeType="1"/>
          </p:cNvSpPr>
          <p:nvPr/>
        </p:nvSpPr>
        <p:spPr bwMode="auto">
          <a:xfrm flipH="1">
            <a:off x="3990859" y="4386939"/>
            <a:ext cx="606502" cy="97304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Line 13"/>
          <p:cNvSpPr>
            <a:spLocks noChangeShapeType="1"/>
          </p:cNvSpPr>
          <p:nvPr/>
        </p:nvSpPr>
        <p:spPr bwMode="auto">
          <a:xfrm>
            <a:off x="5089193" y="4401367"/>
            <a:ext cx="658102" cy="95263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Oval 6"/>
          <p:cNvSpPr>
            <a:spLocks noChangeArrowheads="1"/>
          </p:cNvSpPr>
          <p:nvPr/>
        </p:nvSpPr>
        <p:spPr bwMode="auto">
          <a:xfrm>
            <a:off x="4472860" y="5343334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01" name="Line 13"/>
          <p:cNvSpPr>
            <a:spLocks noChangeShapeType="1"/>
          </p:cNvSpPr>
          <p:nvPr/>
        </p:nvSpPr>
        <p:spPr bwMode="auto">
          <a:xfrm>
            <a:off x="4841202" y="4485685"/>
            <a:ext cx="6894" cy="834351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Oval 6"/>
          <p:cNvSpPr>
            <a:spLocks noChangeArrowheads="1"/>
          </p:cNvSpPr>
          <p:nvPr/>
        </p:nvSpPr>
        <p:spPr bwMode="auto">
          <a:xfrm>
            <a:off x="5764492" y="3720125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103" name="Oval 6"/>
          <p:cNvSpPr>
            <a:spLocks noChangeArrowheads="1"/>
          </p:cNvSpPr>
          <p:nvPr/>
        </p:nvSpPr>
        <p:spPr bwMode="auto">
          <a:xfrm>
            <a:off x="7088307" y="372494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5276120" y="4068727"/>
            <a:ext cx="467605" cy="2424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 flipV="1">
            <a:off x="3650433" y="2426940"/>
            <a:ext cx="2103002" cy="2898362"/>
          </a:xfrm>
          <a:custGeom>
            <a:avLst/>
            <a:gdLst>
              <a:gd name="connsiteX0" fmla="*/ 0 w 1818546"/>
              <a:gd name="connsiteY0" fmla="*/ 0 h 2852145"/>
              <a:gd name="connsiteX1" fmla="*/ 1818546 w 1818546"/>
              <a:gd name="connsiteY1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933268"/>
              <a:gd name="connsiteX1" fmla="*/ 422152 w 1818546"/>
              <a:gd name="connsiteY1" fmla="*/ 2156483 h 2933268"/>
              <a:gd name="connsiteX2" fmla="*/ 1818546 w 1818546"/>
              <a:gd name="connsiteY2" fmla="*/ 2852145 h 2933268"/>
              <a:gd name="connsiteX0" fmla="*/ 166927 w 1985473"/>
              <a:gd name="connsiteY0" fmla="*/ 0 h 2933268"/>
              <a:gd name="connsiteX1" fmla="*/ 589079 w 1985473"/>
              <a:gd name="connsiteY1" fmla="*/ 2156483 h 2933268"/>
              <a:gd name="connsiteX2" fmla="*/ 1985473 w 1985473"/>
              <a:gd name="connsiteY2" fmla="*/ 2852145 h 2933268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250973 w 2069519"/>
              <a:gd name="connsiteY0" fmla="*/ 0 h 2867398"/>
              <a:gd name="connsiteX1" fmla="*/ 498313 w 2069519"/>
              <a:gd name="connsiteY1" fmla="*/ 1927883 h 2867398"/>
              <a:gd name="connsiteX2" fmla="*/ 2069519 w 2069519"/>
              <a:gd name="connsiteY2" fmla="*/ 2852145 h 2867398"/>
              <a:gd name="connsiteX0" fmla="*/ 156171 w 1974717"/>
              <a:gd name="connsiteY0" fmla="*/ 0 h 2889554"/>
              <a:gd name="connsiteX1" fmla="*/ 605217 w 1974717"/>
              <a:gd name="connsiteY1" fmla="*/ 2143036 h 2889554"/>
              <a:gd name="connsiteX2" fmla="*/ 1974717 w 1974717"/>
              <a:gd name="connsiteY2" fmla="*/ 2852145 h 2889554"/>
              <a:gd name="connsiteX0" fmla="*/ 156171 w 2109188"/>
              <a:gd name="connsiteY0" fmla="*/ 0 h 2867804"/>
              <a:gd name="connsiteX1" fmla="*/ 605217 w 2109188"/>
              <a:gd name="connsiteY1" fmla="*/ 2143036 h 2867804"/>
              <a:gd name="connsiteX2" fmla="*/ 2109188 w 2109188"/>
              <a:gd name="connsiteY2" fmla="*/ 2825251 h 2867804"/>
              <a:gd name="connsiteX0" fmla="*/ 156171 w 2136082"/>
              <a:gd name="connsiteY0" fmla="*/ 0 h 2867804"/>
              <a:gd name="connsiteX1" fmla="*/ 605217 w 2136082"/>
              <a:gd name="connsiteY1" fmla="*/ 2143036 h 2867804"/>
              <a:gd name="connsiteX2" fmla="*/ 2136082 w 2136082"/>
              <a:gd name="connsiteY2" fmla="*/ 2825251 h 2867804"/>
              <a:gd name="connsiteX0" fmla="*/ 156171 w 2136082"/>
              <a:gd name="connsiteY0" fmla="*/ 0 h 2846766"/>
              <a:gd name="connsiteX1" fmla="*/ 605217 w 2136082"/>
              <a:gd name="connsiteY1" fmla="*/ 2143036 h 2846766"/>
              <a:gd name="connsiteX2" fmla="*/ 2136082 w 2136082"/>
              <a:gd name="connsiteY2" fmla="*/ 2798357 h 2846766"/>
              <a:gd name="connsiteX0" fmla="*/ 156171 w 2136082"/>
              <a:gd name="connsiteY0" fmla="*/ 0 h 2822955"/>
              <a:gd name="connsiteX1" fmla="*/ 605217 w 2136082"/>
              <a:gd name="connsiteY1" fmla="*/ 2143036 h 2822955"/>
              <a:gd name="connsiteX2" fmla="*/ 2136082 w 2136082"/>
              <a:gd name="connsiteY2" fmla="*/ 2798357 h 2822955"/>
              <a:gd name="connsiteX0" fmla="*/ 156171 w 2136082"/>
              <a:gd name="connsiteY0" fmla="*/ 0 h 2840810"/>
              <a:gd name="connsiteX1" fmla="*/ 605217 w 2136082"/>
              <a:gd name="connsiteY1" fmla="*/ 2143036 h 2840810"/>
              <a:gd name="connsiteX2" fmla="*/ 2136082 w 2136082"/>
              <a:gd name="connsiteY2" fmla="*/ 2798357 h 2840810"/>
              <a:gd name="connsiteX0" fmla="*/ 172532 w 2152443"/>
              <a:gd name="connsiteY0" fmla="*/ 0 h 2820362"/>
              <a:gd name="connsiteX1" fmla="*/ 581237 w 2152443"/>
              <a:gd name="connsiteY1" fmla="*/ 2022013 h 2820362"/>
              <a:gd name="connsiteX2" fmla="*/ 2152443 w 2152443"/>
              <a:gd name="connsiteY2" fmla="*/ 2798357 h 2820362"/>
              <a:gd name="connsiteX0" fmla="*/ 146024 w 2125935"/>
              <a:gd name="connsiteY0" fmla="*/ 0 h 2821976"/>
              <a:gd name="connsiteX1" fmla="*/ 621964 w 2125935"/>
              <a:gd name="connsiteY1" fmla="*/ 2035460 h 2821976"/>
              <a:gd name="connsiteX2" fmla="*/ 2125935 w 2125935"/>
              <a:gd name="connsiteY2" fmla="*/ 2798357 h 2821976"/>
              <a:gd name="connsiteX0" fmla="*/ 123091 w 2103002"/>
              <a:gd name="connsiteY0" fmla="*/ 0 h 2821976"/>
              <a:gd name="connsiteX1" fmla="*/ 599031 w 2103002"/>
              <a:gd name="connsiteY1" fmla="*/ 2035460 h 2821976"/>
              <a:gd name="connsiteX2" fmla="*/ 2103002 w 2103002"/>
              <a:gd name="connsiteY2" fmla="*/ 2798357 h 28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002" h="2821976">
                <a:moveTo>
                  <a:pt x="123091" y="0"/>
                </a:moveTo>
                <a:cubicBezTo>
                  <a:pt x="-9615" y="158533"/>
                  <a:pt x="-209558" y="1029762"/>
                  <a:pt x="599031" y="2035460"/>
                </a:cubicBezTo>
                <a:cubicBezTo>
                  <a:pt x="1415072" y="2873645"/>
                  <a:pt x="1873338" y="2856171"/>
                  <a:pt x="2103002" y="2798357"/>
                </a:cubicBezTo>
              </a:path>
            </a:pathLst>
          </a:cu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Line 13"/>
          <p:cNvSpPr>
            <a:spLocks noChangeShapeType="1"/>
          </p:cNvSpPr>
          <p:nvPr/>
        </p:nvSpPr>
        <p:spPr bwMode="auto">
          <a:xfrm flipH="1" flipV="1">
            <a:off x="6315551" y="4451010"/>
            <a:ext cx="461326" cy="887472"/>
          </a:xfrm>
          <a:prstGeom prst="line">
            <a:avLst/>
          </a:prstGeom>
          <a:noFill/>
          <a:ln w="6985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13"/>
          <p:cNvSpPr>
            <a:spLocks noChangeShapeType="1"/>
          </p:cNvSpPr>
          <p:nvPr/>
        </p:nvSpPr>
        <p:spPr bwMode="auto">
          <a:xfrm>
            <a:off x="6543677" y="4092971"/>
            <a:ext cx="544630" cy="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4159" y="135080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7139" y="1350805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5948" y="135080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50864" y="1341278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4540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0570" y="134520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23691" y="1350804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64401" y="1350804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75959" y="1350804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705308" y="1353992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7697184" y="5422970"/>
              <a:ext cx="641204" cy="609600"/>
              <a:chOff x="1066800" y="2819400"/>
              <a:chExt cx="228600" cy="3048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39883" y="133097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8684" y="133097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6602" y="133097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32304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355905" y="1323042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28559" y="1330969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8887" y="133562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67608" y="1329288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715607" y="1329287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7697184" y="5422970"/>
              <a:ext cx="641204" cy="609600"/>
              <a:chOff x="1066800" y="2819400"/>
              <a:chExt cx="228600" cy="304800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6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3200" dirty="0"/>
              <a:t>What will happen if in the </a:t>
            </a:r>
            <a:r>
              <a:rPr lang="en-US" sz="3200" b="1" dirty="0">
                <a:solidFill>
                  <a:schemeClr val="bg1"/>
                </a:solidFill>
              </a:rPr>
              <a:t>Breadth-First Search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) algorithm we change the </a:t>
            </a:r>
            <a:r>
              <a:rPr lang="en-US" sz="3200" b="1" dirty="0">
                <a:solidFill>
                  <a:schemeClr val="bg1"/>
                </a:solidFill>
              </a:rPr>
              <a:t>queue</a:t>
            </a:r>
            <a:r>
              <a:rPr lang="en-US" sz="3200" dirty="0"/>
              <a:t> with a </a:t>
            </a:r>
            <a:r>
              <a:rPr lang="en-US" sz="3200" b="1" dirty="0">
                <a:solidFill>
                  <a:schemeClr val="bg1"/>
                </a:solidFill>
              </a:rPr>
              <a:t>stack</a:t>
            </a:r>
            <a:r>
              <a:rPr lang="en-US" sz="3200" dirty="0"/>
              <a:t>?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sz="3000" dirty="0"/>
              <a:t>An iterative stack-based </a:t>
            </a:r>
            <a:r>
              <a:rPr lang="en-US" sz="3200" b="1" dirty="0">
                <a:solidFill>
                  <a:schemeClr val="bg1"/>
                </a:solidFill>
              </a:rPr>
              <a:t>Depth-First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Search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DFS</a:t>
            </a:r>
            <a:r>
              <a:rPr lang="en-US" sz="3000" dirty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 and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EC48F7-464B-4BA1-814B-68436AF94A38}"/>
              </a:ext>
            </a:extLst>
          </p:cNvPr>
          <p:cNvGrpSpPr/>
          <p:nvPr/>
        </p:nvGrpSpPr>
        <p:grpSpPr>
          <a:xfrm>
            <a:off x="1076305" y="2865951"/>
            <a:ext cx="4607917" cy="3756328"/>
            <a:chOff x="921000" y="3021337"/>
            <a:chExt cx="4607917" cy="3756328"/>
          </a:xfrm>
        </p:grpSpPr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80AD6482-9D74-40E8-9845-79AAE6FB3A3B}"/>
                </a:ext>
              </a:extLst>
            </p:cNvPr>
            <p:cNvSpPr txBox="1">
              <a:spLocks/>
            </p:cNvSpPr>
            <p:nvPr/>
          </p:nvSpPr>
          <p:spPr>
            <a:xfrm>
              <a:off x="921000" y="3021337"/>
              <a:ext cx="4607917" cy="37563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rgbClr val="244465"/>
              </a:solidFill>
            </a:ln>
          </p:spPr>
          <p:txBody>
            <a:bodyPr vert="horz" wrap="square" lIns="432000" tIns="183600" rIns="432000" bIns="1836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000" dirty="0"/>
                <a:t>bfs(node) {</a:t>
              </a:r>
            </a:p>
            <a:p>
              <a:r>
                <a:rPr lang="en-US" sz="2000" dirty="0"/>
                <a:t>  queue    node</a:t>
              </a:r>
            </a:p>
            <a:p>
              <a:r>
                <a:rPr lang="en-US" sz="2000" dirty="0"/>
                <a:t>  visited[node] = true</a:t>
              </a:r>
            </a:p>
            <a:p>
              <a:r>
                <a:rPr lang="en-US" sz="2000" dirty="0"/>
                <a:t>  while queue not empty</a:t>
              </a:r>
            </a:p>
            <a:p>
              <a:r>
                <a:rPr lang="en-US" sz="2000" dirty="0"/>
                <a:t>    v   queue</a:t>
              </a:r>
            </a:p>
            <a:p>
              <a:r>
                <a:rPr lang="en-US" sz="2000" dirty="0"/>
                <a:t>    print 	v</a:t>
              </a:r>
            </a:p>
            <a:p>
              <a:r>
                <a:rPr lang="en-US" sz="2000" dirty="0"/>
                <a:t>    for each child c of v</a:t>
              </a:r>
            </a:p>
            <a:p>
              <a:r>
                <a:rPr lang="en-US" sz="2000" dirty="0"/>
                <a:t>      if not visited[c]</a:t>
              </a:r>
            </a:p>
            <a:p>
              <a:r>
                <a:rPr lang="en-US" sz="2000" dirty="0"/>
                <a:t>        queue    c</a:t>
              </a:r>
            </a:p>
            <a:p>
              <a:r>
                <a:rPr lang="en-US" sz="2000" dirty="0"/>
                <a:t>        visited[c] = true</a:t>
              </a:r>
            </a:p>
            <a:p>
              <a:r>
                <a:rPr lang="en-US" sz="2000" dirty="0"/>
                <a:t>}</a:t>
              </a:r>
            </a:p>
          </p:txBody>
        </p:sp>
        <p:sp>
          <p:nvSpPr>
            <p:cNvPr id="11" name="Right Arrow 10"/>
            <p:cNvSpPr/>
            <p:nvPr/>
          </p:nvSpPr>
          <p:spPr bwMode="auto">
            <a:xfrm rot="10800000">
              <a:off x="2451000" y="3609000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 rot="10800000">
              <a:off x="2136000" y="4550832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 rot="10800000">
              <a:off x="3306000" y="5769000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F37688-C952-4DEA-B15D-ECF012C27FE9}"/>
              </a:ext>
            </a:extLst>
          </p:cNvPr>
          <p:cNvGrpSpPr/>
          <p:nvPr/>
        </p:nvGrpSpPr>
        <p:grpSpPr>
          <a:xfrm>
            <a:off x="6096429" y="2866722"/>
            <a:ext cx="4607917" cy="3756328"/>
            <a:chOff x="6681000" y="3021337"/>
            <a:chExt cx="4607917" cy="3756328"/>
          </a:xfrm>
        </p:grpSpPr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80AD6482-9D74-40E8-9845-79AAE6FB3A3B}"/>
                </a:ext>
              </a:extLst>
            </p:cNvPr>
            <p:cNvSpPr txBox="1">
              <a:spLocks/>
            </p:cNvSpPr>
            <p:nvPr/>
          </p:nvSpPr>
          <p:spPr>
            <a:xfrm>
              <a:off x="6681000" y="3021337"/>
              <a:ext cx="4607917" cy="37563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rgbClr val="244465"/>
              </a:solidFill>
            </a:ln>
          </p:spPr>
          <p:txBody>
            <a:bodyPr vert="horz" wrap="square" lIns="432000" tIns="183600" rIns="432000" bIns="1836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000" dirty="0"/>
                <a:t>dfs(node) {</a:t>
              </a:r>
            </a:p>
            <a:p>
              <a:r>
                <a:rPr lang="en-US" sz="2000" dirty="0"/>
                <a:t>  stack    node</a:t>
              </a:r>
            </a:p>
            <a:p>
              <a:r>
                <a:rPr lang="en-US" sz="2000" dirty="0"/>
                <a:t>  visited[node] = true</a:t>
              </a:r>
            </a:p>
            <a:p>
              <a:r>
                <a:rPr lang="en-US" sz="2000" dirty="0"/>
                <a:t>  while stack not empty</a:t>
              </a:r>
            </a:p>
            <a:p>
              <a:r>
                <a:rPr lang="en-US" sz="2000" dirty="0"/>
                <a:t>    v     stack</a:t>
              </a:r>
            </a:p>
            <a:p>
              <a:r>
                <a:rPr lang="en-US" sz="2000" dirty="0"/>
                <a:t>    print v</a:t>
              </a:r>
            </a:p>
            <a:p>
              <a:r>
                <a:rPr lang="en-US" sz="2000" dirty="0"/>
                <a:t>    for each child c of v</a:t>
              </a:r>
            </a:p>
            <a:p>
              <a:r>
                <a:rPr lang="en-US" sz="2000" dirty="0"/>
                <a:t>      if not visited[c]</a:t>
              </a:r>
            </a:p>
            <a:p>
              <a:r>
                <a:rPr lang="en-US" sz="2000" dirty="0"/>
                <a:t>        stack    c</a:t>
              </a:r>
            </a:p>
            <a:p>
              <a:r>
                <a:rPr lang="en-US" sz="2000" dirty="0"/>
                <a:t>        visited[c] = true</a:t>
              </a:r>
            </a:p>
            <a:p>
              <a:r>
                <a:rPr lang="en-US" sz="2000" dirty="0"/>
                <a:t>}</a:t>
              </a:r>
            </a:p>
          </p:txBody>
        </p:sp>
        <p:sp>
          <p:nvSpPr>
            <p:cNvPr id="14" name="Right Arrow 13"/>
            <p:cNvSpPr/>
            <p:nvPr/>
          </p:nvSpPr>
          <p:spPr bwMode="auto">
            <a:xfrm rot="10800000">
              <a:off x="8256000" y="3655584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10800000">
              <a:off x="8118342" y="4550832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 bwMode="auto">
            <a:xfrm rot="10800000">
              <a:off x="9066000" y="5769000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the Connected Components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</a:p>
        </p:txBody>
      </p:sp>
      <p:pic>
        <p:nvPicPr>
          <p:cNvPr id="4098" name="Picture 2" descr="http://scienceblogs.com/goodmath/wp-content/blogs.dir/476/files/2012/04/i-67136650eb7d6940eedf0d95002406f3-connected-components-p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00" y="1719000"/>
            <a:ext cx="2690904" cy="1763400"/>
          </a:xfrm>
          <a:prstGeom prst="roundRect">
            <a:avLst>
              <a:gd name="adj" fmla="val 12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undirected graph)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A, B, C is a path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dirty="0"/>
              <a:t>A, B, G, N, K is a path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H, K, C is not a path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H, G, B, G, N is a path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(4)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5421000" y="3429000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649600" y="3808632"/>
            <a:ext cx="3483934" cy="2386224"/>
            <a:chOff x="4572000" y="3808631"/>
            <a:chExt cx="3483934" cy="238622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90483" y="4800599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8322" y="380863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B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6466785" y="4360822"/>
              <a:ext cx="32961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6006656" y="4086659"/>
              <a:ext cx="698944" cy="775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flipH="1" flipV="1">
              <a:off x="5712489" y="4364686"/>
              <a:ext cx="359714" cy="5173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60462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flipH="1">
              <a:off x="5048301" y="4283254"/>
              <a:ext cx="456181" cy="52257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flipH="1">
              <a:off x="5607574" y="5275222"/>
              <a:ext cx="464629" cy="4450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N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>
              <a:off x="6466785" y="5275222"/>
              <a:ext cx="324975" cy="4450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flipH="1">
              <a:off x="6548505" y="5002428"/>
              <a:ext cx="919095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K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63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component </a:t>
            </a:r>
            <a:r>
              <a:rPr lang="en-US" dirty="0"/>
              <a:t>of undirected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sub-graph in which </a:t>
            </a:r>
            <a:r>
              <a:rPr lang="en-US" b="1" dirty="0">
                <a:solidFill>
                  <a:schemeClr val="bg1"/>
                </a:solidFill>
              </a:rPr>
              <a:t>any two nodes are connected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each other by paths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the graph below consists of 3 connected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82644" y="4735937"/>
            <a:ext cx="1761719" cy="1184911"/>
            <a:chOff x="2098057" y="2753734"/>
            <a:chExt cx="2537232" cy="174822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995060" y="2753734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F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66261" y="3902934"/>
              <a:ext cx="607242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D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flipH="1">
              <a:off x="3384575" y="3265035"/>
              <a:ext cx="704245" cy="72562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A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11" idx="6"/>
              <a:endCxn id="8" idx="2"/>
            </p:cNvCxnSpPr>
            <p:nvPr/>
          </p:nvCxnSpPr>
          <p:spPr bwMode="auto">
            <a:xfrm flipV="1">
              <a:off x="2738286" y="3053248"/>
              <a:ext cx="1256774" cy="275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1"/>
              <a:endCxn id="11" idx="4"/>
            </p:cNvCxnSpPr>
            <p:nvPr/>
          </p:nvCxnSpPr>
          <p:spPr bwMode="auto">
            <a:xfrm flipH="1" flipV="1">
              <a:off x="2418172" y="3380326"/>
              <a:ext cx="537017" cy="6103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001006" y="4734000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N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81115" y="5493840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J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1" name="Straight Arrow Connector 20"/>
          <p:cNvCxnSpPr>
            <a:cxnSpLocks noChangeShapeType="1"/>
            <a:stCxn id="19" idx="3"/>
            <a:endCxn id="20" idx="7"/>
          </p:cNvCxnSpPr>
          <p:nvPr/>
        </p:nvCxnSpPr>
        <p:spPr bwMode="auto">
          <a:xfrm flipH="1">
            <a:off x="4641005" y="5080549"/>
            <a:ext cx="425103" cy="4727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869599" y="469748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K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>
            <a:cxnSpLocks noChangeShapeType="1"/>
            <a:stCxn id="22" idx="6"/>
            <a:endCxn id="19" idx="2"/>
          </p:cNvCxnSpPr>
          <p:nvPr/>
        </p:nvCxnSpPr>
        <p:spPr bwMode="auto">
          <a:xfrm>
            <a:off x="4314139" y="4900487"/>
            <a:ext cx="686866" cy="3651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24" name="Straight Arrow Connector 23"/>
          <p:cNvCxnSpPr>
            <a:cxnSpLocks noChangeShapeType="1"/>
            <a:stCxn id="20" idx="1"/>
            <a:endCxn id="22" idx="4"/>
          </p:cNvCxnSpPr>
          <p:nvPr/>
        </p:nvCxnSpPr>
        <p:spPr bwMode="auto">
          <a:xfrm flipH="1" flipV="1">
            <a:off x="4091869" y="5103489"/>
            <a:ext cx="250992" cy="4498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743801" y="5400735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M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cxnSpLocks noChangeShapeType="1"/>
            <a:stCxn id="25" idx="7"/>
          </p:cNvCxnSpPr>
          <p:nvPr/>
        </p:nvCxnSpPr>
        <p:spPr bwMode="auto">
          <a:xfrm flipV="1">
            <a:off x="6103691" y="4950928"/>
            <a:ext cx="320927" cy="5092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804057" y="5334174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I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>
            <a:cxnSpLocks noChangeShapeType="1"/>
            <a:stCxn id="19" idx="6"/>
          </p:cNvCxnSpPr>
          <p:nvPr/>
        </p:nvCxnSpPr>
        <p:spPr bwMode="auto">
          <a:xfrm flipV="1">
            <a:off x="5445547" y="4807383"/>
            <a:ext cx="913969" cy="12962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29" name="Straight Arrow Connector 28"/>
          <p:cNvCxnSpPr>
            <a:cxnSpLocks noChangeShapeType="1"/>
            <a:stCxn id="19" idx="5"/>
            <a:endCxn id="25" idx="1"/>
          </p:cNvCxnSpPr>
          <p:nvPr/>
        </p:nvCxnSpPr>
        <p:spPr bwMode="auto">
          <a:xfrm>
            <a:off x="5380445" y="5080548"/>
            <a:ext cx="425103" cy="3796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0" name="Straight Arrow Connector 29"/>
          <p:cNvCxnSpPr>
            <a:cxnSpLocks noChangeShapeType="1"/>
            <a:stCxn id="20" idx="6"/>
            <a:endCxn id="25" idx="2"/>
          </p:cNvCxnSpPr>
          <p:nvPr/>
        </p:nvCxnSpPr>
        <p:spPr bwMode="auto">
          <a:xfrm flipV="1">
            <a:off x="4702752" y="5603739"/>
            <a:ext cx="1041049" cy="931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1" name="Straight Arrow Connector 30"/>
          <p:cNvCxnSpPr>
            <a:cxnSpLocks noChangeShapeType="1"/>
            <a:stCxn id="27" idx="2"/>
            <a:endCxn id="25" idx="6"/>
          </p:cNvCxnSpPr>
          <p:nvPr/>
        </p:nvCxnSpPr>
        <p:spPr bwMode="auto">
          <a:xfrm flipH="1">
            <a:off x="6165438" y="5537178"/>
            <a:ext cx="638619" cy="6656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2" name="Straight Arrow Connector 31"/>
          <p:cNvCxnSpPr>
            <a:cxnSpLocks noChangeShapeType="1"/>
            <a:endCxn id="39" idx="0"/>
          </p:cNvCxnSpPr>
          <p:nvPr/>
        </p:nvCxnSpPr>
        <p:spPr bwMode="auto">
          <a:xfrm>
            <a:off x="8718511" y="5094616"/>
            <a:ext cx="0" cy="41085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9614761" y="5505472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P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9653512" y="4734000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E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>
            <a:cxnSpLocks noChangeShapeType="1"/>
            <a:stCxn id="33" idx="0"/>
            <a:endCxn id="34" idx="4"/>
          </p:cNvCxnSpPr>
          <p:nvPr/>
        </p:nvCxnSpPr>
        <p:spPr bwMode="auto">
          <a:xfrm flipV="1">
            <a:off x="9825580" y="5140007"/>
            <a:ext cx="50203" cy="3654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6" name="Straight Arrow Connector 35"/>
          <p:cNvCxnSpPr>
            <a:cxnSpLocks noChangeShapeType="1"/>
            <a:endCxn id="34" idx="2"/>
          </p:cNvCxnSpPr>
          <p:nvPr/>
        </p:nvCxnSpPr>
        <p:spPr bwMode="auto">
          <a:xfrm>
            <a:off x="8940781" y="4891613"/>
            <a:ext cx="712730" cy="4539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7" name="Straight Arrow Connector 36"/>
          <p:cNvCxnSpPr>
            <a:cxnSpLocks noChangeShapeType="1"/>
            <a:endCxn id="33" idx="1"/>
          </p:cNvCxnSpPr>
          <p:nvPr/>
        </p:nvCxnSpPr>
        <p:spPr bwMode="auto">
          <a:xfrm>
            <a:off x="8875679" y="5035157"/>
            <a:ext cx="800828" cy="5297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8" name="Straight Arrow Connector 37"/>
          <p:cNvCxnSpPr>
            <a:cxnSpLocks noChangeShapeType="1"/>
            <a:stCxn id="39" idx="6"/>
            <a:endCxn id="33" idx="2"/>
          </p:cNvCxnSpPr>
          <p:nvPr/>
        </p:nvCxnSpPr>
        <p:spPr bwMode="auto">
          <a:xfrm flipV="1">
            <a:off x="8940782" y="5708476"/>
            <a:ext cx="673979" cy="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8496241" y="550547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B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362245" y="4604379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L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8480770" y="472579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Q</a:t>
            </a:r>
            <a:endParaRPr lang="bg-BG" sz="2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the connected components in a graph</a:t>
            </a:r>
          </a:p>
          <a:p>
            <a:pPr lvl="1"/>
            <a:r>
              <a:rPr lang="en-US" dirty="0"/>
              <a:t>Loop through all nodes and start a 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traversing from any </a:t>
            </a:r>
            <a:r>
              <a:rPr lang="en-US" b="1" dirty="0">
                <a:solidFill>
                  <a:schemeClr val="bg1"/>
                </a:solidFill>
              </a:rPr>
              <a:t>unvisited</a:t>
            </a:r>
            <a:r>
              <a:rPr lang="en-US" dirty="0"/>
              <a:t> node</a:t>
            </a:r>
          </a:p>
          <a:p>
            <a:r>
              <a:rPr lang="en-US" dirty="0"/>
              <a:t>Each time you start a new traversal</a:t>
            </a:r>
          </a:p>
          <a:p>
            <a:pPr lvl="1"/>
            <a:r>
              <a:rPr lang="en-US" dirty="0"/>
              <a:t>You find a new connected component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Graph Connected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Connected Components: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45906" y="5240898"/>
            <a:ext cx="1761719" cy="1184911"/>
            <a:chOff x="2098057" y="2753734"/>
            <a:chExt cx="2537232" cy="1748226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995060" y="2753734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F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866261" y="3902934"/>
              <a:ext cx="607242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D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3" name="Straight Arrow Connector 12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flipH="1">
              <a:off x="3384575" y="3265035"/>
              <a:ext cx="704245" cy="72562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A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7" idx="6"/>
              <a:endCxn id="10" idx="2"/>
            </p:cNvCxnSpPr>
            <p:nvPr/>
          </p:nvCxnSpPr>
          <p:spPr bwMode="auto">
            <a:xfrm flipV="1">
              <a:off x="2738286" y="3053248"/>
              <a:ext cx="1256774" cy="275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1" idx="1"/>
              <a:endCxn id="17" idx="4"/>
            </p:cNvCxnSpPr>
            <p:nvPr/>
          </p:nvCxnSpPr>
          <p:spPr bwMode="auto">
            <a:xfrm flipH="1" flipV="1">
              <a:off x="2418172" y="3380326"/>
              <a:ext cx="537017" cy="6103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3141991" y="5274705"/>
            <a:ext cx="1060256" cy="1057998"/>
            <a:chOff x="6068479" y="4898025"/>
            <a:chExt cx="1060256" cy="1057998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068479" y="5550016"/>
              <a:ext cx="421637" cy="40600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G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684194" y="4898025"/>
              <a:ext cx="444541" cy="40600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C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2" idx="7"/>
              <a:endCxn id="23" idx="3"/>
            </p:cNvCxnSpPr>
            <p:nvPr/>
          </p:nvCxnSpPr>
          <p:spPr bwMode="auto">
            <a:xfrm flipV="1">
              <a:off x="6428369" y="5244574"/>
              <a:ext cx="320927" cy="3649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506781" y="594467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H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718691" y="5311222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N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998800" y="6071062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J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2" name="Straight Arrow Connector 31"/>
          <p:cNvCxnSpPr>
            <a:cxnSpLocks noChangeShapeType="1"/>
            <a:stCxn id="30" idx="3"/>
            <a:endCxn id="31" idx="7"/>
          </p:cNvCxnSpPr>
          <p:nvPr/>
        </p:nvCxnSpPr>
        <p:spPr bwMode="auto">
          <a:xfrm flipH="1">
            <a:off x="6358690" y="5657771"/>
            <a:ext cx="425103" cy="4727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587284" y="5274705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K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4" name="Straight Arrow Connector 33"/>
          <p:cNvCxnSpPr>
            <a:cxnSpLocks noChangeShapeType="1"/>
            <a:stCxn id="33" idx="6"/>
            <a:endCxn id="30" idx="2"/>
          </p:cNvCxnSpPr>
          <p:nvPr/>
        </p:nvCxnSpPr>
        <p:spPr bwMode="auto">
          <a:xfrm>
            <a:off x="6031824" y="5477709"/>
            <a:ext cx="686866" cy="3651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5" name="Straight Arrow Connector 34"/>
          <p:cNvCxnSpPr>
            <a:cxnSpLocks noChangeShapeType="1"/>
            <a:stCxn id="31" idx="1"/>
            <a:endCxn id="33" idx="4"/>
          </p:cNvCxnSpPr>
          <p:nvPr/>
        </p:nvCxnSpPr>
        <p:spPr bwMode="auto">
          <a:xfrm flipH="1" flipV="1">
            <a:off x="5809554" y="5680711"/>
            <a:ext cx="250992" cy="4498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7461486" y="5977957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M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8077201" y="5181601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L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9" name="Straight Arrow Connector 38"/>
          <p:cNvCxnSpPr>
            <a:cxnSpLocks noChangeShapeType="1"/>
            <a:stCxn id="37" idx="7"/>
            <a:endCxn id="38" idx="3"/>
          </p:cNvCxnSpPr>
          <p:nvPr/>
        </p:nvCxnSpPr>
        <p:spPr bwMode="auto">
          <a:xfrm flipV="1">
            <a:off x="7821376" y="5528150"/>
            <a:ext cx="320927" cy="5092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8521742" y="591139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I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cxnSpLocks noChangeShapeType="1"/>
            <a:stCxn id="30" idx="6"/>
            <a:endCxn id="38" idx="2"/>
          </p:cNvCxnSpPr>
          <p:nvPr/>
        </p:nvCxnSpPr>
        <p:spPr bwMode="auto">
          <a:xfrm flipV="1">
            <a:off x="7163232" y="5384605"/>
            <a:ext cx="913969" cy="12962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  <a:stCxn id="30" idx="5"/>
            <a:endCxn id="37" idx="1"/>
          </p:cNvCxnSpPr>
          <p:nvPr/>
        </p:nvCxnSpPr>
        <p:spPr bwMode="auto">
          <a:xfrm>
            <a:off x="7098130" y="5657770"/>
            <a:ext cx="425103" cy="3796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  <a:stCxn id="31" idx="6"/>
            <a:endCxn id="37" idx="2"/>
          </p:cNvCxnSpPr>
          <p:nvPr/>
        </p:nvCxnSpPr>
        <p:spPr bwMode="auto">
          <a:xfrm flipV="1">
            <a:off x="6420437" y="6180961"/>
            <a:ext cx="1041049" cy="931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0" idx="2"/>
            <a:endCxn id="37" idx="6"/>
          </p:cNvCxnSpPr>
          <p:nvPr/>
        </p:nvCxnSpPr>
        <p:spPr bwMode="auto">
          <a:xfrm flipH="1">
            <a:off x="7883123" y="6114400"/>
            <a:ext cx="638619" cy="6656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9599589" y="5195345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Q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65" name="Straight Arrow Connector 64"/>
          <p:cNvCxnSpPr>
            <a:cxnSpLocks noChangeShapeType="1"/>
            <a:stCxn id="64" idx="4"/>
            <a:endCxn id="72" idx="0"/>
          </p:cNvCxnSpPr>
          <p:nvPr/>
        </p:nvCxnSpPr>
        <p:spPr bwMode="auto">
          <a:xfrm>
            <a:off x="9821859" y="5601352"/>
            <a:ext cx="0" cy="41085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10718109" y="6012208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P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0756860" y="524073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E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68" name="Straight Arrow Connector 67"/>
          <p:cNvCxnSpPr>
            <a:cxnSpLocks noChangeShapeType="1"/>
            <a:stCxn id="66" idx="0"/>
            <a:endCxn id="67" idx="4"/>
          </p:cNvCxnSpPr>
          <p:nvPr/>
        </p:nvCxnSpPr>
        <p:spPr bwMode="auto">
          <a:xfrm flipV="1">
            <a:off x="10928928" y="5646743"/>
            <a:ext cx="50203" cy="3654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69" name="Straight Arrow Connector 68"/>
          <p:cNvCxnSpPr>
            <a:cxnSpLocks noChangeShapeType="1"/>
            <a:stCxn id="64" idx="6"/>
            <a:endCxn id="67" idx="2"/>
          </p:cNvCxnSpPr>
          <p:nvPr/>
        </p:nvCxnSpPr>
        <p:spPr bwMode="auto">
          <a:xfrm>
            <a:off x="10044129" y="5398349"/>
            <a:ext cx="712730" cy="4539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0" name="Straight Arrow Connector 69"/>
          <p:cNvCxnSpPr>
            <a:cxnSpLocks noChangeShapeType="1"/>
            <a:stCxn id="64" idx="5"/>
            <a:endCxn id="66" idx="1"/>
          </p:cNvCxnSpPr>
          <p:nvPr/>
        </p:nvCxnSpPr>
        <p:spPr bwMode="auto">
          <a:xfrm>
            <a:off x="9979027" y="5541893"/>
            <a:ext cx="800828" cy="5297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1" name="Straight Arrow Connector 70"/>
          <p:cNvCxnSpPr>
            <a:cxnSpLocks noChangeShapeType="1"/>
            <a:stCxn id="72" idx="6"/>
            <a:endCxn id="66" idx="2"/>
          </p:cNvCxnSpPr>
          <p:nvPr/>
        </p:nvCxnSpPr>
        <p:spPr bwMode="auto">
          <a:xfrm flipV="1">
            <a:off x="10044130" y="6215212"/>
            <a:ext cx="673979" cy="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9599589" y="6012209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B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747505" y="5252147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O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207152" y="1532595"/>
            <a:ext cx="5619148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visited[] = false;</a:t>
            </a:r>
          </a:p>
          <a:p>
            <a:r>
              <a:rPr lang="en-US" dirty="0"/>
              <a:t>foreach node from graph G {</a:t>
            </a:r>
          </a:p>
          <a:p>
            <a:r>
              <a:rPr lang="en-US" dirty="0"/>
              <a:t>   if (not visited[node]) {</a:t>
            </a:r>
          </a:p>
          <a:p>
            <a:r>
              <a:rPr lang="en-US" dirty="0"/>
              <a:t>      dfs(node);</a:t>
            </a:r>
          </a:p>
          <a:p>
            <a:r>
              <a:rPr lang="en-US" dirty="0"/>
              <a:t>      countOfComponents++;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 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997745" y="1532595"/>
            <a:ext cx="5937075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dfs(node) {</a:t>
            </a:r>
          </a:p>
          <a:p>
            <a:r>
              <a:rPr lang="en-US" dirty="0"/>
              <a:t>  if (not visited[node]) { </a:t>
            </a:r>
          </a:p>
          <a:p>
            <a:r>
              <a:rPr lang="en-US" dirty="0"/>
              <a:t>    visited[node] = true;</a:t>
            </a:r>
          </a:p>
          <a:p>
            <a:r>
              <a:rPr lang="en-US" dirty="0"/>
              <a:t>    foreach c in node.children</a:t>
            </a:r>
          </a:p>
          <a:p>
            <a:r>
              <a:rPr lang="en-US" dirty="0"/>
              <a:t>      dfs(c);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9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Ordering a Graph by Set of Dependencies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3219737"/>
              </p:ext>
            </p:extLst>
          </p:nvPr>
        </p:nvGraphicFramePr>
        <p:xfrm>
          <a:off x="4836000" y="1539000"/>
          <a:ext cx="2700000" cy="20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77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Topological sorting </a:t>
            </a:r>
            <a:r>
              <a:rPr lang="en-US" dirty="0"/>
              <a:t>(ordering) of a directed graph </a:t>
            </a:r>
          </a:p>
          <a:p>
            <a:pPr lvl="1"/>
            <a:r>
              <a:rPr lang="en-US" dirty="0"/>
              <a:t>Linear ordering of its vertices, such that:</a:t>
            </a:r>
          </a:p>
          <a:p>
            <a:pPr lvl="2"/>
            <a:r>
              <a:rPr lang="en-US" dirty="0"/>
              <a:t>For every directed edge from vertex </a:t>
            </a:r>
            <a:br>
              <a:rPr lang="en-US" dirty="0"/>
            </a:b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 to vertex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, </a:t>
            </a:r>
            <a:r>
              <a:rPr lang="en-US" b="1" i="1" dirty="0">
                <a:solidFill>
                  <a:schemeClr val="bg1"/>
                </a:solidFill>
              </a:rPr>
              <a:t>u</a:t>
            </a:r>
            <a:r>
              <a:rPr lang="en-US" dirty="0"/>
              <a:t> comes before </a:t>
            </a:r>
            <a:r>
              <a:rPr lang="en-US" b="1" i="1" dirty="0">
                <a:solidFill>
                  <a:schemeClr val="bg1"/>
                </a:solidFill>
              </a:rPr>
              <a:t>v</a:t>
            </a:r>
            <a:r>
              <a:rPr lang="en-US" dirty="0"/>
              <a:t> in the ordering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7 → 5 → 3 → 11 → 8 → 2 → 9 → 10</a:t>
            </a:r>
          </a:p>
          <a:p>
            <a:pPr lvl="1"/>
            <a:r>
              <a:rPr lang="en-US" dirty="0"/>
              <a:t>3 → 5 → 7 → 8 → 11 → 2 → 9 → 10</a:t>
            </a:r>
          </a:p>
          <a:p>
            <a:pPr lvl="1"/>
            <a:r>
              <a:rPr lang="en-US" dirty="0"/>
              <a:t>5 → 7 → 3 → 8 → 11 → 10 → 9 →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84</a:t>
            </a:fld>
            <a:endParaRPr lang="en-US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8166000" y="1629000"/>
            <a:ext cx="3733800" cy="2590799"/>
            <a:chOff x="6276646" y="3702477"/>
            <a:chExt cx="3733800" cy="259079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800000" flipV="1">
              <a:off x="8562646" y="47379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9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7470846" y="4857709"/>
              <a:ext cx="51673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11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  <a:stCxn id="8" idx="2"/>
              <a:endCxn id="6" idx="6"/>
            </p:cNvCxnSpPr>
            <p:nvPr/>
          </p:nvCxnSpPr>
          <p:spPr bwMode="auto">
            <a:xfrm flipV="1">
              <a:off x="7987578" y="4982215"/>
              <a:ext cx="575068" cy="1197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6732527" y="5709703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2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7197545" y="5274689"/>
              <a:ext cx="348975" cy="50655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8991437" y="3702477"/>
              <a:ext cx="51673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8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 flipV="1">
              <a:off x="8521410" y="58047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10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5" name="Straight Arrow Connector 14"/>
            <p:cNvCxnSpPr>
              <a:cxnSpLocks noChangeShapeType="1"/>
              <a:stCxn id="16" idx="5"/>
              <a:endCxn id="14" idx="1"/>
            </p:cNvCxnSpPr>
            <p:nvPr/>
          </p:nvCxnSpPr>
          <p:spPr bwMode="auto">
            <a:xfrm flipH="1">
              <a:off x="8986428" y="5383534"/>
              <a:ext cx="559000" cy="4927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rot="10800000" flipV="1">
              <a:off x="9465644" y="49665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3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3" idx="5"/>
              <a:endCxn id="6" idx="0"/>
            </p:cNvCxnSpPr>
            <p:nvPr/>
          </p:nvCxnSpPr>
          <p:spPr bwMode="auto">
            <a:xfrm flipH="1">
              <a:off x="8835047" y="4119457"/>
              <a:ext cx="232064" cy="6184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6" idx="0"/>
              <a:endCxn id="13" idx="3"/>
            </p:cNvCxnSpPr>
            <p:nvPr/>
          </p:nvCxnSpPr>
          <p:spPr bwMode="auto">
            <a:xfrm flipH="1" flipV="1">
              <a:off x="9432495" y="4119457"/>
              <a:ext cx="305550" cy="8470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38" idx="2"/>
              <a:endCxn id="8" idx="6"/>
            </p:cNvCxnSpPr>
            <p:nvPr/>
          </p:nvCxnSpPr>
          <p:spPr bwMode="auto">
            <a:xfrm>
              <a:off x="6821448" y="4867812"/>
              <a:ext cx="649398" cy="2341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rot="10800000" flipV="1">
              <a:off x="6276646" y="4623551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5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  <a:stCxn id="43" idx="4"/>
              <a:endCxn id="8" idx="0"/>
            </p:cNvCxnSpPr>
            <p:nvPr/>
          </p:nvCxnSpPr>
          <p:spPr bwMode="auto">
            <a:xfrm>
              <a:off x="7680645" y="4259166"/>
              <a:ext cx="48567" cy="59854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 rot="10800000" flipV="1">
              <a:off x="7408244" y="377064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7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43" idx="2"/>
              <a:endCxn id="13" idx="6"/>
            </p:cNvCxnSpPr>
            <p:nvPr/>
          </p:nvCxnSpPr>
          <p:spPr bwMode="auto">
            <a:xfrm flipV="1">
              <a:off x="7953046" y="3946738"/>
              <a:ext cx="1038391" cy="681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8" idx="3"/>
              <a:endCxn id="14" idx="7"/>
            </p:cNvCxnSpPr>
            <p:nvPr/>
          </p:nvCxnSpPr>
          <p:spPr bwMode="auto">
            <a:xfrm>
              <a:off x="7911904" y="5274689"/>
              <a:ext cx="689290" cy="60160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653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We have a set of learning </a:t>
            </a:r>
            <a:r>
              <a:rPr lang="en-US" sz="3200" b="1" dirty="0">
                <a:solidFill>
                  <a:schemeClr val="bg1"/>
                </a:solidFill>
              </a:rPr>
              <a:t>topics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dependencies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Order the topics in such order that all dependencies are met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Example: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conditionals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IDEs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IDEs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Bits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loops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Ordering: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IDEs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variables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loops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bits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/>
              <a:t>Sorting –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85</a:t>
            </a:fld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7342372" y="3505202"/>
            <a:ext cx="4225628" cy="2952535"/>
            <a:chOff x="7536523" y="3532424"/>
            <a:chExt cx="4225628" cy="295253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 rot="10800000" flipV="1">
              <a:off x="7536523" y="5084716"/>
              <a:ext cx="1500301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variables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800000" flipV="1">
              <a:off x="9360172" y="3532424"/>
              <a:ext cx="838200" cy="61763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IDEs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7" name="Straight Arrow Connector 6"/>
            <p:cNvCxnSpPr>
              <a:cxnSpLocks noChangeShapeType="1"/>
              <a:stCxn id="6" idx="6"/>
              <a:endCxn id="5" idx="7"/>
            </p:cNvCxnSpPr>
            <p:nvPr/>
          </p:nvCxnSpPr>
          <p:spPr bwMode="auto">
            <a:xfrm rot="10800000" flipV="1">
              <a:off x="7756238" y="3841241"/>
              <a:ext cx="1603935" cy="1343908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rot="10800000" flipV="1">
              <a:off x="8755724" y="4370623"/>
              <a:ext cx="2040542" cy="71653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conditionals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10578782" y="5111649"/>
              <a:ext cx="1183369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loops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5" idx="2"/>
              <a:endCxn id="21" idx="6"/>
            </p:cNvCxnSpPr>
            <p:nvPr/>
          </p:nvCxnSpPr>
          <p:spPr bwMode="auto">
            <a:xfrm>
              <a:off x="9036824" y="5427616"/>
              <a:ext cx="1541958" cy="269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6" idx="2"/>
              <a:endCxn id="21" idx="1"/>
            </p:cNvCxnSpPr>
            <p:nvPr/>
          </p:nvCxnSpPr>
          <p:spPr bwMode="auto">
            <a:xfrm>
              <a:off x="10198372" y="3841241"/>
              <a:ext cx="1390479" cy="137084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10796266" y="4728889"/>
              <a:ext cx="374200" cy="38276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rot="10800000" flipV="1">
              <a:off x="9254723" y="5799160"/>
              <a:ext cx="1106162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bits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55" name="Straight Arrow Connector 54"/>
            <p:cNvCxnSpPr>
              <a:cxnSpLocks noChangeShapeType="1"/>
              <a:stCxn id="21" idx="4"/>
              <a:endCxn id="51" idx="2"/>
            </p:cNvCxnSpPr>
            <p:nvPr/>
          </p:nvCxnSpPr>
          <p:spPr bwMode="auto">
            <a:xfrm rot="5400000">
              <a:off x="10593370" y="5564964"/>
              <a:ext cx="344612" cy="80958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5" idx="4"/>
              <a:endCxn id="51" idx="6"/>
            </p:cNvCxnSpPr>
            <p:nvPr/>
          </p:nvCxnSpPr>
          <p:spPr bwMode="auto">
            <a:xfrm rot="16200000" flipH="1">
              <a:off x="8584926" y="5472262"/>
              <a:ext cx="371545" cy="96805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5" idx="0"/>
              <a:endCxn id="20" idx="6"/>
            </p:cNvCxnSpPr>
            <p:nvPr/>
          </p:nvCxnSpPr>
          <p:spPr bwMode="auto">
            <a:xfrm rot="5400000" flipH="1" flipV="1">
              <a:off x="8343285" y="4672278"/>
              <a:ext cx="355827" cy="46905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8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Undirected graphs cannot be sorted</a:t>
            </a:r>
          </a:p>
          <a:p>
            <a:pPr lvl="1"/>
            <a:r>
              <a:rPr lang="en-US" dirty="0"/>
              <a:t>Graphs with cycles cannot be sorted</a:t>
            </a:r>
          </a:p>
          <a:p>
            <a:pPr lvl="1"/>
            <a:r>
              <a:rPr lang="en-US" dirty="0"/>
              <a:t>Sorting is not unique</a:t>
            </a:r>
          </a:p>
          <a:p>
            <a:pPr lvl="1"/>
            <a:r>
              <a:rPr lang="en-US" dirty="0"/>
              <a:t>Various sorting algorithms exists, and they give different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/>
              <a:t>Sorting –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6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Source removal top-sort algorithm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Create an empty list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Repeat until the graph is empty: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Find a node without incoming edges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Add this node </a:t>
            </a:r>
            <a:r>
              <a:rPr lang="en-US"/>
              <a:t>to the list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Remove the edge from the graph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Topological Sorting: Source Removal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1000" y="1269375"/>
            <a:ext cx="10949531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L ← empty list that will hold the sorted elements (output)</a:t>
            </a:r>
          </a:p>
          <a:p>
            <a:r>
              <a:rPr lang="en-US" dirty="0"/>
              <a:t>S ← set of all nodes with no incoming edges</a:t>
            </a:r>
          </a:p>
          <a:p>
            <a:r>
              <a:rPr lang="en-US" dirty="0"/>
              <a:t>while S is non-empty do</a:t>
            </a:r>
          </a:p>
          <a:p>
            <a:r>
              <a:rPr lang="en-US" dirty="0"/>
              <a:t>    remove some node n from S</a:t>
            </a:r>
          </a:p>
          <a:p>
            <a:r>
              <a:rPr lang="en-US" dirty="0"/>
              <a:t>    append n to L</a:t>
            </a:r>
          </a:p>
          <a:p>
            <a:r>
              <a:rPr lang="en-US" dirty="0"/>
              <a:t>    for each node m with an edge e: { n through m }</a:t>
            </a:r>
          </a:p>
          <a:p>
            <a:r>
              <a:rPr lang="en-US" dirty="0"/>
              <a:t>        remove edge e from the graph</a:t>
            </a:r>
          </a:p>
          <a:p>
            <a:r>
              <a:rPr lang="en-US" dirty="0"/>
              <a:t>        if m has no other incoming edges then</a:t>
            </a:r>
          </a:p>
          <a:p>
            <a:r>
              <a:rPr lang="en-US" dirty="0"/>
              <a:t>            insert m into S</a:t>
            </a:r>
          </a:p>
          <a:p>
            <a:r>
              <a:rPr lang="en-US" dirty="0"/>
              <a:t>if graph is empty</a:t>
            </a:r>
          </a:p>
          <a:p>
            <a:r>
              <a:rPr lang="en-US" dirty="0"/>
              <a:t>   return L (a topologically sorted order)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return "Error: graph has at least one cycle"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Removal Algorithm</a:t>
            </a:r>
          </a:p>
        </p:txBody>
      </p:sp>
    </p:spTree>
    <p:extLst>
      <p:ext uri="{BB962C8B-B14F-4D97-AF65-F5344CB8AC3E}">
        <p14:creationId xmlns:p14="http://schemas.microsoft.com/office/powerpoint/2010/main" val="7983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#1: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89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6" name="Oval 5"/>
            <p:cNvSpPr/>
            <p:nvPr/>
          </p:nvSpPr>
          <p:spPr>
            <a:xfrm>
              <a:off x="3809365" y="20193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10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Straight Arrow Connector 11"/>
            <p:cNvCxnSpPr>
              <a:stCxn id="6" idx="6"/>
              <a:endCxn id="9" idx="2"/>
            </p:cNvCxnSpPr>
            <p:nvPr/>
          </p:nvCxnSpPr>
          <p:spPr>
            <a:xfrm flipV="1">
              <a:off x="4495165" y="2286000"/>
              <a:ext cx="1643062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9" idx="4"/>
              <a:endCxn id="8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" name="Straight Arrow Connector 13"/>
            <p:cNvCxnSpPr>
              <a:stCxn id="6" idx="4"/>
              <a:endCxn id="7" idx="0"/>
            </p:cNvCxnSpPr>
            <p:nvPr/>
          </p:nvCxnSpPr>
          <p:spPr>
            <a:xfrm>
              <a:off x="4152265" y="2705100"/>
              <a:ext cx="0" cy="1905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Oval 23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25" name="Straight Arrow Connector 24"/>
            <p:cNvCxnSpPr>
              <a:stCxn id="9" idx="6"/>
              <a:endCxn id="24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/>
            <p:cNvCxnSpPr>
              <a:stCxn id="24" idx="3"/>
              <a:endCxn id="8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312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directed graph)</a:t>
            </a:r>
          </a:p>
          <a:p>
            <a:pPr lvl="1"/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/>
            <a:r>
              <a:rPr lang="en-US" dirty="0"/>
              <a:t>Directed 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A, B, C is a path</a:t>
            </a:r>
          </a:p>
          <a:p>
            <a:pPr lvl="2"/>
            <a:r>
              <a:rPr lang="en-US" dirty="0"/>
              <a:t>N, G, A, B, C is a path</a:t>
            </a:r>
          </a:p>
          <a:p>
            <a:pPr lvl="2"/>
            <a:r>
              <a:rPr lang="en-US" dirty="0"/>
              <a:t>A, G, K is not a path</a:t>
            </a:r>
          </a:p>
          <a:p>
            <a:pPr lvl="2"/>
            <a:r>
              <a:rPr lang="en-US" dirty="0"/>
              <a:t>H, G, K, N is not a path</a:t>
            </a:r>
          </a:p>
          <a:p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(5)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69"/>
          <p:cNvGrpSpPr/>
          <p:nvPr/>
        </p:nvGrpSpPr>
        <p:grpSpPr>
          <a:xfrm>
            <a:off x="5379600" y="3787347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B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N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K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4" name="Freeform 5"/>
          <p:cNvSpPr>
            <a:spLocks/>
          </p:cNvSpPr>
          <p:nvPr/>
        </p:nvSpPr>
        <p:spPr bwMode="auto">
          <a:xfrm>
            <a:off x="5151000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85" name="Oval 84"/>
            <p:cNvSpPr/>
            <p:nvPr/>
          </p:nvSpPr>
          <p:spPr>
            <a:xfrm>
              <a:off x="3809365" y="20193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Straight Arrow Connector 90"/>
            <p:cNvCxnSpPr>
              <a:stCxn id="85" idx="6"/>
              <a:endCxn id="88" idx="2"/>
            </p:cNvCxnSpPr>
            <p:nvPr/>
          </p:nvCxnSpPr>
          <p:spPr>
            <a:xfrm flipV="1">
              <a:off x="4495165" y="2286000"/>
              <a:ext cx="1643062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Straight Arrow Connector 91"/>
            <p:cNvCxnSpPr>
              <a:stCxn id="88" idx="4"/>
              <a:endCxn id="87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3" name="Straight Arrow Connector 92"/>
            <p:cNvCxnSpPr>
              <a:stCxn id="85" idx="4"/>
              <a:endCxn id="86" idx="0"/>
            </p:cNvCxnSpPr>
            <p:nvPr/>
          </p:nvCxnSpPr>
          <p:spPr>
            <a:xfrm>
              <a:off x="4152265" y="2705100"/>
              <a:ext cx="0" cy="1905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7" name="Straight Arrow Connector 96"/>
            <p:cNvCxnSpPr>
              <a:stCxn id="88" idx="6"/>
              <a:endCxn id="96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#2: Remove Node A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192734" y="1714500"/>
            <a:ext cx="641204" cy="609600"/>
            <a:chOff x="4191146" y="2019300"/>
            <a:chExt cx="641204" cy="6096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444494" y="1843952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309156" y="3053813"/>
            <a:ext cx="363764" cy="355045"/>
            <a:chOff x="5442906" y="2094159"/>
            <a:chExt cx="363764" cy="35504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Curved Right Arrow 52"/>
          <p:cNvSpPr/>
          <p:nvPr/>
        </p:nvSpPr>
        <p:spPr>
          <a:xfrm>
            <a:off x="2596951" y="1806620"/>
            <a:ext cx="1234658" cy="436732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304800"/>
                </a:moveTo>
                <a:cubicBezTo>
                  <a:pt x="597589" y="304800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203200"/>
                  <a:pt x="1234657" y="304800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304800"/>
                </a:lnTo>
                <a:cubicBezTo>
                  <a:pt x="597589" y="304800"/>
                  <a:pt x="48872" y="1104004"/>
                  <a:pt x="0" y="2139004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065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#3: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91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7" name="Oval 6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10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9" idx="4"/>
              <a:endCxn id="8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Oval 23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25" name="Straight Arrow Connector 24"/>
            <p:cNvCxnSpPr>
              <a:stCxn id="9" idx="6"/>
              <a:endCxn id="24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/>
            <p:cNvCxnSpPr>
              <a:stCxn id="24" idx="3"/>
              <a:endCxn id="8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0" name="Oval 29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19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Straight Arrow Connector 91"/>
            <p:cNvCxnSpPr>
              <a:stCxn id="88" idx="4"/>
              <a:endCxn id="87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7" name="Straight Arrow Connector 96"/>
            <p:cNvCxnSpPr>
              <a:stCxn id="88" idx="6"/>
              <a:endCxn id="96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#4: Remove Node B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491054" y="1634624"/>
            <a:ext cx="641204" cy="609600"/>
            <a:chOff x="4191146" y="2019300"/>
            <a:chExt cx="641204" cy="6096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731600" y="1861689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638018" y="2656965"/>
            <a:ext cx="363764" cy="355045"/>
            <a:chOff x="5442906" y="2094159"/>
            <a:chExt cx="363764" cy="35504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7" name="Curved Right Arrow 52"/>
          <p:cNvSpPr/>
          <p:nvPr/>
        </p:nvSpPr>
        <p:spPr>
          <a:xfrm>
            <a:off x="2596951" y="1752029"/>
            <a:ext cx="3759493" cy="4421915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0" fmla="*/ 1234657 w 3800436"/>
              <a:gd name="connsiteY0" fmla="*/ 359391 h 4421915"/>
              <a:gd name="connsiteX1" fmla="*/ 19050 w 3800436"/>
              <a:gd name="connsiteY1" fmla="*/ 2345995 h 4421915"/>
              <a:gd name="connsiteX2" fmla="*/ 162583 w 3800436"/>
              <a:gd name="connsiteY2" fmla="*/ 1095134 h 4421915"/>
              <a:gd name="connsiteX3" fmla="*/ 1234658 w 3800436"/>
              <a:gd name="connsiteY3" fmla="*/ 54592 h 4421915"/>
              <a:gd name="connsiteX4" fmla="*/ 1234657 w 3800436"/>
              <a:gd name="connsiteY4" fmla="*/ 359391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8" fmla="*/ 3800436 w 3800436"/>
              <a:gd name="connsiteY8" fmla="*/ 0 h 4421915"/>
              <a:gd name="connsiteX9" fmla="*/ 1234657 w 3800436"/>
              <a:gd name="connsiteY9" fmla="*/ 359391 h 4421915"/>
              <a:gd name="connsiteX10" fmla="*/ 0 w 3800436"/>
              <a:gd name="connsiteY10" fmla="*/ 2193595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0" fmla="*/ 1234657 w 3800436"/>
              <a:gd name="connsiteY0" fmla="*/ 359391 h 4421915"/>
              <a:gd name="connsiteX1" fmla="*/ 19050 w 3800436"/>
              <a:gd name="connsiteY1" fmla="*/ 2345995 h 4421915"/>
              <a:gd name="connsiteX2" fmla="*/ 162583 w 3800436"/>
              <a:gd name="connsiteY2" fmla="*/ 1095134 h 4421915"/>
              <a:gd name="connsiteX3" fmla="*/ 1234658 w 3800436"/>
              <a:gd name="connsiteY3" fmla="*/ 54592 h 4421915"/>
              <a:gd name="connsiteX4" fmla="*/ 1234657 w 3800436"/>
              <a:gd name="connsiteY4" fmla="*/ 359391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8" fmla="*/ 3800436 w 3800436"/>
              <a:gd name="connsiteY8" fmla="*/ 0 h 4421915"/>
              <a:gd name="connsiteX9" fmla="*/ 3759493 w 3800436"/>
              <a:gd name="connsiteY9" fmla="*/ 291152 h 4421915"/>
              <a:gd name="connsiteX10" fmla="*/ 0 w 3800436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1234657 w 3759493"/>
              <a:gd name="connsiteY0" fmla="*/ 359391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1234658 w 3759493"/>
              <a:gd name="connsiteY3" fmla="*/ 54592 h 4421915"/>
              <a:gd name="connsiteX4" fmla="*/ 1234657 w 3759493"/>
              <a:gd name="connsiteY4" fmla="*/ 359391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1234657 w 3759493"/>
              <a:gd name="connsiteY0" fmla="*/ 359391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1234657 w 3759493"/>
              <a:gd name="connsiteY4" fmla="*/ 359391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35538 w 3759493"/>
              <a:gd name="connsiteY2" fmla="*/ 1299851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35538 w 3759493"/>
              <a:gd name="connsiteY2" fmla="*/ 1299851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90129 w 3759493"/>
              <a:gd name="connsiteY2" fmla="*/ 1313499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531072 w 3759493"/>
              <a:gd name="connsiteY2" fmla="*/ 1313499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9493" h="4421915" stroke="0" extrusionOk="0">
                <a:moveTo>
                  <a:pt x="15457" y="2041195"/>
                </a:moveTo>
                <a:cubicBezTo>
                  <a:pt x="15457" y="2947083"/>
                  <a:pt x="391558" y="3738244"/>
                  <a:pt x="929857" y="3964716"/>
                </a:cubicBezTo>
                <a:lnTo>
                  <a:pt x="929857" y="3812315"/>
                </a:lnTo>
                <a:lnTo>
                  <a:pt x="1234657" y="4180198"/>
                </a:lnTo>
                <a:lnTo>
                  <a:pt x="929857" y="4421915"/>
                </a:lnTo>
                <a:lnTo>
                  <a:pt x="929857" y="4269515"/>
                </a:lnTo>
                <a:cubicBezTo>
                  <a:pt x="391558" y="4043043"/>
                  <a:pt x="15457" y="3251882"/>
                  <a:pt x="15457" y="2345994"/>
                </a:cubicBezTo>
                <a:lnTo>
                  <a:pt x="15457" y="2041195"/>
                </a:lnTo>
                <a:close/>
              </a:path>
              <a:path w="3759493" h="4421915" fill="darkenLess" stroke="0" extrusionOk="0">
                <a:moveTo>
                  <a:pt x="3732197" y="318448"/>
                </a:moveTo>
                <a:cubicBezTo>
                  <a:pt x="3095129" y="318448"/>
                  <a:pt x="67922" y="1310995"/>
                  <a:pt x="19050" y="2345995"/>
                </a:cubicBezTo>
                <a:cubicBezTo>
                  <a:pt x="1058" y="1964968"/>
                  <a:pt x="78189" y="1717775"/>
                  <a:pt x="531072" y="1313499"/>
                </a:cubicBezTo>
                <a:cubicBezTo>
                  <a:pt x="1194542" y="767900"/>
                  <a:pt x="3284729" y="13648"/>
                  <a:pt x="3732198" y="13649"/>
                </a:cubicBezTo>
                <a:cubicBezTo>
                  <a:pt x="3732198" y="115249"/>
                  <a:pt x="3732197" y="216848"/>
                  <a:pt x="3732197" y="318448"/>
                </a:cubicBezTo>
                <a:close/>
              </a:path>
              <a:path w="3759493" h="4421915" fill="none" extrusionOk="0">
                <a:moveTo>
                  <a:pt x="15457" y="2041195"/>
                </a:moveTo>
                <a:cubicBezTo>
                  <a:pt x="15457" y="2947083"/>
                  <a:pt x="391558" y="3738244"/>
                  <a:pt x="929857" y="3964716"/>
                </a:cubicBezTo>
                <a:lnTo>
                  <a:pt x="929857" y="3812315"/>
                </a:lnTo>
                <a:lnTo>
                  <a:pt x="1234657" y="4180198"/>
                </a:lnTo>
                <a:lnTo>
                  <a:pt x="929857" y="4421915"/>
                </a:lnTo>
                <a:lnTo>
                  <a:pt x="929857" y="4269515"/>
                </a:lnTo>
                <a:cubicBezTo>
                  <a:pt x="391558" y="4043043"/>
                  <a:pt x="15457" y="3251882"/>
                  <a:pt x="15457" y="2345994"/>
                </a:cubicBezTo>
                <a:lnTo>
                  <a:pt x="15457" y="2041195"/>
                </a:lnTo>
                <a:cubicBezTo>
                  <a:pt x="15457" y="944024"/>
                  <a:pt x="3058851" y="0"/>
                  <a:pt x="3732197" y="0"/>
                </a:cubicBezTo>
                <a:lnTo>
                  <a:pt x="3759493" y="291152"/>
                </a:lnTo>
                <a:cubicBezTo>
                  <a:pt x="3122425" y="291152"/>
                  <a:pt x="48872" y="1158595"/>
                  <a:pt x="0" y="2193595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752600"/>
            <a:ext cx="5267325" cy="3200400"/>
            <a:chOff x="3809365" y="2095500"/>
            <a:chExt cx="5267325" cy="32004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#5: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991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752600"/>
            <a:ext cx="5267325" cy="3200400"/>
            <a:chOff x="3809365" y="2095500"/>
            <a:chExt cx="5267325" cy="32004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#6: Remove Node E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0" name="Curved Right Arrow 52"/>
          <p:cNvSpPr/>
          <p:nvPr/>
        </p:nvSpPr>
        <p:spPr>
          <a:xfrm flipH="1">
            <a:off x="9700404" y="1932296"/>
            <a:ext cx="1045378" cy="423990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304800"/>
                </a:moveTo>
                <a:cubicBezTo>
                  <a:pt x="597589" y="304800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203200"/>
                  <a:pt x="1234657" y="304800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304800"/>
                </a:lnTo>
                <a:cubicBezTo>
                  <a:pt x="597589" y="304800"/>
                  <a:pt x="48872" y="1104004"/>
                  <a:pt x="0" y="2139004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781621" y="1804160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879347" y="2672157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4148138" y="3429000"/>
            <a:ext cx="4995862" cy="1524000"/>
            <a:chOff x="3809365" y="3771900"/>
            <a:chExt cx="4995862" cy="15240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#7: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416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8" y="3429000"/>
            <a:ext cx="4995862" cy="1524000"/>
            <a:chOff x="3809365" y="3771900"/>
            <a:chExt cx="4995862" cy="15240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#8: Remove Node D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0" name="Curved Right Arrow 52"/>
          <p:cNvSpPr/>
          <p:nvPr/>
        </p:nvSpPr>
        <p:spPr>
          <a:xfrm flipH="1">
            <a:off x="7325693" y="3540457"/>
            <a:ext cx="3420088" cy="2631743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4039341"/>
              <a:gd name="connsiteY0" fmla="*/ 1986604 h 4367324"/>
              <a:gd name="connsiteX1" fmla="*/ 929857 w 4039341"/>
              <a:gd name="connsiteY1" fmla="*/ 3910125 h 4367324"/>
              <a:gd name="connsiteX2" fmla="*/ 929857 w 4039341"/>
              <a:gd name="connsiteY2" fmla="*/ 3757724 h 4367324"/>
              <a:gd name="connsiteX3" fmla="*/ 1234657 w 4039341"/>
              <a:gd name="connsiteY3" fmla="*/ 4125607 h 4367324"/>
              <a:gd name="connsiteX4" fmla="*/ 929857 w 4039341"/>
              <a:gd name="connsiteY4" fmla="*/ 4367324 h 4367324"/>
              <a:gd name="connsiteX5" fmla="*/ 929857 w 4039341"/>
              <a:gd name="connsiteY5" fmla="*/ 4214924 h 4367324"/>
              <a:gd name="connsiteX6" fmla="*/ 15457 w 4039341"/>
              <a:gd name="connsiteY6" fmla="*/ 2291403 h 4367324"/>
              <a:gd name="connsiteX7" fmla="*/ 15457 w 4039341"/>
              <a:gd name="connsiteY7" fmla="*/ 1986604 h 4367324"/>
              <a:gd name="connsiteX0" fmla="*/ 1234657 w 4039341"/>
              <a:gd name="connsiteY0" fmla="*/ 304800 h 4367324"/>
              <a:gd name="connsiteX1" fmla="*/ 19050 w 4039341"/>
              <a:gd name="connsiteY1" fmla="*/ 2291404 h 4367324"/>
              <a:gd name="connsiteX2" fmla="*/ 162583 w 4039341"/>
              <a:gd name="connsiteY2" fmla="*/ 1040543 h 4367324"/>
              <a:gd name="connsiteX3" fmla="*/ 1234658 w 4039341"/>
              <a:gd name="connsiteY3" fmla="*/ 1 h 4367324"/>
              <a:gd name="connsiteX4" fmla="*/ 1234657 w 4039341"/>
              <a:gd name="connsiteY4" fmla="*/ 304800 h 4367324"/>
              <a:gd name="connsiteX0" fmla="*/ 15457 w 4039341"/>
              <a:gd name="connsiteY0" fmla="*/ 1986604 h 4367324"/>
              <a:gd name="connsiteX1" fmla="*/ 929857 w 4039341"/>
              <a:gd name="connsiteY1" fmla="*/ 3910125 h 4367324"/>
              <a:gd name="connsiteX2" fmla="*/ 929857 w 4039341"/>
              <a:gd name="connsiteY2" fmla="*/ 3757724 h 4367324"/>
              <a:gd name="connsiteX3" fmla="*/ 1234657 w 4039341"/>
              <a:gd name="connsiteY3" fmla="*/ 4125607 h 4367324"/>
              <a:gd name="connsiteX4" fmla="*/ 929857 w 4039341"/>
              <a:gd name="connsiteY4" fmla="*/ 4367324 h 4367324"/>
              <a:gd name="connsiteX5" fmla="*/ 929857 w 4039341"/>
              <a:gd name="connsiteY5" fmla="*/ 4214924 h 4367324"/>
              <a:gd name="connsiteX6" fmla="*/ 15457 w 4039341"/>
              <a:gd name="connsiteY6" fmla="*/ 2291403 h 4367324"/>
              <a:gd name="connsiteX7" fmla="*/ 15457 w 4039341"/>
              <a:gd name="connsiteY7" fmla="*/ 1986604 h 4367324"/>
              <a:gd name="connsiteX8" fmla="*/ 1234657 w 4039341"/>
              <a:gd name="connsiteY8" fmla="*/ 0 h 4367324"/>
              <a:gd name="connsiteX9" fmla="*/ 4039341 w 4039341"/>
              <a:gd name="connsiteY9" fmla="*/ 212776 h 4367324"/>
              <a:gd name="connsiteX10" fmla="*/ 0 w 4039341"/>
              <a:gd name="connsiteY10" fmla="*/ 2139004 h 4367324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1234657 w 4039342"/>
              <a:gd name="connsiteY0" fmla="*/ 37381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1234658 w 4039342"/>
              <a:gd name="connsiteY3" fmla="*/ 69019 h 4436342"/>
              <a:gd name="connsiteX4" fmla="*/ 1234657 w 4039342"/>
              <a:gd name="connsiteY4" fmla="*/ 37381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1234657 w 4039342"/>
              <a:gd name="connsiteY0" fmla="*/ 37381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4039342 w 4039342"/>
              <a:gd name="connsiteY3" fmla="*/ 0 h 4436342"/>
              <a:gd name="connsiteX4" fmla="*/ 1234657 w 4039342"/>
              <a:gd name="connsiteY4" fmla="*/ 37381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30031 w 4039342"/>
              <a:gd name="connsiteY2" fmla="*/ 1201587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30031 w 4039342"/>
              <a:gd name="connsiteY2" fmla="*/ 1247600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342" h="4436342" stroke="0" extrusionOk="0">
                <a:moveTo>
                  <a:pt x="15457" y="2055622"/>
                </a:moveTo>
                <a:cubicBezTo>
                  <a:pt x="15457" y="2961510"/>
                  <a:pt x="391558" y="3752671"/>
                  <a:pt x="929857" y="3979143"/>
                </a:cubicBezTo>
                <a:lnTo>
                  <a:pt x="929857" y="3826742"/>
                </a:lnTo>
                <a:lnTo>
                  <a:pt x="1234657" y="4194625"/>
                </a:lnTo>
                <a:lnTo>
                  <a:pt x="929857" y="4436342"/>
                </a:lnTo>
                <a:lnTo>
                  <a:pt x="929857" y="4283942"/>
                </a:lnTo>
                <a:cubicBezTo>
                  <a:pt x="391558" y="4057470"/>
                  <a:pt x="15457" y="3266309"/>
                  <a:pt x="15457" y="2360421"/>
                </a:cubicBezTo>
                <a:lnTo>
                  <a:pt x="15457" y="2055622"/>
                </a:lnTo>
                <a:close/>
              </a:path>
              <a:path w="4039342" h="4436342" fill="darkenLess" stroke="0" extrusionOk="0">
                <a:moveTo>
                  <a:pt x="4023222" y="258788"/>
                </a:moveTo>
                <a:cubicBezTo>
                  <a:pt x="3386154" y="258788"/>
                  <a:pt x="67922" y="1325422"/>
                  <a:pt x="19050" y="2360422"/>
                </a:cubicBezTo>
                <a:cubicBezTo>
                  <a:pt x="1058" y="1979395"/>
                  <a:pt x="179845" y="1652657"/>
                  <a:pt x="630031" y="1247600"/>
                </a:cubicBezTo>
                <a:cubicBezTo>
                  <a:pt x="1181621" y="928552"/>
                  <a:pt x="3591873" y="-1"/>
                  <a:pt x="4039342" y="0"/>
                </a:cubicBezTo>
                <a:cubicBezTo>
                  <a:pt x="4039342" y="101600"/>
                  <a:pt x="4023222" y="157188"/>
                  <a:pt x="4023222" y="258788"/>
                </a:cubicBezTo>
                <a:close/>
              </a:path>
              <a:path w="4039342" h="4436342" fill="none" extrusionOk="0">
                <a:moveTo>
                  <a:pt x="15457" y="2055622"/>
                </a:moveTo>
                <a:cubicBezTo>
                  <a:pt x="15457" y="2961510"/>
                  <a:pt x="391558" y="3752671"/>
                  <a:pt x="929857" y="3979143"/>
                </a:cubicBezTo>
                <a:lnTo>
                  <a:pt x="929857" y="3826742"/>
                </a:lnTo>
                <a:lnTo>
                  <a:pt x="1234657" y="4194625"/>
                </a:lnTo>
                <a:lnTo>
                  <a:pt x="929857" y="4436342"/>
                </a:lnTo>
                <a:lnTo>
                  <a:pt x="929857" y="4283942"/>
                </a:lnTo>
                <a:cubicBezTo>
                  <a:pt x="391558" y="4057470"/>
                  <a:pt x="15457" y="3266309"/>
                  <a:pt x="15457" y="2360421"/>
                </a:cubicBezTo>
                <a:lnTo>
                  <a:pt x="15457" y="2055622"/>
                </a:lnTo>
                <a:cubicBezTo>
                  <a:pt x="15457" y="958451"/>
                  <a:pt x="3365996" y="0"/>
                  <a:pt x="4039342" y="0"/>
                </a:cubicBezTo>
                <a:cubicBezTo>
                  <a:pt x="4039342" y="93931"/>
                  <a:pt x="4039341" y="187863"/>
                  <a:pt x="4039341" y="281794"/>
                </a:cubicBezTo>
                <a:cubicBezTo>
                  <a:pt x="3402273" y="281794"/>
                  <a:pt x="48872" y="1173022"/>
                  <a:pt x="0" y="2208022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0008" y="3467100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580130" y="3899178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632684" y="3858437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655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4148138" y="4267200"/>
            <a:ext cx="4995862" cy="685800"/>
            <a:chOff x="3809365" y="4610100"/>
            <a:chExt cx="4995862" cy="685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#9: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112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8" y="4267200"/>
            <a:ext cx="4995862" cy="685800"/>
            <a:chOff x="3809365" y="4610100"/>
            <a:chExt cx="4995862" cy="685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#10: Remove Node C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173685" y="4299209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567822" y="4426486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Curved Right Arrow 52"/>
          <p:cNvSpPr/>
          <p:nvPr/>
        </p:nvSpPr>
        <p:spPr>
          <a:xfrm>
            <a:off x="2956668" y="4440134"/>
            <a:ext cx="847645" cy="1593315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685329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685329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685329"/>
                </a:moveTo>
                <a:cubicBezTo>
                  <a:pt x="597589" y="685329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583729"/>
                  <a:pt x="1234657" y="685329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643050"/>
                </a:lnTo>
                <a:cubicBezTo>
                  <a:pt x="597589" y="643050"/>
                  <a:pt x="48872" y="1104004"/>
                  <a:pt x="0" y="2139004"/>
                </a:cubicBezTo>
              </a:path>
            </a:pathLst>
          </a:cu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99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8458200" y="42672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#11: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7" name="Oval 16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5772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7093</Words>
  <Application>Microsoft Office PowerPoint</Application>
  <PresentationFormat>Widescreen</PresentationFormat>
  <Paragraphs>1662</Paragraphs>
  <Slides>109</Slides>
  <Notes>107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7" baseType="lpstr">
      <vt:lpstr>맑은 고딕</vt:lpstr>
      <vt:lpstr>Arial</vt:lpstr>
      <vt:lpstr>Calibri</vt:lpstr>
      <vt:lpstr>Consolas</vt:lpstr>
      <vt:lpstr>Symbol</vt:lpstr>
      <vt:lpstr>Wingdings</vt:lpstr>
      <vt:lpstr>Wingdings 2</vt:lpstr>
      <vt:lpstr>SoftUni</vt:lpstr>
      <vt:lpstr>Graphs and Graph Algorithms</vt:lpstr>
      <vt:lpstr>Table of Contents</vt:lpstr>
      <vt:lpstr>Graphs</vt:lpstr>
      <vt:lpstr>Graph Data Structure</vt:lpstr>
      <vt:lpstr>Graph Definitions</vt:lpstr>
      <vt:lpstr>Graph Definitions (2)</vt:lpstr>
      <vt:lpstr>Graph Definitions (3)</vt:lpstr>
      <vt:lpstr>Graph Definitions (4)</vt:lpstr>
      <vt:lpstr>Graph Definitions (5)</vt:lpstr>
      <vt:lpstr>Graph Definitions (6)</vt:lpstr>
      <vt:lpstr>Graph Definitions (7)</vt:lpstr>
      <vt:lpstr>Graphs and Their Applications</vt:lpstr>
      <vt:lpstr>Representing Graphs</vt:lpstr>
      <vt:lpstr>Representing Graphs</vt:lpstr>
      <vt:lpstr>Graph Representation: Adjacency List</vt:lpstr>
      <vt:lpstr>Graph Representation: Adjacency Matrix</vt:lpstr>
      <vt:lpstr>Graph Representation: List of Edges</vt:lpstr>
      <vt:lpstr>Graph Representation: Dictionary</vt:lpstr>
      <vt:lpstr>Numbering Graph Nodes</vt:lpstr>
      <vt:lpstr>Numbering Graph Nodes – How?</vt:lpstr>
      <vt:lpstr>OOP-Based-Graph Representation</vt:lpstr>
      <vt:lpstr>Graphs Traversals</vt:lpstr>
      <vt:lpstr>Graph Traversal Algorithms</vt:lpstr>
      <vt:lpstr>Depth-First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DFS in Action (Step 19)</vt:lpstr>
      <vt:lpstr>DFS in Action (Step 20)</vt:lpstr>
      <vt:lpstr>DFS in Action (Step 21)</vt:lpstr>
      <vt:lpstr>DFS in Action (Step 22)</vt:lpstr>
      <vt:lpstr>DFS in Action (Step 23)</vt:lpstr>
      <vt:lpstr>DFS in Action (Step 24)</vt:lpstr>
      <vt:lpstr>DFS in Action (Step 25)</vt:lpstr>
      <vt:lpstr>DFS in Action (Step 26)</vt:lpstr>
      <vt:lpstr>DFS in Action (Step 27)</vt:lpstr>
      <vt:lpstr>DFS in Action (Step 28)</vt:lpstr>
      <vt:lpstr>Breadth-First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BFS in Action (Step 20)</vt:lpstr>
      <vt:lpstr>BFS in Action (Step 21)</vt:lpstr>
      <vt:lpstr>BFS in Action (Step 22)</vt:lpstr>
      <vt:lpstr>BFS in Action (Step 23)</vt:lpstr>
      <vt:lpstr>BFS in Action (Step 24)</vt:lpstr>
      <vt:lpstr>Iterative DFS and BFS</vt:lpstr>
      <vt:lpstr>Graph Connectivity</vt:lpstr>
      <vt:lpstr>Graph Connectivity</vt:lpstr>
      <vt:lpstr>Finding All Graph Connected Components</vt:lpstr>
      <vt:lpstr>Graph Connected Components: Algorithm</vt:lpstr>
      <vt:lpstr>Topological Sorting</vt:lpstr>
      <vt:lpstr>Topological Sorting</vt:lpstr>
      <vt:lpstr>Topological Sorting – Example</vt:lpstr>
      <vt:lpstr>Topological Sorting – Rules</vt:lpstr>
      <vt:lpstr>Topological Sorting: Source Removal Algorithm</vt:lpstr>
      <vt:lpstr>Source Removal Algorithm</vt:lpstr>
      <vt:lpstr>Step #1: Find a Node with No Incoming Edges</vt:lpstr>
      <vt:lpstr>Step #2: Remove Node A with Its Edges</vt:lpstr>
      <vt:lpstr>Step #3: Find a Node with No Incoming Edges</vt:lpstr>
      <vt:lpstr>Step #4: Remove Node B with Its Edges</vt:lpstr>
      <vt:lpstr>Step #5: Find a Node with No Incoming Edges</vt:lpstr>
      <vt:lpstr>Step #6: Remove Node E with Its Edges</vt:lpstr>
      <vt:lpstr>Step #7: Find a Node with No Incoming Edges</vt:lpstr>
      <vt:lpstr>Step #8: Remove Node D with Its Edges</vt:lpstr>
      <vt:lpstr>Step #9: Find a Node with No Incoming Edges</vt:lpstr>
      <vt:lpstr>Step #10: Remove Node C with Its Edges</vt:lpstr>
      <vt:lpstr>Step #11: Find a Node with No Incoming Edges</vt:lpstr>
      <vt:lpstr>Step #12: Remove Node F with Its Edges</vt:lpstr>
      <vt:lpstr>Result: Topological Sorting</vt:lpstr>
      <vt:lpstr>Topological Sorting: DFS Algorithm</vt:lpstr>
      <vt:lpstr>TopSort: DFS Algorithm + Cycle Detection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250</cp:revision>
  <dcterms:created xsi:type="dcterms:W3CDTF">2018-05-23T13:08:44Z</dcterms:created>
  <dcterms:modified xsi:type="dcterms:W3CDTF">2022-07-14T10:22:58Z</dcterms:modified>
  <cp:category>computer programming;programming;software development;software engineering</cp:category>
</cp:coreProperties>
</file>