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653" r:id="rId2"/>
    <p:sldId id="504" r:id="rId3"/>
    <p:sldId id="630" r:id="rId4"/>
    <p:sldId id="631" r:id="rId5"/>
    <p:sldId id="634" r:id="rId6"/>
    <p:sldId id="635" r:id="rId7"/>
    <p:sldId id="636" r:id="rId8"/>
    <p:sldId id="638" r:id="rId9"/>
    <p:sldId id="639" r:id="rId10"/>
    <p:sldId id="640" r:id="rId11"/>
    <p:sldId id="643" r:id="rId12"/>
    <p:sldId id="644" r:id="rId13"/>
    <p:sldId id="627" r:id="rId14"/>
    <p:sldId id="629" r:id="rId15"/>
    <p:sldId id="645" r:id="rId16"/>
    <p:sldId id="626" r:id="rId17"/>
    <p:sldId id="628" r:id="rId18"/>
    <p:sldId id="583" r:id="rId19"/>
    <p:sldId id="584" r:id="rId20"/>
    <p:sldId id="585" r:id="rId21"/>
    <p:sldId id="587" r:id="rId22"/>
    <p:sldId id="586" r:id="rId23"/>
    <p:sldId id="588" r:id="rId24"/>
    <p:sldId id="589" r:id="rId25"/>
    <p:sldId id="590" r:id="rId26"/>
    <p:sldId id="591" r:id="rId27"/>
    <p:sldId id="592" r:id="rId28"/>
    <p:sldId id="594" r:id="rId29"/>
    <p:sldId id="595" r:id="rId30"/>
    <p:sldId id="596" r:id="rId31"/>
    <p:sldId id="599" r:id="rId32"/>
    <p:sldId id="598" r:id="rId33"/>
    <p:sldId id="606" r:id="rId34"/>
    <p:sldId id="607" r:id="rId35"/>
    <p:sldId id="609" r:id="rId36"/>
    <p:sldId id="614" r:id="rId37"/>
    <p:sldId id="615" r:id="rId38"/>
    <p:sldId id="618" r:id="rId39"/>
    <p:sldId id="611" r:id="rId40"/>
    <p:sldId id="612" r:id="rId41"/>
    <p:sldId id="620" r:id="rId42"/>
    <p:sldId id="621" r:id="rId43"/>
    <p:sldId id="622" r:id="rId44"/>
    <p:sldId id="623" r:id="rId45"/>
    <p:sldId id="624" r:id="rId46"/>
    <p:sldId id="625" r:id="rId47"/>
    <p:sldId id="571" r:id="rId48"/>
    <p:sldId id="654" r:id="rId49"/>
    <p:sldId id="656" r:id="rId50"/>
    <p:sldId id="608" r:id="rId51"/>
    <p:sldId id="493" r:id="rId52"/>
    <p:sldId id="65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504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9"/>
            <p14:sldId id="598"/>
          </p14:sldIdLst>
        </p14:section>
        <p14:section name="Backtracking" id="{3357849A-E244-4944-A448-C64EB45D7E47}">
          <p14:sldIdLst>
            <p14:sldId id="606"/>
            <p14:sldId id="607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r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656"/>
            <p14:sldId id="608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56" d="100"/>
          <a:sy n="56" d="100"/>
        </p:scale>
        <p:origin x="744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4880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</a:t>
            </a: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results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4264" y="1230768"/>
            <a:ext cx="9929724" cy="5276048"/>
          </a:xfrm>
        </p:spPr>
        <p:txBody>
          <a:bodyPr>
            <a:normAutofit/>
          </a:bodyPr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sz="3400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621" y="3844614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623" y="38716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4999" y="4579557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7589" y="4108745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79809" y="50086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319" y="500331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70" y="500077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344" y="4129446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129" y="5674922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6485" y="5671874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A709FE7-B05F-4E12-B13E-494CDF7962C5}"/>
              </a:ext>
            </a:extLst>
          </p:cNvPr>
          <p:cNvSpPr txBox="1">
            <a:spLocks/>
          </p:cNvSpPr>
          <p:nvPr/>
        </p:nvSpPr>
        <p:spPr>
          <a:xfrm>
            <a:off x="2579809" y="501913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763F450-B413-4535-96FA-78E93A278C30}"/>
              </a:ext>
            </a:extLst>
          </p:cNvPr>
          <p:cNvSpPr txBox="1">
            <a:spLocks/>
          </p:cNvSpPr>
          <p:nvPr/>
        </p:nvSpPr>
        <p:spPr>
          <a:xfrm>
            <a:off x="4482318" y="499731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B61FBCE-4AF7-4F82-95DF-98083F9D7991}"/>
              </a:ext>
            </a:extLst>
          </p:cNvPr>
          <p:cNvSpPr txBox="1">
            <a:spLocks/>
          </p:cNvSpPr>
          <p:nvPr/>
        </p:nvSpPr>
        <p:spPr>
          <a:xfrm>
            <a:off x="6303570" y="499782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45573 0.0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86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29974 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5 -0.088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4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6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15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0990" y="3616266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82" y="3500716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9" y="3500716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388" y="4327929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58" y="4327929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3963" y="4449023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/>
              <a:t>Algorithmic Complexity</a:t>
            </a:r>
          </a:p>
          <a:p>
            <a:pPr marL="514350" indent="-514350"/>
            <a:r>
              <a:rPr lang="en-US" dirty="0"/>
              <a:t>Recursion</a:t>
            </a:r>
          </a:p>
          <a:p>
            <a:pPr marL="514350" indent="-514350"/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/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8001" y="1918661"/>
            <a:ext cx="9506047" cy="1751542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calc_sum</a:t>
            </a:r>
            <a:r>
              <a:rPr lang="en-US" sz="2400" dirty="0"/>
              <a:t>(numbers,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== </a:t>
            </a:r>
            <a:r>
              <a:rPr lang="en-US" sz="2400" dirty="0" err="1"/>
              <a:t>len</a:t>
            </a:r>
            <a:r>
              <a:rPr lang="en-US" sz="2400" dirty="0"/>
              <a:t>(numbers) - 1:</a:t>
            </a:r>
          </a:p>
          <a:p>
            <a:r>
              <a:rPr lang="en-US" sz="2400" dirty="0"/>
              <a:t>        return numbers[</a:t>
            </a:r>
            <a:r>
              <a:rPr lang="en-US" sz="2400" dirty="0" err="1"/>
              <a:t>idx</a:t>
            </a:r>
            <a:r>
              <a:rPr lang="en-US" sz="2400" dirty="0"/>
              <a:t>]</a:t>
            </a:r>
          </a:p>
          <a:p>
            <a:r>
              <a:rPr lang="en-US" sz="2400" dirty="0"/>
              <a:t>    return numbers[</a:t>
            </a:r>
            <a:r>
              <a:rPr lang="en-US" sz="2400" dirty="0" err="1"/>
              <a:t>idx</a:t>
            </a:r>
            <a:r>
              <a:rPr lang="en-US" sz="2400" dirty="0"/>
              <a:t>] + </a:t>
            </a:r>
            <a:r>
              <a:rPr lang="en-US" sz="2400" dirty="0" err="1"/>
              <a:t>calc_sum</a:t>
            </a:r>
            <a:r>
              <a:rPr lang="en-US" sz="2400" dirty="0"/>
              <a:t>(numbers,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46382" y="2500892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51872" y="3849524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160" y="3177517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757" y="455688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494602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50" y="4494602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dirty="0"/>
              <a:t>Recursive d</a:t>
            </a:r>
            <a:r>
              <a:rPr lang="en-US" sz="3200" dirty="0"/>
              <a:t>efinition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675" y="1954051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11523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11523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3798" y="311523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396436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396436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3798" y="396436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481348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481348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3798" y="481348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82" y="5662615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3" y="5662615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3798" y="5662615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16021" y="2184334"/>
            <a:ext cx="7159958" cy="1751542"/>
          </a:xfrm>
        </p:spPr>
        <p:txBody>
          <a:bodyPr/>
          <a:lstStyle/>
          <a:p>
            <a:r>
              <a:rPr lang="pt-BR" sz="2400" dirty="0"/>
              <a:t>def get_factorial(num):</a:t>
            </a:r>
          </a:p>
          <a:p>
            <a:r>
              <a:rPr lang="pt-BR" sz="2400" dirty="0"/>
              <a:t>    if num == 0:</a:t>
            </a:r>
          </a:p>
          <a:p>
            <a:r>
              <a:rPr lang="pt-BR" sz="2400" dirty="0"/>
              <a:t>        return 1</a:t>
            </a:r>
          </a:p>
          <a:p>
            <a:r>
              <a:rPr lang="pt-BR" sz="2400" dirty="0"/>
              <a:t>    return num * get_factorial(num - 1)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65991" y="2770664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9951" y="4021117"/>
            <a:ext cx="2544580" cy="578882"/>
          </a:xfrm>
          <a:prstGeom prst="wedgeRoundRectCallout">
            <a:avLst>
              <a:gd name="adj1" fmla="val -59105"/>
              <a:gd name="adj2" fmla="val -567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Recursive methods have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chemeClr val="bg1"/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45967" y="4026339"/>
            <a:ext cx="3316068" cy="1750324"/>
          </a:xfrm>
        </p:spPr>
        <p:txBody>
          <a:bodyPr/>
          <a:lstStyle/>
          <a:p>
            <a:r>
              <a:rPr lang="pt-BR" dirty="0"/>
              <a:t>def recursion()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# Pre-actions</a:t>
            </a:r>
          </a:p>
          <a:p>
            <a:r>
              <a:rPr lang="pt-BR" dirty="0"/>
              <a:t>  recursion()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# Post-actions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38323" y="1623243"/>
            <a:ext cx="7315354" cy="2525279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print_figure</a:t>
            </a:r>
            <a:r>
              <a:rPr lang="en-US" dirty="0"/>
              <a:t>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n == 0: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Pre-action: 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print_figure</a:t>
            </a:r>
            <a:r>
              <a:rPr lang="en-US" dirty="0"/>
              <a:t>(n - 1)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Post-action: print n hashtags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10" y="2264926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/>
              <a:t>vectors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858227" y="2765393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05719" y="2810218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592968" y="474223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40460" y="47104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54797"/>
              </p:ext>
            </p:extLst>
          </p:nvPr>
        </p:nvGraphicFramePr>
        <p:xfrm>
          <a:off x="1012052" y="1993343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7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8372" y="3738384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2912758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, vector):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</a:t>
            </a:r>
            <a:r>
              <a:rPr lang="en-US" dirty="0" err="1"/>
              <a:t>idx</a:t>
            </a:r>
            <a:r>
              <a:rPr lang="en-US" dirty="0"/>
              <a:t> &gt;= </a:t>
            </a:r>
            <a:r>
              <a:rPr lang="en-US" dirty="0" err="1"/>
              <a:t>len</a:t>
            </a:r>
            <a:r>
              <a:rPr lang="en-US" dirty="0"/>
              <a:t>(vector):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/>
              <a:t>print("".</a:t>
            </a:r>
            <a:r>
              <a:rPr lang="en-US" dirty="0"/>
              <a:t>join([str(x) for x in vector]))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number in range(0, 2):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vector[</a:t>
            </a:r>
            <a:r>
              <a:rPr lang="en-US" dirty="0" err="1"/>
              <a:t>idx</a:t>
            </a:r>
            <a:r>
              <a:rPr lang="en-US" dirty="0"/>
              <a:t>] = number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 + 1, vector)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E.g., find all paths from Source to Destination</a:t>
            </a:r>
          </a:p>
          <a:p>
            <a:r>
              <a:rPr lang="en-US" sz="34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Empty cells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passable, the others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all                   4 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750688" y="5357627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522426" y="5357627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8756061" y="5357627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0974"/>
              </p:ext>
            </p:extLst>
          </p:nvPr>
        </p:nvGraphicFramePr>
        <p:xfrm>
          <a:off x="416833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13979"/>
              </p:ext>
            </p:extLst>
          </p:nvPr>
        </p:nvGraphicFramePr>
        <p:xfrm>
          <a:off x="4246395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494"/>
              </p:ext>
            </p:extLst>
          </p:nvPr>
        </p:nvGraphicFramePr>
        <p:xfrm>
          <a:off x="8075957" y="2518618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Eight_queens_puzzle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Puzzle“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Put</a:t>
            </a:r>
            <a:r>
              <a:rPr lang="en-US" sz="3400" dirty="0"/>
              <a:t> a queen at </a:t>
            </a:r>
          </a:p>
          <a:p>
            <a:pPr lvl="1"/>
            <a:r>
              <a:rPr lang="en-US" sz="34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the queen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3" y="1873724"/>
            <a:ext cx="6671090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put_queens</a:t>
            </a:r>
            <a:r>
              <a:rPr lang="en-US" dirty="0"/>
              <a:t>(row):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row == 8: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print_solution</a:t>
            </a:r>
            <a:r>
              <a:rPr lang="en-US" dirty="0"/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col in range(0, 8):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if </a:t>
            </a:r>
            <a:r>
              <a:rPr lang="en-US" dirty="0" err="1"/>
              <a:t>can_place_queen</a:t>
            </a:r>
            <a:r>
              <a:rPr lang="en-US" dirty="0"/>
              <a:t>(row, col):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>
                <a:solidFill>
                  <a:schemeClr val="bg1"/>
                </a:solidFill>
              </a:rPr>
              <a:t>set_queen</a:t>
            </a:r>
            <a:r>
              <a:rPr lang="en-US" dirty="0"/>
              <a:t>(row, col)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/>
              <a:t>put_queens</a:t>
            </a:r>
            <a:r>
              <a:rPr lang="en-US" dirty="0"/>
              <a:t>(row + 1)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  </a:t>
            </a:r>
            <a:r>
              <a:rPr lang="en-US" dirty="0" err="1">
                <a:solidFill>
                  <a:schemeClr val="bg1"/>
                </a:solidFill>
              </a:rPr>
              <a:t>remove_queen</a:t>
            </a:r>
            <a:r>
              <a:rPr lang="en-US" dirty="0"/>
              <a:t>(row, col)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def fact(n):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if n == 0: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return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return n * fact(n - 1)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def fact(n):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range(1, n + 1):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    result *= </a:t>
            </a:r>
            <a:r>
              <a:rPr lang="en-US" sz="2000" dirty="0" err="1"/>
              <a:t>i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/>
              <a:t>In Python / C</a:t>
            </a:r>
            <a:r>
              <a:rPr lang="en-US" dirty="0"/>
              <a:t>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296" y="3857559"/>
            <a:ext cx="6117995" cy="2539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When used incorrectly recursion could take too much memory and computing power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4474" y="2490359"/>
            <a:ext cx="9626990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def </a:t>
            </a:r>
            <a:r>
              <a:rPr lang="en-US" dirty="0" err="1"/>
              <a:t>calc_fib</a:t>
            </a:r>
            <a:r>
              <a:rPr lang="en-US" dirty="0"/>
              <a:t>(number):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number &lt;= 1: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return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</a:t>
            </a:r>
            <a:r>
              <a:rPr lang="en-US" dirty="0" err="1"/>
              <a:t>calc_fib</a:t>
            </a:r>
            <a:r>
              <a:rPr lang="en-US" dirty="0"/>
              <a:t>(number - 1) + </a:t>
            </a:r>
            <a:r>
              <a:rPr lang="en-US" dirty="0" err="1"/>
              <a:t>calc_fib</a:t>
            </a:r>
            <a:r>
              <a:rPr lang="en-US" dirty="0"/>
              <a:t>(number - 2)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calc_fib</a:t>
            </a:r>
            <a:r>
              <a:rPr lang="en-US" dirty="0"/>
              <a:t>(10)) </a:t>
            </a:r>
            <a:r>
              <a:rPr lang="en-US" dirty="0">
                <a:solidFill>
                  <a:schemeClr val="accent2"/>
                </a:solidFill>
              </a:rPr>
              <a:t>#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calc_fib</a:t>
            </a:r>
            <a:r>
              <a:rPr lang="en-US" dirty="0"/>
              <a:t>(50)) </a:t>
            </a:r>
            <a:r>
              <a:rPr lang="en-US" dirty="0">
                <a:solidFill>
                  <a:schemeClr val="accent2"/>
                </a:solidFill>
              </a:rPr>
              <a:t>#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2801451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factorial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fibonacci</a:t>
            </a:r>
            <a:r>
              <a:rPr lang="en-US" sz="3400" dirty="0"/>
              <a:t> numbers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where: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dirty="0"/>
              <a:t>At each step you need to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/>
              <a:t> explore more than one possible continuation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Branched</a:t>
            </a:r>
            <a:r>
              <a:rPr lang="en-US" sz="32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Algorithmic </a:t>
            </a:r>
            <a:r>
              <a:rPr lang="en-US" sz="32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When </a:t>
            </a:r>
            <a:r>
              <a:rPr lang="en-US" sz="32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2618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def get_operations_count(n):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 = 0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for i in range(n):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  for j in range(n):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      counter += 1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return counter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2680</Words>
  <Application>Microsoft Office PowerPoint</Application>
  <PresentationFormat>Widescreen</PresentationFormat>
  <Paragraphs>642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굴림</vt:lpstr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Recursion and Backtracking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Generating 3-bit Vectors Recursion Tree </vt:lpstr>
      <vt:lpstr>Solution: Generate n-bit Vectors</vt:lpstr>
      <vt:lpstr>PowerPoint Presentation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Educational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User</cp:lastModifiedBy>
  <cp:revision>536</cp:revision>
  <dcterms:created xsi:type="dcterms:W3CDTF">2018-05-23T13:08:44Z</dcterms:created>
  <dcterms:modified xsi:type="dcterms:W3CDTF">2022-07-04T08:06:27Z</dcterms:modified>
  <cp:category>computer programming, programming, algorithms</cp:category>
</cp:coreProperties>
</file>