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96"/>
  </p:notesMasterIdLst>
  <p:handoutMasterIdLst>
    <p:handoutMasterId r:id="rId97"/>
  </p:handoutMasterIdLst>
  <p:sldIdLst>
    <p:sldId id="503" r:id="rId5"/>
    <p:sldId id="276" r:id="rId6"/>
    <p:sldId id="615" r:id="rId7"/>
    <p:sldId id="616" r:id="rId8"/>
    <p:sldId id="617" r:id="rId9"/>
    <p:sldId id="504" r:id="rId10"/>
    <p:sldId id="505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618" r:id="rId29"/>
    <p:sldId id="619" r:id="rId30"/>
    <p:sldId id="620" r:id="rId31"/>
    <p:sldId id="564" r:id="rId32"/>
    <p:sldId id="565" r:id="rId33"/>
    <p:sldId id="621" r:id="rId34"/>
    <p:sldId id="622" r:id="rId35"/>
    <p:sldId id="567" r:id="rId36"/>
    <p:sldId id="569" r:id="rId37"/>
    <p:sldId id="570" r:id="rId38"/>
    <p:sldId id="580" r:id="rId39"/>
    <p:sldId id="581" r:id="rId40"/>
    <p:sldId id="582" r:id="rId41"/>
    <p:sldId id="583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593" r:id="rId52"/>
    <p:sldId id="594" r:id="rId53"/>
    <p:sldId id="568" r:id="rId54"/>
    <p:sldId id="524" r:id="rId55"/>
    <p:sldId id="525" r:id="rId56"/>
    <p:sldId id="526" r:id="rId57"/>
    <p:sldId id="527" r:id="rId58"/>
    <p:sldId id="561" r:id="rId59"/>
    <p:sldId id="529" r:id="rId60"/>
    <p:sldId id="530" r:id="rId61"/>
    <p:sldId id="531" r:id="rId62"/>
    <p:sldId id="532" r:id="rId63"/>
    <p:sldId id="533" r:id="rId64"/>
    <p:sldId id="534" r:id="rId65"/>
    <p:sldId id="535" r:id="rId66"/>
    <p:sldId id="536" r:id="rId67"/>
    <p:sldId id="537" r:id="rId68"/>
    <p:sldId id="538" r:id="rId69"/>
    <p:sldId id="539" r:id="rId70"/>
    <p:sldId id="540" r:id="rId71"/>
    <p:sldId id="541" r:id="rId72"/>
    <p:sldId id="542" r:id="rId73"/>
    <p:sldId id="545" r:id="rId74"/>
    <p:sldId id="546" r:id="rId75"/>
    <p:sldId id="547" r:id="rId76"/>
    <p:sldId id="548" r:id="rId77"/>
    <p:sldId id="549" r:id="rId78"/>
    <p:sldId id="550" r:id="rId79"/>
    <p:sldId id="551" r:id="rId80"/>
    <p:sldId id="552" r:id="rId81"/>
    <p:sldId id="553" r:id="rId82"/>
    <p:sldId id="554" r:id="rId83"/>
    <p:sldId id="555" r:id="rId84"/>
    <p:sldId id="556" r:id="rId85"/>
    <p:sldId id="557" r:id="rId86"/>
    <p:sldId id="558" r:id="rId87"/>
    <p:sldId id="559" r:id="rId88"/>
    <p:sldId id="560" r:id="rId89"/>
    <p:sldId id="349" r:id="rId90"/>
    <p:sldId id="401" r:id="rId91"/>
    <p:sldId id="614" r:id="rId92"/>
    <p:sldId id="608" r:id="rId93"/>
    <p:sldId id="493" r:id="rId94"/>
    <p:sldId id="405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Shortest Path in Unweighted Graph" id="{5924A2D9-92EB-43DB-84AC-74406A247C80}">
          <p14:sldIdLst>
            <p14:sldId id="615"/>
            <p14:sldId id="616"/>
            <p14:sldId id="617"/>
          </p14:sldIdLst>
        </p14:section>
        <p14:section name="Dijkstra's Algorithm" id="{68EFEE6D-BE3B-46FA-BD7A-A572ED5C5AC3}">
          <p14:sldIdLst>
            <p14:sldId id="504"/>
            <p14:sldId id="505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Negative Cycles" id="{D85828C9-CDC9-4D57-8865-0AB0300C59AF}">
          <p14:sldIdLst>
            <p14:sldId id="618"/>
            <p14:sldId id="619"/>
            <p14:sldId id="620"/>
          </p14:sldIdLst>
        </p14:section>
        <p14:section name="Negative Weights" id="{7920D381-6FFA-4068-8657-B35BEB8852A6}">
          <p14:sldIdLst>
            <p14:sldId id="564"/>
            <p14:sldId id="565"/>
            <p14:sldId id="621"/>
          </p14:sldIdLst>
        </p14:section>
        <p14:section name="Bellman-Ford" id="{72996E39-B686-417B-8435-FB85A47FE8C2}">
          <p14:sldIdLst>
            <p14:sldId id="622"/>
            <p14:sldId id="567"/>
            <p14:sldId id="569"/>
            <p14:sldId id="570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68"/>
          </p14:sldIdLst>
        </p14:section>
        <p14:section name="Minimum Spanning Tree" id="{E83CE1D5-2EF7-4668-B306-E80AC8086532}">
          <p14:sldIdLst>
            <p14:sldId id="524"/>
            <p14:sldId id="525"/>
            <p14:sldId id="526"/>
            <p14:sldId id="527"/>
          </p14:sldIdLst>
        </p14:section>
        <p14:section name="Kruskal's Algorithm" id="{F052DD33-17D9-4292-8BF8-15D4361AB1AF}">
          <p14:sldIdLst>
            <p14:sldId id="561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</p14:sldIdLst>
        </p14:section>
        <p14:section name="Prim's Algorithm" id="{F5377B2C-6D5D-404F-B945-61E455869C11}">
          <p14:sldIdLst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</p14:sldIdLst>
        </p14:section>
        <p14:section name="Conclusion" id="{E19D07F1-86E2-47E9-B2AB-7ADC4F89DC12}">
          <p14:sldIdLst>
            <p14:sldId id="349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34C"/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7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82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microsoft.com/office/2015/10/relationships/revisionInfo" Target="revisionInfo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38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518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511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2652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08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90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6882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11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6123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54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6553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9030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4407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456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5141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2507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3954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87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394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53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2222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4152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50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75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159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55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23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18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386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619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65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378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372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07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574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505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4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41520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532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75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95150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79186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92076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3480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61863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46739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5628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4254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72947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26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25077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8564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64560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22754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50952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41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38032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04196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70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82516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74317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79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39541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149692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5162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32681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77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80107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99552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255169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70879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404013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673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22228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54676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14323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02459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447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jkstra's_algorith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en.wikipedia.org/wiki/Edsger_W._Dijkstra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  <a:hlinkClick r:id="rId3"/>
              </a:rPr>
              <a:t>https://about.softuni.bg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</a:rPr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Dijkstra, Bellman-Ford, Prim and Kruskal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Graphs Shortest Path and MST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Initialize all distances </a:t>
            </a:r>
            <a:r>
              <a:rPr lang="en-US" sz="3000" b="1" dirty="0">
                <a:solidFill>
                  <a:srgbClr val="FFA000"/>
                </a:solidFill>
              </a:rPr>
              <a:t>d[] </a:t>
            </a:r>
            <a:r>
              <a:rPr lang="en-US" sz="3000" dirty="0">
                <a:solidFill>
                  <a:srgbClr val="234465"/>
                </a:solidFill>
              </a:rPr>
              <a:t>from </a:t>
            </a:r>
            <a:r>
              <a:rPr lang="en-US" sz="3000" b="1" dirty="0">
                <a:solidFill>
                  <a:srgbClr val="FFA000"/>
                </a:solidFill>
              </a:rPr>
              <a:t>s</a:t>
            </a:r>
            <a:r>
              <a:rPr lang="en-US" sz="3000" dirty="0">
                <a:solidFill>
                  <a:srgbClr val="234465"/>
                </a:solidFill>
              </a:rPr>
              <a:t>: </a:t>
            </a:r>
            <a:r>
              <a:rPr lang="en-US" sz="3000" b="1" dirty="0">
                <a:solidFill>
                  <a:srgbClr val="FFA000"/>
                </a:solidFill>
              </a:rPr>
              <a:t>d[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000" b="1" dirty="0">
                <a:solidFill>
                  <a:srgbClr val="FFA000"/>
                </a:solidFill>
              </a:rPr>
              <a:t>…n-1]</a:t>
            </a:r>
            <a:r>
              <a:rPr lang="en-US" sz="3000" b="1" dirty="0">
                <a:solidFill>
                  <a:srgbClr val="234465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= </a:t>
            </a:r>
            <a:r>
              <a:rPr lang="en-US" sz="3000" b="1" dirty="0">
                <a:solidFill>
                  <a:srgbClr val="FFA000"/>
                </a:solidFill>
              </a:rPr>
              <a:t>∞</a:t>
            </a:r>
            <a:r>
              <a:rPr lang="en-US" sz="3000" dirty="0">
                <a:solidFill>
                  <a:srgbClr val="234465"/>
                </a:solidFill>
              </a:rPr>
              <a:t>; </a:t>
            </a:r>
            <a:r>
              <a:rPr lang="en-US" sz="3000" b="1" dirty="0">
                <a:solidFill>
                  <a:srgbClr val="FFA000"/>
                </a:solidFill>
              </a:rPr>
              <a:t>d[s] =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Enqueue the start node (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000" dirty="0">
                <a:solidFill>
                  <a:srgbClr val="234465"/>
                </a:solidFill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 Algorithm: Step #1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10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17234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2198911" y="4095691"/>
            <a:ext cx="7763703" cy="2355061"/>
            <a:chOff x="2513690" y="3996558"/>
            <a:chExt cx="7763703" cy="2355061"/>
          </a:xfrm>
        </p:grpSpPr>
        <p:cxnSp>
          <p:nvCxnSpPr>
            <p:cNvPr id="6" name="Straight Arrow Connector 5"/>
            <p:cNvCxnSpPr>
              <a:cxnSpLocks noChangeShapeType="1"/>
              <a:stCxn id="17" idx="7"/>
              <a:endCxn id="18" idx="3"/>
            </p:cNvCxnSpPr>
            <p:nvPr/>
          </p:nvCxnSpPr>
          <p:spPr bwMode="auto">
            <a:xfrm flipV="1">
              <a:off x="7024137" y="4647332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9" idx="6"/>
              <a:endCxn id="18" idx="2"/>
            </p:cNvCxnSpPr>
            <p:nvPr/>
          </p:nvCxnSpPr>
          <p:spPr bwMode="auto">
            <a:xfrm>
              <a:off x="6175399" y="4298337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7" idx="1"/>
              <a:endCxn id="19" idx="5"/>
            </p:cNvCxnSpPr>
            <p:nvPr/>
          </p:nvCxnSpPr>
          <p:spPr bwMode="auto">
            <a:xfrm flipH="1" flipV="1">
              <a:off x="6089239" y="4494932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20" idx="6"/>
              <a:endCxn id="17" idx="2"/>
            </p:cNvCxnSpPr>
            <p:nvPr/>
          </p:nvCxnSpPr>
          <p:spPr bwMode="auto">
            <a:xfrm>
              <a:off x="5420180" y="5212737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5338460" y="4494932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5" idx="6"/>
              <a:endCxn id="19" idx="2"/>
            </p:cNvCxnSpPr>
            <p:nvPr/>
          </p:nvCxnSpPr>
          <p:spPr bwMode="auto">
            <a:xfrm flipV="1">
              <a:off x="4280752" y="4298337"/>
              <a:ext cx="1306313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0" idx="1"/>
              <a:endCxn id="25" idx="5"/>
            </p:cNvCxnSpPr>
            <p:nvPr/>
          </p:nvCxnSpPr>
          <p:spPr bwMode="auto">
            <a:xfrm flipH="1" flipV="1">
              <a:off x="4194592" y="4647332"/>
              <a:ext cx="749287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7024137" y="5431987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22" idx="2"/>
              <a:endCxn id="21" idx="6"/>
            </p:cNvCxnSpPr>
            <p:nvPr/>
          </p:nvCxnSpPr>
          <p:spPr bwMode="auto">
            <a:xfrm flipH="1" flipV="1">
              <a:off x="4505780" y="6046296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4419620" y="5409332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2" idx="7"/>
              <a:endCxn id="17" idx="3"/>
            </p:cNvCxnSpPr>
            <p:nvPr/>
          </p:nvCxnSpPr>
          <p:spPr bwMode="auto">
            <a:xfrm flipV="1">
              <a:off x="6255147" y="5431987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505288" y="4957364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633565" y="417271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587065" y="402030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862159" y="4934709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917446" y="576826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5752973" y="579556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596756" y="571936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6" idx="7"/>
              <a:endCxn id="25" idx="3"/>
            </p:cNvCxnSpPr>
            <p:nvPr/>
          </p:nvCxnSpPr>
          <p:spPr bwMode="auto">
            <a:xfrm flipV="1">
              <a:off x="3351284" y="4647332"/>
              <a:ext cx="427294" cy="41524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692418" y="417270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849110" y="498114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3" idx="0"/>
              <a:endCxn id="18" idx="4"/>
            </p:cNvCxnSpPr>
            <p:nvPr/>
          </p:nvCxnSpPr>
          <p:spPr bwMode="auto">
            <a:xfrm flipV="1">
              <a:off x="7890923" y="4728764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3" idx="2"/>
              <a:endCxn id="22" idx="6"/>
            </p:cNvCxnSpPr>
            <p:nvPr/>
          </p:nvCxnSpPr>
          <p:spPr bwMode="auto">
            <a:xfrm flipH="1">
              <a:off x="6341307" y="5997392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6" idx="5"/>
              <a:endCxn id="21" idx="1"/>
            </p:cNvCxnSpPr>
            <p:nvPr/>
          </p:nvCxnSpPr>
          <p:spPr bwMode="auto">
            <a:xfrm>
              <a:off x="3351284" y="5455771"/>
              <a:ext cx="652322" cy="39392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195932" y="449789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29613" y="52919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05173" y="39965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5335" y="450835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94211" y="48832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38025" y="39965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6870" y="452199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16281" y="503121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50225" y="526387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25598" y="56841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34191" y="568723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7475" y="53681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25919" y="526466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0774" y="444797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06834" y="446270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8716510" y="4875754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47" name="Straight Arrow Connector 46"/>
            <p:cNvCxnSpPr>
              <a:cxnSpLocks noChangeShapeType="1"/>
              <a:stCxn id="46" idx="1"/>
              <a:endCxn id="18" idx="5"/>
            </p:cNvCxnSpPr>
            <p:nvPr/>
          </p:nvCxnSpPr>
          <p:spPr bwMode="auto">
            <a:xfrm flipH="1" flipV="1">
              <a:off x="8162789" y="4647332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0" name="Straight Arrow Connector 49"/>
            <p:cNvCxnSpPr>
              <a:cxnSpLocks noChangeShapeType="1"/>
              <a:stCxn id="46" idx="3"/>
              <a:endCxn id="23" idx="7"/>
            </p:cNvCxnSpPr>
            <p:nvPr/>
          </p:nvCxnSpPr>
          <p:spPr bwMode="auto">
            <a:xfrm flipH="1">
              <a:off x="8098930" y="5350376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8398062" y="44414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65239" y="549790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3690" y="4881228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9632724" y="424891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9632724" y="554535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>
              <a:off x="9942736" y="4804964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9962883" y="49871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4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0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6</a:t>
            </a:r>
            <a:r>
              <a:rPr lang="en-US" sz="3000" dirty="0">
                <a:solidFill>
                  <a:srgbClr val="234465"/>
                </a:solidFill>
              </a:rPr>
              <a:t>, </a:t>
            </a:r>
            <a:r>
              <a:rPr lang="en-US" sz="3000" b="1" dirty="0">
                <a:solidFill>
                  <a:srgbClr val="FFA000"/>
                </a:solidFill>
              </a:rPr>
              <a:t>8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0</a:t>
            </a:r>
            <a:r>
              <a:rPr lang="en-US" sz="3000" dirty="0">
                <a:solidFill>
                  <a:srgbClr val="234465"/>
                </a:solidFill>
              </a:rPr>
              <a:t>: {0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6}, {0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8}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11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53000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60" name="Straight Arrow Connector 59"/>
            <p:cNvCxnSpPr>
              <a:cxnSpLocks noChangeShapeType="1"/>
              <a:stCxn id="77" idx="7"/>
              <a:endCxn id="7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9" idx="6"/>
              <a:endCxn id="7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7" idx="1"/>
              <a:endCxn id="7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7" name="Straight Arrow Connector 66"/>
            <p:cNvCxnSpPr>
              <a:cxnSpLocks noChangeShapeType="1"/>
              <a:stCxn id="80" idx="6"/>
              <a:endCxn id="7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9" name="Straight Arrow Connector 68"/>
            <p:cNvCxnSpPr>
              <a:cxnSpLocks noChangeShapeType="1"/>
              <a:stCxn id="79" idx="3"/>
              <a:endCxn id="8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85" idx="6"/>
              <a:endCxn id="7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1" name="Straight Arrow Connector 70"/>
            <p:cNvCxnSpPr>
              <a:cxnSpLocks noChangeShapeType="1"/>
              <a:stCxn id="80" idx="1"/>
              <a:endCxn id="8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77" idx="5"/>
              <a:endCxn id="8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3" name="Straight Arrow Connector 72"/>
            <p:cNvCxnSpPr>
              <a:cxnSpLocks noChangeShapeType="1"/>
              <a:stCxn id="82" idx="2"/>
              <a:endCxn id="8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5" name="Straight Arrow Connector 74"/>
            <p:cNvCxnSpPr>
              <a:cxnSpLocks noChangeShapeType="1"/>
              <a:stCxn id="80" idx="3"/>
              <a:endCxn id="8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6" name="Straight Arrow Connector 75"/>
            <p:cNvCxnSpPr>
              <a:cxnSpLocks noChangeShapeType="1"/>
              <a:stCxn id="82" idx="7"/>
              <a:endCxn id="7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84" name="Straight Arrow Connector 83"/>
            <p:cNvCxnSpPr>
              <a:cxnSpLocks noChangeShapeType="1"/>
              <a:stCxn id="86" idx="7"/>
              <a:endCxn id="8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87" name="Straight Arrow Connector 86"/>
            <p:cNvCxnSpPr>
              <a:cxnSpLocks noChangeShapeType="1"/>
              <a:stCxn id="83" idx="0"/>
              <a:endCxn id="7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83" idx="2"/>
              <a:endCxn id="8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86" idx="5"/>
              <a:endCxn id="8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06" name="Straight Arrow Connector 105"/>
            <p:cNvCxnSpPr>
              <a:cxnSpLocks noChangeShapeType="1"/>
              <a:stCxn id="105" idx="1"/>
              <a:endCxn id="7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05" idx="3"/>
              <a:endCxn id="8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13" name="Straight Arrow Connector 112"/>
            <p:cNvCxnSpPr>
              <a:cxnSpLocks noChangeShapeType="1"/>
              <a:stCxn id="111" idx="4"/>
              <a:endCxn id="112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6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6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4</a:t>
            </a:r>
            <a:r>
              <a:rPr lang="en-US" sz="3000" dirty="0">
                <a:solidFill>
                  <a:srgbClr val="234465"/>
                </a:solidFill>
              </a:rPr>
              <a:t>, </a:t>
            </a:r>
            <a:r>
              <a:rPr lang="en-US" sz="3000" b="1" dirty="0">
                <a:solidFill>
                  <a:srgbClr val="FFA000"/>
                </a:solidFill>
              </a:rPr>
              <a:t>5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6</a:t>
            </a:r>
            <a:r>
              <a:rPr lang="en-US" sz="3000" dirty="0">
                <a:solidFill>
                  <a:srgbClr val="234465"/>
                </a:solidFill>
              </a:rPr>
              <a:t>: {6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4}, {6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5}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12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02683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7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8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2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8</a:t>
            </a:r>
            <a:r>
              <a:rPr lang="en-US" sz="3000" dirty="0">
                <a:solidFill>
                  <a:srgbClr val="234465"/>
                </a:solidFill>
              </a:rPr>
              <a:t>: {8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2}, {8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5}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13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79472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1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5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11</a:t>
            </a:r>
          </a:p>
          <a:p>
            <a:pPr marL="457200" lvl="1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5</a:t>
            </a:r>
            <a:r>
              <a:rPr lang="en-US" sz="3000" dirty="0">
                <a:solidFill>
                  <a:srgbClr val="234465"/>
                </a:solidFill>
              </a:rPr>
              <a:t>: {5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4}, {5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11}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14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73301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9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4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1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4</a:t>
            </a:r>
            <a:r>
              <a:rPr lang="en-US" sz="3000" dirty="0">
                <a:solidFill>
                  <a:srgbClr val="234465"/>
                </a:solidFill>
              </a:rPr>
              <a:t>: {4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1}, {4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11}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15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17958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2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7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2</a:t>
            </a:r>
            <a:r>
              <a:rPr lang="en-US" sz="3000" dirty="0">
                <a:solidFill>
                  <a:srgbClr val="234465"/>
                </a:solidFill>
              </a:rPr>
              <a:t>: {2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7}, {2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11}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16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10255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6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11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none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11</a:t>
            </a:r>
            <a:r>
              <a:rPr lang="en-US" sz="3000" dirty="0">
                <a:solidFill>
                  <a:srgbClr val="234465"/>
                </a:solidFill>
              </a:rPr>
              <a:t>: {11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1}, {11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7}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17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43643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0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1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9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1</a:t>
            </a:r>
            <a:r>
              <a:rPr lang="en-US" sz="3000" dirty="0">
                <a:solidFill>
                  <a:srgbClr val="234465"/>
                </a:solidFill>
              </a:rPr>
              <a:t>: {1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7}, {1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9}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18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88975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u="none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u="none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u="none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u="none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u="none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u="none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u="none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0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7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none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7</a:t>
            </a:r>
            <a:r>
              <a:rPr lang="en-US" sz="3000" dirty="0">
                <a:solidFill>
                  <a:srgbClr val="234465"/>
                </a:solidFill>
              </a:rPr>
              <a:t>: {7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9}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19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04076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54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Shortest Paths in Graph</a:t>
            </a:r>
          </a:p>
          <a:p>
            <a:pPr marL="803583" lvl="1" indent="-514350"/>
            <a:r>
              <a:rPr lang="en-US" dirty="0">
                <a:solidFill>
                  <a:srgbClr val="234465"/>
                </a:solidFill>
              </a:rPr>
              <a:t>Unweighted Graph</a:t>
            </a:r>
          </a:p>
          <a:p>
            <a:pPr marL="803583" lvl="1" indent="-514350"/>
            <a:r>
              <a:rPr lang="en-US" dirty="0">
                <a:solidFill>
                  <a:srgbClr val="234465"/>
                </a:solidFill>
              </a:rPr>
              <a:t>Dijkstra Algorithm</a:t>
            </a:r>
          </a:p>
          <a:p>
            <a:pPr marL="803583" lvl="1" indent="-514350"/>
            <a:r>
              <a:rPr lang="en-US" dirty="0"/>
              <a:t>Bellman-Ford</a:t>
            </a:r>
            <a:endParaRPr lang="en-US" dirty="0">
              <a:solidFill>
                <a:srgbClr val="234465"/>
              </a:solidFill>
            </a:endParaRPr>
          </a:p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MST</a:t>
            </a:r>
          </a:p>
          <a:p>
            <a:pPr marL="803583" lvl="1" indent="-514350"/>
            <a:r>
              <a:rPr lang="en-US" noProof="1">
                <a:solidFill>
                  <a:srgbClr val="234465"/>
                </a:solidFill>
              </a:rPr>
              <a:t>Kruskal's Algorithm</a:t>
            </a:r>
            <a:endParaRPr lang="en-US" dirty="0">
              <a:solidFill>
                <a:srgbClr val="234465"/>
              </a:solidFill>
            </a:endParaRPr>
          </a:p>
          <a:p>
            <a:pPr marL="803583" lvl="1" indent="-514350"/>
            <a:r>
              <a:rPr lang="en-US" dirty="0">
                <a:solidFill>
                  <a:srgbClr val="234465"/>
                </a:solidFill>
              </a:rPr>
              <a:t>Prim's Algorithm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9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none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9</a:t>
            </a:r>
            <a:r>
              <a:rPr lang="en-US" sz="3000" dirty="0">
                <a:solidFill>
                  <a:srgbClr val="234465"/>
                </a:solidFill>
              </a:rPr>
              <a:t>: none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20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94057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94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The queue is empty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Dijkstra's algorithm is completed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b="1" dirty="0">
                <a:solidFill>
                  <a:srgbClr val="FFA000"/>
                </a:solidFill>
                <a:sym typeface="Wingdings" panose="05000000000000000000" pitchFamily="2" charset="2"/>
              </a:rPr>
              <a:t>d[</a:t>
            </a:r>
            <a:r>
              <a:rPr lang="en-US" sz="3000" b="1" i="1" dirty="0">
                <a:solidFill>
                  <a:srgbClr val="FFA000"/>
                </a:solidFill>
                <a:sym typeface="Wingdings" panose="05000000000000000000" pitchFamily="2" charset="2"/>
              </a:rPr>
              <a:t>v</a:t>
            </a:r>
            <a:r>
              <a:rPr lang="en-US" sz="3000" b="1" dirty="0">
                <a:solidFill>
                  <a:srgbClr val="FFA000"/>
                </a:solidFill>
                <a:sym typeface="Wingdings" panose="05000000000000000000" pitchFamily="2" charset="2"/>
              </a:rPr>
              <a:t>]</a:t>
            </a:r>
            <a:r>
              <a:rPr lang="en-US" sz="3000" dirty="0">
                <a:solidFill>
                  <a:srgbClr val="FFA000"/>
                </a:solidFill>
                <a:sym typeface="Wingdings" panose="05000000000000000000" pitchFamily="2" charset="2"/>
              </a:rPr>
              <a:t>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hold shortest distances; </a:t>
            </a:r>
            <a:r>
              <a:rPr lang="en-US" sz="3000" b="1" noProof="1">
                <a:solidFill>
                  <a:srgbClr val="FFA000"/>
                </a:solidFill>
                <a:sym typeface="Wingdings" panose="05000000000000000000" pitchFamily="2" charset="2"/>
              </a:rPr>
              <a:t>prev[</a:t>
            </a:r>
            <a:r>
              <a:rPr lang="en-US" sz="3000" b="1" i="1" noProof="1">
                <a:solidFill>
                  <a:srgbClr val="FFA000"/>
                </a:solidFill>
                <a:sym typeface="Wingdings" panose="05000000000000000000" pitchFamily="2" charset="2"/>
              </a:rPr>
              <a:t>v</a:t>
            </a:r>
            <a:r>
              <a:rPr lang="en-US" sz="3000" b="1" noProof="1">
                <a:solidFill>
                  <a:srgbClr val="FFA000"/>
                </a:solidFill>
                <a:sym typeface="Wingdings" panose="05000000000000000000" pitchFamily="2" charset="2"/>
              </a:rPr>
              <a:t>]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 holds </a:t>
            </a:r>
            <a:r>
              <a:rPr lang="en-US" sz="3000" b="1" dirty="0">
                <a:solidFill>
                  <a:srgbClr val="FFA000"/>
                </a:solidFill>
                <a:sym typeface="Wingdings" panose="05000000000000000000" pitchFamily="2" charset="2"/>
              </a:rPr>
              <a:t>shortest paths tree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edges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21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41569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98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The output is the </a:t>
            </a:r>
            <a:r>
              <a:rPr lang="en-US" sz="3000" b="1" dirty="0">
                <a:solidFill>
                  <a:srgbClr val="FFA000"/>
                </a:solidFill>
                <a:sym typeface="Wingdings" panose="05000000000000000000" pitchFamily="2" charset="2"/>
              </a:rPr>
              <a:t>shortest paths tree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from the starting node to all others</a:t>
            </a:r>
            <a:endParaRPr lang="en-US" sz="3000" dirty="0">
              <a:solidFill>
                <a:srgbClr val="234465"/>
              </a:solidFill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Reconstruct the path destination to source using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sz="3000" b="1" i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000" b="1" noProof="1">
              <a:solidFill>
                <a:srgbClr val="FFA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000" b="1" noProof="1">
              <a:solidFill>
                <a:srgbClr val="FFA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000" b="1" noProof="1">
              <a:solidFill>
                <a:srgbClr val="FFA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3050" lvl="1" indent="-273050">
              <a:buClr>
                <a:schemeClr val="tx1"/>
              </a:buClr>
            </a:pP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sz="3200" b="1" i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dirty="0">
                <a:solidFill>
                  <a:srgbClr val="234465"/>
                </a:solidFill>
              </a:rPr>
              <a:t> holds the </a:t>
            </a:r>
          </a:p>
          <a:p>
            <a:pPr marL="273050" lvl="1" indent="-273050"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shortest paths tree                                                                                      edges Path[9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0</a:t>
            </a:r>
            <a:r>
              <a:rPr lang="en-US" sz="3200" dirty="0">
                <a:solidFill>
                  <a:srgbClr val="234465"/>
                </a:solidFill>
              </a:rPr>
              <a:t>] =                                                                                          {9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</a:rPr>
              <a:t> 1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</a:rPr>
              <a:t> 11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4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5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6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0}</a:t>
            </a:r>
            <a:endParaRPr lang="en-US" sz="3200" b="1" noProof="1">
              <a:solidFill>
                <a:srgbClr val="23446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22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94315"/>
              </p:ext>
            </p:extLst>
          </p:nvPr>
        </p:nvGraphicFramePr>
        <p:xfrm>
          <a:off x="1524009" y="2514600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114800" y="4101152"/>
            <a:ext cx="6487424" cy="2331310"/>
            <a:chOff x="4189412" y="4221890"/>
            <a:chExt cx="6487424" cy="2331310"/>
          </a:xfrm>
        </p:grpSpPr>
        <p:cxnSp>
          <p:nvCxnSpPr>
            <p:cNvPr id="113" name="Straight Arrow Connector 112"/>
            <p:cNvCxnSpPr>
              <a:cxnSpLocks noChangeShapeType="1"/>
              <a:stCxn id="173" idx="7"/>
              <a:endCxn id="209" idx="3"/>
            </p:cNvCxnSpPr>
            <p:nvPr/>
          </p:nvCxnSpPr>
          <p:spPr bwMode="auto">
            <a:xfrm flipV="1">
              <a:off x="8364439" y="4848913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 type="arrow"/>
              <a:tailEnd/>
            </a:ln>
            <a:effectLst/>
          </p:spPr>
        </p:cxnSp>
        <p:cxnSp>
          <p:nvCxnSpPr>
            <p:cNvPr id="114" name="Straight Arrow Connector 113"/>
            <p:cNvCxnSpPr>
              <a:cxnSpLocks noChangeShapeType="1"/>
              <a:stCxn id="174" idx="6"/>
              <a:endCxn id="209" idx="2"/>
            </p:cNvCxnSpPr>
            <p:nvPr/>
          </p:nvCxnSpPr>
          <p:spPr bwMode="auto">
            <a:xfrm>
              <a:off x="7515701" y="4499918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5" name="Straight Arrow Connector 114"/>
            <p:cNvCxnSpPr>
              <a:cxnSpLocks noChangeShapeType="1"/>
              <a:stCxn id="173" idx="1"/>
              <a:endCxn id="174" idx="5"/>
            </p:cNvCxnSpPr>
            <p:nvPr/>
          </p:nvCxnSpPr>
          <p:spPr bwMode="auto">
            <a:xfrm flipH="1" flipV="1">
              <a:off x="7429541" y="4696513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65" name="Straight Arrow Connector 164"/>
            <p:cNvCxnSpPr>
              <a:cxnSpLocks noChangeShapeType="1"/>
              <a:stCxn id="175" idx="6"/>
              <a:endCxn id="173" idx="2"/>
            </p:cNvCxnSpPr>
            <p:nvPr/>
          </p:nvCxnSpPr>
          <p:spPr bwMode="auto">
            <a:xfrm>
              <a:off x="6760482" y="5414318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6" name="Straight Arrow Connector 165"/>
            <p:cNvCxnSpPr>
              <a:cxnSpLocks noChangeShapeType="1"/>
              <a:stCxn id="174" idx="3"/>
              <a:endCxn id="175" idx="7"/>
            </p:cNvCxnSpPr>
            <p:nvPr/>
          </p:nvCxnSpPr>
          <p:spPr bwMode="auto">
            <a:xfrm flipH="1">
              <a:off x="6678762" y="4696513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67" name="Straight Arrow Connector 166"/>
            <p:cNvCxnSpPr>
              <a:cxnSpLocks noChangeShapeType="1"/>
              <a:stCxn id="178" idx="6"/>
              <a:endCxn id="174" idx="2"/>
            </p:cNvCxnSpPr>
            <p:nvPr/>
          </p:nvCxnSpPr>
          <p:spPr bwMode="auto">
            <a:xfrm flipV="1">
              <a:off x="5621054" y="4499918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8" name="Straight Arrow Connector 167"/>
            <p:cNvCxnSpPr>
              <a:cxnSpLocks noChangeShapeType="1"/>
              <a:stCxn id="175" idx="1"/>
              <a:endCxn id="178" idx="5"/>
            </p:cNvCxnSpPr>
            <p:nvPr/>
          </p:nvCxnSpPr>
          <p:spPr bwMode="auto">
            <a:xfrm flipH="1" flipV="1">
              <a:off x="5534894" y="4848913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9" name="Straight Arrow Connector 168"/>
            <p:cNvCxnSpPr>
              <a:cxnSpLocks noChangeShapeType="1"/>
              <a:stCxn id="173" idx="5"/>
              <a:endCxn id="208" idx="1"/>
            </p:cNvCxnSpPr>
            <p:nvPr/>
          </p:nvCxnSpPr>
          <p:spPr bwMode="auto">
            <a:xfrm>
              <a:off x="8364439" y="5633568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70" name="Straight Arrow Connector 169"/>
            <p:cNvCxnSpPr>
              <a:cxnSpLocks noChangeShapeType="1"/>
              <a:stCxn id="176" idx="2"/>
              <a:endCxn id="207" idx="6"/>
            </p:cNvCxnSpPr>
            <p:nvPr/>
          </p:nvCxnSpPr>
          <p:spPr bwMode="auto">
            <a:xfrm flipH="1" flipV="1">
              <a:off x="5846082" y="6247877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75" idx="3"/>
              <a:endCxn id="207" idx="7"/>
            </p:cNvCxnSpPr>
            <p:nvPr/>
          </p:nvCxnSpPr>
          <p:spPr bwMode="auto">
            <a:xfrm flipH="1">
              <a:off x="5759922" y="5610913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76" idx="7"/>
              <a:endCxn id="173" idx="3"/>
            </p:cNvCxnSpPr>
            <p:nvPr/>
          </p:nvCxnSpPr>
          <p:spPr bwMode="auto">
            <a:xfrm flipV="1">
              <a:off x="7595449" y="5633568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73" name="Oval 172"/>
            <p:cNvSpPr>
              <a:spLocks noChangeArrowheads="1"/>
            </p:cNvSpPr>
            <p:nvPr/>
          </p:nvSpPr>
          <p:spPr bwMode="auto">
            <a:xfrm>
              <a:off x="7845590" y="5158945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74" name="Oval 173"/>
            <p:cNvSpPr>
              <a:spLocks noChangeArrowheads="1"/>
            </p:cNvSpPr>
            <p:nvPr/>
          </p:nvSpPr>
          <p:spPr bwMode="auto">
            <a:xfrm>
              <a:off x="6927367" y="422189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>
              <a:off x="6202461" y="513629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7093275" y="59971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77" name="Straight Arrow Connector 176"/>
            <p:cNvCxnSpPr>
              <a:cxnSpLocks noChangeShapeType="1"/>
              <a:stCxn id="206" idx="7"/>
              <a:endCxn id="178" idx="3"/>
            </p:cNvCxnSpPr>
            <p:nvPr/>
          </p:nvCxnSpPr>
          <p:spPr bwMode="auto">
            <a:xfrm flipV="1">
              <a:off x="4691586" y="4848913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 type="arrow"/>
              <a:tailEnd/>
            </a:ln>
            <a:effectLst/>
          </p:spPr>
        </p:cxnSp>
        <p:sp>
          <p:nvSpPr>
            <p:cNvPr id="178" name="Oval 177"/>
            <p:cNvSpPr>
              <a:spLocks noChangeArrowheads="1"/>
            </p:cNvSpPr>
            <p:nvPr/>
          </p:nvSpPr>
          <p:spPr bwMode="auto">
            <a:xfrm>
              <a:off x="5032720" y="437429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79" name="Straight Arrow Connector 178"/>
            <p:cNvCxnSpPr>
              <a:cxnSpLocks noChangeShapeType="1"/>
              <a:stCxn id="208" idx="0"/>
              <a:endCxn id="209" idx="4"/>
            </p:cNvCxnSpPr>
            <p:nvPr/>
          </p:nvCxnSpPr>
          <p:spPr bwMode="auto">
            <a:xfrm flipV="1">
              <a:off x="9231225" y="4930345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80" name="Straight Arrow Connector 179"/>
            <p:cNvCxnSpPr>
              <a:cxnSpLocks noChangeShapeType="1"/>
              <a:stCxn id="208" idx="2"/>
              <a:endCxn id="176" idx="6"/>
            </p:cNvCxnSpPr>
            <p:nvPr/>
          </p:nvCxnSpPr>
          <p:spPr bwMode="auto">
            <a:xfrm flipH="1">
              <a:off x="7681609" y="6198973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81" name="Straight Arrow Connector 180"/>
            <p:cNvCxnSpPr>
              <a:cxnSpLocks noChangeShapeType="1"/>
              <a:stCxn id="206" idx="5"/>
              <a:endCxn id="207" idx="1"/>
            </p:cNvCxnSpPr>
            <p:nvPr/>
          </p:nvCxnSpPr>
          <p:spPr bwMode="auto">
            <a:xfrm>
              <a:off x="4691586" y="5657352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 type="arrow"/>
              <a:tailEnd/>
            </a:ln>
            <a:effectLst/>
          </p:spPr>
        </p:cxnSp>
        <p:cxnSp>
          <p:nvCxnSpPr>
            <p:cNvPr id="197" name="Straight Arrow Connector 196"/>
            <p:cNvCxnSpPr>
              <a:cxnSpLocks noChangeShapeType="1"/>
              <a:stCxn id="210" idx="1"/>
              <a:endCxn id="209" idx="5"/>
            </p:cNvCxnSpPr>
            <p:nvPr/>
          </p:nvCxnSpPr>
          <p:spPr bwMode="auto">
            <a:xfrm flipH="1" flipV="1">
              <a:off x="9503091" y="4848913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98" name="Straight Arrow Connector 197"/>
            <p:cNvCxnSpPr>
              <a:cxnSpLocks noChangeShapeType="1"/>
              <a:stCxn id="210" idx="3"/>
              <a:endCxn id="208" idx="7"/>
            </p:cNvCxnSpPr>
            <p:nvPr/>
          </p:nvCxnSpPr>
          <p:spPr bwMode="auto">
            <a:xfrm flipH="1">
              <a:off x="9439232" y="5551957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06" name="Oval 205"/>
            <p:cNvSpPr>
              <a:spLocks noChangeArrowheads="1"/>
            </p:cNvSpPr>
            <p:nvPr/>
          </p:nvSpPr>
          <p:spPr bwMode="auto">
            <a:xfrm>
              <a:off x="4189412" y="518272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7" name="Oval 206"/>
            <p:cNvSpPr>
              <a:spLocks noChangeArrowheads="1"/>
            </p:cNvSpPr>
            <p:nvPr/>
          </p:nvSpPr>
          <p:spPr bwMode="auto">
            <a:xfrm>
              <a:off x="5257748" y="596984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8" name="Oval 207"/>
            <p:cNvSpPr>
              <a:spLocks noChangeArrowheads="1"/>
            </p:cNvSpPr>
            <p:nvPr/>
          </p:nvSpPr>
          <p:spPr bwMode="auto">
            <a:xfrm>
              <a:off x="8937058" y="59209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9" name="Oval 208"/>
            <p:cNvSpPr>
              <a:spLocks noChangeArrowheads="1"/>
            </p:cNvSpPr>
            <p:nvPr/>
          </p:nvSpPr>
          <p:spPr bwMode="auto">
            <a:xfrm>
              <a:off x="8973867" y="4374291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10" name="Oval 209"/>
            <p:cNvSpPr>
              <a:spLocks noChangeArrowheads="1"/>
            </p:cNvSpPr>
            <p:nvPr/>
          </p:nvSpPr>
          <p:spPr bwMode="auto">
            <a:xfrm>
              <a:off x="10056812" y="5077335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576491" y="468477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996524" y="55470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542438" y="468158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351565" y="588464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128398" y="584682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815158" y="545154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618102" y="459929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701041" y="47314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9791206" y="466926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6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23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6000" y="1269375"/>
            <a:ext cx="10949531" cy="523762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d[0…n-1] = INFINITY; d[startNode] = 0</a:t>
            </a:r>
          </a:p>
          <a:p>
            <a:r>
              <a:rPr lang="en-US" dirty="0">
                <a:solidFill>
                  <a:srgbClr val="234465"/>
                </a:solidFill>
              </a:rPr>
              <a:t>Q = priority queue holding nodes ordered by distance d[]</a:t>
            </a:r>
          </a:p>
          <a:p>
            <a:r>
              <a:rPr lang="en-US" dirty="0">
                <a:solidFill>
                  <a:srgbClr val="234465"/>
                </a:solidFill>
              </a:rPr>
              <a:t>startNode add to Q</a:t>
            </a:r>
          </a:p>
          <a:p>
            <a:r>
              <a:rPr lang="en-US" dirty="0">
                <a:solidFill>
                  <a:schemeClr val="bg1"/>
                </a:solidFill>
              </a:rPr>
              <a:t>while</a:t>
            </a:r>
            <a:r>
              <a:rPr lang="en-US" dirty="0">
                <a:solidFill>
                  <a:srgbClr val="234465"/>
                </a:solidFill>
              </a:rPr>
              <a:t> (Q is not empty)</a:t>
            </a:r>
          </a:p>
          <a:p>
            <a:r>
              <a:rPr lang="en-US" dirty="0">
                <a:solidFill>
                  <a:srgbClr val="234465"/>
                </a:solidFill>
              </a:rPr>
              <a:t>  minNode = dequeue the smallest node from Q</a:t>
            </a:r>
          </a:p>
          <a:p>
            <a:r>
              <a:rPr lang="en-US" dirty="0">
                <a:solidFill>
                  <a:srgbClr val="234465"/>
                </a:solidFill>
              </a:rPr>
              <a:t>  if (d[minNode] == INFINITY) break;</a:t>
            </a:r>
          </a:p>
          <a:p>
            <a:r>
              <a:rPr lang="en-US" dirty="0">
                <a:solidFill>
                  <a:srgbClr val="234465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foreach</a:t>
            </a:r>
            <a:r>
              <a:rPr lang="en-US" dirty="0">
                <a:solidFill>
                  <a:srgbClr val="234465"/>
                </a:solidFill>
              </a:rPr>
              <a:t> (child c of minNode)</a:t>
            </a:r>
          </a:p>
          <a:p>
            <a:r>
              <a:rPr lang="en-US" dirty="0">
                <a:solidFill>
                  <a:srgbClr val="234465"/>
                </a:solidFill>
              </a:rPr>
              <a:t>    if (c is unvisited) c add to Q</a:t>
            </a:r>
          </a:p>
          <a:p>
            <a:r>
              <a:rPr lang="en-US" dirty="0">
                <a:solidFill>
                  <a:srgbClr val="234465"/>
                </a:solidFill>
              </a:rPr>
              <a:t>    newDistance = d[minNode] + distance {minNode → c}</a:t>
            </a:r>
          </a:p>
          <a:p>
            <a:r>
              <a:rPr lang="en-US" dirty="0">
                <a:solidFill>
                  <a:srgbClr val="234465"/>
                </a:solidFill>
              </a:rPr>
              <a:t>    if (newDistance &lt; d[c])</a:t>
            </a:r>
          </a:p>
          <a:p>
            <a:r>
              <a:rPr lang="en-US" dirty="0">
                <a:solidFill>
                  <a:srgbClr val="234465"/>
                </a:solidFill>
              </a:rPr>
              <a:t>      d[c] = newDistance;</a:t>
            </a:r>
          </a:p>
          <a:p>
            <a:r>
              <a:rPr lang="en-US" dirty="0">
                <a:solidFill>
                  <a:srgbClr val="234465"/>
                </a:solidFill>
              </a:rPr>
              <a:t>      reorder Q;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 – Pseudo Code</a:t>
            </a:r>
          </a:p>
        </p:txBody>
      </p:sp>
    </p:spTree>
    <p:extLst>
      <p:ext uri="{BB962C8B-B14F-4D97-AF65-F5344CB8AC3E}">
        <p14:creationId xmlns:p14="http://schemas.microsoft.com/office/powerpoint/2010/main" val="27195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Modifications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Implementation with </a:t>
            </a:r>
            <a:r>
              <a:rPr lang="en-US" b="1" dirty="0">
                <a:solidFill>
                  <a:srgbClr val="FFA000"/>
                </a:solidFill>
              </a:rPr>
              <a:t>array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priority queue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Having a target node + stop when it is found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Saving the shortest paths tree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r>
              <a:rPr lang="en-US" dirty="0">
                <a:solidFill>
                  <a:srgbClr val="234465"/>
                </a:solidFill>
              </a:rPr>
              <a:t>Complexity depends on the implementation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Typical implementation (with array): </a:t>
            </a:r>
            <a:r>
              <a:rPr lang="en-US" b="1" dirty="0">
                <a:solidFill>
                  <a:srgbClr val="FFA000"/>
                </a:solidFill>
              </a:rPr>
              <a:t>O(|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|</a:t>
            </a:r>
            <a:r>
              <a:rPr lang="en-US" b="1" baseline="30000" dirty="0">
                <a:solidFill>
                  <a:srgbClr val="FFA000"/>
                </a:solidFill>
              </a:rPr>
              <a:t>2</a:t>
            </a:r>
            <a:r>
              <a:rPr lang="en-US" b="1" dirty="0">
                <a:solidFill>
                  <a:srgbClr val="FFA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With priority queue: </a:t>
            </a:r>
            <a:r>
              <a:rPr lang="en-US" b="1" dirty="0">
                <a:solidFill>
                  <a:srgbClr val="FFA000"/>
                </a:solidFill>
              </a:rPr>
              <a:t>O((|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|+|</a:t>
            </a:r>
            <a:r>
              <a:rPr lang="en-US" b="1" i="1" dirty="0">
                <a:solidFill>
                  <a:srgbClr val="FFA000"/>
                </a:solidFill>
              </a:rPr>
              <a:t>E</a:t>
            </a:r>
            <a:r>
              <a:rPr lang="en-US" b="1" dirty="0">
                <a:solidFill>
                  <a:srgbClr val="FFA000"/>
                </a:solidFill>
              </a:rPr>
              <a:t>|)*log(|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|))</a:t>
            </a:r>
          </a:p>
          <a:p>
            <a:r>
              <a:rPr lang="en-US" dirty="0">
                <a:solidFill>
                  <a:srgbClr val="234465"/>
                </a:solidFill>
              </a:rPr>
              <a:t>Applications – maps, GPS, networks, air travel,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 –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24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6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Introducing The Undefined Graph 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>
                <a:solidFill>
                  <a:srgbClr val="234465"/>
                </a:solidFill>
              </a:rPr>
              <a:t>Negative Cycles and Edges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26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What is a negative edge: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Edge with </a:t>
            </a:r>
            <a:r>
              <a:rPr lang="en-US" b="1" dirty="0">
                <a:solidFill>
                  <a:schemeClr val="bg1"/>
                </a:solidFill>
              </a:rPr>
              <a:t>weight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>
                <a:solidFill>
                  <a:srgbClr val="234465"/>
                </a:solidFill>
              </a:rPr>
              <a:t>than </a:t>
            </a:r>
            <a:r>
              <a:rPr lang="en-US" b="1">
                <a:solidFill>
                  <a:schemeClr val="bg1"/>
                </a:solidFill>
              </a:rPr>
              <a:t>zero</a:t>
            </a:r>
            <a:endParaRPr lang="en-US" dirty="0">
              <a:solidFill>
                <a:srgbClr val="234465"/>
              </a:solidFill>
            </a:endParaRPr>
          </a:p>
          <a:p>
            <a:pPr lvl="1"/>
            <a:r>
              <a:rPr lang="en-US" dirty="0">
                <a:solidFill>
                  <a:srgbClr val="234465"/>
                </a:solidFill>
              </a:rPr>
              <a:t>Can be presented in any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rgbClr val="234465"/>
                </a:solidFill>
              </a:rPr>
              <a:t> in the graph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Can be both </a:t>
            </a:r>
            <a:r>
              <a:rPr lang="en-US" b="1" dirty="0">
                <a:solidFill>
                  <a:schemeClr val="bg1"/>
                </a:solidFill>
              </a:rPr>
              <a:t>directed</a:t>
            </a:r>
            <a:r>
              <a:rPr lang="en-US" dirty="0">
                <a:solidFill>
                  <a:srgbClr val="234465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undirected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Can be a part of a </a:t>
            </a: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/>
            <a:endParaRPr lang="en-US" dirty="0">
              <a:solidFill>
                <a:srgbClr val="234465"/>
              </a:solidFill>
            </a:endParaRPr>
          </a:p>
          <a:p>
            <a:pPr marL="442912" lvl="1" indent="0">
              <a:buNone/>
            </a:pPr>
            <a:r>
              <a:rPr lang="en-US" dirty="0">
                <a:solidFill>
                  <a:srgbClr val="234465"/>
                </a:solidFill>
              </a:rPr>
              <a:t>                                                   </a:t>
            </a:r>
            <a:r>
              <a:rPr lang="en-US" dirty="0">
                <a:solidFill>
                  <a:srgbClr val="F2A40D"/>
                </a:solidFill>
              </a:rPr>
              <a:t>-73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Negative Edge</a:t>
            </a:r>
          </a:p>
        </p:txBody>
      </p:sp>
      <p:cxnSp>
        <p:nvCxnSpPr>
          <p:cNvPr id="6" name="Straight Arrow Connector 5"/>
          <p:cNvCxnSpPr>
            <a:cxnSpLocks noChangeShapeType="1"/>
            <a:stCxn id="8" idx="2"/>
          </p:cNvCxnSpPr>
          <p:nvPr/>
        </p:nvCxnSpPr>
        <p:spPr bwMode="auto">
          <a:xfrm>
            <a:off x="4640336" y="5914559"/>
            <a:ext cx="2232752" cy="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F2A40D"/>
            </a:solidFill>
            <a:round/>
            <a:headEnd/>
            <a:tailEnd/>
          </a:ln>
          <a:effectLst/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6866954" y="5589000"/>
            <a:ext cx="668046" cy="65111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0800000" flipV="1">
            <a:off x="3936000" y="5589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27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34465"/>
                </a:solidFill>
              </a:rPr>
              <a:t>Negative </a:t>
            </a:r>
            <a:r>
              <a:rPr lang="en-US" b="1" dirty="0">
                <a:solidFill>
                  <a:srgbClr val="F2A40D"/>
                </a:solidFill>
              </a:rPr>
              <a:t>weight</a:t>
            </a:r>
            <a:r>
              <a:rPr lang="en-US" dirty="0">
                <a:solidFill>
                  <a:srgbClr val="234465"/>
                </a:solidFill>
              </a:rPr>
              <a:t> cycle in graph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rgbClr val="F2A40D"/>
                </a:solidFill>
              </a:rPr>
              <a:t>Cycle</a:t>
            </a:r>
            <a:r>
              <a:rPr lang="en-US" dirty="0">
                <a:solidFill>
                  <a:srgbClr val="234465"/>
                </a:solidFill>
              </a:rPr>
              <a:t> with </a:t>
            </a:r>
            <a:r>
              <a:rPr lang="en-US" sz="3398" b="1" dirty="0">
                <a:solidFill>
                  <a:srgbClr val="F2A40D"/>
                </a:solidFill>
              </a:rPr>
              <a:t>weights</a:t>
            </a:r>
            <a:r>
              <a:rPr lang="en-US" dirty="0">
                <a:solidFill>
                  <a:srgbClr val="234465"/>
                </a:solidFill>
              </a:rPr>
              <a:t> that </a:t>
            </a:r>
            <a:r>
              <a:rPr lang="en-US" sz="3398" b="1" dirty="0">
                <a:solidFill>
                  <a:srgbClr val="F2A40D"/>
                </a:solidFill>
              </a:rPr>
              <a:t>sum</a:t>
            </a:r>
            <a:r>
              <a:rPr lang="en-US" dirty="0">
                <a:solidFill>
                  <a:srgbClr val="234465"/>
                </a:solidFill>
              </a:rPr>
              <a:t> to a </a:t>
            </a:r>
            <a:r>
              <a:rPr lang="en-US" sz="3398" b="1" dirty="0">
                <a:solidFill>
                  <a:srgbClr val="F2A40D"/>
                </a:solidFill>
              </a:rPr>
              <a:t>negative</a:t>
            </a:r>
            <a:r>
              <a:rPr lang="en-US" dirty="0">
                <a:solidFill>
                  <a:srgbClr val="234465"/>
                </a:solidFill>
              </a:rPr>
              <a:t> number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If there is </a:t>
            </a:r>
            <a:r>
              <a:rPr lang="en-US" sz="3400" b="1" dirty="0">
                <a:solidFill>
                  <a:srgbClr val="F2A40D"/>
                </a:solidFill>
              </a:rPr>
              <a:t>negative</a:t>
            </a:r>
            <a:r>
              <a:rPr lang="en-US" dirty="0">
                <a:solidFill>
                  <a:srgbClr val="234465"/>
                </a:solidFill>
              </a:rPr>
              <a:t> cycle </a:t>
            </a:r>
            <a:r>
              <a:rPr lang="en-US" sz="3400" b="1" dirty="0">
                <a:solidFill>
                  <a:srgbClr val="F2A40D"/>
                </a:solidFill>
              </a:rPr>
              <a:t>reachable</a:t>
            </a:r>
            <a:r>
              <a:rPr lang="en-US" dirty="0">
                <a:solidFill>
                  <a:srgbClr val="234465"/>
                </a:solidFill>
              </a:rPr>
              <a:t> from the </a:t>
            </a:r>
            <a:r>
              <a:rPr lang="en-US" sz="3400" b="1" dirty="0">
                <a:solidFill>
                  <a:srgbClr val="F2A40D"/>
                </a:solidFill>
              </a:rPr>
              <a:t>source</a:t>
            </a:r>
            <a:r>
              <a:rPr lang="en-US" dirty="0">
                <a:solidFill>
                  <a:srgbClr val="234465"/>
                </a:solidFill>
              </a:rPr>
              <a:t> node, then the path is </a:t>
            </a:r>
            <a:r>
              <a:rPr lang="en-US" sz="3400" b="1" dirty="0">
                <a:solidFill>
                  <a:srgbClr val="F2A40D"/>
                </a:solidFill>
              </a:rPr>
              <a:t>undefined</a:t>
            </a:r>
          </a:p>
          <a:p>
            <a:pPr marL="442912" lvl="1" indent="0">
              <a:buNone/>
            </a:pPr>
            <a:r>
              <a:rPr lang="en-US" dirty="0">
                <a:solidFill>
                  <a:srgbClr val="234465"/>
                </a:solidFill>
              </a:rPr>
              <a:t>                                                                </a:t>
            </a:r>
            <a:endParaRPr lang="en-US" b="1" dirty="0"/>
          </a:p>
          <a:p>
            <a:pPr marL="442912" lvl="1" indent="0">
              <a:buNone/>
            </a:pPr>
            <a:endParaRPr lang="en-US" b="1" dirty="0"/>
          </a:p>
          <a:p>
            <a:pPr marL="442912" lvl="1" indent="0">
              <a:buNone/>
            </a:pPr>
            <a:endParaRPr lang="en-US" b="1" dirty="0"/>
          </a:p>
          <a:p>
            <a:pPr marL="442912" lvl="1" indent="0">
              <a:buNone/>
            </a:pPr>
            <a:endParaRPr lang="en-US" b="1" dirty="0"/>
          </a:p>
          <a:p>
            <a:pPr lvl="1"/>
            <a:r>
              <a:rPr lang="en-US" dirty="0"/>
              <a:t>Path from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/>
              <a:t> to </a:t>
            </a:r>
            <a:r>
              <a:rPr lang="en-US" b="1" dirty="0">
                <a:solidFill>
                  <a:srgbClr val="F2A40D"/>
                </a:solidFill>
              </a:rPr>
              <a:t>E </a:t>
            </a:r>
            <a:r>
              <a:rPr lang="en-US" dirty="0"/>
              <a:t>is </a:t>
            </a:r>
            <a:r>
              <a:rPr lang="en-US" b="1" dirty="0">
                <a:solidFill>
                  <a:srgbClr val="F2A40D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 Cycles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2A8469-9225-44E2-BF74-AA7B71D96BBF}"/>
              </a:ext>
            </a:extLst>
          </p:cNvPr>
          <p:cNvGrpSpPr/>
          <p:nvPr/>
        </p:nvGrpSpPr>
        <p:grpSpPr>
          <a:xfrm>
            <a:off x="1731000" y="4059000"/>
            <a:ext cx="7767695" cy="1485000"/>
            <a:chOff x="2451000" y="3631500"/>
            <a:chExt cx="7767695" cy="1485000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rot="10800000" flipV="1">
              <a:off x="2451000" y="437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rot="10800000" flipV="1">
              <a:off x="4341000" y="437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rot="10800000" flipV="1">
              <a:off x="6006000" y="4380198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rot="10800000" flipV="1">
              <a:off x="7806000" y="437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rot="10800000" flipV="1">
              <a:off x="9514359" y="4378064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44" idx="2"/>
              <a:endCxn id="45" idx="6"/>
            </p:cNvCxnSpPr>
            <p:nvPr/>
          </p:nvCxnSpPr>
          <p:spPr bwMode="auto">
            <a:xfrm>
              <a:off x="3155336" y="4699559"/>
              <a:ext cx="1185664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45" idx="2"/>
            </p:cNvCxnSpPr>
            <p:nvPr/>
          </p:nvCxnSpPr>
          <p:spPr bwMode="auto">
            <a:xfrm flipV="1">
              <a:off x="5045336" y="4699558"/>
              <a:ext cx="960663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46" idx="2"/>
            </p:cNvCxnSpPr>
            <p:nvPr/>
          </p:nvCxnSpPr>
          <p:spPr bwMode="auto">
            <a:xfrm flipV="1">
              <a:off x="6710336" y="4699558"/>
              <a:ext cx="1095664" cy="619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49" idx="2"/>
            </p:cNvCxnSpPr>
            <p:nvPr/>
          </p:nvCxnSpPr>
          <p:spPr bwMode="auto">
            <a:xfrm>
              <a:off x="8510336" y="4699559"/>
              <a:ext cx="1004023" cy="658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36" name="Circular Arrow 35"/>
            <p:cNvSpPr/>
            <p:nvPr/>
          </p:nvSpPr>
          <p:spPr bwMode="auto">
            <a:xfrm rot="178796" flipH="1">
              <a:off x="6492612" y="3631500"/>
              <a:ext cx="1531112" cy="1485000"/>
            </a:xfrm>
            <a:prstGeom prst="circularArrow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4B8938C-5F3B-4B56-8E93-1E10B9D1CF28}"/>
              </a:ext>
            </a:extLst>
          </p:cNvPr>
          <p:cNvSpPr/>
          <p:nvPr/>
        </p:nvSpPr>
        <p:spPr>
          <a:xfrm>
            <a:off x="6279122" y="3525589"/>
            <a:ext cx="5180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177B9-7CF8-420F-AA42-F7EB6AC37CA8}"/>
              </a:ext>
            </a:extLst>
          </p:cNvPr>
          <p:cNvSpPr/>
          <p:nvPr/>
        </p:nvSpPr>
        <p:spPr>
          <a:xfrm>
            <a:off x="2677490" y="450911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1B286-C385-4C84-9AE0-FC2EF64AFA63}"/>
              </a:ext>
            </a:extLst>
          </p:cNvPr>
          <p:cNvSpPr/>
          <p:nvPr/>
        </p:nvSpPr>
        <p:spPr>
          <a:xfrm>
            <a:off x="4609139" y="450911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650FC-CA60-42CB-8F45-B0DE1845E87F}"/>
              </a:ext>
            </a:extLst>
          </p:cNvPr>
          <p:cNvSpPr/>
          <p:nvPr/>
        </p:nvSpPr>
        <p:spPr>
          <a:xfrm>
            <a:off x="6344526" y="450911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6DA4AD-0FE3-425F-BAC2-FB650D7003D5}"/>
              </a:ext>
            </a:extLst>
          </p:cNvPr>
          <p:cNvSpPr/>
          <p:nvPr/>
        </p:nvSpPr>
        <p:spPr>
          <a:xfrm>
            <a:off x="8043896" y="45091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188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Dijkstra’s Killer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Negative Weights and Dijkstra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Consider the following graph what is </a:t>
            </a:r>
            <a:r>
              <a:rPr lang="en-US" dirty="0"/>
              <a:t>the shortest path </a:t>
            </a:r>
            <a:r>
              <a:rPr lang="en-US" b="1" dirty="0">
                <a:solidFill>
                  <a:srgbClr val="F2A40D"/>
                </a:solidFill>
              </a:rPr>
              <a:t>(A, C)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The output will be </a:t>
            </a:r>
            <a:r>
              <a:rPr lang="en-US" b="1" dirty="0">
                <a:solidFill>
                  <a:srgbClr val="F2A40D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 for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C</a:t>
            </a:r>
          </a:p>
          <a:p>
            <a:r>
              <a:rPr lang="en-US" dirty="0">
                <a:solidFill>
                  <a:srgbClr val="234465"/>
                </a:solidFill>
              </a:rPr>
              <a:t>We can see that the correct answer is </a:t>
            </a:r>
            <a:r>
              <a:rPr lang="en-US" b="1" dirty="0">
                <a:solidFill>
                  <a:srgbClr val="F2A40D"/>
                </a:solidFill>
              </a:rPr>
              <a:t>-5</a:t>
            </a:r>
            <a:r>
              <a:rPr lang="en-US" dirty="0">
                <a:solidFill>
                  <a:srgbClr val="234465"/>
                </a:solidFill>
              </a:rPr>
              <a:t> for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B</a:t>
            </a:r>
            <a:r>
              <a:rPr lang="en-US" dirty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Weights and Dijkstra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rot="10800000" flipV="1">
            <a:off x="2406000" y="328836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5203832" y="437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0800000" flipV="1">
            <a:off x="5556000" y="2256867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9" name="Straight Arrow Connector 8"/>
          <p:cNvCxnSpPr>
            <a:cxnSpLocks noChangeShapeType="1"/>
            <a:stCxn id="6" idx="1"/>
            <a:endCxn id="8" idx="6"/>
          </p:cNvCxnSpPr>
          <p:nvPr/>
        </p:nvCxnSpPr>
        <p:spPr bwMode="auto">
          <a:xfrm flipV="1">
            <a:off x="3007188" y="2582426"/>
            <a:ext cx="2548812" cy="801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11" name="Straight Arrow Connector 10"/>
          <p:cNvCxnSpPr>
            <a:cxnSpLocks noChangeShapeType="1"/>
            <a:stCxn id="6" idx="3"/>
            <a:endCxn id="7" idx="6"/>
          </p:cNvCxnSpPr>
          <p:nvPr/>
        </p:nvCxnSpPr>
        <p:spPr bwMode="auto">
          <a:xfrm>
            <a:off x="3007188" y="3844129"/>
            <a:ext cx="2196644" cy="85543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14" name="Straight Arrow Connector 13"/>
          <p:cNvCxnSpPr>
            <a:cxnSpLocks noChangeShapeType="1"/>
            <a:stCxn id="8" idx="4"/>
          </p:cNvCxnSpPr>
          <p:nvPr/>
        </p:nvCxnSpPr>
        <p:spPr bwMode="auto">
          <a:xfrm flipH="1">
            <a:off x="5659148" y="2907984"/>
            <a:ext cx="249020" cy="146601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6714" y="2332984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89208" y="41296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8168" y="3208993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rgbClr val="F2A40D"/>
                </a:solidFill>
              </a:rPr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35192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30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Why does Dijkstra </a:t>
            </a:r>
            <a:r>
              <a:rPr lang="en-US" b="1" dirty="0">
                <a:solidFill>
                  <a:srgbClr val="F2A40D"/>
                </a:solidFill>
              </a:rPr>
              <a:t>fail</a:t>
            </a:r>
            <a:r>
              <a:rPr lang="en-US" dirty="0">
                <a:solidFill>
                  <a:srgbClr val="234465"/>
                </a:solidFill>
              </a:rPr>
              <a:t> with negative edges?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Dijkstra assumes that once we mark the node as </a:t>
            </a:r>
            <a:r>
              <a:rPr lang="en-US" sz="3398" b="1" dirty="0">
                <a:solidFill>
                  <a:srgbClr val="F2A40D"/>
                </a:solidFill>
              </a:rPr>
              <a:t>visited</a:t>
            </a:r>
            <a:r>
              <a:rPr lang="en-US" dirty="0">
                <a:solidFill>
                  <a:srgbClr val="234465"/>
                </a:solidFill>
              </a:rPr>
              <a:t> as a parent node the </a:t>
            </a:r>
            <a:r>
              <a:rPr lang="en-US" sz="3398" b="1" dirty="0">
                <a:solidFill>
                  <a:srgbClr val="F2A40D"/>
                </a:solidFill>
              </a:rPr>
              <a:t>shortest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sz="3398" b="1" dirty="0">
                <a:solidFill>
                  <a:srgbClr val="F2A40D"/>
                </a:solidFill>
              </a:rPr>
              <a:t>path</a:t>
            </a:r>
            <a:r>
              <a:rPr lang="en-US" dirty="0">
                <a:solidFill>
                  <a:srgbClr val="234465"/>
                </a:solidFill>
              </a:rPr>
              <a:t> to it is </a:t>
            </a:r>
            <a:r>
              <a:rPr lang="en-US" sz="3398" b="1" dirty="0">
                <a:solidFill>
                  <a:srgbClr val="F2A40D"/>
                </a:solidFill>
              </a:rPr>
              <a:t>found</a:t>
            </a:r>
          </a:p>
          <a:p>
            <a:pPr lvl="1"/>
            <a:r>
              <a:rPr lang="en-US" sz="3398" dirty="0">
                <a:solidFill>
                  <a:srgbClr val="234465"/>
                </a:solidFill>
              </a:rPr>
              <a:t>The above assumption is </a:t>
            </a:r>
            <a:r>
              <a:rPr lang="en-US" sz="3398" b="1" dirty="0">
                <a:solidFill>
                  <a:srgbClr val="F2A40D"/>
                </a:solidFill>
              </a:rPr>
              <a:t>true</a:t>
            </a:r>
            <a:r>
              <a:rPr lang="en-US" sz="3398" dirty="0">
                <a:solidFill>
                  <a:srgbClr val="234465"/>
                </a:solidFill>
              </a:rPr>
              <a:t> for </a:t>
            </a:r>
            <a:r>
              <a:rPr lang="en-US" sz="3398" b="1" dirty="0">
                <a:solidFill>
                  <a:srgbClr val="F2A40D"/>
                </a:solidFill>
              </a:rPr>
              <a:t>non-negative</a:t>
            </a:r>
            <a:r>
              <a:rPr lang="en-US" sz="3398" dirty="0">
                <a:solidFill>
                  <a:srgbClr val="234465"/>
                </a:solidFill>
              </a:rPr>
              <a:t> weights</a:t>
            </a:r>
          </a:p>
          <a:p>
            <a:pPr lvl="1"/>
            <a:r>
              <a:rPr lang="en-US" sz="3398" dirty="0">
                <a:solidFill>
                  <a:srgbClr val="234465"/>
                </a:solidFill>
              </a:rPr>
              <a:t>We </a:t>
            </a:r>
            <a:r>
              <a:rPr lang="en-US" sz="3398" b="1" dirty="0">
                <a:solidFill>
                  <a:srgbClr val="F2A40D"/>
                </a:solidFill>
              </a:rPr>
              <a:t>never</a:t>
            </a:r>
            <a:r>
              <a:rPr lang="en-US" sz="3398" dirty="0">
                <a:solidFill>
                  <a:srgbClr val="234465"/>
                </a:solidFill>
              </a:rPr>
              <a:t> can change the </a:t>
            </a:r>
            <a:r>
              <a:rPr lang="en-US" sz="3398" b="1" dirty="0">
                <a:solidFill>
                  <a:srgbClr val="F2A40D"/>
                </a:solidFill>
              </a:rPr>
              <a:t>minimum</a:t>
            </a:r>
            <a:r>
              <a:rPr lang="en-US" sz="3398" dirty="0">
                <a:solidFill>
                  <a:srgbClr val="234465"/>
                </a:solidFill>
              </a:rPr>
              <a:t> by adding any </a:t>
            </a:r>
            <a:r>
              <a:rPr lang="en-US" sz="3398" b="1" dirty="0">
                <a:solidFill>
                  <a:srgbClr val="F2A40D"/>
                </a:solidFill>
              </a:rPr>
              <a:t>positive</a:t>
            </a:r>
            <a:r>
              <a:rPr lang="en-US" sz="3398" dirty="0">
                <a:solidFill>
                  <a:srgbClr val="234465"/>
                </a:solidFill>
              </a:rPr>
              <a:t> number, however we </a:t>
            </a:r>
            <a:r>
              <a:rPr lang="en-US" sz="3398" b="1" dirty="0">
                <a:solidFill>
                  <a:srgbClr val="F2A40D"/>
                </a:solidFill>
              </a:rPr>
              <a:t>can</a:t>
            </a:r>
            <a:r>
              <a:rPr lang="en-US" sz="3398" dirty="0">
                <a:solidFill>
                  <a:srgbClr val="234465"/>
                </a:solidFill>
              </a:rPr>
              <a:t> by adding </a:t>
            </a:r>
            <a:r>
              <a:rPr lang="en-US" sz="3398" b="1" dirty="0">
                <a:solidFill>
                  <a:srgbClr val="F2A40D"/>
                </a:solidFill>
              </a:rPr>
              <a:t>negative</a:t>
            </a:r>
            <a:r>
              <a:rPr lang="en-US" sz="3398" dirty="0">
                <a:solidFill>
                  <a:srgbClr val="234465"/>
                </a:solidFill>
              </a:rPr>
              <a:t> 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Weights and Dijkstra</a:t>
            </a:r>
          </a:p>
        </p:txBody>
      </p:sp>
    </p:spTree>
    <p:extLst>
      <p:ext uri="{BB962C8B-B14F-4D97-AF65-F5344CB8AC3E}">
        <p14:creationId xmlns:p14="http://schemas.microsoft.com/office/powerpoint/2010/main" val="212553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Shorts Path in Graph with Negative Edges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Bellman-Ford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630000" cy="5546589"/>
          </a:xfrm>
        </p:spPr>
        <p:txBody>
          <a:bodyPr/>
          <a:lstStyle/>
          <a:p>
            <a:r>
              <a:rPr lang="en-US" dirty="0"/>
              <a:t>Computes 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paths from a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 vertex 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vertices in a  </a:t>
            </a:r>
            <a:r>
              <a:rPr lang="en-US" b="1" dirty="0">
                <a:solidFill>
                  <a:schemeClr val="bg1"/>
                </a:solidFill>
              </a:rPr>
              <a:t>weighted</a:t>
            </a:r>
            <a:r>
              <a:rPr lang="en-US" dirty="0"/>
              <a:t> digraph</a:t>
            </a:r>
          </a:p>
          <a:p>
            <a:r>
              <a:rPr lang="en-US" dirty="0"/>
              <a:t>Named after Richard </a:t>
            </a:r>
            <a:r>
              <a:rPr lang="en-US" b="1" dirty="0">
                <a:solidFill>
                  <a:schemeClr val="bg1"/>
                </a:solidFill>
              </a:rPr>
              <a:t>Bellman</a:t>
            </a:r>
            <a:r>
              <a:rPr lang="en-US" dirty="0"/>
              <a:t> and Lester </a:t>
            </a:r>
            <a:r>
              <a:rPr lang="en-US" b="1" dirty="0">
                <a:solidFill>
                  <a:schemeClr val="bg1"/>
                </a:solidFill>
              </a:rPr>
              <a:t>Ford</a:t>
            </a:r>
            <a:r>
              <a:rPr lang="en-US" dirty="0"/>
              <a:t> Jr.,          who published it in </a:t>
            </a:r>
            <a:r>
              <a:rPr lang="en-US" b="1" dirty="0">
                <a:solidFill>
                  <a:schemeClr val="bg1"/>
                </a:solidFill>
              </a:rPr>
              <a:t>1958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1956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respectively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report</a:t>
            </a:r>
            <a:r>
              <a:rPr lang="en-US" dirty="0"/>
              <a:t> negative cycles</a:t>
            </a:r>
          </a:p>
          <a:p>
            <a:r>
              <a:rPr lang="en-US" dirty="0"/>
              <a:t>Time complexity: </a:t>
            </a:r>
            <a:r>
              <a:rPr lang="en-US" b="1" dirty="0">
                <a:solidFill>
                  <a:schemeClr val="bg1"/>
                </a:solidFill>
              </a:rPr>
              <a:t>O(VE)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36783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Bellman-Ford algorithm will do </a:t>
            </a:r>
            <a:r>
              <a:rPr lang="en-US" b="1" dirty="0">
                <a:solidFill>
                  <a:schemeClr val="bg1"/>
                </a:solidFill>
              </a:rPr>
              <a:t>V - 1</a:t>
            </a:r>
            <a:r>
              <a:rPr lang="en-US" b="1" dirty="0"/>
              <a:t> </a:t>
            </a:r>
            <a:r>
              <a:rPr lang="en-US" dirty="0"/>
              <a:t>iterations where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vertices</a:t>
            </a:r>
          </a:p>
          <a:p>
            <a:pPr lvl="1"/>
            <a:r>
              <a:rPr lang="en-US" dirty="0"/>
              <a:t>For each iteration:</a:t>
            </a:r>
            <a:endParaRPr lang="en-US" sz="3398" dirty="0"/>
          </a:p>
          <a:p>
            <a:pPr lvl="2"/>
            <a:r>
              <a:rPr lang="en-US" sz="3198" dirty="0"/>
              <a:t>For each edge in the graph </a:t>
            </a:r>
            <a:r>
              <a:rPr lang="en-US" sz="3398" b="1" dirty="0">
                <a:solidFill>
                  <a:schemeClr val="bg1"/>
                </a:solidFill>
              </a:rPr>
              <a:t>(u, v, w)</a:t>
            </a:r>
          </a:p>
          <a:p>
            <a:pPr lvl="3"/>
            <a:r>
              <a:rPr lang="en-US" sz="3198" dirty="0"/>
              <a:t>If </a:t>
            </a:r>
            <a:r>
              <a:rPr lang="en-US" sz="3198" b="1" dirty="0">
                <a:solidFill>
                  <a:schemeClr val="bg1"/>
                </a:solidFill>
              </a:rPr>
              <a:t>d[v] &gt; d[u] + w(u, v) </a:t>
            </a:r>
            <a:r>
              <a:rPr lang="en-US" sz="3198" dirty="0"/>
              <a:t>and d[v] is visited before</a:t>
            </a:r>
          </a:p>
          <a:p>
            <a:pPr lvl="3"/>
            <a:r>
              <a:rPr lang="en-US" sz="3198" dirty="0"/>
              <a:t>Update </a:t>
            </a:r>
            <a:r>
              <a:rPr lang="en-US" sz="3198" b="1" dirty="0">
                <a:solidFill>
                  <a:schemeClr val="bg1"/>
                </a:solidFill>
              </a:rPr>
              <a:t>d[v] </a:t>
            </a:r>
            <a:r>
              <a:rPr lang="en-US" sz="3198" dirty="0"/>
              <a:t>with</a:t>
            </a:r>
            <a:r>
              <a:rPr lang="en-US" sz="3198" b="1" dirty="0">
                <a:solidFill>
                  <a:schemeClr val="bg1"/>
                </a:solidFill>
              </a:rPr>
              <a:t> d[u] + w(u, v)</a:t>
            </a:r>
          </a:p>
          <a:p>
            <a:pPr lvl="3"/>
            <a:r>
              <a:rPr lang="en-US" sz="3198" dirty="0"/>
              <a:t>Update the </a:t>
            </a:r>
            <a:r>
              <a:rPr lang="en-US" sz="3198" b="1" dirty="0">
                <a:solidFill>
                  <a:schemeClr val="bg1"/>
                </a:solidFill>
              </a:rPr>
              <a:t>prev[v] = u</a:t>
            </a:r>
          </a:p>
          <a:p>
            <a:r>
              <a:rPr lang="en-US" dirty="0"/>
              <a:t>Run the algorithm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more time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edge</a:t>
            </a:r>
            <a:endParaRPr lang="en-US" dirty="0"/>
          </a:p>
          <a:p>
            <a:pPr lvl="1"/>
            <a:r>
              <a:rPr lang="en-US" dirty="0"/>
              <a:t>If you can </a:t>
            </a:r>
            <a:r>
              <a:rPr lang="en-US" b="1" dirty="0">
                <a:solidFill>
                  <a:schemeClr val="bg1"/>
                </a:solidFill>
              </a:rPr>
              <a:t>update any d[v] </a:t>
            </a:r>
            <a:r>
              <a:rPr lang="en-US" dirty="0"/>
              <a:t>there is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2"/>
            <a:endParaRPr lang="en-US" sz="3398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5632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have </a:t>
            </a:r>
            <a:r>
              <a:rPr lang="en-US" b="1" dirty="0">
                <a:solidFill>
                  <a:schemeClr val="bg1"/>
                </a:solidFill>
              </a:rPr>
              <a:t>6</a:t>
            </a:r>
            <a:r>
              <a:rPr lang="en-US" dirty="0"/>
              <a:t> vertices so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dirty="0"/>
              <a:t> iterations and 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is the starting vertex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D1D5C2-9BB4-4FDC-A6BC-C306A85C5D23}"/>
              </a:ext>
            </a:extLst>
          </p:cNvPr>
          <p:cNvGrpSpPr/>
          <p:nvPr/>
        </p:nvGrpSpPr>
        <p:grpSpPr>
          <a:xfrm>
            <a:off x="1845817" y="2308010"/>
            <a:ext cx="4138237" cy="4208378"/>
            <a:chOff x="3609988" y="2034000"/>
            <a:chExt cx="4138237" cy="4208378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061000" y="203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S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>
              <a:cxnSpLocks noChangeShapeType="1"/>
              <a:endCxn id="11" idx="5"/>
            </p:cNvCxnSpPr>
            <p:nvPr/>
          </p:nvCxnSpPr>
          <p:spPr bwMode="auto">
            <a:xfrm flipV="1">
              <a:off x="4335605" y="3669763"/>
              <a:ext cx="2043543" cy="139190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756000" y="3339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6276000" y="311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5061000" y="559126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3756000" y="496241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 flipV="1">
              <a:off x="6276000" y="441817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53856" y="374617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-4</a:t>
              </a:r>
            </a:p>
          </p:txBody>
        </p:sp>
        <p:cxnSp>
          <p:nvCxnSpPr>
            <p:cNvPr id="18" name="Straight Arrow Connector 17"/>
            <p:cNvCxnSpPr>
              <a:cxnSpLocks noChangeShapeType="1"/>
              <a:endCxn id="10" idx="1"/>
            </p:cNvCxnSpPr>
            <p:nvPr/>
          </p:nvCxnSpPr>
          <p:spPr bwMode="auto">
            <a:xfrm flipH="1">
              <a:off x="4357188" y="2553331"/>
              <a:ext cx="792424" cy="88102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391880" y="2405276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8</a:t>
              </a:r>
            </a:p>
          </p:txBody>
        </p:sp>
        <p:cxnSp>
          <p:nvCxnSpPr>
            <p:cNvPr id="23" name="Straight Arrow Connector 22"/>
            <p:cNvCxnSpPr>
              <a:cxnSpLocks noChangeShapeType="1"/>
              <a:stCxn id="7" idx="3"/>
              <a:endCxn id="11" idx="7"/>
            </p:cNvCxnSpPr>
            <p:nvPr/>
          </p:nvCxnSpPr>
          <p:spPr bwMode="auto">
            <a:xfrm>
              <a:off x="5662188" y="2589763"/>
              <a:ext cx="716960" cy="61959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5914742" y="2263558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10</a:t>
              </a:r>
            </a:p>
          </p:txBody>
        </p:sp>
        <p:cxnSp>
          <p:nvCxnSpPr>
            <p:cNvPr id="27" name="Straight Arrow Connector 26"/>
            <p:cNvCxnSpPr>
              <a:cxnSpLocks noChangeShapeType="1"/>
              <a:endCxn id="13" idx="0"/>
            </p:cNvCxnSpPr>
            <p:nvPr/>
          </p:nvCxnSpPr>
          <p:spPr bwMode="auto">
            <a:xfrm>
              <a:off x="4088726" y="3975026"/>
              <a:ext cx="19442" cy="98738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3609988" y="4025376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27871" y="5509641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-1</a:t>
              </a:r>
            </a:p>
          </p:txBody>
        </p:sp>
        <p:cxnSp>
          <p:nvCxnSpPr>
            <p:cNvPr id="31" name="Straight Arrow Connector 30"/>
            <p:cNvCxnSpPr>
              <a:cxnSpLocks noChangeShapeType="1"/>
              <a:endCxn id="12" idx="6"/>
            </p:cNvCxnSpPr>
            <p:nvPr/>
          </p:nvCxnSpPr>
          <p:spPr bwMode="auto">
            <a:xfrm>
              <a:off x="4316163" y="5539424"/>
              <a:ext cx="744837" cy="37739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endCxn id="12" idx="0"/>
            </p:cNvCxnSpPr>
            <p:nvPr/>
          </p:nvCxnSpPr>
          <p:spPr bwMode="auto">
            <a:xfrm flipH="1">
              <a:off x="5413168" y="3742280"/>
              <a:ext cx="1087841" cy="184898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260488" y="440145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2</a:t>
              </a:r>
            </a:p>
          </p:txBody>
        </p:sp>
        <p:cxnSp>
          <p:nvCxnSpPr>
            <p:cNvPr id="36" name="Straight Arrow Connector 35"/>
            <p:cNvCxnSpPr>
              <a:cxnSpLocks noChangeShapeType="1"/>
              <a:stCxn id="14" idx="0"/>
            </p:cNvCxnSpPr>
            <p:nvPr/>
          </p:nvCxnSpPr>
          <p:spPr bwMode="auto">
            <a:xfrm flipV="1">
              <a:off x="6628168" y="3746647"/>
              <a:ext cx="41129" cy="67152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682631" y="3714691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1</a:t>
              </a:r>
            </a:p>
          </p:txBody>
        </p:sp>
        <p:cxnSp>
          <p:nvCxnSpPr>
            <p:cNvPr id="41" name="Straight Arrow Connector 40"/>
            <p:cNvCxnSpPr>
              <a:cxnSpLocks noChangeShapeType="1"/>
              <a:endCxn id="14" idx="5"/>
            </p:cNvCxnSpPr>
            <p:nvPr/>
          </p:nvCxnSpPr>
          <p:spPr bwMode="auto">
            <a:xfrm flipV="1">
              <a:off x="5686985" y="4973936"/>
              <a:ext cx="692163" cy="71910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5957088" y="5101689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-2</a:t>
              </a:r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85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7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4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1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unweighted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graphs</a:t>
            </a:r>
            <a:r>
              <a:rPr lang="en-US" dirty="0"/>
              <a:t> finding the 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can be done with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(all edges have the same weight):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71717" y="2541896"/>
            <a:ext cx="7437900" cy="3734348"/>
            <a:chOff x="2105521" y="2514051"/>
            <a:chExt cx="7437900" cy="3734348"/>
          </a:xfrm>
        </p:grpSpPr>
        <p:cxnSp>
          <p:nvCxnSpPr>
            <p:cNvPr id="9" name="Straight Arrow Connector 8"/>
            <p:cNvCxnSpPr>
              <a:cxnSpLocks noChangeShapeType="1"/>
              <a:stCxn id="8" idx="2"/>
              <a:endCxn id="7" idx="6"/>
            </p:cNvCxnSpPr>
            <p:nvPr/>
          </p:nvCxnSpPr>
          <p:spPr bwMode="auto">
            <a:xfrm flipV="1">
              <a:off x="4817002" y="4569232"/>
              <a:ext cx="793300" cy="10339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3795624" y="4902827"/>
              <a:ext cx="451165" cy="67515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5" idx="5"/>
              <a:endCxn id="13" idx="1"/>
            </p:cNvCxnSpPr>
            <p:nvPr/>
          </p:nvCxnSpPr>
          <p:spPr bwMode="auto">
            <a:xfrm flipH="1">
              <a:off x="6336581" y="4795118"/>
              <a:ext cx="920836" cy="8975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12" idx="5"/>
              <a:endCxn id="7" idx="0"/>
            </p:cNvCxnSpPr>
            <p:nvPr/>
          </p:nvCxnSpPr>
          <p:spPr bwMode="auto">
            <a:xfrm flipH="1">
              <a:off x="5962470" y="3363097"/>
              <a:ext cx="250183" cy="88057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H="1" flipV="1">
              <a:off x="6685033" y="3363097"/>
              <a:ext cx="572384" cy="97161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19" idx="2"/>
              <a:endCxn id="8" idx="6"/>
            </p:cNvCxnSpPr>
            <p:nvPr/>
          </p:nvCxnSpPr>
          <p:spPr bwMode="auto">
            <a:xfrm>
              <a:off x="3309395" y="4360529"/>
              <a:ext cx="839561" cy="312093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rot="10800000" flipV="1">
              <a:off x="2605059" y="4034970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E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21" idx="4"/>
              <a:endCxn id="8" idx="0"/>
            </p:cNvCxnSpPr>
            <p:nvPr/>
          </p:nvCxnSpPr>
          <p:spPr bwMode="auto">
            <a:xfrm flipH="1">
              <a:off x="4482979" y="3593113"/>
              <a:ext cx="23012" cy="75395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21" idx="2"/>
              <a:endCxn id="12" idx="6"/>
            </p:cNvCxnSpPr>
            <p:nvPr/>
          </p:nvCxnSpPr>
          <p:spPr bwMode="auto">
            <a:xfrm flipV="1">
              <a:off x="4858159" y="3132893"/>
              <a:ext cx="1256661" cy="13466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8" idx="3"/>
              <a:endCxn id="13" idx="7"/>
            </p:cNvCxnSpPr>
            <p:nvPr/>
          </p:nvCxnSpPr>
          <p:spPr bwMode="auto">
            <a:xfrm>
              <a:off x="4719169" y="4902826"/>
              <a:ext cx="1119372" cy="78981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7" idx="2"/>
              <a:endCxn id="15" idx="6"/>
            </p:cNvCxnSpPr>
            <p:nvPr/>
          </p:nvCxnSpPr>
          <p:spPr bwMode="auto">
            <a:xfrm flipV="1">
              <a:off x="6314638" y="4564914"/>
              <a:ext cx="839631" cy="43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39" idx="5"/>
              <a:endCxn id="37" idx="1"/>
            </p:cNvCxnSpPr>
            <p:nvPr/>
          </p:nvCxnSpPr>
          <p:spPr bwMode="auto">
            <a:xfrm flipH="1">
              <a:off x="8365057" y="5040947"/>
              <a:ext cx="577176" cy="51192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15" idx="4"/>
              <a:endCxn id="37" idx="7"/>
            </p:cNvCxnSpPr>
            <p:nvPr/>
          </p:nvCxnSpPr>
          <p:spPr bwMode="auto">
            <a:xfrm>
              <a:off x="7506437" y="4890472"/>
              <a:ext cx="360580" cy="662401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47" idx="6"/>
              <a:endCxn id="12" idx="2"/>
            </p:cNvCxnSpPr>
            <p:nvPr/>
          </p:nvCxnSpPr>
          <p:spPr bwMode="auto">
            <a:xfrm flipH="1" flipV="1">
              <a:off x="6782866" y="3132893"/>
              <a:ext cx="1381861" cy="21262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47" idx="3"/>
              <a:endCxn id="39" idx="0"/>
            </p:cNvCxnSpPr>
            <p:nvPr/>
          </p:nvCxnSpPr>
          <p:spPr bwMode="auto">
            <a:xfrm>
              <a:off x="8765915" y="3575725"/>
              <a:ext cx="425338" cy="90945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21" idx="6"/>
              <a:endCxn id="19" idx="1"/>
            </p:cNvCxnSpPr>
            <p:nvPr/>
          </p:nvCxnSpPr>
          <p:spPr bwMode="auto">
            <a:xfrm flipH="1">
              <a:off x="3206247" y="3267555"/>
              <a:ext cx="947576" cy="86276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47" idx="5"/>
              <a:endCxn id="15" idx="1"/>
            </p:cNvCxnSpPr>
            <p:nvPr/>
          </p:nvCxnSpPr>
          <p:spPr bwMode="auto">
            <a:xfrm flipH="1">
              <a:off x="7755457" y="3575725"/>
              <a:ext cx="512418" cy="75898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105521" y="3320376"/>
              <a:ext cx="10077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Start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74063" y="2514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12546" y="3918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09621" y="2604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64463" y="504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59187" y="3905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42954" y="5179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85664" y="26937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81551" y="4082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414951" y="548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80015" y="4255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rot="10800000" flipV="1">
              <a:off x="8839085" y="4485184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D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rot="10800000" flipV="1">
              <a:off x="7763869" y="5457519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G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610302" y="4243673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6114820" y="2807334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K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5735393" y="559728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0800000" flipV="1">
              <a:off x="7154269" y="4239355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J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rot="10800000" flipV="1">
              <a:off x="8164727" y="301996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H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4148956" y="4347063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I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194435" y="5482628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B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4153823" y="2941996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F</a:t>
              </a:r>
              <a:endParaRPr lang="bg-BG" sz="28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3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4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1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07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6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8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3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4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2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199148"/>
            <a:ext cx="10949531" cy="4850147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 err="1"/>
              <a:t>bfs</a:t>
            </a:r>
            <a:r>
              <a:rPr lang="en-US" dirty="0"/>
              <a:t>(G, start, end)</a:t>
            </a:r>
          </a:p>
          <a:p>
            <a:r>
              <a:rPr lang="en-US" dirty="0"/>
              <a:t>    visited[start] = true    </a:t>
            </a:r>
          </a:p>
          <a:p>
            <a:r>
              <a:rPr lang="en-US" dirty="0"/>
              <a:t>    </a:t>
            </a:r>
            <a:r>
              <a:rPr lang="en-US" dirty="0" err="1"/>
              <a:t>queue.enqueue</a:t>
            </a:r>
            <a:r>
              <a:rPr lang="en-US" dirty="0"/>
              <a:t>(start)</a:t>
            </a:r>
          </a:p>
          <a:p>
            <a:r>
              <a:rPr lang="en-US" dirty="0"/>
              <a:t>    while (!</a:t>
            </a:r>
            <a:r>
              <a:rPr lang="en-US" dirty="0" err="1"/>
              <a:t>queue.isEmpty</a:t>
            </a:r>
            <a:r>
              <a:rPr lang="en-US" dirty="0"/>
              <a:t>())</a:t>
            </a:r>
          </a:p>
          <a:p>
            <a:r>
              <a:rPr lang="en-US" dirty="0"/>
              <a:t>          v = </a:t>
            </a:r>
            <a:r>
              <a:rPr lang="en-US" dirty="0" err="1"/>
              <a:t>queue.dequeue</a:t>
            </a:r>
            <a:r>
              <a:rPr lang="en-US" dirty="0"/>
              <a:t>()</a:t>
            </a:r>
          </a:p>
          <a:p>
            <a:r>
              <a:rPr lang="en-US" dirty="0"/>
              <a:t>          if v is end </a:t>
            </a:r>
          </a:p>
          <a:p>
            <a:r>
              <a:rPr lang="en-US" dirty="0"/>
              <a:t>          return v</a:t>
            </a:r>
          </a:p>
          <a:p>
            <a:r>
              <a:rPr lang="en-US" dirty="0"/>
              <a:t>          for all edges from v to w in </a:t>
            </a:r>
            <a:r>
              <a:rPr lang="en-US" dirty="0" err="1"/>
              <a:t>G.adjacentEdges</a:t>
            </a:r>
            <a:r>
              <a:rPr lang="en-US" dirty="0"/>
              <a:t>(v) do</a:t>
            </a:r>
          </a:p>
          <a:p>
            <a:r>
              <a:rPr lang="en-US" dirty="0"/>
              <a:t>             if w is not labeled as discovered then</a:t>
            </a:r>
          </a:p>
          <a:p>
            <a:r>
              <a:rPr lang="en-US" dirty="0"/>
              <a:t>                 label w as discovered</a:t>
            </a:r>
          </a:p>
          <a:p>
            <a:r>
              <a:rPr lang="en-US" dirty="0"/>
              <a:t>                 </a:t>
            </a:r>
            <a:r>
              <a:rPr lang="en-US" dirty="0" err="1"/>
              <a:t>w.parent</a:t>
            </a:r>
            <a:r>
              <a:rPr lang="en-US" dirty="0"/>
              <a:t> = v</a:t>
            </a:r>
          </a:p>
          <a:p>
            <a:r>
              <a:rPr lang="en-US" dirty="0"/>
              <a:t>                 </a:t>
            </a:r>
            <a:r>
              <a:rPr lang="en-US" dirty="0" err="1"/>
              <a:t>queue.enqueue</a:t>
            </a:r>
            <a:r>
              <a:rPr lang="en-US"/>
              <a:t>(w)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24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1899000"/>
            <a:ext cx="9359952" cy="4462669"/>
          </a:xfrm>
        </p:spPr>
        <p:txBody>
          <a:bodyPr/>
          <a:lstStyle/>
          <a:p>
            <a:r>
              <a:rPr lang="en-US" dirty="0"/>
              <a:t>for v in G </a:t>
            </a:r>
          </a:p>
          <a:p>
            <a:r>
              <a:rPr lang="en-US" dirty="0"/>
              <a:t>   d[v] = infinity</a:t>
            </a:r>
          </a:p>
          <a:p>
            <a:r>
              <a:rPr lang="en-US" dirty="0"/>
              <a:t>   prev[v] = null</a:t>
            </a:r>
          </a:p>
          <a:p>
            <a:r>
              <a:rPr lang="en-US" dirty="0"/>
              <a:t>d[source] = 0</a:t>
            </a:r>
          </a:p>
          <a:p>
            <a:r>
              <a:rPr lang="en-US" dirty="0"/>
              <a:t>for vertex in G.vertices – 1</a:t>
            </a:r>
          </a:p>
          <a:p>
            <a:r>
              <a:rPr lang="en-US" dirty="0"/>
              <a:t>  for edge in edges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    if (d[</a:t>
            </a:r>
            <a:r>
              <a:rPr lang="en-US" dirty="0" err="1"/>
              <a:t>edge.from</a:t>
            </a:r>
            <a:r>
              <a:rPr lang="en-US" dirty="0"/>
              <a:t>] != infinity and </a:t>
            </a:r>
          </a:p>
          <a:p>
            <a:r>
              <a:rPr lang="en-US" dirty="0"/>
              <a:t>        d[</a:t>
            </a:r>
            <a:r>
              <a:rPr lang="en-US" dirty="0" err="1"/>
              <a:t>edge.from</a:t>
            </a:r>
            <a:r>
              <a:rPr lang="en-US" dirty="0"/>
              <a:t>] + </a:t>
            </a:r>
            <a:r>
              <a:rPr lang="en-US" dirty="0" err="1"/>
              <a:t>edge.weight</a:t>
            </a:r>
            <a:r>
              <a:rPr lang="en-US" dirty="0"/>
              <a:t> &lt; d[edge.to]) </a:t>
            </a:r>
          </a:p>
          <a:p>
            <a:r>
              <a:rPr lang="en-US" dirty="0"/>
              <a:t>      update d[edge.to]</a:t>
            </a:r>
          </a:p>
          <a:p>
            <a:r>
              <a:rPr lang="en-US" dirty="0">
                <a:solidFill>
                  <a:schemeClr val="accent2"/>
                </a:solidFill>
              </a:rPr>
              <a:t>// Run the algorithm second time if you can </a:t>
            </a:r>
          </a:p>
          <a:p>
            <a:r>
              <a:rPr lang="en-US" dirty="0">
                <a:solidFill>
                  <a:schemeClr val="accent2"/>
                </a:solidFill>
              </a:rPr>
              <a:t>// update any distance there is a negative cycle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6048" y="1196126"/>
            <a:ext cx="11152588" cy="5832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Algorithm steps pseudocode: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34331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Minimum Spanning Tree (MST)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 tree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Subgraph without cycles (tree)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Connects all vertices together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All connected graphs have a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spanning tree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All graphs with multiple components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have </a:t>
            </a:r>
            <a:r>
              <a:rPr lang="en-US" b="1" dirty="0">
                <a:solidFill>
                  <a:srgbClr val="FFA000"/>
                </a:solidFill>
              </a:rPr>
              <a:t>spanning forest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52</a:t>
            </a:fld>
            <a:endParaRPr lang="en-US" dirty="0">
              <a:solidFill>
                <a:srgbClr val="234465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9709593" y="3092784"/>
            <a:ext cx="693986" cy="468583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2" name="Straight Arrow Connector 11"/>
          <p:cNvCxnSpPr>
            <a:cxnSpLocks noChangeShapeType="1"/>
            <a:stCxn id="9" idx="6"/>
            <a:endCxn id="8" idx="1"/>
          </p:cNvCxnSpPr>
          <p:nvPr/>
        </p:nvCxnSpPr>
        <p:spPr bwMode="auto">
          <a:xfrm>
            <a:off x="9563595" y="2411629"/>
            <a:ext cx="839984" cy="287965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13" name="Straight Arrow Connector 12"/>
          <p:cNvCxnSpPr>
            <a:cxnSpLocks noChangeShapeType="1"/>
            <a:stCxn id="7" idx="0"/>
            <a:endCxn id="9" idx="4"/>
          </p:cNvCxnSpPr>
          <p:nvPr/>
        </p:nvCxnSpPr>
        <p:spPr bwMode="auto">
          <a:xfrm flipH="1" flipV="1">
            <a:off x="9269428" y="2689656"/>
            <a:ext cx="242874" cy="79027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4" name="Straight Arrow Connector 13"/>
          <p:cNvCxnSpPr>
            <a:cxnSpLocks noChangeShapeType="1"/>
            <a:stCxn id="10" idx="6"/>
            <a:endCxn id="7" idx="2"/>
          </p:cNvCxnSpPr>
          <p:nvPr/>
        </p:nvCxnSpPr>
        <p:spPr bwMode="auto">
          <a:xfrm>
            <a:off x="8558665" y="3710864"/>
            <a:ext cx="674627" cy="4709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5" name="Straight Arrow Connector 14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8476945" y="2608223"/>
            <a:ext cx="584477" cy="9060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7" name="Straight Arrow Connector 16"/>
          <p:cNvCxnSpPr>
            <a:cxnSpLocks noChangeShapeType="1"/>
            <a:stCxn id="16" idx="6"/>
            <a:endCxn id="9" idx="2"/>
          </p:cNvCxnSpPr>
          <p:nvPr/>
        </p:nvCxnSpPr>
        <p:spPr bwMode="auto">
          <a:xfrm flipV="1">
            <a:off x="7730573" y="2411629"/>
            <a:ext cx="1244689" cy="39955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18" name="Straight Arrow Connector 17"/>
          <p:cNvCxnSpPr>
            <a:cxnSpLocks noChangeShapeType="1"/>
            <a:stCxn id="10" idx="1"/>
            <a:endCxn id="16" idx="5"/>
          </p:cNvCxnSpPr>
          <p:nvPr/>
        </p:nvCxnSpPr>
        <p:spPr bwMode="auto">
          <a:xfrm flipH="1" flipV="1">
            <a:off x="7644413" y="2648179"/>
            <a:ext cx="437951" cy="866089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2" name="Straight Arrow Connector 21"/>
          <p:cNvCxnSpPr>
            <a:cxnSpLocks noChangeShapeType="1"/>
            <a:stCxn id="7" idx="5"/>
            <a:endCxn id="21" idx="1"/>
          </p:cNvCxnSpPr>
          <p:nvPr/>
        </p:nvCxnSpPr>
        <p:spPr bwMode="auto">
          <a:xfrm>
            <a:off x="9709594" y="3954557"/>
            <a:ext cx="822135" cy="465244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  <a:stCxn id="20" idx="2"/>
            <a:endCxn id="19" idx="6"/>
          </p:cNvCxnSpPr>
          <p:nvPr/>
        </p:nvCxnSpPr>
        <p:spPr bwMode="auto">
          <a:xfrm flipH="1" flipV="1">
            <a:off x="7877962" y="4755223"/>
            <a:ext cx="1046006" cy="186582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Straight Arrow Connector 23"/>
          <p:cNvCxnSpPr>
            <a:cxnSpLocks noChangeShapeType="1"/>
            <a:stCxn id="10" idx="3"/>
            <a:endCxn id="19" idx="7"/>
          </p:cNvCxnSpPr>
          <p:nvPr/>
        </p:nvCxnSpPr>
        <p:spPr bwMode="auto">
          <a:xfrm flipH="1">
            <a:off x="7791803" y="3907459"/>
            <a:ext cx="290561" cy="651169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5" name="Straight Arrow Connector 24"/>
          <p:cNvCxnSpPr>
            <a:cxnSpLocks noChangeShapeType="1"/>
            <a:stCxn id="20" idx="0"/>
            <a:endCxn id="7" idx="4"/>
          </p:cNvCxnSpPr>
          <p:nvPr/>
        </p:nvCxnSpPr>
        <p:spPr bwMode="auto">
          <a:xfrm flipV="1">
            <a:off x="9218136" y="4035989"/>
            <a:ext cx="294167" cy="627788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33291" y="3479935"/>
            <a:ext cx="558022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G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312779" y="2618161"/>
            <a:ext cx="620024" cy="55605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J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975261" y="2133601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F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000644" y="3432836"/>
            <a:ext cx="558021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289628" y="4477196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923968" y="4663778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0445568" y="4338370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H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27" name="Straight Arrow Connector 26"/>
          <p:cNvCxnSpPr>
            <a:cxnSpLocks noChangeShapeType="1"/>
            <a:stCxn id="26" idx="0"/>
            <a:endCxn id="16" idx="3"/>
          </p:cNvCxnSpPr>
          <p:nvPr/>
        </p:nvCxnSpPr>
        <p:spPr bwMode="auto">
          <a:xfrm flipV="1">
            <a:off x="6847368" y="2648179"/>
            <a:ext cx="381031" cy="764051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142238" y="2173556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553200" y="3412230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K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  <a:stCxn id="21" idx="0"/>
            <a:endCxn id="8" idx="4"/>
          </p:cNvCxnSpPr>
          <p:nvPr/>
        </p:nvCxnSpPr>
        <p:spPr bwMode="auto">
          <a:xfrm flipH="1" flipV="1">
            <a:off x="10622791" y="3174215"/>
            <a:ext cx="116944" cy="116415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8" name="Straight Arrow Connector 57"/>
          <p:cNvCxnSpPr>
            <a:cxnSpLocks noChangeShapeType="1"/>
            <a:stCxn id="21" idx="2"/>
            <a:endCxn id="20" idx="6"/>
          </p:cNvCxnSpPr>
          <p:nvPr/>
        </p:nvCxnSpPr>
        <p:spPr bwMode="auto">
          <a:xfrm flipH="1">
            <a:off x="9512302" y="4616397"/>
            <a:ext cx="933266" cy="3254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2" name="Straight Arrow Connector 71"/>
          <p:cNvCxnSpPr>
            <a:cxnSpLocks noChangeShapeType="1"/>
            <a:stCxn id="26" idx="4"/>
            <a:endCxn id="19" idx="1"/>
          </p:cNvCxnSpPr>
          <p:nvPr/>
        </p:nvCxnSpPr>
        <p:spPr bwMode="auto">
          <a:xfrm>
            <a:off x="6847368" y="3968285"/>
            <a:ext cx="528421" cy="590343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391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Minimum spanning tree </a:t>
            </a:r>
            <a:r>
              <a:rPr lang="en-US" dirty="0">
                <a:solidFill>
                  <a:srgbClr val="234465"/>
                </a:solidFill>
              </a:rPr>
              <a:t>(MST)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Weight &lt;= weight(all other spanning trees)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First used in electrical networks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Minimal cost of wiring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53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678110"/>
            <a:ext cx="2952558" cy="3542470"/>
          </a:xfrm>
          <a:prstGeom prst="roundRect">
            <a:avLst>
              <a:gd name="adj" fmla="val 2016"/>
            </a:avLst>
          </a:prstGeom>
          <a:solidFill>
            <a:srgbClr val="FFFFFF"/>
          </a:solidFill>
          <a:ln>
            <a:noFill/>
          </a:ln>
          <a:effectLst/>
        </p:spPr>
      </p:pic>
      <p:grpSp>
        <p:nvGrpSpPr>
          <p:cNvPr id="168" name="Group 167"/>
          <p:cNvGrpSpPr/>
          <p:nvPr/>
        </p:nvGrpSpPr>
        <p:grpSpPr>
          <a:xfrm>
            <a:off x="1587248" y="3846380"/>
            <a:ext cx="5538819" cy="2649756"/>
            <a:chOff x="5974145" y="3549667"/>
            <a:chExt cx="5538819" cy="2649756"/>
          </a:xfrm>
        </p:grpSpPr>
        <p:cxnSp>
          <p:nvCxnSpPr>
            <p:cNvPr id="169" name="Straight Arrow Connector 168"/>
            <p:cNvCxnSpPr>
              <a:cxnSpLocks noChangeShapeType="1"/>
              <a:stCxn id="180" idx="7"/>
              <a:endCxn id="181" idx="3"/>
            </p:cNvCxnSpPr>
            <p:nvPr/>
          </p:nvCxnSpPr>
          <p:spPr bwMode="auto">
            <a:xfrm flipV="1">
              <a:off x="10106625" y="4208422"/>
              <a:ext cx="742775" cy="583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0" name="Straight Arrow Connector 169"/>
            <p:cNvCxnSpPr>
              <a:cxnSpLocks noChangeShapeType="1"/>
              <a:stCxn id="182" idx="6"/>
              <a:endCxn id="181" idx="2"/>
            </p:cNvCxnSpPr>
            <p:nvPr/>
          </p:nvCxnSpPr>
          <p:spPr bwMode="auto">
            <a:xfrm>
              <a:off x="9300434" y="3927668"/>
              <a:ext cx="1458166" cy="8415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80" idx="1"/>
              <a:endCxn id="182" idx="5"/>
            </p:cNvCxnSpPr>
            <p:nvPr/>
          </p:nvCxnSpPr>
          <p:spPr bwMode="auto">
            <a:xfrm flipH="1" flipV="1">
              <a:off x="9214274" y="4124263"/>
              <a:ext cx="497769" cy="66730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83" idx="6"/>
              <a:endCxn id="180" idx="2"/>
            </p:cNvCxnSpPr>
            <p:nvPr/>
          </p:nvCxnSpPr>
          <p:spPr bwMode="auto">
            <a:xfrm flipV="1">
              <a:off x="8502933" y="4988168"/>
              <a:ext cx="1127390" cy="140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3" name="Straight Arrow Connector 172"/>
            <p:cNvCxnSpPr>
              <a:cxnSpLocks noChangeShapeType="1"/>
              <a:stCxn id="182" idx="3"/>
              <a:endCxn id="183" idx="7"/>
            </p:cNvCxnSpPr>
            <p:nvPr/>
          </p:nvCxnSpPr>
          <p:spPr bwMode="auto">
            <a:xfrm flipH="1">
              <a:off x="8421213" y="4124263"/>
              <a:ext cx="377047" cy="6813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4" name="Straight Arrow Connector 173"/>
            <p:cNvCxnSpPr>
              <a:cxnSpLocks noChangeShapeType="1"/>
              <a:stCxn id="188" idx="6"/>
              <a:endCxn id="182" idx="2"/>
            </p:cNvCxnSpPr>
            <p:nvPr/>
          </p:nvCxnSpPr>
          <p:spPr bwMode="auto">
            <a:xfrm flipV="1">
              <a:off x="7405787" y="3927668"/>
              <a:ext cx="1306313" cy="10961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5" name="Straight Arrow Connector 174"/>
            <p:cNvCxnSpPr>
              <a:cxnSpLocks noChangeShapeType="1"/>
              <a:stCxn id="183" idx="1"/>
              <a:endCxn id="188" idx="5"/>
            </p:cNvCxnSpPr>
            <p:nvPr/>
          </p:nvCxnSpPr>
          <p:spPr bwMode="auto">
            <a:xfrm flipH="1" flipV="1">
              <a:off x="7319627" y="4233882"/>
              <a:ext cx="707005" cy="57175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6" name="Straight Arrow Connector 175"/>
            <p:cNvCxnSpPr>
              <a:cxnSpLocks noChangeShapeType="1"/>
              <a:stCxn id="180" idx="5"/>
              <a:endCxn id="186" idx="1"/>
            </p:cNvCxnSpPr>
            <p:nvPr/>
          </p:nvCxnSpPr>
          <p:spPr bwMode="auto">
            <a:xfrm>
              <a:off x="10106625" y="5184763"/>
              <a:ext cx="701326" cy="469344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5" idx="2"/>
              <a:endCxn id="184" idx="6"/>
            </p:cNvCxnSpPr>
            <p:nvPr/>
          </p:nvCxnSpPr>
          <p:spPr bwMode="auto">
            <a:xfrm flipH="1" flipV="1">
              <a:off x="7605284" y="5891191"/>
              <a:ext cx="1272724" cy="3020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8" name="Straight Arrow Connector 177"/>
            <p:cNvCxnSpPr>
              <a:cxnSpLocks noChangeShapeType="1"/>
              <a:stCxn id="183" idx="3"/>
              <a:endCxn id="184" idx="7"/>
            </p:cNvCxnSpPr>
            <p:nvPr/>
          </p:nvCxnSpPr>
          <p:spPr bwMode="auto">
            <a:xfrm flipH="1">
              <a:off x="7519124" y="5198829"/>
              <a:ext cx="507508" cy="49576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9" name="Straight Arrow Connector 178"/>
            <p:cNvCxnSpPr>
              <a:cxnSpLocks noChangeShapeType="1"/>
              <a:stCxn id="185" idx="7"/>
              <a:endCxn id="180" idx="3"/>
            </p:cNvCxnSpPr>
            <p:nvPr/>
          </p:nvCxnSpPr>
          <p:spPr bwMode="auto">
            <a:xfrm flipV="1">
              <a:off x="9380182" y="5184763"/>
              <a:ext cx="331861" cy="54003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0" name="Oval 179"/>
            <p:cNvSpPr>
              <a:spLocks noChangeArrowheads="1"/>
            </p:cNvSpPr>
            <p:nvPr/>
          </p:nvSpPr>
          <p:spPr bwMode="auto">
            <a:xfrm>
              <a:off x="9630323" y="471014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G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1" name="Oval 180"/>
            <p:cNvSpPr>
              <a:spLocks noChangeArrowheads="1"/>
            </p:cNvSpPr>
            <p:nvPr/>
          </p:nvSpPr>
          <p:spPr bwMode="auto">
            <a:xfrm>
              <a:off x="10758600" y="37338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J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2" name="Oval 181"/>
            <p:cNvSpPr>
              <a:spLocks noChangeArrowheads="1"/>
            </p:cNvSpPr>
            <p:nvPr/>
          </p:nvSpPr>
          <p:spPr bwMode="auto">
            <a:xfrm>
              <a:off x="8712100" y="364964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F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3" name="Oval 182"/>
            <p:cNvSpPr>
              <a:spLocks noChangeArrowheads="1"/>
            </p:cNvSpPr>
            <p:nvPr/>
          </p:nvSpPr>
          <p:spPr bwMode="auto">
            <a:xfrm>
              <a:off x="7944912" y="4724206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7016950" y="5613163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5" name="Oval 184"/>
            <p:cNvSpPr>
              <a:spLocks noChangeArrowheads="1"/>
            </p:cNvSpPr>
            <p:nvPr/>
          </p:nvSpPr>
          <p:spPr bwMode="auto">
            <a:xfrm>
              <a:off x="8878008" y="564336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6" name="Oval 185"/>
            <p:cNvSpPr>
              <a:spLocks noChangeArrowheads="1"/>
            </p:cNvSpPr>
            <p:nvPr/>
          </p:nvSpPr>
          <p:spPr bwMode="auto">
            <a:xfrm>
              <a:off x="10721791" y="55726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H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87" name="Straight Arrow Connector 186"/>
            <p:cNvCxnSpPr>
              <a:cxnSpLocks noChangeShapeType="1"/>
              <a:stCxn id="189" idx="7"/>
              <a:endCxn id="188" idx="3"/>
            </p:cNvCxnSpPr>
            <p:nvPr/>
          </p:nvCxnSpPr>
          <p:spPr bwMode="auto">
            <a:xfrm flipV="1">
              <a:off x="6476319" y="4233882"/>
              <a:ext cx="427294" cy="54675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8" name="Oval 187"/>
            <p:cNvSpPr>
              <a:spLocks noChangeArrowheads="1"/>
            </p:cNvSpPr>
            <p:nvPr/>
          </p:nvSpPr>
          <p:spPr bwMode="auto">
            <a:xfrm>
              <a:off x="6817453" y="375925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9" name="Oval 188"/>
            <p:cNvSpPr>
              <a:spLocks noChangeArrowheads="1"/>
            </p:cNvSpPr>
            <p:nvPr/>
          </p:nvSpPr>
          <p:spPr bwMode="auto">
            <a:xfrm>
              <a:off x="5974145" y="469920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K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90" name="Straight Arrow Connector 189"/>
            <p:cNvCxnSpPr>
              <a:cxnSpLocks noChangeShapeType="1"/>
              <a:stCxn id="186" idx="0"/>
              <a:endCxn id="181" idx="4"/>
            </p:cNvCxnSpPr>
            <p:nvPr/>
          </p:nvCxnSpPr>
          <p:spPr bwMode="auto">
            <a:xfrm flipV="1">
              <a:off x="11015958" y="4289854"/>
              <a:ext cx="52654" cy="12828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1" name="Straight Arrow Connector 190"/>
            <p:cNvCxnSpPr>
              <a:cxnSpLocks noChangeShapeType="1"/>
              <a:stCxn id="186" idx="2"/>
              <a:endCxn id="185" idx="6"/>
            </p:cNvCxnSpPr>
            <p:nvPr/>
          </p:nvCxnSpPr>
          <p:spPr bwMode="auto">
            <a:xfrm flipH="1">
              <a:off x="9466342" y="5850703"/>
              <a:ext cx="1255449" cy="706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2" name="Straight Arrow Connector 191"/>
            <p:cNvCxnSpPr>
              <a:cxnSpLocks noChangeShapeType="1"/>
              <a:stCxn id="189" idx="5"/>
              <a:endCxn id="184" idx="1"/>
            </p:cNvCxnSpPr>
            <p:nvPr/>
          </p:nvCxnSpPr>
          <p:spPr bwMode="auto">
            <a:xfrm>
              <a:off x="6476319" y="5173830"/>
              <a:ext cx="626791" cy="5207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>
              <a:off x="6237968" y="417500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713704" y="505096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830208" y="358155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629426" y="414452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819246" y="46012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9822116" y="354966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075264" y="418546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16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1068612" y="473562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0347964" y="5009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109689" y="551155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818282" y="55008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22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9238862" y="51408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482714" y="50646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4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187068" y="409779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13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9431869" y="411252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6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Minimum spanning forest</a:t>
            </a:r>
          </a:p>
          <a:p>
            <a:r>
              <a:rPr lang="en-US" dirty="0">
                <a:solidFill>
                  <a:srgbClr val="234465"/>
                </a:solidFill>
              </a:rPr>
              <a:t>Set of all minimum spanning trees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(when the graph is not connected)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Forest (MSF)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54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6" y="3423312"/>
            <a:ext cx="4800600" cy="2880360"/>
          </a:xfrm>
          <a:prstGeom prst="rect">
            <a:avLst/>
          </a:prstGeom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a14:hiddenEffects>
            </a:ext>
          </a:extLst>
        </p:spPr>
      </p:pic>
      <p:grpSp>
        <p:nvGrpSpPr>
          <p:cNvPr id="75" name="Group 74"/>
          <p:cNvGrpSpPr/>
          <p:nvPr/>
        </p:nvGrpSpPr>
        <p:grpSpPr>
          <a:xfrm>
            <a:off x="5975734" y="1293781"/>
            <a:ext cx="5538819" cy="4905642"/>
            <a:chOff x="5974145" y="1293781"/>
            <a:chExt cx="5538819" cy="4905642"/>
          </a:xfrm>
        </p:grpSpPr>
        <p:cxnSp>
          <p:nvCxnSpPr>
            <p:cNvPr id="6" name="Straight Arrow Connector 5"/>
            <p:cNvCxnSpPr>
              <a:cxnSpLocks noChangeShapeType="1"/>
              <a:stCxn id="18" idx="7"/>
              <a:endCxn id="19" idx="3"/>
            </p:cNvCxnSpPr>
            <p:nvPr/>
          </p:nvCxnSpPr>
          <p:spPr bwMode="auto">
            <a:xfrm flipV="1">
              <a:off x="10106625" y="4208422"/>
              <a:ext cx="742775" cy="583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20" idx="6"/>
              <a:endCxn id="19" idx="2"/>
            </p:cNvCxnSpPr>
            <p:nvPr/>
          </p:nvCxnSpPr>
          <p:spPr bwMode="auto">
            <a:xfrm>
              <a:off x="9300434" y="3859428"/>
              <a:ext cx="1458166" cy="15239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8" idx="1"/>
              <a:endCxn id="20" idx="5"/>
            </p:cNvCxnSpPr>
            <p:nvPr/>
          </p:nvCxnSpPr>
          <p:spPr bwMode="auto">
            <a:xfrm flipH="1" flipV="1">
              <a:off x="9214274" y="4056023"/>
              <a:ext cx="497769" cy="73554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21" idx="6"/>
              <a:endCxn id="18" idx="2"/>
            </p:cNvCxnSpPr>
            <p:nvPr/>
          </p:nvCxnSpPr>
          <p:spPr bwMode="auto">
            <a:xfrm flipV="1">
              <a:off x="8502933" y="4988168"/>
              <a:ext cx="1127390" cy="140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8421213" y="4056023"/>
              <a:ext cx="377047" cy="74961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6" idx="6"/>
              <a:endCxn id="20" idx="2"/>
            </p:cNvCxnSpPr>
            <p:nvPr/>
          </p:nvCxnSpPr>
          <p:spPr bwMode="auto">
            <a:xfrm flipV="1">
              <a:off x="7405787" y="3859428"/>
              <a:ext cx="1306313" cy="177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21" idx="1"/>
              <a:endCxn id="26" idx="5"/>
            </p:cNvCxnSpPr>
            <p:nvPr/>
          </p:nvCxnSpPr>
          <p:spPr bwMode="auto">
            <a:xfrm flipH="1" flipV="1">
              <a:off x="7319627" y="4233882"/>
              <a:ext cx="707005" cy="57175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5"/>
              <a:endCxn id="24" idx="1"/>
            </p:cNvCxnSpPr>
            <p:nvPr/>
          </p:nvCxnSpPr>
          <p:spPr bwMode="auto">
            <a:xfrm>
              <a:off x="10106625" y="5184763"/>
              <a:ext cx="701326" cy="469344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3" idx="2"/>
              <a:endCxn id="22" idx="6"/>
            </p:cNvCxnSpPr>
            <p:nvPr/>
          </p:nvCxnSpPr>
          <p:spPr bwMode="auto">
            <a:xfrm flipH="1" flipV="1">
              <a:off x="7605284" y="5891191"/>
              <a:ext cx="1272724" cy="3020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1" idx="3"/>
              <a:endCxn id="22" idx="7"/>
            </p:cNvCxnSpPr>
            <p:nvPr/>
          </p:nvCxnSpPr>
          <p:spPr bwMode="auto">
            <a:xfrm flipH="1">
              <a:off x="7519124" y="5198829"/>
              <a:ext cx="507508" cy="49576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23" idx="7"/>
              <a:endCxn id="18" idx="3"/>
            </p:cNvCxnSpPr>
            <p:nvPr/>
          </p:nvCxnSpPr>
          <p:spPr bwMode="auto">
            <a:xfrm flipV="1">
              <a:off x="9380182" y="5184763"/>
              <a:ext cx="331861" cy="54003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9630323" y="471014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G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0758600" y="37338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J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8712100" y="3581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F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944912" y="4724206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016950" y="5613163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8878008" y="564336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0721791" y="55726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H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25" name="Straight Arrow Connector 24"/>
            <p:cNvCxnSpPr>
              <a:cxnSpLocks noChangeShapeType="1"/>
              <a:stCxn id="27" idx="7"/>
              <a:endCxn id="26" idx="3"/>
            </p:cNvCxnSpPr>
            <p:nvPr/>
          </p:nvCxnSpPr>
          <p:spPr bwMode="auto">
            <a:xfrm flipV="1">
              <a:off x="6476319" y="4233882"/>
              <a:ext cx="427294" cy="54675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817453" y="375925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974145" y="469920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K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4" idx="0"/>
              <a:endCxn id="19" idx="4"/>
            </p:cNvCxnSpPr>
            <p:nvPr/>
          </p:nvCxnSpPr>
          <p:spPr bwMode="auto">
            <a:xfrm flipV="1">
              <a:off x="11015958" y="4289854"/>
              <a:ext cx="52654" cy="12828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4" idx="2"/>
              <a:endCxn id="23" idx="6"/>
            </p:cNvCxnSpPr>
            <p:nvPr/>
          </p:nvCxnSpPr>
          <p:spPr bwMode="auto">
            <a:xfrm flipH="1">
              <a:off x="9466342" y="5850703"/>
              <a:ext cx="1255449" cy="706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27" idx="5"/>
              <a:endCxn id="22" idx="1"/>
            </p:cNvCxnSpPr>
            <p:nvPr/>
          </p:nvCxnSpPr>
          <p:spPr bwMode="auto">
            <a:xfrm>
              <a:off x="6476319" y="5173830"/>
              <a:ext cx="626791" cy="5207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237968" y="417500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13704" y="505096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16560" y="35542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70370" y="418546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19246" y="46012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849412" y="352237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75264" y="418546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68612" y="473562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75260" y="5022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09689" y="552520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18282" y="551447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238862" y="51408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82714" y="50646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87068" y="407050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13</a:t>
              </a:r>
            </a:p>
          </p:txBody>
        </p:sp>
        <p:cxnSp>
          <p:nvCxnSpPr>
            <p:cNvPr id="48" name="Straight Arrow Connector 47"/>
            <p:cNvCxnSpPr>
              <a:cxnSpLocks noChangeShapeType="1"/>
              <a:stCxn id="50" idx="6"/>
              <a:endCxn id="49" idx="2"/>
            </p:cNvCxnSpPr>
            <p:nvPr/>
          </p:nvCxnSpPr>
          <p:spPr bwMode="auto">
            <a:xfrm>
              <a:off x="8509909" y="2683272"/>
              <a:ext cx="1457905" cy="867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9087020" y="23007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cxnSp>
          <p:nvCxnSpPr>
            <p:cNvPr id="53" name="Straight Arrow Connector 52"/>
            <p:cNvCxnSpPr>
              <a:cxnSpLocks noChangeShapeType="1"/>
              <a:stCxn id="50" idx="7"/>
              <a:endCxn id="52" idx="3"/>
            </p:cNvCxnSpPr>
            <p:nvPr/>
          </p:nvCxnSpPr>
          <p:spPr bwMode="auto">
            <a:xfrm flipV="1">
              <a:off x="8423749" y="1768403"/>
              <a:ext cx="701072" cy="718273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49" idx="1"/>
              <a:endCxn id="52" idx="5"/>
            </p:cNvCxnSpPr>
            <p:nvPr/>
          </p:nvCxnSpPr>
          <p:spPr bwMode="auto">
            <a:xfrm flipH="1" flipV="1">
              <a:off x="9563245" y="1768403"/>
              <a:ext cx="495369" cy="8049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8523102" y="174112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8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98591" y="1809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9967814" y="2491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I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7921575" y="240524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9034021" y="1293781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L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31869" y="411252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8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B315E57-9562-42A7-A126-2161872A21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Kruskal's </a:t>
            </a:r>
            <a:r>
              <a:rPr lang="en-US" dirty="0"/>
              <a:t>Algorithm</a:t>
            </a:r>
            <a:endParaRPr lang="bg-BG" dirty="0"/>
          </a:p>
        </p:txBody>
      </p:sp>
      <p:pic>
        <p:nvPicPr>
          <p:cNvPr id="1026" name="Picture 2" descr="Cartoon Tree Vector (EPS, SVG, PNG Transparent) | OnlyGFX.com">
            <a:extLst>
              <a:ext uri="{FF2B5EF4-FFF2-40B4-BE49-F238E27FC236}">
                <a16:creationId xmlns:a16="http://schemas.microsoft.com/office/drawing/2014/main" id="{ACDAD8A5-B22B-4149-A718-A59A12F3B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00" y="1269000"/>
            <a:ext cx="1964522" cy="28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Create a forest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dirty="0">
                <a:solidFill>
                  <a:srgbClr val="234465"/>
                </a:solidFill>
              </a:rPr>
              <a:t> holding all graph vertices and no edges</a:t>
            </a:r>
          </a:p>
          <a:p>
            <a:r>
              <a:rPr lang="en-US" dirty="0">
                <a:solidFill>
                  <a:srgbClr val="234465"/>
                </a:solidFill>
              </a:rPr>
              <a:t>Create a set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rgbClr val="234465"/>
                </a:solidFill>
              </a:rPr>
              <a:t> holding all edges in the graph</a:t>
            </a:r>
          </a:p>
          <a:p>
            <a:r>
              <a:rPr lang="en-US" dirty="0">
                <a:solidFill>
                  <a:srgbClr val="234465"/>
                </a:solidFill>
              </a:rPr>
              <a:t>While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rgbClr val="234465"/>
                </a:solidFill>
              </a:rPr>
              <a:t> is non-empty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Remove the edge </a:t>
            </a:r>
            <a:r>
              <a:rPr lang="en-US" b="1" i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rgbClr val="234465"/>
                </a:solidFill>
              </a:rPr>
              <a:t> with min weight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rgbClr val="234465"/>
                </a:solidFill>
              </a:rPr>
              <a:t>If </a:t>
            </a:r>
            <a:r>
              <a:rPr lang="en-US" b="1" i="1" dirty="0">
                <a:solidFill>
                  <a:schemeClr val="bg1"/>
                </a:solidFill>
              </a:rPr>
              <a:t>e</a:t>
            </a:r>
            <a:r>
              <a:rPr lang="en-US" b="1" i="1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connects two different trees</a:t>
            </a:r>
          </a:p>
          <a:p>
            <a:pPr lvl="2"/>
            <a:r>
              <a:rPr lang="en-US" dirty="0">
                <a:solidFill>
                  <a:srgbClr val="234465"/>
                </a:solidFill>
              </a:rPr>
              <a:t>Add </a:t>
            </a:r>
            <a:r>
              <a:rPr lang="en-US" sz="3198" b="1" i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rgbClr val="234465"/>
                </a:solidFill>
              </a:rPr>
              <a:t> to the forest</a:t>
            </a:r>
          </a:p>
          <a:p>
            <a:pPr lvl="2"/>
            <a:r>
              <a:rPr lang="en-US" dirty="0">
                <a:solidFill>
                  <a:srgbClr val="234465"/>
                </a:solidFill>
              </a:rPr>
              <a:t>Join these two trees into a single tree</a:t>
            </a:r>
          </a:p>
          <a:p>
            <a:r>
              <a:rPr lang="en-US" dirty="0">
                <a:solidFill>
                  <a:srgbClr val="234465"/>
                </a:solidFill>
              </a:rPr>
              <a:t>The graph may not be connected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75147" y="2514601"/>
            <a:ext cx="3492966" cy="3818681"/>
            <a:chOff x="4341812" y="1058119"/>
            <a:chExt cx="3492966" cy="3818681"/>
          </a:xfrm>
        </p:grpSpPr>
        <p:sp>
          <p:nvSpPr>
            <p:cNvPr id="6" name="TextBox 30"/>
            <p:cNvSpPr txBox="1"/>
            <p:nvPr/>
          </p:nvSpPr>
          <p:spPr>
            <a:xfrm>
              <a:off x="4341812" y="3772625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7" name="TextBox 30"/>
            <p:cNvSpPr txBox="1"/>
            <p:nvPr/>
          </p:nvSpPr>
          <p:spPr>
            <a:xfrm>
              <a:off x="5219703" y="4222658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4943977" y="3691330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  <a:latin typeface="+mn-lt"/>
                </a:rPr>
                <a:t>9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7416074" y="3885372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12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62175" y="3747223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8</a:t>
              </a: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6693114" y="308728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7</a:t>
              </a: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5294878" y="2924199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5</a:t>
              </a:r>
            </a:p>
          </p:txBody>
        </p:sp>
        <p:cxnSp>
          <p:nvCxnSpPr>
            <p:cNvPr id="13" name="Straight Connector 12"/>
            <p:cNvCxnSpPr>
              <a:cxnSpLocks noChangeShapeType="1"/>
              <a:stCxn id="24" idx="7"/>
              <a:endCxn id="25" idx="3"/>
            </p:cNvCxnSpPr>
            <p:nvPr/>
          </p:nvCxnSpPr>
          <p:spPr bwMode="auto">
            <a:xfrm flipV="1">
              <a:off x="6379669" y="37330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  <a:stCxn id="24" idx="0"/>
              <a:endCxn id="23" idx="4"/>
            </p:cNvCxnSpPr>
            <p:nvPr/>
          </p:nvCxnSpPr>
          <p:spPr bwMode="auto">
            <a:xfrm flipH="1" flipV="1">
              <a:off x="6143646" y="35611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  <a:stCxn id="26" idx="0"/>
              <a:endCxn id="25" idx="4"/>
            </p:cNvCxnSpPr>
            <p:nvPr/>
          </p:nvCxnSpPr>
          <p:spPr bwMode="auto">
            <a:xfrm flipH="1" flipV="1">
              <a:off x="7442263" y="3811236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24" idx="2"/>
              <a:endCxn id="22" idx="6"/>
            </p:cNvCxnSpPr>
            <p:nvPr/>
          </p:nvCxnSpPr>
          <p:spPr bwMode="auto">
            <a:xfrm flipH="1">
              <a:off x="4957817" y="4580215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  <a:stCxn id="24" idx="1"/>
              <a:endCxn id="21" idx="5"/>
            </p:cNvCxnSpPr>
            <p:nvPr/>
          </p:nvCxnSpPr>
          <p:spPr bwMode="auto">
            <a:xfrm flipH="1" flipV="1">
              <a:off x="4887826" y="34640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  <a:stCxn id="23" idx="6"/>
              <a:endCxn id="25" idx="2"/>
            </p:cNvCxnSpPr>
            <p:nvPr/>
          </p:nvCxnSpPr>
          <p:spPr bwMode="auto">
            <a:xfrm>
              <a:off x="6427164" y="3294262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9" name="Straight Connector 18"/>
            <p:cNvCxnSpPr>
              <a:cxnSpLocks noChangeShapeType="1"/>
              <a:stCxn id="22" idx="0"/>
              <a:endCxn id="21" idx="4"/>
            </p:cNvCxnSpPr>
            <p:nvPr/>
          </p:nvCxnSpPr>
          <p:spPr bwMode="auto">
            <a:xfrm flipV="1">
              <a:off x="4674298" y="3542206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  <a:stCxn id="21" idx="6"/>
              <a:endCxn id="23" idx="2"/>
            </p:cNvCxnSpPr>
            <p:nvPr/>
          </p:nvCxnSpPr>
          <p:spPr bwMode="auto">
            <a:xfrm>
              <a:off x="4970866" y="3275300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403831" y="30083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390781" y="43429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5860128" y="30273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5895674" y="43012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7158746" y="32774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161063" y="42879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7" name="TextBox 30"/>
            <p:cNvSpPr txBox="1"/>
            <p:nvPr/>
          </p:nvSpPr>
          <p:spPr>
            <a:xfrm>
              <a:off x="5715244" y="3653674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20</a:t>
              </a:r>
            </a:p>
          </p:txBody>
        </p:sp>
        <p:cxnSp>
          <p:nvCxnSpPr>
            <p:cNvPr id="28" name="Straight Arrow Connector 27"/>
            <p:cNvCxnSpPr>
              <a:cxnSpLocks noChangeShapeType="1"/>
              <a:stCxn id="35" idx="6"/>
              <a:endCxn id="34" idx="2"/>
            </p:cNvCxnSpPr>
            <p:nvPr/>
          </p:nvCxnSpPr>
          <p:spPr bwMode="auto">
            <a:xfrm>
              <a:off x="5895330" y="2317298"/>
              <a:ext cx="1137310" cy="68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6300074" y="1995311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30" name="Straight Arrow Connector 29"/>
            <p:cNvCxnSpPr>
              <a:cxnSpLocks noChangeShapeType="1"/>
              <a:stCxn id="35" idx="7"/>
              <a:endCxn id="36" idx="3"/>
            </p:cNvCxnSpPr>
            <p:nvPr/>
          </p:nvCxnSpPr>
          <p:spPr bwMode="auto">
            <a:xfrm flipV="1">
              <a:off x="5816077" y="1505933"/>
              <a:ext cx="518768" cy="6258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31" name="Straight Arrow Connector 30"/>
            <p:cNvCxnSpPr>
              <a:cxnSpLocks noChangeShapeType="1"/>
              <a:stCxn id="34" idx="1"/>
              <a:endCxn id="36" idx="5"/>
            </p:cNvCxnSpPr>
            <p:nvPr/>
          </p:nvCxnSpPr>
          <p:spPr bwMode="auto">
            <a:xfrm flipH="1" flipV="1">
              <a:off x="6738125" y="1505933"/>
              <a:ext cx="378036" cy="6942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5806467" y="1480194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04390" y="153201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032640" y="2123376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354156" y="2054974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251323" y="1058119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rgbClr val="234465"/>
                </a:solidFill>
              </a:rPr>
              <a:t>Start from forest holding all vertices and no edges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>
                <a:solidFill>
                  <a:srgbClr val="234465"/>
                </a:solidFill>
              </a:rPr>
              <a:t> = all edges, ordered by weight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</a:t>
            </a:r>
            <a:r>
              <a:rPr lang="en-US" sz="3600" dirty="0">
                <a:solidFill>
                  <a:srgbClr val="234465"/>
                </a:solidFill>
              </a:rPr>
              <a:t> = { 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>
                <a:solidFill>
                  <a:srgbClr val="234465"/>
                </a:solidFill>
              </a:rPr>
              <a:t> = {</a:t>
            </a:r>
            <a:r>
              <a:rPr lang="en-US" sz="3600" b="1" dirty="0">
                <a:solidFill>
                  <a:schemeClr val="bg1"/>
                </a:solidFill>
              </a:rPr>
              <a:t>BD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2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AB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4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AC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5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CE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7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HI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7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DE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8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GH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8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AD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9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GI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10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EF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12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CD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20</a:t>
            </a:r>
            <a:r>
              <a:rPr lang="en-US" sz="36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57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25763" y="4577590"/>
            <a:ext cx="5946829" cy="1938953"/>
            <a:chOff x="3898409" y="3755315"/>
            <a:chExt cx="5946829" cy="1938953"/>
          </a:xfrm>
        </p:grpSpPr>
        <p:sp>
          <p:nvSpPr>
            <p:cNvPr id="28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1" name="Straight Connector 40"/>
            <p:cNvCxnSpPr>
              <a:cxnSpLocks noChangeShapeType="1"/>
              <a:stCxn id="60" idx="7"/>
              <a:endCxn id="61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cxnSpLocks noChangeShapeType="1"/>
              <a:stCxn id="60" idx="0"/>
              <a:endCxn id="59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>
              <a:cxnSpLocks noChangeShapeType="1"/>
              <a:stCxn id="62" idx="0"/>
              <a:endCxn id="61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>
              <a:cxnSpLocks noChangeShapeType="1"/>
              <a:stCxn id="60" idx="2"/>
              <a:endCxn id="58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0" idx="1"/>
              <a:endCxn id="57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59" idx="6"/>
              <a:endCxn id="61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58" idx="0"/>
              <a:endCxn id="57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3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4" name="Straight Arrow Connector 63"/>
            <p:cNvCxnSpPr>
              <a:cxnSpLocks noChangeShapeType="1"/>
              <a:stCxn id="71" idx="6"/>
              <a:endCxn id="70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5" name="TextBox 64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6" name="Straight Arrow Connector 65"/>
            <p:cNvCxnSpPr>
              <a:cxnSpLocks noChangeShapeType="1"/>
              <a:stCxn id="71" idx="7"/>
              <a:endCxn id="72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67" name="Straight Arrow Connector 66"/>
            <p:cNvCxnSpPr>
              <a:cxnSpLocks noChangeShapeType="1"/>
              <a:stCxn id="70" idx="1"/>
              <a:endCxn id="72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9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chemeClr val="bg1"/>
                </a:solidFill>
              </a:rPr>
              <a:t>BD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endParaRPr lang="en-US" sz="3200" b="1" dirty="0">
              <a:solidFill>
                <a:srgbClr val="FFA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200" b="1" dirty="0">
                <a:solidFill>
                  <a:schemeClr val="bg1"/>
                </a:solidFill>
              </a:rPr>
              <a:t>BD</a:t>
            </a:r>
            <a:r>
              <a:rPr lang="en-US" sz="3000" dirty="0">
                <a:solidFill>
                  <a:srgbClr val="234465"/>
                </a:solidFill>
              </a:rPr>
              <a:t> 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chemeClr val="bg1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chemeClr val="bg1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chemeClr val="bg1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35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chemeClr val="bg1"/>
                </a:solidFill>
              </a:rPr>
              <a:t>AB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endParaRPr lang="en-US" sz="3200" b="1" dirty="0">
              <a:solidFill>
                <a:srgbClr val="FFA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AB</a:t>
            </a:r>
            <a:r>
              <a:rPr lang="en-US" sz="3000" dirty="0">
                <a:solidFill>
                  <a:srgbClr val="234465"/>
                </a:solidFill>
              </a:rPr>
              <a:t> 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59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7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Shortest Paths in Graph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>
                <a:solidFill>
                  <a:srgbClr val="234465"/>
                </a:solidFill>
              </a:rPr>
              <a:t>Dijkstra's Algorithm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AC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AC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60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70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CE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CE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61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58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HI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CE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62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DE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DE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63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01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GH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GH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64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19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AD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AD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65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8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GI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GI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66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EF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EF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67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0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CD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CD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} </a:t>
            </a:r>
            <a:r>
              <a:rPr lang="en-US" sz="3200" dirty="0">
                <a:solidFill>
                  <a:srgbClr val="234465"/>
                </a:solidFill>
                <a:sym typeface="Wingdings" panose="05000000000000000000" pitchFamily="2" charset="2"/>
              </a:rPr>
              <a:t> stop the algorithm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33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Time complexity: </a:t>
            </a:r>
            <a:r>
              <a:rPr lang="en-US" b="1" dirty="0">
                <a:solidFill>
                  <a:srgbClr val="FFA000"/>
                </a:solidFill>
              </a:rPr>
              <a:t>O(|</a:t>
            </a:r>
            <a:r>
              <a:rPr lang="en-US" b="1" i="1" dirty="0">
                <a:solidFill>
                  <a:srgbClr val="FFA000"/>
                </a:solidFill>
              </a:rPr>
              <a:t>E</a:t>
            </a:r>
            <a:r>
              <a:rPr lang="en-US" b="1" dirty="0">
                <a:solidFill>
                  <a:srgbClr val="FFA000"/>
                </a:solidFill>
              </a:rPr>
              <a:t>| * log* |</a:t>
            </a:r>
            <a:r>
              <a:rPr lang="en-US" b="1" i="1" dirty="0">
                <a:solidFill>
                  <a:srgbClr val="FFA000"/>
                </a:solidFill>
              </a:rPr>
              <a:t>E</a:t>
            </a:r>
            <a:r>
              <a:rPr lang="en-US" b="1" dirty="0">
                <a:solidFill>
                  <a:srgbClr val="FFA000"/>
                </a:solidFill>
              </a:rPr>
              <a:t>|)</a:t>
            </a: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69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6000" y="1815786"/>
            <a:ext cx="7949717" cy="4853930"/>
          </a:xfrm>
        </p:spPr>
        <p:txBody>
          <a:bodyPr/>
          <a:lstStyle/>
          <a:p>
            <a:r>
              <a:rPr lang="en-US" sz="2400" dirty="0">
                <a:solidFill>
                  <a:srgbClr val="234465"/>
                </a:solidFill>
              </a:rPr>
              <a:t>foreach v ∈ graph edges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parent[v] = v</a:t>
            </a:r>
          </a:p>
          <a:p>
            <a:r>
              <a:rPr lang="en-US" sz="2400" dirty="0" err="1">
                <a:solidFill>
                  <a:srgbClr val="234465"/>
                </a:solidFill>
              </a:rPr>
              <a:t>foreach</a:t>
            </a:r>
            <a:r>
              <a:rPr lang="en-US" sz="2400" dirty="0">
                <a:solidFill>
                  <a:srgbClr val="234465"/>
                </a:solidFill>
              </a:rPr>
              <a:t> edge {u, v} ordered by weight(u, v)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</a:t>
            </a:r>
            <a:r>
              <a:rPr lang="en-US" sz="2400" dirty="0" err="1">
                <a:solidFill>
                  <a:srgbClr val="234465"/>
                </a:solidFill>
              </a:rPr>
              <a:t>rootU</a:t>
            </a:r>
            <a:r>
              <a:rPr lang="en-US" sz="2400" dirty="0">
                <a:solidFill>
                  <a:srgbClr val="234465"/>
                </a:solidFill>
              </a:rPr>
              <a:t> = </a:t>
            </a:r>
            <a:r>
              <a:rPr lang="en-US" sz="2400" dirty="0" err="1">
                <a:solidFill>
                  <a:srgbClr val="234465"/>
                </a:solidFill>
              </a:rPr>
              <a:t>findRoot</a:t>
            </a:r>
            <a:r>
              <a:rPr lang="en-US" sz="2400" dirty="0">
                <a:solidFill>
                  <a:srgbClr val="234465"/>
                </a:solidFill>
              </a:rPr>
              <a:t>(u)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</a:t>
            </a:r>
            <a:r>
              <a:rPr lang="en-US" sz="2400" dirty="0" err="1">
                <a:solidFill>
                  <a:srgbClr val="234465"/>
                </a:solidFill>
              </a:rPr>
              <a:t>rootV</a:t>
            </a:r>
            <a:r>
              <a:rPr lang="en-US" sz="2400" dirty="0">
                <a:solidFill>
                  <a:srgbClr val="234465"/>
                </a:solidFill>
              </a:rPr>
              <a:t> = </a:t>
            </a:r>
            <a:r>
              <a:rPr lang="en-US" sz="2400" dirty="0" err="1">
                <a:solidFill>
                  <a:srgbClr val="234465"/>
                </a:solidFill>
              </a:rPr>
              <a:t>findRoot</a:t>
            </a:r>
            <a:r>
              <a:rPr lang="en-US" sz="2400" dirty="0">
                <a:solidFill>
                  <a:srgbClr val="234465"/>
                </a:solidFill>
              </a:rPr>
              <a:t>(v)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if </a:t>
            </a:r>
            <a:r>
              <a:rPr lang="en-US" sz="2400" dirty="0" err="1">
                <a:solidFill>
                  <a:srgbClr val="234465"/>
                </a:solidFill>
              </a:rPr>
              <a:t>rootU</a:t>
            </a:r>
            <a:r>
              <a:rPr lang="en-US" sz="2400" dirty="0">
                <a:solidFill>
                  <a:srgbClr val="234465"/>
                </a:solidFill>
              </a:rPr>
              <a:t> ≠ </a:t>
            </a:r>
            <a:r>
              <a:rPr lang="en-US" sz="2400" dirty="0" err="1">
                <a:solidFill>
                  <a:srgbClr val="234465"/>
                </a:solidFill>
              </a:rPr>
              <a:t>rootV</a:t>
            </a:r>
            <a:endParaRPr lang="en-US" sz="2400" dirty="0">
              <a:solidFill>
                <a:srgbClr val="234465"/>
              </a:solidFill>
            </a:endParaRPr>
          </a:p>
          <a:p>
            <a:r>
              <a:rPr lang="en-US" sz="2400" dirty="0">
                <a:solidFill>
                  <a:srgbClr val="234465"/>
                </a:solidFill>
              </a:rPr>
              <a:t>    print edge {u, v}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  parent[rootU] = rootV</a:t>
            </a:r>
          </a:p>
          <a:p>
            <a:r>
              <a:rPr lang="en-US" sz="2400" dirty="0">
                <a:solidFill>
                  <a:srgbClr val="234465"/>
                </a:solidFill>
              </a:rPr>
              <a:t>findRoot(node)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while (parent[node] ≠ node)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  node = parent[node]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return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Pseudo Code</a:t>
            </a:r>
          </a:p>
        </p:txBody>
      </p:sp>
    </p:spTree>
    <p:extLst>
      <p:ext uri="{BB962C8B-B14F-4D97-AF65-F5344CB8AC3E}">
        <p14:creationId xmlns:p14="http://schemas.microsoft.com/office/powerpoint/2010/main" val="21512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rgbClr val="FFA000"/>
                </a:solidFill>
                <a:hlinkClick r:id="rId3"/>
              </a:rPr>
              <a:t>Dijkstra's algorithm</a:t>
            </a:r>
            <a:r>
              <a:rPr lang="en-US" noProof="1">
                <a:solidFill>
                  <a:srgbClr val="FFA000"/>
                </a:solidFill>
              </a:rPr>
              <a:t> </a:t>
            </a:r>
            <a:r>
              <a:rPr lang="en-US" noProof="1">
                <a:solidFill>
                  <a:srgbClr val="234465"/>
                </a:solidFill>
              </a:rPr>
              <a:t>finds the </a:t>
            </a:r>
            <a:r>
              <a:rPr lang="en-US" b="1" noProof="1">
                <a:solidFill>
                  <a:srgbClr val="FFA000"/>
                </a:solidFill>
              </a:rPr>
              <a:t>shortest path </a:t>
            </a:r>
            <a:r>
              <a:rPr lang="en-US" noProof="1">
                <a:solidFill>
                  <a:srgbClr val="234465"/>
                </a:solidFill>
              </a:rPr>
              <a:t>from given vertex to all other vertices in a directed / undirected </a:t>
            </a:r>
            <a:r>
              <a:rPr lang="en-US" b="1" noProof="1">
                <a:solidFill>
                  <a:srgbClr val="FFA000"/>
                </a:solidFill>
              </a:rPr>
              <a:t>weighted graph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First described by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Edsger W. Dijkstra</a:t>
            </a:r>
            <a:r>
              <a:rPr lang="en-US" dirty="0">
                <a:solidFill>
                  <a:srgbClr val="234465"/>
                </a:solidFill>
              </a:rPr>
              <a:t> in 1956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Assumptions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Weights on edges are non-negative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Edges can be directed or not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Weights do not have to be distances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Shortest path is not necessarily unique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Not all edges need to be reachable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026" name="Picture 2" descr="http://i.stack.imgur.com/90Qw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73" y="3905591"/>
            <a:ext cx="3749040" cy="2343150"/>
          </a:xfrm>
          <a:prstGeom prst="roundRect">
            <a:avLst>
              <a:gd name="adj" fmla="val 26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B315E57-9562-42A7-A126-2161872A21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Prim's Algorithm</a:t>
            </a:r>
            <a:endParaRPr lang="bg-BG" dirty="0"/>
          </a:p>
        </p:txBody>
      </p:sp>
      <p:pic>
        <p:nvPicPr>
          <p:cNvPr id="1026" name="Picture 2" descr="Cartoon Tree Vector (EPS, SVG, PNG Transparent) | OnlyGFX.com">
            <a:extLst>
              <a:ext uri="{FF2B5EF4-FFF2-40B4-BE49-F238E27FC236}">
                <a16:creationId xmlns:a16="http://schemas.microsoft.com/office/drawing/2014/main" id="{ACDAD8A5-B22B-4149-A718-A59A12F3B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00" y="1269000"/>
            <a:ext cx="1964522" cy="28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Given a graph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FFA000"/>
                </a:solidFill>
              </a:rPr>
              <a:t>(</a:t>
            </a:r>
            <a:r>
              <a:rPr lang="en-US" b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</a:t>
            </a:r>
            <a:r>
              <a:rPr lang="en-US" dirty="0">
                <a:solidFill>
                  <a:srgbClr val="FFA000"/>
                </a:solidFill>
              </a:rPr>
              <a:t>)</a:t>
            </a:r>
            <a:r>
              <a:rPr lang="en-US" dirty="0">
                <a:solidFill>
                  <a:srgbClr val="234465"/>
                </a:solidFill>
              </a:rPr>
              <a:t> find the minimum spanning forest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  <a:r>
              <a:rPr lang="en-US" dirty="0">
                <a:solidFill>
                  <a:srgbClr val="FFA000"/>
                </a:solidFill>
              </a:rPr>
              <a:t>(</a:t>
            </a:r>
            <a:r>
              <a:rPr lang="en-US" b="1" dirty="0">
                <a:solidFill>
                  <a:srgbClr val="FFA000"/>
                </a:solidFill>
              </a:rPr>
              <a:t>V'</a:t>
            </a:r>
            <a:r>
              <a:rPr lang="en-US" dirty="0">
                <a:solidFill>
                  <a:srgbClr val="FFA000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E'</a:t>
            </a:r>
            <a:r>
              <a:rPr lang="en-US" dirty="0">
                <a:solidFill>
                  <a:srgbClr val="FFA000"/>
                </a:solidFill>
              </a:rPr>
              <a:t>)</a:t>
            </a:r>
          </a:p>
          <a:p>
            <a:r>
              <a:rPr lang="en-US" dirty="0">
                <a:solidFill>
                  <a:srgbClr val="234465"/>
                </a:solidFill>
              </a:rPr>
              <a:t>Attach to the tree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  <a:r>
              <a:rPr lang="en-US" dirty="0">
                <a:solidFill>
                  <a:srgbClr val="234465"/>
                </a:solidFill>
              </a:rPr>
              <a:t> the starting node</a:t>
            </a:r>
            <a:endParaRPr lang="en-US" b="1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While smallest edge exists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Attach to </a:t>
            </a:r>
            <a:r>
              <a:rPr lang="en-US" b="1" dirty="0">
                <a:solidFill>
                  <a:srgbClr val="FFA000"/>
                </a:solidFill>
              </a:rPr>
              <a:t>T </a:t>
            </a:r>
            <a:r>
              <a:rPr lang="en-US" dirty="0">
                <a:solidFill>
                  <a:srgbClr val="234465"/>
                </a:solidFill>
              </a:rPr>
              <a:t>the smallest possible edge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from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234465"/>
                </a:solidFill>
              </a:rPr>
              <a:t> without creating a cycle in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</a:p>
          <a:p>
            <a:pPr lvl="2"/>
            <a:r>
              <a:rPr lang="en-US" dirty="0">
                <a:solidFill>
                  <a:srgbClr val="234465"/>
                </a:solidFill>
              </a:rPr>
              <a:t>Use the smallest edge </a:t>
            </a:r>
            <a:r>
              <a:rPr lang="en-US" dirty="0">
                <a:solidFill>
                  <a:srgbClr val="FFA000"/>
                </a:solidFill>
              </a:rPr>
              <a:t>(</a:t>
            </a:r>
            <a:r>
              <a:rPr lang="en-US" b="1" dirty="0">
                <a:solidFill>
                  <a:srgbClr val="FFA000"/>
                </a:solidFill>
              </a:rPr>
              <a:t>u</a:t>
            </a:r>
            <a:r>
              <a:rPr lang="en-US" dirty="0">
                <a:solidFill>
                  <a:srgbClr val="FFA000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)</a:t>
            </a:r>
            <a:r>
              <a:rPr lang="en-US" dirty="0">
                <a:solidFill>
                  <a:srgbClr val="234465"/>
                </a:solidFill>
              </a:rPr>
              <a:t>,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such that </a:t>
            </a:r>
            <a:r>
              <a:rPr lang="en-US" b="1" dirty="0">
                <a:solidFill>
                  <a:srgbClr val="FFA000"/>
                </a:solidFill>
              </a:rPr>
              <a:t>u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sz="2500" dirty="0">
                <a:solidFill>
                  <a:srgbClr val="234465"/>
                </a:solidFill>
              </a:rPr>
              <a:t>∈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  <a:r>
              <a:rPr lang="en-US" dirty="0">
                <a:solidFill>
                  <a:srgbClr val="234465"/>
                </a:solidFill>
              </a:rPr>
              <a:t> and </a:t>
            </a:r>
            <a:r>
              <a:rPr lang="en-US" b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l-GR" sz="2500" dirty="0">
                <a:solidFill>
                  <a:srgbClr val="234465"/>
                </a:solidFill>
              </a:rPr>
              <a:t>∉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</a:p>
          <a:p>
            <a:r>
              <a:rPr lang="en-US" dirty="0">
                <a:solidFill>
                  <a:srgbClr val="234465"/>
                </a:solidFill>
              </a:rPr>
              <a:t>Start the Prim's algorithm for each node </a:t>
            </a:r>
            <a:r>
              <a:rPr lang="en-US">
                <a:solidFill>
                  <a:srgbClr val="234465"/>
                </a:solidFill>
              </a:rPr>
              <a:t>from </a:t>
            </a:r>
            <a:r>
              <a:rPr lang="en-US" b="1">
                <a:solidFill>
                  <a:srgbClr val="FFA000"/>
                </a:solidFill>
              </a:rPr>
              <a:t>G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71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1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Start</a:t>
            </a:r>
            <a:r>
              <a:rPr lang="en-US" dirty="0">
                <a:solidFill>
                  <a:srgbClr val="234465"/>
                </a:solidFill>
              </a:rPr>
              <a:t> from the initial node </a:t>
            </a:r>
            <a:r>
              <a:rPr lang="en-US" b="1" dirty="0">
                <a:solidFill>
                  <a:srgbClr val="FFA000"/>
                </a:solidFill>
              </a:rPr>
              <a:t>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72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0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2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105" name="Straight Arrow Connector 104"/>
            <p:cNvCxnSpPr>
              <a:cxnSpLocks noChangeShapeType="1"/>
              <a:stCxn id="112" idx="6"/>
              <a:endCxn id="111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106" name="TextBox 105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107" name="Straight Arrow Connector 106"/>
            <p:cNvCxnSpPr>
              <a:cxnSpLocks noChangeShapeType="1"/>
              <a:stCxn id="112" idx="7"/>
              <a:endCxn id="113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08" name="Straight Arrow Connector 107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109" name="TextBox 108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 the shortest edge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B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73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4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D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DC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 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74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C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75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5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E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9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77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2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8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F</a:t>
            </a:r>
            <a:r>
              <a:rPr lang="en-US" dirty="0">
                <a:solidFill>
                  <a:srgbClr val="234465"/>
                </a:solidFill>
              </a:rPr>
              <a:t> to other graph nodes: no such edges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79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In weighted graphs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Break the edges into sub-vertices and use BFS</a:t>
            </a: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* Too much memory usage even for smaller graphs!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Shortest Paths with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057400" y="2667000"/>
            <a:ext cx="2362200" cy="3048000"/>
            <a:chOff x="1598612" y="2362200"/>
            <a:chExt cx="2362200" cy="3048000"/>
          </a:xfrm>
        </p:grpSpPr>
        <p:cxnSp>
          <p:nvCxnSpPr>
            <p:cNvPr id="7" name="Straight Arrow Connector 6"/>
            <p:cNvCxnSpPr>
              <a:cxnSpLocks noChangeShapeType="1"/>
              <a:stCxn id="8" idx="6"/>
              <a:endCxn id="11" idx="2"/>
            </p:cNvCxnSpPr>
            <p:nvPr/>
          </p:nvCxnSpPr>
          <p:spPr bwMode="auto">
            <a:xfrm flipH="1">
              <a:off x="2282249" y="5084642"/>
              <a:ext cx="974227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3256476" y="475908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12" idx="4"/>
              <a:endCxn id="11" idx="0"/>
            </p:cNvCxnSpPr>
            <p:nvPr/>
          </p:nvCxnSpPr>
          <p:spPr bwMode="auto">
            <a:xfrm flipH="1">
              <a:off x="1948226" y="3013317"/>
              <a:ext cx="2554" cy="17457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2" idx="3"/>
              <a:endCxn id="8" idx="7"/>
            </p:cNvCxnSpPr>
            <p:nvPr/>
          </p:nvCxnSpPr>
          <p:spPr bwMode="auto">
            <a:xfrm>
              <a:off x="2199800" y="2917963"/>
              <a:ext cx="1159824" cy="1936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1614203" y="4759083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1598612" y="23622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12260" y="3804312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48760" y="3491552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53030" y="4674513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2</a:t>
              </a: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4694364" y="3948747"/>
            <a:ext cx="508844" cy="340916"/>
          </a:xfrm>
          <a:prstGeom prst="rightArrow">
            <a:avLst/>
          </a:prstGeom>
          <a:ln w="190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5995576" y="2667000"/>
            <a:ext cx="2538825" cy="3048000"/>
            <a:chOff x="5993987" y="2667000"/>
            <a:chExt cx="2538825" cy="3048000"/>
          </a:xfrm>
        </p:grpSpPr>
        <p:cxnSp>
          <p:nvCxnSpPr>
            <p:cNvPr id="82" name="Straight Arrow Connector 81"/>
            <p:cNvCxnSpPr>
              <a:cxnSpLocks noChangeShapeType="1"/>
              <a:stCxn id="100" idx="6"/>
              <a:endCxn id="86" idx="2"/>
            </p:cNvCxnSpPr>
            <p:nvPr/>
          </p:nvCxnSpPr>
          <p:spPr bwMode="auto">
            <a:xfrm flipH="1">
              <a:off x="6677624" y="5389441"/>
              <a:ext cx="440936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 rot="10800000" flipV="1">
              <a:off x="7828476" y="506388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84" name="Straight Arrow Connector 83"/>
            <p:cNvCxnSpPr>
              <a:cxnSpLocks noChangeShapeType="1"/>
              <a:stCxn id="91" idx="4"/>
              <a:endCxn id="86" idx="0"/>
            </p:cNvCxnSpPr>
            <p:nvPr/>
          </p:nvCxnSpPr>
          <p:spPr bwMode="auto">
            <a:xfrm>
              <a:off x="6343599" y="4708818"/>
              <a:ext cx="2" cy="35506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85" name="Straight Arrow Connector 84"/>
            <p:cNvCxnSpPr>
              <a:cxnSpLocks noChangeShapeType="1"/>
              <a:stCxn id="87" idx="3"/>
              <a:endCxn id="107" idx="7"/>
            </p:cNvCxnSpPr>
            <p:nvPr/>
          </p:nvCxnSpPr>
          <p:spPr bwMode="auto">
            <a:xfrm>
              <a:off x="6595175" y="3222763"/>
              <a:ext cx="144747" cy="1968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 rot="10800000" flipV="1">
              <a:off x="6009578" y="5063883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rot="10800000" flipV="1">
              <a:off x="5993987" y="2667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 rot="10800000" flipV="1">
              <a:off x="6188810" y="4404498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 rot="10800000" flipV="1">
              <a:off x="6190183" y="3709255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2" idx="4"/>
              <a:endCxn id="91" idx="0"/>
            </p:cNvCxnSpPr>
            <p:nvPr/>
          </p:nvCxnSpPr>
          <p:spPr bwMode="auto">
            <a:xfrm flipH="1">
              <a:off x="6343599" y="4013575"/>
              <a:ext cx="1373" cy="39092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97" name="Straight Arrow Connector 96"/>
            <p:cNvCxnSpPr>
              <a:cxnSpLocks noChangeShapeType="1"/>
              <a:stCxn id="87" idx="4"/>
              <a:endCxn id="92" idx="0"/>
            </p:cNvCxnSpPr>
            <p:nvPr/>
          </p:nvCxnSpPr>
          <p:spPr bwMode="auto">
            <a:xfrm flipH="1">
              <a:off x="6344972" y="3318117"/>
              <a:ext cx="1183" cy="39113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 rot="10800000" flipV="1">
              <a:off x="7118560" y="5237281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03" name="Straight Arrow Connector 102"/>
            <p:cNvCxnSpPr>
              <a:cxnSpLocks noChangeShapeType="1"/>
              <a:stCxn id="83" idx="6"/>
              <a:endCxn id="100" idx="2"/>
            </p:cNvCxnSpPr>
            <p:nvPr/>
          </p:nvCxnSpPr>
          <p:spPr bwMode="auto">
            <a:xfrm flipH="1" flipV="1">
              <a:off x="7428139" y="5389441"/>
              <a:ext cx="400337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 rot="10800000" flipV="1">
              <a:off x="6694585" y="3375084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rot="10800000" flipV="1">
              <a:off x="7056008" y="3792713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9" name="Oval 108"/>
            <p:cNvSpPr>
              <a:spLocks noChangeArrowheads="1"/>
            </p:cNvSpPr>
            <p:nvPr/>
          </p:nvSpPr>
          <p:spPr bwMode="auto">
            <a:xfrm rot="10800000" flipV="1">
              <a:off x="7409712" y="4203853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12" name="Straight Arrow Connector 111"/>
            <p:cNvCxnSpPr>
              <a:cxnSpLocks noChangeShapeType="1"/>
              <a:stCxn id="108" idx="7"/>
              <a:endCxn id="107" idx="3"/>
            </p:cNvCxnSpPr>
            <p:nvPr/>
          </p:nvCxnSpPr>
          <p:spPr bwMode="auto">
            <a:xfrm flipH="1" flipV="1">
              <a:off x="6958827" y="3634837"/>
              <a:ext cx="142518" cy="20244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15" name="Straight Arrow Connector 114"/>
            <p:cNvCxnSpPr>
              <a:cxnSpLocks noChangeShapeType="1"/>
              <a:stCxn id="110" idx="3"/>
              <a:endCxn id="83" idx="0"/>
            </p:cNvCxnSpPr>
            <p:nvPr/>
          </p:nvCxnSpPr>
          <p:spPr bwMode="auto">
            <a:xfrm>
              <a:off x="8027658" y="4862666"/>
              <a:ext cx="152986" cy="20121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09" idx="3"/>
              <a:endCxn id="110" idx="7"/>
            </p:cNvCxnSpPr>
            <p:nvPr/>
          </p:nvCxnSpPr>
          <p:spPr bwMode="auto">
            <a:xfrm>
              <a:off x="7673954" y="4463606"/>
              <a:ext cx="134799" cy="1838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29" name="Straight Arrow Connector 128"/>
            <p:cNvCxnSpPr>
              <a:cxnSpLocks noChangeShapeType="1"/>
              <a:stCxn id="108" idx="3"/>
              <a:endCxn id="109" idx="7"/>
            </p:cNvCxnSpPr>
            <p:nvPr/>
          </p:nvCxnSpPr>
          <p:spPr bwMode="auto">
            <a:xfrm>
              <a:off x="7320250" y="4052466"/>
              <a:ext cx="134799" cy="1959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 rot="10800000" flipV="1">
              <a:off x="7763416" y="4602913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2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 }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34465"/>
                </a:solidFill>
              </a:rPr>
              <a:t>stop the algorithm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80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8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Start</a:t>
            </a:r>
            <a:r>
              <a:rPr lang="en-US" dirty="0">
                <a:solidFill>
                  <a:srgbClr val="234465"/>
                </a:solidFill>
              </a:rPr>
              <a:t> from the initial node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GH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GI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10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81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H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HI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10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82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I</a:t>
            </a:r>
            <a:r>
              <a:rPr lang="en-US" dirty="0">
                <a:solidFill>
                  <a:srgbClr val="234465"/>
                </a:solidFill>
              </a:rPr>
              <a:t> to other graph nodes: no such edges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10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83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2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 }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34465"/>
                </a:solidFill>
              </a:rPr>
              <a:t>stop the algorithm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84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85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1000" y="1206586"/>
            <a:ext cx="10949531" cy="5178506"/>
          </a:xfrm>
        </p:spPr>
        <p:txBody>
          <a:bodyPr/>
          <a:lstStyle/>
          <a:p>
            <a:r>
              <a:rPr lang="en-US" sz="2200" dirty="0"/>
              <a:t>spanningTreeNodes = Ø</a:t>
            </a:r>
          </a:p>
          <a:p>
            <a:r>
              <a:rPr lang="en-US" sz="2200" dirty="0">
                <a:solidFill>
                  <a:schemeClr val="bg1"/>
                </a:solidFill>
              </a:rPr>
              <a:t>foreach (v </a:t>
            </a:r>
            <a:r>
              <a:rPr lang="el-GR" sz="2200" dirty="0">
                <a:solidFill>
                  <a:schemeClr val="bg1"/>
                </a:solidFill>
              </a:rPr>
              <a:t>ϵ </a:t>
            </a:r>
            <a:r>
              <a:rPr lang="en-US" sz="2200" dirty="0">
                <a:solidFill>
                  <a:schemeClr val="bg1"/>
                </a:solidFill>
              </a:rPr>
              <a:t>graphVertices)</a:t>
            </a:r>
          </a:p>
          <a:p>
            <a:r>
              <a:rPr lang="en-US" sz="2200" dirty="0"/>
              <a:t>  if (v ∉ spanningTreeNodes)</a:t>
            </a:r>
          </a:p>
          <a:p>
            <a:r>
              <a:rPr lang="en-US" sz="2200" dirty="0"/>
              <a:t>    prim(v)</a:t>
            </a:r>
          </a:p>
          <a:p>
            <a:r>
              <a:rPr lang="en-US" sz="2200" dirty="0"/>
              <a:t>prim(startNode)</a:t>
            </a:r>
          </a:p>
          <a:p>
            <a:r>
              <a:rPr lang="en-US" sz="2200" dirty="0"/>
              <a:t>  spanningTreeNodes -&gt; startNode</a:t>
            </a:r>
          </a:p>
          <a:p>
            <a:r>
              <a:rPr lang="en-US" sz="2200" dirty="0"/>
              <a:t>  var priorityQueue = Ø</a:t>
            </a:r>
          </a:p>
          <a:p>
            <a:r>
              <a:rPr lang="en-US" sz="2200" dirty="0"/>
              <a:t>  priorityQueue -&gt; childEdges(startNode)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while (priorityQueue is not empty)</a:t>
            </a:r>
          </a:p>
          <a:p>
            <a:r>
              <a:rPr lang="en-US" sz="2200" dirty="0"/>
              <a:t>    smallestEdge = priorityQueue.ExtractMin()</a:t>
            </a:r>
          </a:p>
          <a:p>
            <a:r>
              <a:rPr lang="en-US" sz="2200" dirty="0"/>
              <a:t>    if (smallestEdge connects tree node with non-tree node)</a:t>
            </a:r>
          </a:p>
          <a:p>
            <a:r>
              <a:rPr lang="en-US" sz="2200" dirty="0"/>
              <a:t>      print smallestEdge</a:t>
            </a:r>
          </a:p>
          <a:p>
            <a:r>
              <a:rPr lang="en-US" sz="2200" dirty="0"/>
              <a:t>      spanningTreeNodes -&gt; smallestEdge.nonTreeNode      </a:t>
            </a:r>
          </a:p>
          <a:p>
            <a:r>
              <a:rPr lang="en-US" sz="2200" dirty="0"/>
              <a:t>      priorityQueue -&gt; childEdges(smallestEdge.nonTreeNode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Prim's Algorithm (with Priority Queue)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5269" y="1208962"/>
            <a:ext cx="508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4465"/>
                </a:solidFill>
              </a:rPr>
              <a:t>Time complexity: </a:t>
            </a:r>
            <a:r>
              <a:rPr lang="en-US" sz="2800" dirty="0">
                <a:solidFill>
                  <a:srgbClr val="FFA000"/>
                </a:solidFill>
              </a:rPr>
              <a:t>O(|</a:t>
            </a:r>
            <a:r>
              <a:rPr lang="en-US" sz="2800" i="1" dirty="0">
                <a:solidFill>
                  <a:srgbClr val="FFA000"/>
                </a:solidFill>
              </a:rPr>
              <a:t>E</a:t>
            </a:r>
            <a:r>
              <a:rPr lang="en-US" sz="2800" dirty="0">
                <a:solidFill>
                  <a:srgbClr val="FFA000"/>
                </a:solidFill>
              </a:rPr>
              <a:t>| * log |</a:t>
            </a:r>
            <a:r>
              <a:rPr lang="en-US" sz="2800" i="1" dirty="0">
                <a:solidFill>
                  <a:srgbClr val="FFA000"/>
                </a:solidFill>
              </a:rPr>
              <a:t>E</a:t>
            </a:r>
            <a:r>
              <a:rPr lang="en-US" sz="2800" dirty="0">
                <a:solidFill>
                  <a:srgbClr val="FFA000"/>
                </a:solidFill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31652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925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/>
              <a:t>Shortest paths in a graph: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>
                <a:solidFill>
                  <a:schemeClr val="bg2"/>
                </a:solidFill>
              </a:rPr>
              <a:t>BFS in </a:t>
            </a:r>
            <a:r>
              <a:rPr lang="en-US" sz="3200" b="1" dirty="0">
                <a:solidFill>
                  <a:schemeClr val="bg1"/>
                </a:solidFill>
              </a:rPr>
              <a:t>Unweighted Graph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>
                <a:solidFill>
                  <a:schemeClr val="bg2"/>
                </a:solidFill>
              </a:rPr>
              <a:t>Dijkstra's algorithm – </a:t>
            </a:r>
            <a:r>
              <a:rPr lang="en-US" sz="3200" b="1" dirty="0">
                <a:solidFill>
                  <a:schemeClr val="bg1"/>
                </a:solidFill>
              </a:rPr>
              <a:t>finds the shortest </a:t>
            </a:r>
            <a:r>
              <a:rPr lang="en-US" sz="3200" b="1" dirty="0">
                <a:solidFill>
                  <a:schemeClr val="bg2"/>
                </a:solidFill>
              </a:rPr>
              <a:t>path from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b="1" dirty="0">
                <a:solidFill>
                  <a:schemeClr val="bg2"/>
                </a:solidFill>
              </a:rPr>
              <a:t> source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>
                <a:solidFill>
                  <a:schemeClr val="bg2"/>
                </a:solidFill>
              </a:rPr>
              <a:t>Bellman ford's algorithm – </a:t>
            </a:r>
            <a:r>
              <a:rPr lang="en-US" sz="3200" b="1" dirty="0">
                <a:solidFill>
                  <a:schemeClr val="bg1"/>
                </a:solidFill>
              </a:rPr>
              <a:t>finds the shortest</a:t>
            </a:r>
            <a:r>
              <a:rPr lang="en-US" sz="3200" b="1" dirty="0">
                <a:solidFill>
                  <a:schemeClr val="bg2"/>
                </a:solidFill>
              </a:rPr>
              <a:t> path in graph with negative weights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/>
              <a:t>Minimum spanning tree (</a:t>
            </a:r>
            <a:r>
              <a:rPr lang="en-US" sz="3200" b="1" dirty="0">
                <a:solidFill>
                  <a:schemeClr val="bg1"/>
                </a:solidFill>
              </a:rPr>
              <a:t>MST</a:t>
            </a:r>
            <a:r>
              <a:rPr lang="en-US" sz="3200" b="1" dirty="0"/>
              <a:t>)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>
                <a:solidFill>
                  <a:schemeClr val="bg2"/>
                </a:solidFill>
              </a:rPr>
              <a:t>Solved by </a:t>
            </a:r>
            <a:r>
              <a:rPr lang="en-US" sz="3200" b="1" dirty="0">
                <a:solidFill>
                  <a:schemeClr val="bg1"/>
                </a:solidFill>
              </a:rPr>
              <a:t>Prim's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Kruskal's</a:t>
            </a:r>
            <a:r>
              <a:rPr lang="en-US" sz="3200" b="1" dirty="0">
                <a:solidFill>
                  <a:schemeClr val="bg2"/>
                </a:solidFill>
              </a:rPr>
              <a:t> algorithms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86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200" b="1" noProof="1">
                <a:solidFill>
                  <a:srgbClr val="FFA000"/>
                </a:solidFill>
              </a:rPr>
              <a:t>Dijskstra's algorithm</a:t>
            </a:r>
            <a:r>
              <a:rPr lang="en-US" sz="3200" b="1" dirty="0">
                <a:solidFill>
                  <a:srgbClr val="234465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is similar to </a:t>
            </a:r>
            <a:r>
              <a:rPr lang="en-US" sz="3200" b="1" dirty="0">
                <a:solidFill>
                  <a:srgbClr val="FFA000"/>
                </a:solidFill>
              </a:rPr>
              <a:t>BFS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Use a </a:t>
            </a:r>
            <a:r>
              <a:rPr lang="en-US" sz="3200" b="1" dirty="0">
                <a:solidFill>
                  <a:srgbClr val="FFA000"/>
                </a:solidFill>
              </a:rPr>
              <a:t>priority queue</a:t>
            </a:r>
            <a:r>
              <a:rPr lang="en-US" sz="3200" b="1" dirty="0">
                <a:solidFill>
                  <a:srgbClr val="234465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instead of </a:t>
            </a:r>
            <a:r>
              <a:rPr lang="en-US" sz="3200" b="1" dirty="0">
                <a:solidFill>
                  <a:srgbClr val="FFA000"/>
                </a:solidFill>
              </a:rPr>
              <a:t>queue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Keep the shortest distances so far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Steps in </a:t>
            </a:r>
            <a:r>
              <a:rPr lang="en-US" sz="3200" noProof="1">
                <a:solidFill>
                  <a:srgbClr val="234465"/>
                </a:solidFill>
              </a:rPr>
              <a:t>Dijkstra's</a:t>
            </a:r>
            <a:r>
              <a:rPr lang="en-US" sz="3200" dirty="0">
                <a:solidFill>
                  <a:srgbClr val="234465"/>
                </a:solidFill>
              </a:rPr>
              <a:t> algorithm: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9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784239" y="2454892"/>
            <a:ext cx="2243522" cy="2251318"/>
            <a:chOff x="8928308" y="3352799"/>
            <a:chExt cx="2243522" cy="2251318"/>
          </a:xfrm>
        </p:grpSpPr>
        <p:cxnSp>
          <p:nvCxnSpPr>
            <p:cNvPr id="8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9725064" y="4689717"/>
              <a:ext cx="775300" cy="45093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0800000" flipV="1">
              <a:off x="10467494" y="422568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13" idx="4"/>
              <a:endCxn id="12" idx="0"/>
            </p:cNvCxnSpPr>
            <p:nvPr/>
          </p:nvCxnSpPr>
          <p:spPr bwMode="auto">
            <a:xfrm flipH="1">
              <a:off x="9400235" y="4003916"/>
              <a:ext cx="75809" cy="94908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13" idx="3"/>
            </p:cNvCxnSpPr>
            <p:nvPr/>
          </p:nvCxnSpPr>
          <p:spPr bwMode="auto">
            <a:xfrm>
              <a:off x="9725064" y="3908562"/>
              <a:ext cx="775300" cy="47009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9066212" y="4953000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9123876" y="3352799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FFA000"/>
                  </a:solidFill>
                  <a:latin typeface="Calibri" pitchFamily="34" charset="0"/>
                </a:rPr>
                <a:t>S</a:t>
              </a:r>
              <a:endParaRPr lang="bg-BG" sz="2800" b="1" dirty="0">
                <a:solidFill>
                  <a:srgbClr val="FFA000"/>
                </a:solidFill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28308" y="4245182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30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84108" y="3732816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56812" y="4912055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10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03377"/>
              </p:ext>
            </p:extLst>
          </p:nvPr>
        </p:nvGraphicFramePr>
        <p:xfrm>
          <a:off x="7070680" y="1328405"/>
          <a:ext cx="1853564" cy="91376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14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b="1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30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15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73420"/>
              </p:ext>
            </p:extLst>
          </p:nvPr>
        </p:nvGraphicFramePr>
        <p:xfrm>
          <a:off x="9780897" y="1328405"/>
          <a:ext cx="1855151" cy="91376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736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b="1" i="1" u="none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b="1" i="1" u="none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25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15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Right Arrow 28"/>
          <p:cNvSpPr/>
          <p:nvPr/>
        </p:nvSpPr>
        <p:spPr>
          <a:xfrm>
            <a:off x="9131941" y="1615147"/>
            <a:ext cx="476434" cy="340916"/>
          </a:xfrm>
          <a:prstGeom prst="rightArrow">
            <a:avLst/>
          </a:prstGeom>
          <a:ln w="190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3243" y="3649351"/>
            <a:ext cx="8239078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Initially calculate all direct distances d[] from S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Enqueue that start node S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While (queue not empty)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 Dequeue the nearest vertex B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 Enqueue all unvisited child nodes of B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 For each edge {B → A}, improve d[A] through B: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   d[S → A] = min(d[S → A], d[S → B] + weight[B → A])</a:t>
            </a:r>
          </a:p>
        </p:txBody>
      </p:sp>
    </p:spTree>
    <p:extLst>
      <p:ext uri="{BB962C8B-B14F-4D97-AF65-F5344CB8AC3E}">
        <p14:creationId xmlns:p14="http://schemas.microsoft.com/office/powerpoint/2010/main" val="40920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90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This course (slides, examples, demos, exercises, homework, documents, videos and other assets) is </a:t>
            </a:r>
            <a:r>
              <a:rPr lang="en-US" b="1" dirty="0">
                <a:solidFill>
                  <a:srgbClr val="234465"/>
                </a:solidFill>
              </a:rPr>
              <a:t>copyrighted content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Software University –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https://softuni.bg</a:t>
            </a:r>
            <a:endParaRPr lang="bg-BG" dirty="0">
              <a:solidFill>
                <a:srgbClr val="234465"/>
              </a:solidFill>
            </a:endParaRPr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91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3"/>
              </a:rPr>
              <a:t>softuni.bg</a:t>
            </a:r>
            <a:r>
              <a:rPr lang="en-US" sz="3000" noProof="1">
                <a:solidFill>
                  <a:srgbClr val="234465"/>
                </a:solidFill>
              </a:rPr>
              <a:t>, </a:t>
            </a:r>
            <a:r>
              <a:rPr lang="en-US" sz="3000" noProof="1">
                <a:solidFill>
                  <a:srgbClr val="234465"/>
                </a:solidFill>
                <a:hlinkClick r:id="rId4"/>
              </a:rPr>
              <a:t>about.softuni.bg</a:t>
            </a:r>
            <a:r>
              <a:rPr lang="en-US" sz="3000" noProof="1">
                <a:solidFill>
                  <a:srgbClr val="234465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Foundation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5"/>
              </a:rPr>
              <a:t>softuni.foundation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@ Facebook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6"/>
              </a:rPr>
              <a:t>facebook.com/SoftwareUniversity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Forums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  <a:hlinkClick r:id="rId7"/>
              </a:rPr>
              <a:t>forum.softuni.bg</a:t>
            </a:r>
            <a:endParaRPr lang="en-US" sz="3000" noProof="1">
              <a:solidFill>
                <a:srgbClr val="234465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FF782C-490F-4806-98D5-6E3FCE6D43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798DEF-7B78-4978-830C-59D6DB1072F8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d0d25b69-8e68-4841-9284-bd8f9504d222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7aee57a-33bc-479a-b375-2a978996707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CD8A20-9567-44ED-8BFB-B17AA3F9C8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8080</Words>
  <Application>Microsoft Office PowerPoint</Application>
  <PresentationFormat>Widescreen</PresentationFormat>
  <Paragraphs>2690</Paragraphs>
  <Slides>91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Graphs Shortest Path and MST</vt:lpstr>
      <vt:lpstr>Table of Contents</vt:lpstr>
      <vt:lpstr>Shortest Path</vt:lpstr>
      <vt:lpstr>Shortest Path in Unweighted Graph</vt:lpstr>
      <vt:lpstr>BFS Shortest Path</vt:lpstr>
      <vt:lpstr>Dijkstra's Algorithm</vt:lpstr>
      <vt:lpstr>Dijkstra's Algorithm</vt:lpstr>
      <vt:lpstr>Weighted Shortest Paths with BFS</vt:lpstr>
      <vt:lpstr>Dijkstra's Algorithm</vt:lpstr>
      <vt:lpstr>Dijkstra's Algorithm: Step #1</vt:lpstr>
      <vt:lpstr>Dijkstra's Algorithm: Step #2</vt:lpstr>
      <vt:lpstr>Dijkstra's Algorithm: Step #3</vt:lpstr>
      <vt:lpstr>Dijkstra's Algorithm: Step #4</vt:lpstr>
      <vt:lpstr>Dijkstra's Algorithm: Step #5</vt:lpstr>
      <vt:lpstr>Dijkstra's Algorithm: Step #6</vt:lpstr>
      <vt:lpstr>Dijkstra's Algorithm: Step #7</vt:lpstr>
      <vt:lpstr>Dijkstra's Algorithm: Step #8</vt:lpstr>
      <vt:lpstr>Dijkstra's Algorithm: Step #9</vt:lpstr>
      <vt:lpstr>Dijkstra's Algorithm: Step #10</vt:lpstr>
      <vt:lpstr>Dijkstra's Algorithm: Step #11</vt:lpstr>
      <vt:lpstr>Dijkstra's Algorithm: Step #12</vt:lpstr>
      <vt:lpstr>Dijkstra's Algorithm: Step #13</vt:lpstr>
      <vt:lpstr>Dijkstra's Algorithm – Pseudo Code</vt:lpstr>
      <vt:lpstr>Dijkstra's Algorithm – More Details</vt:lpstr>
      <vt:lpstr>Negative Cycles and Edges</vt:lpstr>
      <vt:lpstr>Negative Edge</vt:lpstr>
      <vt:lpstr>Negative Weight Cycles</vt:lpstr>
      <vt:lpstr>Negative Weights and Dijkstra</vt:lpstr>
      <vt:lpstr>Negative Weights and Dijkstra</vt:lpstr>
      <vt:lpstr>Negative Weights and Dijkstra</vt:lpstr>
      <vt:lpstr>Bellman-Ford Algorithm</vt:lpstr>
      <vt:lpstr>Bellman-Ford Algorithm</vt:lpstr>
      <vt:lpstr>Bellman-Ford Algorithm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Algorithm</vt:lpstr>
      <vt:lpstr>Minimum Spanning Tree (MST)</vt:lpstr>
      <vt:lpstr>Spanning Tree</vt:lpstr>
      <vt:lpstr>Minimum Spanning Tree (MST)</vt:lpstr>
      <vt:lpstr>Minimum Spanning Forest (MSF)</vt:lpstr>
      <vt:lpstr>Kruskal's Algorithm</vt:lpstr>
      <vt:lpstr>Kruskal's Algorithm</vt:lpstr>
      <vt:lpstr>Kruskal's Algorithm – Step #1</vt:lpstr>
      <vt:lpstr>Kruskal's Algorithm – Step #2</vt:lpstr>
      <vt:lpstr>Kruskal's Algorithm – Step #3</vt:lpstr>
      <vt:lpstr>Kruskal's Algorithm – Step #4</vt:lpstr>
      <vt:lpstr>Kruskal's Algorithm – Step #5</vt:lpstr>
      <vt:lpstr>Kruskal's Algorithm – Step #6</vt:lpstr>
      <vt:lpstr>Kruskal's Algorithm – Step #7</vt:lpstr>
      <vt:lpstr>Kruskal's Algorithm – Step #8</vt:lpstr>
      <vt:lpstr>Kruskal's Algorithm – Step #9</vt:lpstr>
      <vt:lpstr>Kruskal's Algorithm – Step #10</vt:lpstr>
      <vt:lpstr>Kruskal's Algorithm – Step #11</vt:lpstr>
      <vt:lpstr>Kruskal's Algorithm – Step #12</vt:lpstr>
      <vt:lpstr>Kruskal's Algorithm – Pseudo Code</vt:lpstr>
      <vt:lpstr>Prim's Algorithm</vt:lpstr>
      <vt:lpstr>Prim's Algorithm</vt:lpstr>
      <vt:lpstr>Prim's Algorithm – Step #1</vt:lpstr>
      <vt:lpstr>Prim's Algorithm – Step #2</vt:lpstr>
      <vt:lpstr>Prim's Algorithm – Step #3</vt:lpstr>
      <vt:lpstr>Prim's Algorithm – Step #4</vt:lpstr>
      <vt:lpstr>Prim's Algorithm – Step #5</vt:lpstr>
      <vt:lpstr>Prim's Algorithm – Step #6</vt:lpstr>
      <vt:lpstr>Prim's Algorithm – Step #7</vt:lpstr>
      <vt:lpstr>Prim's Algorithm – Step #8</vt:lpstr>
      <vt:lpstr>Prim's Algorithm – Step #9</vt:lpstr>
      <vt:lpstr>Prim's Algorithm – Step #10</vt:lpstr>
      <vt:lpstr>Prim's Algorithm – Step #11</vt:lpstr>
      <vt:lpstr>Prim's Algorithm – Step #12</vt:lpstr>
      <vt:lpstr>Prim's Algorithm – Step #13</vt:lpstr>
      <vt:lpstr>Prim's Algorithm (with Priority Queue)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with CSharp - Graphs, Dijkstra, MST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373</cp:revision>
  <dcterms:created xsi:type="dcterms:W3CDTF">2018-05-23T13:08:44Z</dcterms:created>
  <dcterms:modified xsi:type="dcterms:W3CDTF">2022-07-21T09:11:02Z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