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9"/>
  </p:notesMasterIdLst>
  <p:handoutMasterIdLst>
    <p:handoutMasterId r:id="rId80"/>
  </p:handoutMasterIdLst>
  <p:sldIdLst>
    <p:sldId id="503" r:id="rId2"/>
    <p:sldId id="276" r:id="rId3"/>
    <p:sldId id="548" r:id="rId4"/>
    <p:sldId id="549" r:id="rId5"/>
    <p:sldId id="550" r:id="rId6"/>
    <p:sldId id="551" r:id="rId7"/>
    <p:sldId id="552" r:id="rId8"/>
    <p:sldId id="504" r:id="rId9"/>
    <p:sldId id="505" r:id="rId10"/>
    <p:sldId id="506" r:id="rId11"/>
    <p:sldId id="507" r:id="rId12"/>
    <p:sldId id="508" r:id="rId13"/>
    <p:sldId id="554" r:id="rId14"/>
    <p:sldId id="555" r:id="rId15"/>
    <p:sldId id="556" r:id="rId16"/>
    <p:sldId id="557" r:id="rId17"/>
    <p:sldId id="558" r:id="rId18"/>
    <p:sldId id="559" r:id="rId19"/>
    <p:sldId id="560" r:id="rId20"/>
    <p:sldId id="561" r:id="rId21"/>
    <p:sldId id="562" r:id="rId22"/>
    <p:sldId id="563" r:id="rId23"/>
    <p:sldId id="564" r:id="rId24"/>
    <p:sldId id="565" r:id="rId25"/>
    <p:sldId id="567" r:id="rId26"/>
    <p:sldId id="509" r:id="rId27"/>
    <p:sldId id="510" r:id="rId28"/>
    <p:sldId id="511" r:id="rId29"/>
    <p:sldId id="512" r:id="rId30"/>
    <p:sldId id="513" r:id="rId31"/>
    <p:sldId id="514" r:id="rId32"/>
    <p:sldId id="515" r:id="rId33"/>
    <p:sldId id="516" r:id="rId34"/>
    <p:sldId id="517" r:id="rId35"/>
    <p:sldId id="518" r:id="rId36"/>
    <p:sldId id="519" r:id="rId37"/>
    <p:sldId id="520" r:id="rId38"/>
    <p:sldId id="521" r:id="rId39"/>
    <p:sldId id="522" r:id="rId40"/>
    <p:sldId id="523" r:id="rId41"/>
    <p:sldId id="524" r:id="rId42"/>
    <p:sldId id="525" r:id="rId43"/>
    <p:sldId id="547" r:id="rId44"/>
    <p:sldId id="615" r:id="rId45"/>
    <p:sldId id="572" r:id="rId46"/>
    <p:sldId id="570" r:id="rId47"/>
    <p:sldId id="629" r:id="rId48"/>
    <p:sldId id="630" r:id="rId49"/>
    <p:sldId id="631" r:id="rId50"/>
    <p:sldId id="632" r:id="rId51"/>
    <p:sldId id="633" r:id="rId52"/>
    <p:sldId id="634" r:id="rId53"/>
    <p:sldId id="635" r:id="rId54"/>
    <p:sldId id="636" r:id="rId55"/>
    <p:sldId id="637" r:id="rId56"/>
    <p:sldId id="638" r:id="rId57"/>
    <p:sldId id="639" r:id="rId58"/>
    <p:sldId id="640" r:id="rId59"/>
    <p:sldId id="614" r:id="rId60"/>
    <p:sldId id="571" r:id="rId61"/>
    <p:sldId id="576" r:id="rId62"/>
    <p:sldId id="579" r:id="rId63"/>
    <p:sldId id="628" r:id="rId64"/>
    <p:sldId id="625" r:id="rId65"/>
    <p:sldId id="624" r:id="rId66"/>
    <p:sldId id="577" r:id="rId67"/>
    <p:sldId id="578" r:id="rId68"/>
    <p:sldId id="617" r:id="rId69"/>
    <p:sldId id="618" r:id="rId70"/>
    <p:sldId id="619" r:id="rId71"/>
    <p:sldId id="582" r:id="rId72"/>
    <p:sldId id="349" r:id="rId73"/>
    <p:sldId id="401" r:id="rId74"/>
    <p:sldId id="641" r:id="rId75"/>
    <p:sldId id="608" r:id="rId76"/>
    <p:sldId id="493" r:id="rId77"/>
    <p:sldId id="405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</p14:sldIdLst>
        </p14:section>
        <p14:section name="Searching Algorithms" id="{66DCFE1F-60FD-44F2-BE82-706DDBC14898}">
          <p14:sldIdLst>
            <p14:sldId id="548"/>
            <p14:sldId id="549"/>
            <p14:sldId id="550"/>
            <p14:sldId id="551"/>
            <p14:sldId id="552"/>
          </p14:sldIdLst>
        </p14:section>
        <p14:section name="Simple Sorting Algorithms" id="{025A594A-83BB-4580-8EC7-6167D68A791D}">
          <p14:sldIdLst>
            <p14:sldId id="504"/>
            <p14:sldId id="505"/>
            <p14:sldId id="506"/>
            <p14:sldId id="507"/>
            <p14:sldId id="508"/>
          </p14:sldIdLst>
        </p14:section>
        <p14:section name="Selection Sort" id="{24493922-A796-482A-97EE-DA0CD041A266}">
          <p14:sldIdLst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7"/>
          </p14:sldIdLst>
        </p14:section>
        <p14:section name="Bubble Sort" id="{CB35E369-827B-4361-9050-5637832CF5C5}">
          <p14:sldIdLst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47"/>
            <p14:sldId id="615"/>
            <p14:sldId id="572"/>
          </p14:sldIdLst>
        </p14:section>
        <p14:section name="Insertion Sort" id="{083D9DFE-1D14-4909-903E-79602C1B9D8C}">
          <p14:sldIdLst>
            <p14:sldId id="570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14"/>
            <p14:sldId id="571"/>
          </p14:sldIdLst>
        </p14:section>
        <p14:section name="Advanced Sorting Algorithm" id="{67A0AD46-134D-4F7E-91B8-018C10858330}">
          <p14:sldIdLst>
            <p14:sldId id="576"/>
          </p14:sldIdLst>
        </p14:section>
        <p14:section name="Quick Sort" id="{57DC200B-BA6D-488B-B7AA-85615B460C2D}">
          <p14:sldIdLst>
            <p14:sldId id="579"/>
            <p14:sldId id="628"/>
            <p14:sldId id="625"/>
            <p14:sldId id="624"/>
          </p14:sldIdLst>
        </p14:section>
        <p14:section name="Merge Sort" id="{8FA1EF52-1B77-4244-A92F-3632AE6EF998}">
          <p14:sldIdLst>
            <p14:sldId id="577"/>
            <p14:sldId id="578"/>
            <p14:sldId id="617"/>
            <p14:sldId id="618"/>
            <p14:sldId id="619"/>
            <p14:sldId id="582"/>
          </p14:sldIdLst>
        </p14:section>
        <p14:section name="Conclusion" id="{E19D07F1-86E2-47E9-B2AB-7ADC4F89DC12}">
          <p14:sldIdLst>
            <p14:sldId id="349"/>
            <p14:sldId id="401"/>
            <p14:sldId id="641"/>
            <p14:sldId id="60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4849" autoAdjust="0"/>
  </p:normalViewPr>
  <p:slideViewPr>
    <p:cSldViewPr showGuides="1">
      <p:cViewPr varScale="1">
        <p:scale>
          <a:sx n="51" d="100"/>
          <a:sy n="51" d="100"/>
        </p:scale>
        <p:origin x="960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11.7.2022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7077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40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1.png"/><Relationship Id="rId7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1.png"/><Relationship Id="rId7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1.png"/><Relationship Id="rId7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43.png"/><Relationship Id="rId10" Type="http://schemas.openxmlformats.org/officeDocument/2006/relationships/image" Target="../media/image39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1.png"/><Relationship Id="rId7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39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39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39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39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armstrong.edu/liang/animation/web/BinarySearch.html" TargetMode="External"/><Relationship Id="rId2" Type="http://schemas.openxmlformats.org/officeDocument/2006/relationships/hyperlink" Target="https://en.wikipedia.org/wiki/Binary_search_algorithm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sv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57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52.png"/><Relationship Id="rId21" Type="http://schemas.openxmlformats.org/officeDocument/2006/relationships/image" Target="../media/image61.png"/><Relationship Id="rId7" Type="http://schemas.openxmlformats.org/officeDocument/2006/relationships/image" Target="../media/image5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59.png"/><Relationship Id="rId25" Type="http://schemas.openxmlformats.org/officeDocument/2006/relationships/image" Target="../media/image6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56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53.png"/><Relationship Id="rId15" Type="http://schemas.openxmlformats.org/officeDocument/2006/relationships/image" Target="../media/image58.jpeg"/><Relationship Id="rId23" Type="http://schemas.openxmlformats.org/officeDocument/2006/relationships/image" Target="../media/image6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60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5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6.png"/><Relationship Id="rId4" Type="http://schemas.openxmlformats.org/officeDocument/2006/relationships/hyperlink" Target="https://softuni.bg/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3072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Binary Search, Selection, Bubble Sort, Insertion, </a:t>
            </a:r>
            <a:r>
              <a:rPr lang="en-US" dirty="0" err="1"/>
              <a:t>QuickSort</a:t>
            </a:r>
            <a:r>
              <a:rPr lang="en-US" dirty="0"/>
              <a:t> and </a:t>
            </a:r>
            <a:r>
              <a:rPr lang="en-US" dirty="0" err="1"/>
              <a:t>MergerSort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and Sorting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4446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Efficient sorting algorithms are important for:</a:t>
            </a:r>
          </a:p>
          <a:p>
            <a:pPr lvl="1"/>
            <a:r>
              <a:rPr lang="en-US" dirty="0"/>
              <a:t>Producing human-readable output</a:t>
            </a:r>
          </a:p>
          <a:p>
            <a:pPr lvl="1"/>
            <a:r>
              <a:rPr lang="en-US" noProof="1"/>
              <a:t>Canonicalizing</a:t>
            </a:r>
            <a:r>
              <a:rPr lang="en-US" dirty="0"/>
              <a:t> data – making data uniquely arranged</a:t>
            </a:r>
          </a:p>
          <a:p>
            <a:pPr lvl="1"/>
            <a:r>
              <a:rPr lang="en-US" dirty="0"/>
              <a:t>In conjunction with other algorithms, like binary searching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 of sorting: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65382"/>
              </p:ext>
            </p:extLst>
          </p:nvPr>
        </p:nvGraphicFramePr>
        <p:xfrm>
          <a:off x="1981200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1" y="4782312"/>
            <a:ext cx="2045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Unsorted list</a:t>
            </a:r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49783"/>
              </p:ext>
            </p:extLst>
          </p:nvPr>
        </p:nvGraphicFramePr>
        <p:xfrm>
          <a:off x="7478552" y="5410200"/>
          <a:ext cx="2667000" cy="438912"/>
        </p:xfrm>
        <a:graphic>
          <a:graphicData uri="http://schemas.openxmlformats.org/drawingml/2006/table">
            <a:tbl>
              <a:tblPr/>
              <a:tblGrid>
                <a:gridCol w="53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83353" y="4782312"/>
            <a:ext cx="1649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Sorted list</a:t>
            </a:r>
          </a:p>
        </p:txBody>
      </p:sp>
      <p:pic>
        <p:nvPicPr>
          <p:cNvPr id="2050" name="Picture 2" descr="http://www.magister.fi/wp-content/uploads/2012/10/process_automa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620" y="5087112"/>
            <a:ext cx="1085088" cy="10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4887752" y="5620512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92752" y="5615346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2600" y="4746314"/>
            <a:ext cx="970810" cy="354604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sorting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48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Algorithms: </a:t>
            </a:r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0460" y="1211264"/>
            <a:ext cx="11885612" cy="5570537"/>
          </a:xfrm>
        </p:spPr>
        <p:txBody>
          <a:bodyPr>
            <a:normAutofit/>
          </a:bodyPr>
          <a:lstStyle/>
          <a:p>
            <a:r>
              <a:rPr lang="en-US" dirty="0"/>
              <a:t>Sorting algorithms are often classified by:</a:t>
            </a:r>
          </a:p>
          <a:p>
            <a:pPr lvl="1"/>
            <a:r>
              <a:rPr lang="en-US" dirty="0"/>
              <a:t>Computational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and memory usage</a:t>
            </a:r>
          </a:p>
          <a:p>
            <a:pPr lvl="2"/>
            <a:r>
              <a:rPr lang="en-US" dirty="0"/>
              <a:t>Worst, average and best-case behavior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Recursive</a:t>
            </a:r>
            <a:r>
              <a:rPr lang="en-US" dirty="0"/>
              <a:t> / non-recursive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Stability</a:t>
            </a:r>
            <a:r>
              <a:rPr lang="en-US" dirty="0"/>
              <a:t> – stable / unstable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Comparison-based</a:t>
            </a:r>
            <a:r>
              <a:rPr lang="en-US" dirty="0"/>
              <a:t> sort / </a:t>
            </a:r>
            <a:r>
              <a:rPr lang="en-US"/>
              <a:t>non-comparison based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024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Stability of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8027" y="1150939"/>
            <a:ext cx="8037513" cy="557053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Stable</a:t>
            </a:r>
            <a:r>
              <a:rPr lang="en-US" dirty="0"/>
              <a:t> sorting algorithms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Maintain the order of equal elements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If two items compare as equal, their </a:t>
            </a:r>
            <a:br>
              <a:rPr lang="en-US" dirty="0"/>
            </a:br>
            <a:r>
              <a:rPr lang="en-US" dirty="0"/>
              <a:t>relative order is preserved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Unstable</a:t>
            </a:r>
            <a:r>
              <a:rPr lang="en-US" dirty="0"/>
              <a:t> sorting algorithms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Rearrange the equal elements in </a:t>
            </a:r>
            <a:br>
              <a:rPr lang="en-US" dirty="0"/>
            </a:br>
            <a:r>
              <a:rPr lang="en-US" dirty="0"/>
              <a:t>unpredictable order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/>
              <a:t>Often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have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used for equality comparing</a:t>
            </a:r>
          </a:p>
        </p:txBody>
      </p:sp>
      <p:pic>
        <p:nvPicPr>
          <p:cNvPr id="1026" name="Picture 2" descr="File:Sorting stability playing card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398494"/>
            <a:ext cx="2950464" cy="4876800"/>
          </a:xfrm>
          <a:prstGeom prst="roundRect">
            <a:avLst>
              <a:gd name="adj" fmla="val 97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126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Selection sort </a:t>
            </a:r>
            <a:r>
              <a:rPr lang="en-US" sz="3600" dirty="0"/>
              <a:t>– simple, but inefficient algorithm</a:t>
            </a:r>
          </a:p>
          <a:p>
            <a:pPr lvl="1"/>
            <a:r>
              <a:rPr lang="en-US" sz="3200" dirty="0"/>
              <a:t>Swap the first with the min element on the right, then the second, etc.</a:t>
            </a:r>
          </a:p>
          <a:p>
            <a:pPr lvl="1"/>
            <a:r>
              <a:rPr lang="en-US" sz="3200" dirty="0"/>
              <a:t>Memory: </a:t>
            </a:r>
            <a:r>
              <a:rPr lang="en-US" sz="3200" b="1" dirty="0">
                <a:solidFill>
                  <a:schemeClr val="bg1"/>
                </a:solidFill>
              </a:rPr>
              <a:t>O(1)</a:t>
            </a:r>
          </a:p>
          <a:p>
            <a:pPr lvl="1"/>
            <a:r>
              <a:rPr lang="en-US" sz="3200" dirty="0"/>
              <a:t>Time: </a:t>
            </a:r>
            <a:r>
              <a:rPr lang="en-US" sz="3200" b="1" dirty="0">
                <a:solidFill>
                  <a:schemeClr val="bg1"/>
                </a:solidFill>
              </a:rPr>
              <a:t>O(n</a:t>
            </a:r>
            <a:r>
              <a:rPr lang="en-US" sz="3200" b="1" baseline="30000" dirty="0">
                <a:solidFill>
                  <a:schemeClr val="bg1"/>
                </a:solidFill>
              </a:rPr>
              <a:t>2</a:t>
            </a:r>
            <a:r>
              <a:rPr lang="en-US" sz="3200" b="1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3200" dirty="0"/>
              <a:t>Stable: No</a:t>
            </a:r>
          </a:p>
          <a:p>
            <a:pPr lvl="1"/>
            <a:r>
              <a:rPr lang="en-US" sz="3200" dirty="0"/>
              <a:t>Method: Selection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</p:spTree>
    <p:extLst>
      <p:ext uri="{BB962C8B-B14F-4D97-AF65-F5344CB8AC3E}">
        <p14:creationId xmlns:p14="http://schemas.microsoft.com/office/powerpoint/2010/main" val="6091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46D733C-C1A2-49C5-9BFF-6019DBC59968}"/>
              </a:ext>
            </a:extLst>
          </p:cNvPr>
          <p:cNvSpPr txBox="1"/>
          <p:nvPr/>
        </p:nvSpPr>
        <p:spPr>
          <a:xfrm>
            <a:off x="1428061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088F59-B825-467E-AD34-4DB2AE3C05A7}"/>
              </a:ext>
            </a:extLst>
          </p:cNvPr>
          <p:cNvSpPr txBox="1"/>
          <p:nvPr/>
        </p:nvSpPr>
        <p:spPr>
          <a:xfrm>
            <a:off x="5608024" y="247165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6470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2445687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9662737" y="2445478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464192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3441657" y="247165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6622513" y="247165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269512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4483828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4592512" y="221998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686794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5500637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5609321" y="221998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512996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6486882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6595566" y="221998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199997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Algorithms</a:t>
            </a:r>
          </a:p>
          <a:p>
            <a:pPr lvl="1"/>
            <a:r>
              <a:rPr lang="en-US" dirty="0"/>
              <a:t>Linear Search</a:t>
            </a:r>
          </a:p>
          <a:p>
            <a:pPr lvl="1"/>
            <a:r>
              <a:rPr lang="en-US" dirty="0"/>
              <a:t>Binary Search</a:t>
            </a:r>
            <a:endParaRPr lang="bg-BG" dirty="0"/>
          </a:p>
          <a:p>
            <a:r>
              <a:rPr lang="en-US" dirty="0"/>
              <a:t>Simple Sorting Algorithms</a:t>
            </a:r>
          </a:p>
          <a:p>
            <a:pPr lvl="1"/>
            <a:r>
              <a:rPr lang="en-US" dirty="0"/>
              <a:t>Selection, Bubble Sort and Insertion</a:t>
            </a:r>
          </a:p>
          <a:p>
            <a:r>
              <a:rPr lang="en-US" dirty="0"/>
              <a:t>Advanced Sorting Algorithms</a:t>
            </a:r>
          </a:p>
          <a:p>
            <a:pPr lvl="1"/>
            <a:r>
              <a:rPr lang="en-US" noProof="1"/>
              <a:t>QuickSort</a:t>
            </a:r>
            <a:r>
              <a:rPr lang="en-US" dirty="0"/>
              <a:t>, </a:t>
            </a:r>
            <a:r>
              <a:rPr lang="en-US" noProof="1"/>
              <a:t>MergeSort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7526241" y="2514600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8647338" y="251460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279175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85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98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8531095" y="2500007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8639779" y="2207236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182086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85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98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1DE611-BCBD-46BF-9DCA-4EB07BAC642B}"/>
              </a:ext>
            </a:extLst>
          </p:cNvPr>
          <p:cNvSpPr txBox="1"/>
          <p:nvPr/>
        </p:nvSpPr>
        <p:spPr>
          <a:xfrm>
            <a:off x="9544334" y="2476937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</a:t>
            </a:r>
            <a:endParaRPr lang="bg-B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82B98-5FDF-438E-9BE3-1509F71D5081}"/>
              </a:ext>
            </a:extLst>
          </p:cNvPr>
          <p:cNvSpPr txBox="1"/>
          <p:nvPr/>
        </p:nvSpPr>
        <p:spPr>
          <a:xfrm>
            <a:off x="9653018" y="2184166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610549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85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98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30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96" y="2974417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75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2" y="2960905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85" y="2968698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98" y="2960905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002" y="2968698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07" y="2971800"/>
            <a:ext cx="932848" cy="135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74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6BFD89-1DEC-4C2D-BAC1-C7147D6E1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16397" y="1989000"/>
            <a:ext cx="10159206" cy="2622550"/>
          </a:xfrm>
        </p:spPr>
        <p:txBody>
          <a:bodyPr/>
          <a:lstStyle/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499" dirty="0"/>
              <a:t>for </a:t>
            </a:r>
            <a:r>
              <a:rPr lang="en-US" altLang="en-US" sz="2499" dirty="0" err="1"/>
              <a:t>idx</a:t>
            </a:r>
            <a:r>
              <a:rPr lang="en-US" altLang="en-US" sz="2499" dirty="0"/>
              <a:t> in range(</a:t>
            </a:r>
            <a:r>
              <a:rPr lang="en-US" altLang="en-US" sz="2499" dirty="0" err="1"/>
              <a:t>len</a:t>
            </a:r>
            <a:r>
              <a:rPr lang="en-US" altLang="en-US" sz="2499" dirty="0"/>
              <a:t>(</a:t>
            </a:r>
            <a:r>
              <a:rPr lang="en-US" altLang="en-US" sz="2499" dirty="0" err="1"/>
              <a:t>nums</a:t>
            </a:r>
            <a:r>
              <a:rPr lang="en-US" altLang="en-US" sz="2499" dirty="0"/>
              <a:t>)):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499" dirty="0"/>
              <a:t>    </a:t>
            </a:r>
            <a:r>
              <a:rPr lang="en-US" altLang="en-US" sz="2499" dirty="0" err="1"/>
              <a:t>min_idx</a:t>
            </a:r>
            <a:r>
              <a:rPr lang="en-US" altLang="en-US" sz="2499" dirty="0"/>
              <a:t> = </a:t>
            </a:r>
            <a:r>
              <a:rPr lang="en-US" altLang="en-US" sz="2499" dirty="0" err="1"/>
              <a:t>idx</a:t>
            </a:r>
            <a:endParaRPr lang="en-US" altLang="en-US" sz="2499" dirty="0"/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499" dirty="0"/>
              <a:t>    for </a:t>
            </a:r>
            <a:r>
              <a:rPr lang="en-US" altLang="en-US" sz="2499" dirty="0" err="1"/>
              <a:t>curr_idx</a:t>
            </a:r>
            <a:r>
              <a:rPr lang="en-US" altLang="en-US" sz="2499" dirty="0"/>
              <a:t> in range(</a:t>
            </a:r>
            <a:r>
              <a:rPr lang="en-US" altLang="en-US" sz="2499" dirty="0" err="1"/>
              <a:t>idx</a:t>
            </a:r>
            <a:r>
              <a:rPr lang="en-US" altLang="en-US" sz="2499" dirty="0"/>
              <a:t> + 1, </a:t>
            </a:r>
            <a:r>
              <a:rPr lang="en-US" altLang="en-US" sz="2499" dirty="0" err="1"/>
              <a:t>len</a:t>
            </a:r>
            <a:r>
              <a:rPr lang="en-US" altLang="en-US" sz="2499" dirty="0"/>
              <a:t>(</a:t>
            </a:r>
            <a:r>
              <a:rPr lang="en-US" altLang="en-US" sz="2499" dirty="0" err="1"/>
              <a:t>nums</a:t>
            </a:r>
            <a:r>
              <a:rPr lang="en-US" altLang="en-US" sz="2499" dirty="0"/>
              <a:t>)):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499" dirty="0"/>
              <a:t>        if </a:t>
            </a:r>
            <a:r>
              <a:rPr lang="en-US" altLang="en-US" sz="2499" dirty="0" err="1"/>
              <a:t>nums</a:t>
            </a:r>
            <a:r>
              <a:rPr lang="en-US" altLang="en-US" sz="2499" dirty="0"/>
              <a:t>[</a:t>
            </a:r>
            <a:r>
              <a:rPr lang="en-US" altLang="en-US" sz="2499" dirty="0" err="1"/>
              <a:t>curr_idx</a:t>
            </a:r>
            <a:r>
              <a:rPr lang="en-US" altLang="en-US" sz="2499" dirty="0"/>
              <a:t>] &lt; </a:t>
            </a:r>
            <a:r>
              <a:rPr lang="en-US" altLang="en-US" sz="2499" dirty="0" err="1"/>
              <a:t>nums</a:t>
            </a:r>
            <a:r>
              <a:rPr lang="en-US" altLang="en-US" sz="2499" dirty="0"/>
              <a:t>[</a:t>
            </a:r>
            <a:r>
              <a:rPr lang="en-US" altLang="en-US" sz="2499" dirty="0" err="1"/>
              <a:t>min_idx</a:t>
            </a:r>
            <a:r>
              <a:rPr lang="en-US" altLang="en-US" sz="2499" dirty="0"/>
              <a:t>]:</a:t>
            </a:r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499" dirty="0"/>
              <a:t>            </a:t>
            </a:r>
            <a:r>
              <a:rPr lang="en-US" altLang="en-US" sz="2499" dirty="0" err="1"/>
              <a:t>min_idx</a:t>
            </a:r>
            <a:r>
              <a:rPr lang="en-US" altLang="en-US" sz="2499" dirty="0"/>
              <a:t> = </a:t>
            </a:r>
            <a:r>
              <a:rPr lang="en-US" altLang="en-US" sz="2499" dirty="0" err="1"/>
              <a:t>curr_idx</a:t>
            </a:r>
            <a:endParaRPr lang="en-US" altLang="en-US" sz="2499" dirty="0"/>
          </a:p>
          <a:p>
            <a:pPr defTabSz="9144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499" dirty="0"/>
              <a:t>    </a:t>
            </a:r>
            <a:r>
              <a:rPr lang="en-US" altLang="en-US" sz="2499" dirty="0" err="1"/>
              <a:t>nums</a:t>
            </a:r>
            <a:r>
              <a:rPr lang="en-US" altLang="en-US" sz="2499" dirty="0"/>
              <a:t>[</a:t>
            </a:r>
            <a:r>
              <a:rPr lang="en-US" altLang="en-US" sz="2499" dirty="0" err="1"/>
              <a:t>idx</a:t>
            </a:r>
            <a:r>
              <a:rPr lang="en-US" altLang="en-US" sz="2499" dirty="0"/>
              <a:t>], </a:t>
            </a:r>
            <a:r>
              <a:rPr lang="en-US" altLang="en-US" sz="2499" dirty="0" err="1"/>
              <a:t>nums</a:t>
            </a:r>
            <a:r>
              <a:rPr lang="en-US" altLang="en-US" sz="2499" dirty="0"/>
              <a:t>[</a:t>
            </a:r>
            <a:r>
              <a:rPr lang="en-US" altLang="en-US" sz="2499" dirty="0" err="1"/>
              <a:t>min_idx</a:t>
            </a:r>
            <a:r>
              <a:rPr lang="en-US" altLang="en-US" sz="2499" dirty="0"/>
              <a:t>] = </a:t>
            </a:r>
            <a:r>
              <a:rPr lang="en-US" altLang="en-US" sz="2499" dirty="0" err="1"/>
              <a:t>nums</a:t>
            </a:r>
            <a:r>
              <a:rPr lang="en-US" altLang="en-US" sz="2499" dirty="0"/>
              <a:t>[</a:t>
            </a:r>
            <a:r>
              <a:rPr lang="en-US" altLang="en-US" sz="2499" dirty="0" err="1"/>
              <a:t>min_idx</a:t>
            </a:r>
            <a:r>
              <a:rPr lang="en-US" altLang="en-US" sz="2499" dirty="0"/>
              <a:t>], </a:t>
            </a:r>
            <a:r>
              <a:rPr lang="en-US" altLang="en-US" sz="2499" dirty="0" err="1"/>
              <a:t>nums</a:t>
            </a:r>
            <a:r>
              <a:rPr lang="en-US" altLang="en-US" sz="2499" dirty="0"/>
              <a:t>[</a:t>
            </a:r>
            <a:r>
              <a:rPr lang="en-US" altLang="en-US" sz="2499" dirty="0" err="1"/>
              <a:t>idx</a:t>
            </a:r>
            <a:r>
              <a:rPr lang="en-US" altLang="en-US" sz="2499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3C25AA-25E6-4AF5-90DB-AFBACFF6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Code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6707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Bubble sort </a:t>
            </a:r>
            <a:r>
              <a:rPr lang="en-US" sz="3200" dirty="0"/>
              <a:t>– simple, but inefficient algorithm </a:t>
            </a:r>
          </a:p>
          <a:p>
            <a:pPr>
              <a:buClr>
                <a:schemeClr val="tx1"/>
              </a:buClr>
            </a:pPr>
            <a:r>
              <a:rPr lang="en-US" sz="3000" dirty="0"/>
              <a:t>Swaps to neighbor elements when not in order until sorted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Memory: </a:t>
            </a:r>
            <a:r>
              <a:rPr lang="en-US" sz="30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Time: </a:t>
            </a:r>
            <a:r>
              <a:rPr lang="en-US" sz="3000" b="1" dirty="0">
                <a:solidFill>
                  <a:schemeClr val="bg1"/>
                </a:solidFill>
              </a:rPr>
              <a:t>O(n</a:t>
            </a:r>
            <a:r>
              <a:rPr lang="en-US" sz="3000" b="1" baseline="30000" dirty="0">
                <a:solidFill>
                  <a:schemeClr val="bg1"/>
                </a:solidFill>
              </a:rPr>
              <a:t>2</a:t>
            </a:r>
            <a:r>
              <a:rPr lang="en-US" sz="3000" b="1" dirty="0">
                <a:solidFill>
                  <a:schemeClr val="bg1"/>
                </a:solidFill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Stable: Yes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Method: Exchanging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657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521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7623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43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95728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08141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383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52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4166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54080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8555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Searching Algorithms</a:t>
            </a:r>
          </a:p>
        </p:txBody>
      </p:sp>
      <p:grpSp>
        <p:nvGrpSpPr>
          <p:cNvPr id="4" name="Групиране 3">
            <a:extLst>
              <a:ext uri="{FF2B5EF4-FFF2-40B4-BE49-F238E27FC236}">
                <a16:creationId xmlns:a16="http://schemas.microsoft.com/office/drawing/2014/main" id="{5C3C42E2-60C5-4C88-B550-3EE0C9729CBA}"/>
              </a:ext>
            </a:extLst>
          </p:cNvPr>
          <p:cNvGrpSpPr/>
          <p:nvPr/>
        </p:nvGrpSpPr>
        <p:grpSpPr>
          <a:xfrm>
            <a:off x="4888508" y="1494000"/>
            <a:ext cx="2414983" cy="2414983"/>
            <a:chOff x="4888508" y="1494000"/>
            <a:chExt cx="2414983" cy="2414983"/>
          </a:xfrm>
        </p:grpSpPr>
        <p:pic>
          <p:nvPicPr>
            <p:cNvPr id="7" name="Graphic 8" descr="Magnifying glass">
              <a:extLst>
                <a:ext uri="{FF2B5EF4-FFF2-40B4-BE49-F238E27FC236}">
                  <a16:creationId xmlns:a16="http://schemas.microsoft.com/office/drawing/2014/main" id="{C1339936-A6D4-48A7-AC11-7BBEE79EC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contras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88508" y="1494000"/>
              <a:ext cx="2414983" cy="2414983"/>
            </a:xfrm>
            <a:prstGeom prst="rect">
              <a:avLst/>
            </a:prstGeom>
          </p:spPr>
        </p:pic>
        <p:pic>
          <p:nvPicPr>
            <p:cNvPr id="8" name="Graphic 12" descr="Newspaper">
              <a:extLst>
                <a:ext uri="{FF2B5EF4-FFF2-40B4-BE49-F238E27FC236}">
                  <a16:creationId xmlns:a16="http://schemas.microsoft.com/office/drawing/2014/main" id="{CB33DEAB-DE8C-4903-AD98-E246533B7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41000" y="1854000"/>
              <a:ext cx="1247741" cy="1247741"/>
            </a:xfrm>
            <a:prstGeom prst="rect">
              <a:avLst/>
            </a:prstGeom>
          </p:spPr>
        </p:pic>
      </p:grp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Linear </a:t>
            </a:r>
            <a:r>
              <a:rPr lang="en-US"/>
              <a:t>and Binary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2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6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89213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629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7915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915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9956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933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6975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821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0719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81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8247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9489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9494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88392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981619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2825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9799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401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4194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2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19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15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745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250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10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06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3561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14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895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8768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728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9176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58674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68634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581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Search algorithm </a:t>
            </a:r>
            <a:r>
              <a:rPr lang="en-US" dirty="0"/>
              <a:t>== an algorithm for finding an item with </a:t>
            </a:r>
            <a:br>
              <a:rPr lang="bg-BG" dirty="0"/>
            </a:br>
            <a:r>
              <a:rPr lang="en-US" dirty="0"/>
              <a:t>specified properties among a collection of items</a:t>
            </a:r>
          </a:p>
          <a:p>
            <a:r>
              <a:rPr lang="en-US" dirty="0"/>
              <a:t>Different types of searching algorithms:</a:t>
            </a:r>
          </a:p>
          <a:p>
            <a:pPr lvl="1"/>
            <a:r>
              <a:rPr lang="en-US" dirty="0"/>
              <a:t>For sub-structures of a given structure</a:t>
            </a:r>
          </a:p>
          <a:p>
            <a:pPr lvl="2"/>
            <a:r>
              <a:rPr lang="en-US" dirty="0"/>
              <a:t>A graph, a string, a finite group</a:t>
            </a:r>
          </a:p>
          <a:p>
            <a:pPr lvl="1"/>
            <a:r>
              <a:rPr lang="en-US" dirty="0"/>
              <a:t>Search for the min / max of a function,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87498"/>
            <a:ext cx="9506047" cy="882654"/>
          </a:xfrm>
        </p:spPr>
        <p:txBody>
          <a:bodyPr/>
          <a:lstStyle/>
          <a:p>
            <a:r>
              <a:rPr lang="en-US" dirty="0"/>
              <a:t>Search Algorithm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722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65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7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685800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7854027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9936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96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876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8872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949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00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78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42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6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513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27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03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074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76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728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BubbleSort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69601" y="2079000"/>
            <a:ext cx="9852798" cy="2093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nums = [1, 3, 4, 2, 5, 6]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for i in range(len(nums)):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for j in range(1, len(nums) - i):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  if nums[j - 1] &gt; nums[j]: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          nums[j], nums[j - 1] = nums[j - 1], nums[j]</a:t>
            </a:r>
            <a:endParaRPr lang="en-US" sz="25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468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40489A-542D-45B3-B4EC-FDD68A5F16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883805-36B0-4ABC-97A5-A05FD011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5D8A0F-DB1E-482A-9E1A-8EBAFBA65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000" y="1584000"/>
            <a:ext cx="9630000" cy="39525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nums = [1, 3, 4, 2, 5, 6]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is_sorted = False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 = 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not is_sorted: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is_sorted = True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for j in range(1, len(nums) - i):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if nums[j - 1] &gt; nums[j]: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nums[j], nums[j - 1] = nums[j - 1], nums[j]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is_sorted = False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 += 1</a:t>
            </a:r>
          </a:p>
        </p:txBody>
      </p:sp>
    </p:spTree>
    <p:extLst>
      <p:ext uri="{BB962C8B-B14F-4D97-AF65-F5344CB8AC3E}">
        <p14:creationId xmlns:p14="http://schemas.microsoft.com/office/powerpoint/2010/main" val="328192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Sorting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571464"/>
              </p:ext>
            </p:extLst>
          </p:nvPr>
        </p:nvGraphicFramePr>
        <p:xfrm>
          <a:off x="199511" y="3294000"/>
          <a:ext cx="11572974" cy="13706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3282">
                  <a:extLst>
                    <a:ext uri="{9D8B030D-6E8A-4147-A177-3AD203B41FA5}">
                      <a16:colId xmlns:a16="http://schemas.microsoft.com/office/drawing/2014/main" val="2101247631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43851076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52885918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17966283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3412783437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00318610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48830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64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</a:t>
                      </a:r>
                      <a:r>
                        <a:rPr lang="en-US" b="0" baseline="30000" dirty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3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Bubble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Exchanging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73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27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866" y="1192709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Insertion Sort </a:t>
            </a:r>
            <a:r>
              <a:rPr lang="en-US" sz="3400" dirty="0"/>
              <a:t>– simple, but inefficient algorithm</a:t>
            </a:r>
          </a:p>
          <a:p>
            <a:pPr lvl="1"/>
            <a:r>
              <a:rPr lang="en-US" sz="3400" dirty="0"/>
              <a:t>Move the first unsorted element left to its place</a:t>
            </a:r>
          </a:p>
          <a:p>
            <a:pPr lvl="1"/>
            <a:r>
              <a:rPr lang="en-US" sz="3400" dirty="0"/>
              <a:t>Memory: </a:t>
            </a:r>
            <a:r>
              <a:rPr lang="en-US" sz="3400" b="1" dirty="0">
                <a:solidFill>
                  <a:schemeClr val="bg1"/>
                </a:solidFill>
              </a:rPr>
              <a:t>O(1)</a:t>
            </a:r>
          </a:p>
          <a:p>
            <a:pPr lvl="1"/>
            <a:r>
              <a:rPr lang="en-US" sz="3400" dirty="0"/>
              <a:t>Time: </a:t>
            </a:r>
            <a:r>
              <a:rPr lang="en-US" sz="3400" b="1" dirty="0">
                <a:solidFill>
                  <a:schemeClr val="bg1"/>
                </a:solidFill>
              </a:rPr>
              <a:t>O(n</a:t>
            </a:r>
            <a:r>
              <a:rPr lang="en-US" sz="3400" b="1" baseline="30000" dirty="0">
                <a:solidFill>
                  <a:schemeClr val="bg1"/>
                </a:solidFill>
              </a:rPr>
              <a:t>2</a:t>
            </a:r>
            <a:r>
              <a:rPr lang="en-US" sz="3400" b="1" dirty="0">
                <a:solidFill>
                  <a:schemeClr val="bg1"/>
                </a:solidFill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Stable: </a:t>
            </a:r>
            <a:r>
              <a:rPr lang="en-US" sz="3400" b="1" dirty="0">
                <a:solidFill>
                  <a:schemeClr val="bg1"/>
                </a:solidFill>
              </a:rPr>
              <a:t>Yes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Method: </a:t>
            </a:r>
            <a:r>
              <a:rPr lang="en-US" sz="3400" b="1" dirty="0">
                <a:solidFill>
                  <a:schemeClr val="bg1"/>
                </a:solidFill>
              </a:rPr>
              <a:t>Insertion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7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521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7623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951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97623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02738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1244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85210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795219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8961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Linear search </a:t>
            </a:r>
            <a:r>
              <a:rPr lang="en-US" dirty="0"/>
              <a:t>finds a particular value in a list</a:t>
            </a:r>
          </a:p>
          <a:p>
            <a:pPr lvl="1"/>
            <a:r>
              <a:rPr lang="en-US" dirty="0"/>
              <a:t>Checking every one of the elements</a:t>
            </a:r>
          </a:p>
          <a:p>
            <a:pPr lvl="1"/>
            <a:r>
              <a:rPr lang="en-US" dirty="0"/>
              <a:t>One at a time, in sequence</a:t>
            </a:r>
          </a:p>
          <a:p>
            <a:pPr lvl="1"/>
            <a:r>
              <a:rPr lang="en-US" dirty="0"/>
              <a:t>Until the desired one is found</a:t>
            </a:r>
          </a:p>
          <a:p>
            <a:r>
              <a:rPr lang="en-US" dirty="0"/>
              <a:t>Worst &amp; average performance: O(n)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5245" y="4754596"/>
            <a:ext cx="6579820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for each item in the list: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that item has the desired value,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return the item's location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return nothing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424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1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8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05142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40061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0571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163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9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24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796421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31340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7224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437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9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80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24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771507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806426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4539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24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48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80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24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64744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1799663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5249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24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48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80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249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4789853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582477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8647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24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48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80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7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3814489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4849408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2490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24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48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59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536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2836983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3871902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8979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24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53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59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474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1866081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2901000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9281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Visualization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8A442E-4061-4DD0-8A6B-F3C582846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988" y="2971800"/>
            <a:ext cx="932848" cy="13544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5039F-C0B9-4E99-82F5-8A17BAD1D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77" y="2971800"/>
            <a:ext cx="932848" cy="13544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9FDF-E381-4206-B35A-0D6090F62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474" y="2971800"/>
            <a:ext cx="932848" cy="13544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BCE26-06A1-4C1C-B95C-2D12F83FE5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536" y="2971800"/>
            <a:ext cx="932848" cy="13544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A72AF3-38AD-41E6-9E35-5DB201A6D6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598" y="2971800"/>
            <a:ext cx="932848" cy="13544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63D74-EA2F-4DDD-B378-74EF870F02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589" y="2971800"/>
            <a:ext cx="932848" cy="13544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7EF1E2-F1EB-4653-9064-DD99423157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76" y="2971800"/>
            <a:ext cx="932848" cy="13544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8C7E05-62FC-4158-8589-362FBE2DFA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336" y="2971800"/>
            <a:ext cx="932848" cy="13544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33336D-9222-4929-A1C2-3529D9018C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075" y="2971800"/>
            <a:ext cx="932848" cy="13544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62409C-D5D9-4579-94FE-E64D8D29D274}"/>
              </a:ext>
            </a:extLst>
          </p:cNvPr>
          <p:cNvSpPr txBox="1"/>
          <p:nvPr/>
        </p:nvSpPr>
        <p:spPr>
          <a:xfrm>
            <a:off x="771395" y="24485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DD62A-ED67-42DF-B9EA-2BA9FBD5C6C3}"/>
              </a:ext>
            </a:extLst>
          </p:cNvPr>
          <p:cNvSpPr txBox="1"/>
          <p:nvPr/>
        </p:nvSpPr>
        <p:spPr>
          <a:xfrm>
            <a:off x="1806314" y="2448580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j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1523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92075" y="1674000"/>
            <a:ext cx="10407850" cy="23337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i in range(len(nums)):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j = i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while j &gt; 0 and nums[j] &lt; nums[j - 1]: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nums[j], nums[j - 1] = nums[j - 1], nums[j]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j -= 1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676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3220360"/>
          </a:xfrm>
        </p:spPr>
        <p:txBody>
          <a:bodyPr>
            <a:spAutoFit/>
          </a:bodyPr>
          <a:lstStyle/>
          <a:p>
            <a:r>
              <a:rPr lang="en-US" sz="3200" b="1" dirty="0">
                <a:hlinkClick r:id="rId2"/>
              </a:rPr>
              <a:t>Binary search</a:t>
            </a:r>
            <a:r>
              <a:rPr lang="en-US" sz="3200" dirty="0"/>
              <a:t> finds an item within an ordered data structure</a:t>
            </a:r>
          </a:p>
          <a:p>
            <a:r>
              <a:rPr lang="en-US" sz="3200" dirty="0"/>
              <a:t>At each step, compare the input with the middle element</a:t>
            </a:r>
          </a:p>
          <a:p>
            <a:pPr lvl="1"/>
            <a:r>
              <a:rPr lang="en-US" sz="3000" dirty="0"/>
              <a:t>The algorithm repeats its action to the left or right sub-structure</a:t>
            </a:r>
          </a:p>
          <a:p>
            <a:r>
              <a:rPr lang="en-US" sz="3200" dirty="0"/>
              <a:t>Average performance: </a:t>
            </a:r>
            <a:r>
              <a:rPr lang="en-US" sz="3200" b="1" dirty="0">
                <a:solidFill>
                  <a:schemeClr val="bg1"/>
                </a:solidFill>
              </a:rPr>
              <a:t>O(log(n))</a:t>
            </a:r>
          </a:p>
          <a:p>
            <a:r>
              <a:rPr lang="en-US" sz="3200" dirty="0"/>
              <a:t>See the </a:t>
            </a:r>
            <a:r>
              <a:rPr lang="en-US" sz="3200" b="1" dirty="0">
                <a:solidFill>
                  <a:prstClr val="white"/>
                </a:solidFill>
                <a:hlinkClick r:id="rId3"/>
              </a:rPr>
              <a:t>visualization</a:t>
            </a:r>
            <a:endParaRPr lang="en-US" sz="3200" b="1" dirty="0">
              <a:solidFill>
                <a:srgbClr val="FBEEC9">
                  <a:lumMod val="7500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pic>
        <p:nvPicPr>
          <p:cNvPr id="6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00" y="4522788"/>
            <a:ext cx="2879629" cy="19984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640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Sorting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021453"/>
              </p:ext>
            </p:extLst>
          </p:nvPr>
        </p:nvGraphicFramePr>
        <p:xfrm>
          <a:off x="393183" y="2889000"/>
          <a:ext cx="11572974" cy="18275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3282">
                  <a:extLst>
                    <a:ext uri="{9D8B030D-6E8A-4147-A177-3AD203B41FA5}">
                      <a16:colId xmlns:a16="http://schemas.microsoft.com/office/drawing/2014/main" val="2101247631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43851076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52885918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17966283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3412783437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00318610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48830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64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</a:t>
                      </a:r>
                      <a:r>
                        <a:rPr lang="en-US" b="0" baseline="30000" dirty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3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Bubble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Exchanging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683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14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noProof="1"/>
              <a:t>QuickSort</a:t>
            </a:r>
            <a:r>
              <a:rPr lang="en-US" dirty="0"/>
              <a:t>, </a:t>
            </a:r>
            <a:r>
              <a:rPr lang="en-US" noProof="1"/>
              <a:t>MergeSort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Advanced Sorting Algorithms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13" name="Graphic 12" descr="Voice">
            <a:extLst>
              <a:ext uri="{FF2B5EF4-FFF2-40B4-BE49-F238E27FC236}">
                <a16:creationId xmlns:a16="http://schemas.microsoft.com/office/drawing/2014/main" id="{1151446B-C15D-4D85-A103-41FFA0276D9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contras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1000" y="906538"/>
            <a:ext cx="3263825" cy="326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2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QuickSort</a:t>
            </a:r>
            <a:r>
              <a:rPr lang="en-US" sz="3400" dirty="0"/>
              <a:t> – efficient sorting algorithm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Choose a pivot; move smaller elements left &amp; larger right; sort left &amp; right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Memory: </a:t>
            </a:r>
            <a:r>
              <a:rPr lang="en-US" sz="3400" b="1" dirty="0">
                <a:solidFill>
                  <a:schemeClr val="bg1"/>
                </a:solidFill>
              </a:rPr>
              <a:t>O(log(n)) </a:t>
            </a:r>
            <a:r>
              <a:rPr lang="en-US" sz="3400" dirty="0"/>
              <a:t>stack space (recursion)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Time: </a:t>
            </a:r>
            <a:r>
              <a:rPr lang="en-US" sz="3400" b="1" dirty="0">
                <a:solidFill>
                  <a:schemeClr val="bg1"/>
                </a:solidFill>
              </a:rPr>
              <a:t>O(n</a:t>
            </a:r>
            <a:r>
              <a:rPr lang="en-US" sz="3400" b="1" baseline="30000" dirty="0">
                <a:solidFill>
                  <a:schemeClr val="bg1"/>
                </a:solidFill>
              </a:rPr>
              <a:t>2</a:t>
            </a:r>
            <a:r>
              <a:rPr lang="en-US" sz="3400" b="1" dirty="0">
                <a:solidFill>
                  <a:schemeClr val="bg1"/>
                </a:solidFill>
              </a:rPr>
              <a:t>)</a:t>
            </a:r>
          </a:p>
          <a:p>
            <a:pPr lvl="2">
              <a:buClr>
                <a:schemeClr val="tx1"/>
              </a:buClr>
            </a:pPr>
            <a:r>
              <a:rPr lang="en-US" sz="3400" dirty="0"/>
              <a:t>When the pivot element divides the array into two </a:t>
            </a:r>
            <a:r>
              <a:rPr lang="en-US" sz="3400" b="1" dirty="0">
                <a:solidFill>
                  <a:schemeClr val="bg1"/>
                </a:solidFill>
              </a:rPr>
              <a:t>unbalanced sub-arrays</a:t>
            </a:r>
            <a:r>
              <a:rPr lang="en-US" sz="3400" dirty="0"/>
              <a:t> (huge difference in size)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Stable: </a:t>
            </a:r>
            <a:r>
              <a:rPr lang="en-US" sz="3400" b="1" dirty="0">
                <a:solidFill>
                  <a:schemeClr val="bg1"/>
                </a:solidFill>
              </a:rPr>
              <a:t>Depends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Method: </a:t>
            </a:r>
            <a:r>
              <a:rPr lang="en-US" sz="3400" b="1" dirty="0">
                <a:solidFill>
                  <a:schemeClr val="bg1"/>
                </a:solidFill>
              </a:rPr>
              <a:t>Partitioning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202605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B874E7-1A29-4127-8EB5-248B5BEC9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5FED18-E9D5-441F-8842-6FC18E32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Sort: Conceptual Overview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DF46C6-E405-49CC-8AF8-48B4CDE8A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245" y="1674000"/>
            <a:ext cx="7834235" cy="44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14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90632E-91A6-4ED5-BED9-2DC782C3A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4FBEE6-BBA9-4D24-9FC3-CB0943F9CF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0861" y="1404000"/>
            <a:ext cx="9790278" cy="5178506"/>
          </a:xfrm>
        </p:spPr>
        <p:txBody>
          <a:bodyPr/>
          <a:lstStyle/>
          <a:p>
            <a:r>
              <a:rPr lang="en-US" sz="2200" dirty="0"/>
              <a:t>def </a:t>
            </a:r>
            <a:r>
              <a:rPr lang="en-US" sz="2200" dirty="0" err="1"/>
              <a:t>quick_sort</a:t>
            </a:r>
            <a:r>
              <a:rPr lang="en-US" sz="2200" dirty="0"/>
              <a:t>(</a:t>
            </a:r>
            <a:r>
              <a:rPr lang="en-US" sz="2200" dirty="0" err="1"/>
              <a:t>nums</a:t>
            </a:r>
            <a:r>
              <a:rPr lang="en-US" sz="2200" dirty="0"/>
              <a:t>, start, end):</a:t>
            </a:r>
          </a:p>
          <a:p>
            <a:r>
              <a:rPr lang="en-US" sz="2200" dirty="0"/>
              <a:t>    if start &gt;= end:</a:t>
            </a:r>
          </a:p>
          <a:p>
            <a:r>
              <a:rPr lang="en-US" sz="2200" dirty="0"/>
              <a:t>        return</a:t>
            </a:r>
          </a:p>
          <a:p>
            <a:r>
              <a:rPr lang="en-US" sz="2200" dirty="0"/>
              <a:t>    pivot, left, right = start, start + 1, end</a:t>
            </a:r>
          </a:p>
          <a:p>
            <a:r>
              <a:rPr lang="en-US" sz="2200" dirty="0"/>
              <a:t>    while left &lt;= right:</a:t>
            </a:r>
          </a:p>
          <a:p>
            <a:r>
              <a:rPr lang="en-US" sz="2200" dirty="0"/>
              <a:t>        if </a:t>
            </a:r>
            <a:r>
              <a:rPr lang="en-US" sz="2200" dirty="0" err="1"/>
              <a:t>nums</a:t>
            </a:r>
            <a:r>
              <a:rPr lang="en-US" sz="2200" dirty="0"/>
              <a:t>[left] &gt; </a:t>
            </a:r>
            <a:r>
              <a:rPr lang="en-US" sz="2200" dirty="0" err="1"/>
              <a:t>nums</a:t>
            </a:r>
            <a:r>
              <a:rPr lang="en-US" sz="2200" dirty="0"/>
              <a:t>[pivot] &gt; </a:t>
            </a:r>
            <a:r>
              <a:rPr lang="en-US" sz="2200" dirty="0" err="1"/>
              <a:t>nums</a:t>
            </a:r>
            <a:r>
              <a:rPr lang="en-US" sz="2200" dirty="0"/>
              <a:t>[right]:</a:t>
            </a:r>
          </a:p>
          <a:p>
            <a:r>
              <a:rPr lang="en-US" sz="2200" dirty="0"/>
              <a:t>            </a:t>
            </a:r>
            <a:r>
              <a:rPr lang="en-US" sz="2200" dirty="0" err="1"/>
              <a:t>nums</a:t>
            </a:r>
            <a:r>
              <a:rPr lang="en-US" sz="2200" dirty="0"/>
              <a:t>[left], </a:t>
            </a:r>
            <a:r>
              <a:rPr lang="en-US" sz="2200" dirty="0" err="1"/>
              <a:t>nums</a:t>
            </a:r>
            <a:r>
              <a:rPr lang="en-US" sz="2200" dirty="0"/>
              <a:t>[right] = </a:t>
            </a:r>
            <a:r>
              <a:rPr lang="en-US" sz="2200" dirty="0" err="1"/>
              <a:t>nums</a:t>
            </a:r>
            <a:r>
              <a:rPr lang="en-US" sz="2200" dirty="0"/>
              <a:t>[right], </a:t>
            </a:r>
            <a:r>
              <a:rPr lang="en-US" sz="2200" dirty="0" err="1"/>
              <a:t>nums</a:t>
            </a:r>
            <a:r>
              <a:rPr lang="en-US" sz="2200" dirty="0"/>
              <a:t>[left]</a:t>
            </a:r>
          </a:p>
          <a:p>
            <a:r>
              <a:rPr lang="en-US" sz="2200" dirty="0"/>
              <a:t>        if </a:t>
            </a:r>
            <a:r>
              <a:rPr lang="en-US" sz="2200" dirty="0" err="1"/>
              <a:t>nums</a:t>
            </a:r>
            <a:r>
              <a:rPr lang="en-US" sz="2200" dirty="0"/>
              <a:t>[left] &lt;= </a:t>
            </a:r>
            <a:r>
              <a:rPr lang="en-US" sz="2200" dirty="0" err="1"/>
              <a:t>nums</a:t>
            </a:r>
            <a:r>
              <a:rPr lang="en-US" sz="2200" dirty="0"/>
              <a:t>[pivot]:</a:t>
            </a:r>
          </a:p>
          <a:p>
            <a:r>
              <a:rPr lang="en-US" sz="2200" dirty="0"/>
              <a:t>            left += 1</a:t>
            </a:r>
          </a:p>
          <a:p>
            <a:r>
              <a:rPr lang="en-US" sz="2200" dirty="0"/>
              <a:t>        if </a:t>
            </a:r>
            <a:r>
              <a:rPr lang="en-US" sz="2200" dirty="0" err="1"/>
              <a:t>nums</a:t>
            </a:r>
            <a:r>
              <a:rPr lang="en-US" sz="2200" dirty="0"/>
              <a:t>[right] &gt;= </a:t>
            </a:r>
            <a:r>
              <a:rPr lang="en-US" sz="2200" dirty="0" err="1"/>
              <a:t>nums</a:t>
            </a:r>
            <a:r>
              <a:rPr lang="en-US" sz="2200" dirty="0"/>
              <a:t>[pivot]:</a:t>
            </a:r>
          </a:p>
          <a:p>
            <a:r>
              <a:rPr lang="en-US" sz="2200" dirty="0"/>
              <a:t>            right -= 1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nums</a:t>
            </a:r>
            <a:r>
              <a:rPr lang="en-US" sz="2200" dirty="0"/>
              <a:t>[pivot], </a:t>
            </a:r>
            <a:r>
              <a:rPr lang="en-US" sz="2200" dirty="0" err="1"/>
              <a:t>nums</a:t>
            </a:r>
            <a:r>
              <a:rPr lang="en-US" sz="2200" dirty="0"/>
              <a:t>[right] = </a:t>
            </a:r>
            <a:r>
              <a:rPr lang="en-US" sz="2200" dirty="0" err="1"/>
              <a:t>nums</a:t>
            </a:r>
            <a:r>
              <a:rPr lang="en-US" sz="2200" dirty="0"/>
              <a:t>[right], </a:t>
            </a:r>
            <a:r>
              <a:rPr lang="en-US" sz="2200" dirty="0" err="1"/>
              <a:t>nums</a:t>
            </a:r>
            <a:r>
              <a:rPr lang="en-US" sz="2200" dirty="0"/>
              <a:t>[pivot]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quick_sort</a:t>
            </a:r>
            <a:r>
              <a:rPr lang="en-US" sz="2200" dirty="0"/>
              <a:t>(</a:t>
            </a:r>
            <a:r>
              <a:rPr lang="en-US" sz="2200" dirty="0" err="1"/>
              <a:t>nums</a:t>
            </a:r>
            <a:r>
              <a:rPr lang="en-US" sz="2200" dirty="0"/>
              <a:t>, start, right - 1)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quick_sort</a:t>
            </a:r>
            <a:r>
              <a:rPr lang="en-US" sz="2200" dirty="0"/>
              <a:t>(</a:t>
            </a:r>
            <a:r>
              <a:rPr lang="en-US" sz="2200" dirty="0" err="1"/>
              <a:t>nums</a:t>
            </a:r>
            <a:r>
              <a:rPr lang="en-US" sz="2200" dirty="0"/>
              <a:t>, right + 1, end)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6DFED4-4183-4339-992A-F5DFBB61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390304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Sorting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21000" y="6561138"/>
            <a:ext cx="459527" cy="296862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153536"/>
              </p:ext>
            </p:extLst>
          </p:nvPr>
        </p:nvGraphicFramePr>
        <p:xfrm>
          <a:off x="336000" y="1854000"/>
          <a:ext cx="11572974" cy="22844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3282">
                  <a:extLst>
                    <a:ext uri="{9D8B030D-6E8A-4147-A177-3AD203B41FA5}">
                      <a16:colId xmlns:a16="http://schemas.microsoft.com/office/drawing/2014/main" val="2101247631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43851076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52885918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17966283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3412783437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00318610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48830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64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</a:t>
                      </a:r>
                      <a:r>
                        <a:rPr lang="en-US" b="0" baseline="30000" dirty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3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Bubble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Exchanging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68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Partitioning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69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5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Merge sort </a:t>
            </a:r>
            <a:r>
              <a:rPr lang="en-US" sz="3500" dirty="0"/>
              <a:t>is efficient sorting algorithm </a:t>
            </a:r>
          </a:p>
          <a:p>
            <a:r>
              <a:rPr lang="en-US" dirty="0"/>
              <a:t>Divide the list into sub-lists (typically 2 sub-lists)</a:t>
            </a:r>
          </a:p>
          <a:p>
            <a:pPr marL="806450" lvl="1" indent="-428625">
              <a:buFont typeface="+mj-lt"/>
              <a:buAutoNum type="arabicPeriod"/>
            </a:pPr>
            <a:r>
              <a:rPr lang="en-US" dirty="0"/>
              <a:t>Sort each sub-list (recursively call merge-sort)</a:t>
            </a:r>
          </a:p>
          <a:p>
            <a:pPr marL="806450" lvl="1" indent="-428625">
              <a:buFont typeface="+mj-lt"/>
              <a:buAutoNum type="arabicPeriod"/>
            </a:pPr>
            <a:r>
              <a:rPr lang="en-US" dirty="0"/>
              <a:t>Merge the sorted sub-lists into a single list</a:t>
            </a:r>
          </a:p>
          <a:p>
            <a:r>
              <a:rPr lang="en-US" sz="3500" dirty="0"/>
              <a:t>Memory: </a:t>
            </a:r>
            <a:r>
              <a:rPr lang="en-US" sz="3300" b="1" dirty="0">
                <a:solidFill>
                  <a:schemeClr val="bg1"/>
                </a:solidFill>
              </a:rPr>
              <a:t>O(n) </a:t>
            </a:r>
            <a:r>
              <a:rPr lang="en-US" sz="3300" dirty="0"/>
              <a:t>/</a:t>
            </a:r>
            <a:r>
              <a:rPr lang="en-US" sz="3300" b="1" dirty="0">
                <a:solidFill>
                  <a:schemeClr val="bg1"/>
                </a:solidFill>
              </a:rPr>
              <a:t> O(n*log(n))</a:t>
            </a:r>
          </a:p>
          <a:p>
            <a:r>
              <a:rPr lang="en-US" sz="3500" dirty="0"/>
              <a:t>Time: </a:t>
            </a:r>
            <a:r>
              <a:rPr lang="en-US" sz="3500" b="1" dirty="0">
                <a:solidFill>
                  <a:schemeClr val="bg1"/>
                </a:solidFill>
              </a:rPr>
              <a:t>O(n*log(n))</a:t>
            </a:r>
          </a:p>
          <a:p>
            <a:r>
              <a:rPr lang="en-US" sz="3500" dirty="0"/>
              <a:t>Highly 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parallelizable</a:t>
            </a:r>
            <a:r>
              <a:rPr lang="en-US" sz="3500" dirty="0"/>
              <a:t> on multiple cores / machines </a:t>
            </a:r>
            <a:r>
              <a:rPr lang="en-US" sz="3500" dirty="0">
                <a:sym typeface="Wingdings" panose="05000000000000000000" pitchFamily="2" charset="2"/>
              </a:rPr>
              <a:t> </a:t>
            </a:r>
            <a:r>
              <a:rPr lang="en-US" sz="3500" dirty="0"/>
              <a:t>up to </a:t>
            </a:r>
            <a:r>
              <a:rPr lang="en-US" sz="3500" b="1" dirty="0">
                <a:solidFill>
                  <a:schemeClr val="bg1"/>
                </a:solidFill>
              </a:rPr>
              <a:t>O(log(n))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2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Sort: Conceptual Overview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000" y="1286760"/>
            <a:ext cx="5492048" cy="52397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490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8EB380-5348-4835-928B-1A7F46675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187982-7AA8-4AC8-89D5-6C6F37E398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7000" y="1778882"/>
            <a:ext cx="10698000" cy="3300235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# Memory: O(n*log(n))</a:t>
            </a:r>
          </a:p>
          <a:p>
            <a:r>
              <a:rPr lang="en-US" dirty="0"/>
              <a:t>def </a:t>
            </a:r>
            <a:r>
              <a:rPr lang="en-US" dirty="0" err="1"/>
              <a:t>merge_sort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):</a:t>
            </a:r>
          </a:p>
          <a:p>
            <a:r>
              <a:rPr lang="en-US" dirty="0"/>
              <a:t>    if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) == 1:</a:t>
            </a:r>
          </a:p>
          <a:p>
            <a:r>
              <a:rPr lang="en-US" dirty="0"/>
              <a:t>        return </a:t>
            </a:r>
            <a:r>
              <a:rPr lang="en-US" dirty="0" err="1"/>
              <a:t>nums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mid_idx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) // 2</a:t>
            </a:r>
          </a:p>
          <a:p>
            <a:r>
              <a:rPr lang="en-US" dirty="0"/>
              <a:t>    left = </a:t>
            </a:r>
            <a:r>
              <a:rPr lang="en-US" dirty="0" err="1"/>
              <a:t>nums</a:t>
            </a:r>
            <a:r>
              <a:rPr lang="en-US" dirty="0"/>
              <a:t>[:</a:t>
            </a:r>
            <a:r>
              <a:rPr lang="en-US" dirty="0" err="1"/>
              <a:t>mid_idx</a:t>
            </a:r>
            <a:r>
              <a:rPr lang="en-US" dirty="0"/>
              <a:t>]</a:t>
            </a:r>
          </a:p>
          <a:p>
            <a:r>
              <a:rPr lang="en-US" dirty="0"/>
              <a:t>    right = 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mid_idx</a:t>
            </a:r>
            <a:r>
              <a:rPr lang="en-US" dirty="0"/>
              <a:t>:]</a:t>
            </a:r>
          </a:p>
          <a:p>
            <a:r>
              <a:rPr lang="en-US" dirty="0"/>
              <a:t>    return </a:t>
            </a:r>
            <a:r>
              <a:rPr lang="en-US" dirty="0" err="1"/>
              <a:t>merge_arrays</a:t>
            </a:r>
            <a:r>
              <a:rPr lang="en-US" dirty="0"/>
              <a:t>(</a:t>
            </a:r>
            <a:r>
              <a:rPr lang="en-US" dirty="0" err="1"/>
              <a:t>merge_sort</a:t>
            </a:r>
            <a:r>
              <a:rPr lang="en-US" dirty="0"/>
              <a:t>(left), </a:t>
            </a:r>
            <a:r>
              <a:rPr lang="en-US" dirty="0" err="1"/>
              <a:t>merge_sort</a:t>
            </a:r>
            <a:r>
              <a:rPr lang="en-US" dirty="0"/>
              <a:t>(right))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94388B-3A3C-4ADB-A5B3-432FB8D6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(1)</a:t>
            </a:r>
          </a:p>
        </p:txBody>
      </p:sp>
    </p:spTree>
    <p:extLst>
      <p:ext uri="{BB962C8B-B14F-4D97-AF65-F5344CB8AC3E}">
        <p14:creationId xmlns:p14="http://schemas.microsoft.com/office/powerpoint/2010/main" val="414172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8EB380-5348-4835-928B-1A7F46675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69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187982-7AA8-4AC8-89D5-6C6F37E398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485" y="1359000"/>
            <a:ext cx="11135030" cy="4850147"/>
          </a:xfrm>
        </p:spPr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merge_arrays</a:t>
            </a:r>
            <a:r>
              <a:rPr lang="en-US" dirty="0"/>
              <a:t>(left, right):</a:t>
            </a:r>
          </a:p>
          <a:p>
            <a:r>
              <a:rPr lang="en-US" dirty="0"/>
              <a:t>    </a:t>
            </a:r>
            <a:r>
              <a:rPr lang="en-US" dirty="0" err="1"/>
              <a:t>sorted_arr</a:t>
            </a:r>
            <a:r>
              <a:rPr lang="en-US" dirty="0"/>
              <a:t> = []</a:t>
            </a:r>
          </a:p>
          <a:p>
            <a:r>
              <a:rPr lang="en-US" dirty="0"/>
              <a:t>    </a:t>
            </a:r>
            <a:r>
              <a:rPr lang="en-US" dirty="0" err="1"/>
              <a:t>left_idx</a:t>
            </a:r>
            <a:r>
              <a:rPr lang="en-US" dirty="0"/>
              <a:t>, </a:t>
            </a:r>
            <a:r>
              <a:rPr lang="en-US" dirty="0" err="1"/>
              <a:t>right_idx</a:t>
            </a:r>
            <a:r>
              <a:rPr lang="en-US" dirty="0"/>
              <a:t> = 0, 0</a:t>
            </a:r>
          </a:p>
          <a:p>
            <a:r>
              <a:rPr lang="en-US" dirty="0"/>
              <a:t>    while </a:t>
            </a:r>
            <a:r>
              <a:rPr lang="en-US" dirty="0" err="1"/>
              <a:t>left_idx</a:t>
            </a:r>
            <a:r>
              <a:rPr lang="en-US" dirty="0"/>
              <a:t> &lt; </a:t>
            </a:r>
            <a:r>
              <a:rPr lang="en-US" dirty="0" err="1"/>
              <a:t>len</a:t>
            </a:r>
            <a:r>
              <a:rPr lang="en-US" dirty="0"/>
              <a:t>(left) and </a:t>
            </a:r>
            <a:r>
              <a:rPr lang="en-US" dirty="0" err="1"/>
              <a:t>right_idx</a:t>
            </a:r>
            <a:r>
              <a:rPr lang="en-US" dirty="0"/>
              <a:t> &lt; </a:t>
            </a:r>
            <a:r>
              <a:rPr lang="en-US" dirty="0" err="1"/>
              <a:t>len</a:t>
            </a:r>
            <a:r>
              <a:rPr lang="en-US" dirty="0"/>
              <a:t>(right):</a:t>
            </a:r>
          </a:p>
          <a:p>
            <a:r>
              <a:rPr lang="en-US" dirty="0"/>
              <a:t>        if left[</a:t>
            </a:r>
            <a:r>
              <a:rPr lang="en-US" dirty="0" err="1"/>
              <a:t>left_idx</a:t>
            </a:r>
            <a:r>
              <a:rPr lang="en-US" dirty="0"/>
              <a:t>] &lt; right[</a:t>
            </a:r>
            <a:r>
              <a:rPr lang="en-US" dirty="0" err="1"/>
              <a:t>right_idx</a:t>
            </a:r>
            <a:r>
              <a:rPr lang="en-US" dirty="0"/>
              <a:t>]:</a:t>
            </a:r>
          </a:p>
          <a:p>
            <a:r>
              <a:rPr lang="en-US" dirty="0"/>
              <a:t>            </a:t>
            </a:r>
            <a:r>
              <a:rPr lang="en-US" dirty="0" err="1"/>
              <a:t>sorted_arr.append</a:t>
            </a:r>
            <a:r>
              <a:rPr lang="en-US" dirty="0"/>
              <a:t>(left[</a:t>
            </a:r>
            <a:r>
              <a:rPr lang="en-US" dirty="0" err="1"/>
              <a:t>left_idx</a:t>
            </a:r>
            <a:r>
              <a:rPr lang="en-US" dirty="0"/>
              <a:t>])</a:t>
            </a:r>
          </a:p>
          <a:p>
            <a:r>
              <a:rPr lang="en-US" dirty="0"/>
              <a:t>            </a:t>
            </a:r>
            <a:r>
              <a:rPr lang="en-US" dirty="0" err="1"/>
              <a:t>left_idx</a:t>
            </a:r>
            <a:r>
              <a:rPr lang="en-US" dirty="0"/>
              <a:t> += 1</a:t>
            </a:r>
          </a:p>
          <a:p>
            <a:r>
              <a:rPr lang="en-US" dirty="0"/>
              <a:t>        else:</a:t>
            </a:r>
          </a:p>
          <a:p>
            <a:r>
              <a:rPr lang="en-US" dirty="0"/>
              <a:t>            </a:t>
            </a:r>
            <a:r>
              <a:rPr lang="en-US" dirty="0" err="1"/>
              <a:t>sorted_arr.append</a:t>
            </a:r>
            <a:r>
              <a:rPr lang="en-US" dirty="0"/>
              <a:t>(right[</a:t>
            </a:r>
            <a:r>
              <a:rPr lang="en-US" dirty="0" err="1"/>
              <a:t>right_idx</a:t>
            </a:r>
            <a:r>
              <a:rPr lang="en-US" dirty="0"/>
              <a:t>])</a:t>
            </a:r>
          </a:p>
          <a:p>
            <a:r>
              <a:rPr lang="en-US" dirty="0"/>
              <a:t>            </a:t>
            </a:r>
            <a:r>
              <a:rPr lang="en-US" dirty="0" err="1"/>
              <a:t>right_idx</a:t>
            </a:r>
            <a:r>
              <a:rPr lang="en-US" dirty="0"/>
              <a:t> += 1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2"/>
                </a:solidFill>
              </a:rPr>
              <a:t># TODO: Take remaining elements either from the left or right</a:t>
            </a:r>
          </a:p>
          <a:p>
            <a:r>
              <a:rPr lang="en-US" dirty="0"/>
              <a:t>    return </a:t>
            </a:r>
            <a:r>
              <a:rPr lang="en-US" dirty="0" err="1"/>
              <a:t>sorted_arr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94388B-3A3C-4ADB-A5B3-432FB8D6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(2)</a:t>
            </a:r>
          </a:p>
        </p:txBody>
      </p:sp>
    </p:spTree>
    <p:extLst>
      <p:ext uri="{BB962C8B-B14F-4D97-AF65-F5344CB8AC3E}">
        <p14:creationId xmlns:p14="http://schemas.microsoft.com/office/powerpoint/2010/main" val="41943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(Iterative)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86917E-CCF1-498F-AC5E-EBFB9046E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550" y="1253499"/>
            <a:ext cx="7468899" cy="51159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def binary_search(numbers, target):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left = 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right = len(numbers) - 1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while left &lt;= right: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mid_idx = (left + right) // 2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mid_el = numbers[mid_idx]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if mid_el == target: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return mid_idx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if mid_el &lt; target: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left = mid_idx + 1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else: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right = mid_idx - 1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-1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158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8EB380-5348-4835-928B-1A7F46675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187982-7AA8-4AC8-89D5-6C6F37E398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34500" y="1539000"/>
            <a:ext cx="7323000" cy="2912758"/>
          </a:xfrm>
        </p:spPr>
        <p:txBody>
          <a:bodyPr/>
          <a:lstStyle/>
          <a:p>
            <a:r>
              <a:rPr lang="en-US" dirty="0"/>
              <a:t>while </a:t>
            </a:r>
            <a:r>
              <a:rPr lang="en-US" dirty="0" err="1"/>
              <a:t>left_idx</a:t>
            </a:r>
            <a:r>
              <a:rPr lang="en-US" dirty="0"/>
              <a:t> &lt; </a:t>
            </a:r>
            <a:r>
              <a:rPr lang="en-US" dirty="0" err="1"/>
              <a:t>len</a:t>
            </a:r>
            <a:r>
              <a:rPr lang="en-US" dirty="0"/>
              <a:t>(left):</a:t>
            </a:r>
          </a:p>
          <a:p>
            <a:r>
              <a:rPr lang="en-US" dirty="0"/>
              <a:t>    </a:t>
            </a:r>
            <a:r>
              <a:rPr lang="en-US" dirty="0" err="1"/>
              <a:t>sorted_arr.append</a:t>
            </a:r>
            <a:r>
              <a:rPr lang="en-US" dirty="0"/>
              <a:t>(left[</a:t>
            </a:r>
            <a:r>
              <a:rPr lang="en-US" dirty="0" err="1"/>
              <a:t>left_idx</a:t>
            </a:r>
            <a:r>
              <a:rPr lang="en-US" dirty="0"/>
              <a:t>])</a:t>
            </a:r>
          </a:p>
          <a:p>
            <a:r>
              <a:rPr lang="en-US" dirty="0"/>
              <a:t>    </a:t>
            </a:r>
            <a:r>
              <a:rPr lang="en-US" dirty="0" err="1"/>
              <a:t>left_idx</a:t>
            </a:r>
            <a:r>
              <a:rPr lang="en-US" dirty="0"/>
              <a:t> += 1</a:t>
            </a:r>
          </a:p>
          <a:p>
            <a:endParaRPr lang="en-US" dirty="0"/>
          </a:p>
          <a:p>
            <a:r>
              <a:rPr lang="en-US" dirty="0"/>
              <a:t>while </a:t>
            </a:r>
            <a:r>
              <a:rPr lang="en-US" dirty="0" err="1"/>
              <a:t>right_idx</a:t>
            </a:r>
            <a:r>
              <a:rPr lang="en-US" dirty="0"/>
              <a:t> &lt; </a:t>
            </a:r>
            <a:r>
              <a:rPr lang="en-US" dirty="0" err="1"/>
              <a:t>len</a:t>
            </a:r>
            <a:r>
              <a:rPr lang="en-US" dirty="0"/>
              <a:t>(right):</a:t>
            </a:r>
          </a:p>
          <a:p>
            <a:r>
              <a:rPr lang="en-US" dirty="0"/>
              <a:t>    </a:t>
            </a:r>
            <a:r>
              <a:rPr lang="en-US" dirty="0" err="1"/>
              <a:t>sorted_arr.append</a:t>
            </a:r>
            <a:r>
              <a:rPr lang="en-US" dirty="0"/>
              <a:t>(right[</a:t>
            </a:r>
            <a:r>
              <a:rPr lang="en-US" dirty="0" err="1"/>
              <a:t>right_idx</a:t>
            </a:r>
            <a:r>
              <a:rPr lang="en-US" dirty="0"/>
              <a:t>])</a:t>
            </a:r>
          </a:p>
          <a:p>
            <a:r>
              <a:rPr lang="en-US" dirty="0"/>
              <a:t>    </a:t>
            </a:r>
            <a:r>
              <a:rPr lang="en-US" dirty="0" err="1"/>
              <a:t>right_idx</a:t>
            </a:r>
            <a:r>
              <a:rPr lang="en-US" dirty="0"/>
              <a:t> += 1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94388B-3A3C-4ADB-A5B3-432FB8D6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(3)</a:t>
            </a:r>
          </a:p>
        </p:txBody>
      </p:sp>
    </p:spTree>
    <p:extLst>
      <p:ext uri="{BB962C8B-B14F-4D97-AF65-F5344CB8AC3E}">
        <p14:creationId xmlns:p14="http://schemas.microsoft.com/office/powerpoint/2010/main" val="238924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Sorting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21000" y="6561138"/>
            <a:ext cx="459527" cy="296862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71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070672"/>
              </p:ext>
            </p:extLst>
          </p:nvPr>
        </p:nvGraphicFramePr>
        <p:xfrm>
          <a:off x="336000" y="1854000"/>
          <a:ext cx="11572974" cy="27412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3282">
                  <a:extLst>
                    <a:ext uri="{9D8B030D-6E8A-4147-A177-3AD203B41FA5}">
                      <a16:colId xmlns:a16="http://schemas.microsoft.com/office/drawing/2014/main" val="2101247631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43851076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52885918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179662835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3412783437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003186109"/>
                    </a:ext>
                  </a:extLst>
                </a:gridCol>
                <a:gridCol w="1653282">
                  <a:extLst>
                    <a:ext uri="{9D8B030D-6E8A-4147-A177-3AD203B41FA5}">
                      <a16:colId xmlns:a16="http://schemas.microsoft.com/office/drawing/2014/main" val="248830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64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</a:t>
                      </a:r>
                      <a:r>
                        <a:rPr lang="en-US" b="0" baseline="30000" dirty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3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Bubble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Exchanging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68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Partitioning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69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 * log(n)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496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01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Searching</a:t>
            </a:r>
            <a:r>
              <a:rPr lang="en-US" sz="3200" dirty="0"/>
              <a:t> algorithms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Binary Search, Linear Search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Slow</a:t>
            </a:r>
            <a:r>
              <a:rPr lang="en-US" sz="3200" dirty="0"/>
              <a:t> sorting algorithms: 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Selection sort, Bubble sort, Insertion sort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Fast</a:t>
            </a:r>
            <a:r>
              <a:rPr lang="en-US" sz="3200" dirty="0"/>
              <a:t> sorting algorithms: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Quick sort, Merge sort, etc.</a:t>
            </a:r>
            <a:endParaRPr lang="bg-BG" sz="30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How to choose the most appropriate </a:t>
            </a:r>
            <a:r>
              <a:rPr lang="en-US" sz="3000">
                <a:solidFill>
                  <a:schemeClr val="bg2"/>
                </a:solidFill>
              </a:rPr>
              <a:t>algorithm?</a:t>
            </a: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72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Simple Sorting Algorithms</a:t>
            </a:r>
          </a:p>
        </p:txBody>
      </p:sp>
      <p:pic>
        <p:nvPicPr>
          <p:cNvPr id="7" name="Graphic 3" descr="Bar chart">
            <a:extLst>
              <a:ext uri="{FF2B5EF4-FFF2-40B4-BE49-F238E27FC236}">
                <a16:creationId xmlns:a16="http://schemas.microsoft.com/office/drawing/2014/main" id="{71BA4389-2639-4761-A0EA-2BB31BB01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0" y="1066800"/>
            <a:ext cx="3163548" cy="3163548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Selection, Bubble and Insertion Sort</a:t>
            </a:r>
          </a:p>
        </p:txBody>
      </p:sp>
    </p:spTree>
    <p:extLst>
      <p:ext uri="{BB962C8B-B14F-4D97-AF65-F5344CB8AC3E}">
        <p14:creationId xmlns:p14="http://schemas.microsoft.com/office/powerpoint/2010/main" val="116382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Sorting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5884" y="1150939"/>
            <a:ext cx="11804650" cy="55705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Sorting algorithm</a:t>
            </a:r>
          </a:p>
          <a:p>
            <a:pPr lvl="1"/>
            <a:r>
              <a:rPr lang="en-US" dirty="0"/>
              <a:t>An algorithm that rearranges elements in a list</a:t>
            </a:r>
          </a:p>
          <a:p>
            <a:pPr lvl="2"/>
            <a:r>
              <a:rPr lang="en-US" dirty="0"/>
              <a:t>In non-decreasing order</a:t>
            </a:r>
          </a:p>
          <a:p>
            <a:pPr lvl="1"/>
            <a:r>
              <a:rPr lang="en-US" dirty="0"/>
              <a:t>Elements must be </a:t>
            </a:r>
            <a:r>
              <a:rPr lang="en-US" b="1" dirty="0">
                <a:solidFill>
                  <a:schemeClr val="bg1"/>
                </a:solidFill>
              </a:rPr>
              <a:t>comparable</a:t>
            </a:r>
          </a:p>
          <a:p>
            <a:r>
              <a:rPr lang="en-US" dirty="0"/>
              <a:t>More formally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is a sequence / list of elements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output</a:t>
            </a:r>
            <a:r>
              <a:rPr lang="en-US" dirty="0"/>
              <a:t> is a rearrangement / </a:t>
            </a:r>
            <a:r>
              <a:rPr lang="en-US" b="1" dirty="0">
                <a:solidFill>
                  <a:schemeClr val="bg1"/>
                </a:solidFill>
              </a:rPr>
              <a:t>permutation</a:t>
            </a:r>
            <a:r>
              <a:rPr lang="en-US" dirty="0"/>
              <a:t> of elements</a:t>
            </a:r>
          </a:p>
          <a:p>
            <a:pPr lvl="2"/>
            <a:r>
              <a:rPr lang="en-US" dirty="0"/>
              <a:t>In non-decreasing order</a:t>
            </a:r>
          </a:p>
        </p:txBody>
      </p:sp>
      <p:pic>
        <p:nvPicPr>
          <p:cNvPr id="5" name="Picture 8" descr="http://panthema.net/2013/sound-of-sorting/thumb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313" y="2590800"/>
            <a:ext cx="2971800" cy="217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606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2280</Words>
  <Application>Microsoft Office PowerPoint</Application>
  <PresentationFormat>Widescreen</PresentationFormat>
  <Paragraphs>569</Paragraphs>
  <Slides>77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Searching and Sorting Algorithms</vt:lpstr>
      <vt:lpstr>Table of Contents</vt:lpstr>
      <vt:lpstr>Searching Algorithms</vt:lpstr>
      <vt:lpstr>Search Algorithm</vt:lpstr>
      <vt:lpstr>Linear Search</vt:lpstr>
      <vt:lpstr>Binary Search</vt:lpstr>
      <vt:lpstr>Binary Search (Iterative)</vt:lpstr>
      <vt:lpstr>Simple Sorting Algorithms</vt:lpstr>
      <vt:lpstr>What is a Sorting Algorithm?</vt:lpstr>
      <vt:lpstr>Sorting – Example</vt:lpstr>
      <vt:lpstr>Sorting Algorithms: Classification</vt:lpstr>
      <vt:lpstr>Stability of Sorting</vt:lpstr>
      <vt:lpstr>Selection Sort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Visualization</vt:lpstr>
      <vt:lpstr>Selection Sort Code</vt:lpstr>
      <vt:lpstr>Bubble Sort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 Sort Visualization</vt:lpstr>
      <vt:lpstr>BubbleSort</vt:lpstr>
      <vt:lpstr>Bubble Sort (2)</vt:lpstr>
      <vt:lpstr>Comparison of Sorting Algorithms</vt:lpstr>
      <vt:lpstr>Insertion Sort</vt:lpstr>
      <vt:lpstr>Insertion Sort Visualization</vt:lpstr>
      <vt:lpstr>Insertion Sort Visualization</vt:lpstr>
      <vt:lpstr>Insertion Sort Visualization</vt:lpstr>
      <vt:lpstr>Insertion Sort Visualization</vt:lpstr>
      <vt:lpstr>Insertion Sort Visualization</vt:lpstr>
      <vt:lpstr>Insertion Sort Visualization</vt:lpstr>
      <vt:lpstr>Insertion Sort Visualization</vt:lpstr>
      <vt:lpstr>Insertion Sort Visualization</vt:lpstr>
      <vt:lpstr>Insertion Sort Visualization</vt:lpstr>
      <vt:lpstr>Insertion Sort Visualization</vt:lpstr>
      <vt:lpstr>Insertion Sort Visualization</vt:lpstr>
      <vt:lpstr>Insertion Sort Visualization</vt:lpstr>
      <vt:lpstr>Insertion Sort</vt:lpstr>
      <vt:lpstr>Comparison of Sorting Algorithms</vt:lpstr>
      <vt:lpstr>Advanced Sorting Algorithms</vt:lpstr>
      <vt:lpstr>Quick Sort</vt:lpstr>
      <vt:lpstr>Quick Sort: Conceptual Overview</vt:lpstr>
      <vt:lpstr>Quick Sort</vt:lpstr>
      <vt:lpstr>Comparison of Sorting Algorithms</vt:lpstr>
      <vt:lpstr>Merge Sort</vt:lpstr>
      <vt:lpstr>Merge Sort: Conceptual Overview</vt:lpstr>
      <vt:lpstr>Merge Sort (1)</vt:lpstr>
      <vt:lpstr>Merge Sort (2)</vt:lpstr>
      <vt:lpstr>Merge Sort (3)</vt:lpstr>
      <vt:lpstr>Comparison of Sorting Algorithms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User</cp:lastModifiedBy>
  <cp:revision>195</cp:revision>
  <dcterms:created xsi:type="dcterms:W3CDTF">2018-05-23T13:08:44Z</dcterms:created>
  <dcterms:modified xsi:type="dcterms:W3CDTF">2022-07-11T15:02:37Z</dcterms:modified>
  <cp:category>computer programming;programming;software development;software engineering</cp:category>
</cp:coreProperties>
</file>