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5679" autoAdjust="0"/>
  </p:normalViewPr>
  <p:slideViewPr>
    <p:cSldViewPr snapToGrid="0">
      <p:cViewPr>
        <p:scale>
          <a:sx n="65" d="100"/>
          <a:sy n="65" d="100"/>
        </p:scale>
        <p:origin x="182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1700" b="1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5pPr>
          </a:lstStyle>
          <a:p>
            <a:r>
              <a:t>Company Web Site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Text Placeholder Company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8708504" y="5756628"/>
            <a:ext cx="2951519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1900" b="1">
                <a:solidFill>
                  <a:srgbClr val="1A334C"/>
                </a:solidFill>
              </a:defRPr>
            </a:lvl1pPr>
          </a:lstStyle>
          <a:p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>
            <a:spLocks noGrp="1"/>
          </p:cNvSpPr>
          <p:nvPr>
            <p:ph type="body" sz="quarter" idx="22" hasCustomPrompt="1"/>
          </p:nvPr>
        </p:nvSpPr>
        <p:spPr>
          <a:xfrm>
            <a:off x="553081" y="5344179"/>
            <a:ext cx="2980697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Position</a:t>
            </a:r>
          </a:p>
        </p:txBody>
      </p:sp>
      <p:sp>
        <p:nvSpPr>
          <p:cNvPr id="40" name="Text Placeholder Author Name"/>
          <p:cNvSpPr>
            <a:spLocks noGrp="1"/>
          </p:cNvSpPr>
          <p:nvPr>
            <p:ph type="body" sz="quarter" idx="23" hasCustomPrompt="1"/>
          </p:nvPr>
        </p:nvSpPr>
        <p:spPr>
          <a:xfrm>
            <a:off x="553081" y="4851837"/>
            <a:ext cx="2980697" cy="45439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sz="2700" b="1"/>
            </a:lvl1pPr>
          </a:lstStyle>
          <a:p>
            <a:r>
              <a:t>Author Name</a:t>
            </a:r>
          </a:p>
        </p:txBody>
      </p:sp>
      <p:sp>
        <p:nvSpPr>
          <p:cNvPr id="41" name="Picture Placeholder Title Image"/>
          <p:cNvSpPr>
            <a:spLocks noGrp="1"/>
          </p:cNvSpPr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r>
              <a:t>Presentation Title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12489"/>
            <a:ext cx="232877" cy="2285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0" name="Picture Placeholder Left"/>
          <p:cNvSpPr>
            <a:spLocks noGrp="1"/>
          </p:cNvSpPr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1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2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3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9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205" name="Rectangle Bottom Copyright"/>
          <p:cNvSpPr txBox="1"/>
          <p:nvPr/>
        </p:nvSpPr>
        <p:spPr>
          <a:xfrm>
            <a:off x="156719" y="6454757"/>
            <a:ext cx="1187856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https://about.softuni.bg. </a:t>
            </a:r>
            <a:r>
              <a:t>Copyrighted document. Unauthorized copy, reproduction or use is not permitted.</a:t>
            </a:r>
          </a:p>
        </p:txBody>
      </p:sp>
      <p:pic>
        <p:nvPicPr>
          <p:cNvPr id="206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 SoftUni Brands"/>
          <p:cNvGrpSpPr/>
          <p:nvPr/>
        </p:nvGrpSpPr>
        <p:grpSpPr>
          <a:xfrm>
            <a:off x="3332215" y="1702473"/>
            <a:ext cx="8314910" cy="3543783"/>
            <a:chOff x="0" y="0"/>
            <a:chExt cx="8314909" cy="3543782"/>
          </a:xfrm>
        </p:grpSpPr>
        <p:pic>
          <p:nvPicPr>
            <p:cNvPr id="207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9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Straight Connector 6"/>
            <p:cNvSpPr/>
            <p:nvPr/>
          </p:nvSpPr>
          <p:spPr>
            <a:xfrm>
              <a:off x="7744897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traight Connector 5"/>
            <p:cNvSpPr/>
            <p:nvPr/>
          </p:nvSpPr>
          <p:spPr>
            <a:xfrm>
              <a:off x="630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traight Connector 4"/>
            <p:cNvSpPr/>
            <p:nvPr/>
          </p:nvSpPr>
          <p:spPr>
            <a:xfrm>
              <a:off x="486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traight Connector Horizontal"/>
            <p:cNvSpPr/>
            <p:nvPr/>
          </p:nvSpPr>
          <p:spPr>
            <a:xfrm>
              <a:off x="583110" y="1633091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21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Title Text"/>
          <p:cNvSpPr txBox="1">
            <a:spLocks noGrp="1"/>
          </p:cNvSpPr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r>
              <a:t>Title Text</a:t>
            </a:r>
          </a:p>
        </p:txBody>
      </p:sp>
      <p:pic>
        <p:nvPicPr>
          <p:cNvPr id="224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234" name="Picture Forum" descr="Picture Forum">
            <a:hlinkClick r:id="rId3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Logo FB" descr="Picture Logo FB">
            <a:hlinkClick r:id="rId5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Logo SoftUni Right" descr="Picture Logo SoftUni Right">
            <a:hlinkClick r:id="rId7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SoftUni Mascot" descr="Picture SoftUni Mascot">
            <a:hlinkClick r:id="rId9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r>
              <a:t>Software University – High-Quality Education, Profession and Job for Software Developers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9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240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rainings @ Software University (SoftUni)"/>
          <p:cNvSpPr txBox="1">
            <a:spLocks noGrp="1"/>
          </p:cNvSpPr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Trainings @ Software University (SoftUni)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1"/>
            <a:ext cx="3552531" cy="3552531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r>
              <a:t>Click to Edit Section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r>
              <a:t>Click to Edit Section Title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-1"/>
                <a:ext cx="460694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1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-1" y="23740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-1"/>
                <a:ext cx="460692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9000"/>
            <a:ext cx="1522049" cy="2411973"/>
            <a:chOff x="0" y="0"/>
            <a:chExt cx="1522047" cy="2411972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0"/>
              <a:ext cx="1522048" cy="1834916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1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-1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-1"/>
                <a:ext cx="361906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j-lt"/>
                <a:ea typeface="+mj-ea"/>
                <a:cs typeface="+mj-cs"/>
                <a:sym typeface="Helvetica"/>
              </a:defRPr>
            </a:lvl1pPr>
            <a:lvl2pPr marL="710278" indent="-267366">
              <a:spcBef>
                <a:spcPts val="0"/>
              </a:spcBef>
              <a:defRPr sz="2300" b="1">
                <a:latin typeface="+mj-lt"/>
                <a:ea typeface="+mj-ea"/>
                <a:cs typeface="+mj-cs"/>
                <a:sym typeface="Helvetica"/>
              </a:defRPr>
            </a:lvl2pPr>
            <a:lvl3pPr marL="1181155" indent="-285805">
              <a:spcBef>
                <a:spcPts val="0"/>
              </a:spcBef>
              <a:defRPr sz="2300" b="1">
                <a:latin typeface="+mj-lt"/>
                <a:ea typeface="+mj-ea"/>
                <a:cs typeface="+mj-cs"/>
                <a:sym typeface="Helvetica"/>
              </a:defRPr>
            </a:lvl3pPr>
            <a:lvl4pPr marL="1648001" indent="-300213">
              <a:spcBef>
                <a:spcPts val="0"/>
              </a:spcBef>
              <a:defRPr sz="2300" b="1">
                <a:latin typeface="+mj-lt"/>
                <a:ea typeface="+mj-ea"/>
                <a:cs typeface="+mj-cs"/>
                <a:sym typeface="Helvetica"/>
              </a:defRPr>
            </a:lvl4pPr>
            <a:lvl5pPr marL="2037651" indent="-245363">
              <a:spcBef>
                <a:spcPts val="0"/>
              </a:spcBef>
              <a:defRPr sz="23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Source code box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8" name="Slide Body Text"/>
          <p:cNvSpPr>
            <a:spLocks noGrp="1"/>
          </p:cNvSpPr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160" name="Picture SoftUni Mascot" descr="Picture SoftUni Masco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515999" y="3408495"/>
            <a:ext cx="2251058" cy="304443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6766" y="1371603"/>
            <a:ext cx="9049234" cy="5207398"/>
          </a:xfrm>
          <a:prstGeom prst="rect">
            <a:avLst/>
          </a:prstGeom>
        </p:spPr>
        <p:txBody>
          <a:bodyPr/>
          <a:lstStyle>
            <a:lvl1pPr marL="514041" indent="-514041">
              <a:buAutoNum type="arabicPeriod"/>
              <a:defRPr sz="3600"/>
            </a:lvl1pPr>
            <a:lvl2pPr marL="824472" indent="-381560">
              <a:defRPr sz="3600"/>
            </a:lvl2pPr>
            <a:lvl3pPr marL="1342697" indent="-447347">
              <a:defRPr sz="3600"/>
            </a:lvl3pPr>
            <a:lvl4pPr marL="1817688" indent="-469900">
              <a:defRPr sz="3600"/>
            </a:lvl4pPr>
            <a:lvl5pPr marL="2176336" indent="-384048">
              <a:defRPr sz="3600"/>
            </a:lvl5pPr>
          </a:lstStyle>
          <a:p>
            <a:r>
              <a:t>…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63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able of Contents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Table of Contents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30489"/>
            <a:ext cx="232877" cy="228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4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75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Text Placeholder Left"/>
          <p:cNvSpPr>
            <a:spLocks noGrp="1"/>
          </p:cNvSpPr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r>
              <a:t>Edit Master text styles
Second level
Third level
Fourth level
Fifth level</a:t>
            </a:r>
          </a:p>
        </p:txBody>
      </p:sp>
      <p:sp>
        <p:nvSpPr>
          <p:cNvPr id="178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79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14">
            <a:extLst/>
          </a:blip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/>
          </a:bodyPr>
          <a:lstStyle/>
          <a:p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2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0"/>
              <a:ext cx="641752" cy="773666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WSEssentialsJuly2021" TargetMode="External"/><Relationship Id="rId2" Type="http://schemas.openxmlformats.org/officeDocument/2006/relationships/hyperlink" Target="https://softuni.bg/trainings/3476/aws-essentials-july-202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hyperlink" Target="https://coca-colahellenic.com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://www.infragistics.com/" TargetMode="External"/><Relationship Id="rId16" Type="http://schemas.openxmlformats.org/officeDocument/2006/relationships/hyperlink" Target="https://www.zuehlke.com/" TargetMode="External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ostbank.bg/" TargetMode="External"/><Relationship Id="rId11" Type="http://schemas.openxmlformats.org/officeDocument/2006/relationships/image" Target="../media/image32.jpe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s://motion-software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indeavr.com/en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xs-softwar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odexio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6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s://softuni.foundation/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1"/>
          <p:cNvSpPr txBox="1">
            <a:spLocks noGrp="1"/>
          </p:cNvSpPr>
          <p:nvPr>
            <p:ph type="body" sz="quarter" idx="1"/>
          </p:nvPr>
        </p:nvSpPr>
        <p:spPr>
          <a:xfrm>
            <a:off x="8708504" y="6130862"/>
            <a:ext cx="2951519" cy="34155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https://softuni.bg</a:t>
            </a:r>
          </a:p>
        </p:txBody>
      </p:sp>
      <p:sp>
        <p:nvSpPr>
          <p:cNvPr id="251" name="Text Placeholder 10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Software University</a:t>
            </a:r>
          </a:p>
        </p:txBody>
      </p:sp>
      <p:sp>
        <p:nvSpPr>
          <p:cNvPr id="252" name="Text Placeholder 9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Technical Trainers</a:t>
            </a:r>
          </a:p>
        </p:txBody>
      </p:sp>
      <p:sp>
        <p:nvSpPr>
          <p:cNvPr id="253" name="Text Placeholder 8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SoftUni Team</a:t>
            </a:r>
          </a:p>
        </p:txBody>
      </p:sp>
      <p:sp>
        <p:nvSpPr>
          <p:cNvPr id="254" name="Subtitle 2"/>
          <p:cNvSpPr txBox="1"/>
          <p:nvPr/>
        </p:nvSpPr>
        <p:spPr>
          <a:xfrm>
            <a:off x="626182" y="1258272"/>
            <a:ext cx="10939637" cy="1315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500"/>
            </a:lvl1pPr>
          </a:lstStyle>
          <a:p>
            <a:r>
              <a:t>Course Introduction</a:t>
            </a:r>
          </a:p>
        </p:txBody>
      </p:sp>
      <p:sp>
        <p:nvSpPr>
          <p:cNvPr id="255" name="Title 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5"/>
          </a:xfrm>
          <a:prstGeom prst="rect">
            <a:avLst/>
          </a:prstGeom>
        </p:spPr>
        <p:txBody>
          <a:bodyPr/>
          <a:lstStyle/>
          <a:p>
            <a:r>
              <a:t>AWS Essentials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23491" y="6575514"/>
            <a:ext cx="168509" cy="2285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081" y="2280533"/>
            <a:ext cx="3956405" cy="2402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3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3600"/>
            </a:pPr>
            <a:r>
              <a:t>Курсът "AWS Essentials" завършва с онлайн </a:t>
            </a:r>
            <a:br/>
            <a:r>
              <a:t>практически изпит – </a:t>
            </a:r>
            <a:r>
              <a:rPr b="1">
                <a:solidFill>
                  <a:schemeClr val="accent1"/>
                </a:solidFill>
              </a:rPr>
              <a:t>5 септември 2021</a:t>
            </a:r>
          </a:p>
          <a:p>
            <a:pPr marL="803275" lvl="1" indent="-360362">
              <a:lnSpc>
                <a:spcPct val="120000"/>
              </a:lnSpc>
              <a:defRPr sz="3400"/>
            </a:pPr>
            <a:r>
              <a:t>Срок ранно плащане – </a:t>
            </a:r>
            <a:r>
              <a:rPr b="1">
                <a:solidFill>
                  <a:schemeClr val="accent1"/>
                </a:solidFill>
              </a:rPr>
              <a:t>30 юли 2021</a:t>
            </a:r>
          </a:p>
          <a:p>
            <a:pPr marL="803275" lvl="1" indent="-360362">
              <a:lnSpc>
                <a:spcPct val="120000"/>
              </a:lnSpc>
              <a:defRPr sz="3400"/>
            </a:pPr>
            <a:r>
              <a:t>Тестова част (40 въпроса) </a:t>
            </a:r>
            <a:endParaRPr sz="3100"/>
          </a:p>
          <a:p>
            <a:pPr marL="803275" lvl="1" indent="-360362">
              <a:lnSpc>
                <a:spcPct val="120000"/>
              </a:lnSpc>
              <a:defRPr sz="3400"/>
            </a:pPr>
            <a:r>
              <a:t>Практическа част (работа в AWS среда)</a:t>
            </a:r>
          </a:p>
        </p:txBody>
      </p:sp>
      <p:sp>
        <p:nvSpPr>
          <p:cNvPr id="296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Онлайн изпит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0" y="1423358"/>
            <a:ext cx="4189414" cy="418941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4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/>
          <a:p>
            <a:r>
              <a:t>Ресурси</a:t>
            </a:r>
          </a:p>
        </p:txBody>
      </p:sp>
      <p:pic>
        <p:nvPicPr>
          <p:cNvPr id="3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400" y="867739"/>
            <a:ext cx="3657600" cy="3657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5"/>
          </a:xfrm>
          <a:prstGeom prst="rect">
            <a:avLst/>
          </a:prstGeom>
        </p:spPr>
        <p:txBody>
          <a:bodyPr/>
          <a:lstStyle/>
          <a:p>
            <a:r>
              <a:t>Какво ни трябва за курса?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Placeholder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803275" lvl="1" indent="-360362">
              <a:buClr>
                <a:srgbClr val="234465"/>
              </a:buClr>
              <a:defRPr sz="3400"/>
            </a:pPr>
            <a:r>
              <a:t>Официален сайт на курса "AWS Essentials":</a:t>
            </a:r>
            <a:endParaRPr sz="3100"/>
          </a:p>
          <a:p>
            <a:pPr marL="1255712" lvl="2" indent="-360362">
              <a:buClr>
                <a:srgbClr val="234465"/>
              </a:buClr>
              <a:defRPr sz="32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https://softuni.bg/trainings/3476/aws-essentials-july-2021</a:t>
            </a:r>
            <a:r>
              <a:rPr sz="29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	</a:t>
            </a:r>
            <a:endParaRPr sz="2900"/>
          </a:p>
          <a:p>
            <a:pPr marL="803275" lvl="1" indent="-360362">
              <a:buClr>
                <a:srgbClr val="234465"/>
              </a:buClr>
              <a:defRPr sz="3400"/>
            </a:pPr>
            <a:r>
              <a:t>Facebook група:</a:t>
            </a:r>
            <a:endParaRPr sz="3100"/>
          </a:p>
          <a:p>
            <a:pPr marL="1255712" lvl="2" indent="-360362">
              <a:buClr>
                <a:srgbClr val="234465"/>
              </a:buClr>
              <a:defRPr sz="32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https://www.facebook.com/groups/AWSEssentialsJuly2021</a:t>
            </a:r>
          </a:p>
          <a:p>
            <a:pPr marL="803275" lvl="1" indent="-360362">
              <a:buClr>
                <a:srgbClr val="234465"/>
              </a:buClr>
              <a:defRPr sz="3400"/>
            </a:pPr>
            <a:r>
              <a:t>Допълнителни ресурси:</a:t>
            </a:r>
            <a:endParaRPr sz="3200"/>
          </a:p>
          <a:p>
            <a:pPr marL="1255712" lvl="2" indent="-360362">
              <a:buClr>
                <a:srgbClr val="234465"/>
              </a:buClr>
              <a:defRPr sz="3200"/>
            </a:pPr>
            <a:r>
              <a:t>Whitepapers</a:t>
            </a:r>
          </a:p>
          <a:p>
            <a:pPr marL="1255712" lvl="2" indent="-360362">
              <a:buClr>
                <a:srgbClr val="234465"/>
              </a:buClr>
              <a:defRPr sz="3200"/>
            </a:pPr>
            <a:r>
              <a:t>Workshops</a:t>
            </a:r>
          </a:p>
        </p:txBody>
      </p:sp>
      <p:sp>
        <p:nvSpPr>
          <p:cNvPr id="305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Сайт на курса и материали</a:t>
            </a:r>
          </a:p>
        </p:txBody>
      </p:sp>
      <p:sp>
        <p:nvSpPr>
          <p:cNvPr id="306" name="TextBox 12"/>
          <p:cNvSpPr txBox="1"/>
          <p:nvPr/>
        </p:nvSpPr>
        <p:spPr>
          <a:xfrm>
            <a:off x="5093116" y="4367515"/>
            <a:ext cx="1913440" cy="85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 algn="ctr">
              <a:lnSpc>
                <a:spcPct val="110000"/>
              </a:lnSpc>
              <a:defRPr sz="2400">
                <a:solidFill>
                  <a:srgbClr val="FFFFFF"/>
                </a:solidFill>
              </a:defRPr>
            </a:pPr>
            <a:r>
              <a:t>EVALUATION</a:t>
            </a:r>
          </a:p>
          <a:p>
            <a:pPr algn="ctr">
              <a:lnSpc>
                <a:spcPct val="110000"/>
              </a:lnSpc>
              <a:defRPr>
                <a:solidFill>
                  <a:srgbClr val="FFFFFF"/>
                </a:solidFill>
              </a:defRPr>
            </a:pPr>
            <a:r>
              <a:t>CRITERIA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Title"/>
          <p:cNvSpPr txBox="1">
            <a:spLocks noGrp="1"/>
          </p:cNvSpPr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831605">
              <a:defRPr sz="8008"/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SoftUni Diamond Partners</a:t>
            </a:r>
          </a:p>
        </p:txBody>
      </p:sp>
      <p:grpSp>
        <p:nvGrpSpPr>
          <p:cNvPr id="314" name="Infragistics">
            <a:hlinkClick r:id="rId2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312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3" name="image28.png" descr="image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18" name="Indeavr">
            <a:hlinkClick r:id="rId4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315" name="Shape"/>
            <p:cNvSpPr/>
            <p:nvPr/>
          </p:nvSpPr>
          <p:spPr>
            <a:xfrm>
              <a:off x="0" y="-1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6" name="image29.png" descr="image29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t="4939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17" name="Shape"/>
            <p:cNvSpPr/>
            <p:nvPr/>
          </p:nvSpPr>
          <p:spPr>
            <a:xfrm>
              <a:off x="0" y="0"/>
              <a:ext cx="3334616" cy="96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2" name="Postbank">
            <a:hlinkClick r:id="rId6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319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0" name="image30.png" descr="image30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21" name="Shape"/>
            <p:cNvSpPr/>
            <p:nvPr/>
          </p:nvSpPr>
          <p:spPr>
            <a:xfrm>
              <a:off x="0" y="0"/>
              <a:ext cx="3655944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6" name="SmartIT">
            <a:hlinkClick r:id="rId8"/>
          </p:cNvPr>
          <p:cNvGrpSpPr/>
          <p:nvPr/>
        </p:nvGrpSpPr>
        <p:grpSpPr>
          <a:xfrm>
            <a:off x="8048208" y="1393728"/>
            <a:ext cx="3625552" cy="989153"/>
            <a:chOff x="0" y="0"/>
            <a:chExt cx="3625551" cy="989152"/>
          </a:xfrm>
        </p:grpSpPr>
        <p:sp>
          <p:nvSpPr>
            <p:cNvPr id="323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4" name="image31.png" descr="image31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25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9" name="Codexio">
            <a:hlinkClick r:id="rId1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327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8" name="image32.jpeg" descr="image32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333" name="Picture 1">
            <a:hlinkClick r:id="rId12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331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2" name="image33.png" descr="image33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3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36" name="Picture 2">
            <a:hlinkClick r:id="rId14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334" name="Shape"/>
            <p:cNvSpPr/>
            <p:nvPr/>
          </p:nvSpPr>
          <p:spPr>
            <a:xfrm>
              <a:off x="-1" y="-1"/>
              <a:ext cx="1600788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5" name="image34.png" descr="image34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39" name="Picture 4">
            <a:hlinkClick r:id="rId16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337" name="Shape"/>
            <p:cNvSpPr/>
            <p:nvPr/>
          </p:nvSpPr>
          <p:spPr>
            <a:xfrm>
              <a:off x="-1" y="0"/>
              <a:ext cx="1600788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8" name="image35.png" descr="image35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343" name="SmartIT">
            <a:hlinkClick r:id="rId18"/>
          </p:cNvPr>
          <p:cNvGrpSpPr/>
          <p:nvPr/>
        </p:nvGrpSpPr>
        <p:grpSpPr>
          <a:xfrm>
            <a:off x="8046732" y="5307007"/>
            <a:ext cx="3625553" cy="1134904"/>
            <a:chOff x="0" y="0"/>
            <a:chExt cx="3625551" cy="1134903"/>
          </a:xfrm>
        </p:grpSpPr>
        <p:sp>
          <p:nvSpPr>
            <p:cNvPr id="340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1" name="image36.png" descr="image36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42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6" name="Картина 7"/>
          <p:cNvGrpSpPr/>
          <p:nvPr/>
        </p:nvGrpSpPr>
        <p:grpSpPr>
          <a:xfrm>
            <a:off x="752280" y="1393728"/>
            <a:ext cx="3391512" cy="2163232"/>
            <a:chOff x="0" y="0"/>
            <a:chExt cx="3391511" cy="2163231"/>
          </a:xfrm>
        </p:grpSpPr>
        <p:pic>
          <p:nvPicPr>
            <p:cNvPr id="344" name="image37.png" descr="image37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45" name="Shape"/>
            <p:cNvSpPr/>
            <p:nvPr/>
          </p:nvSpPr>
          <p:spPr>
            <a:xfrm>
              <a:off x="0" y="0"/>
              <a:ext cx="3391512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9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347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52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Educational Partners</a:t>
            </a:r>
          </a:p>
        </p:txBody>
      </p:sp>
      <p:grpSp>
        <p:nvGrpSpPr>
          <p:cNvPr id="355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353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354" name="Picture 6" descr="Picture 6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8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356" name="Picture 8" descr="Picture 8">
              <a:hlinkClick r:id="rId4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61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359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360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lide Body"/>
          <p:cNvSpPr txBox="1">
            <a:spLocks noGrp="1"/>
          </p:cNvSpPr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https://about.softuni.bg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https://softuni.bg</a:t>
            </a:r>
          </a:p>
        </p:txBody>
      </p:sp>
      <p:pic>
        <p:nvPicPr>
          <p:cNvPr id="364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lide Title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License</a:t>
            </a:r>
          </a:p>
        </p:txBody>
      </p:sp>
      <p:sp>
        <p:nvSpPr>
          <p:cNvPr id="3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ntent Placeholder 3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2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Software University – High</a:t>
            </a:r>
            <a:r>
              <a:t>-Quality Education, Profession and Job for Software Developers</a:t>
            </a:r>
          </a:p>
          <a:p>
            <a:pPr marL="803275" lvl="1" indent="-360362">
              <a:lnSpc>
                <a:spcPct val="100000"/>
              </a:lnSpc>
              <a:defRPr sz="29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softuni.bg</a:t>
            </a:r>
            <a:r>
              <a:t> </a:t>
            </a:r>
            <a:endParaRPr sz="3100"/>
          </a:p>
          <a:p>
            <a:pPr>
              <a:lnSpc>
                <a:spcPct val="100000"/>
              </a:lnSpc>
              <a:defRPr sz="3200"/>
            </a:pPr>
            <a:r>
              <a:t>Software University Foundation</a:t>
            </a:r>
          </a:p>
          <a:p>
            <a:pPr marL="803275" lvl="1" indent="-360362">
              <a:lnSpc>
                <a:spcPct val="100000"/>
              </a:lnSpc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/>
              </a:rPr>
              <a:t>https://softuni.foundation</a:t>
            </a:r>
          </a:p>
          <a:p>
            <a:pPr marL="514350" lvl="1" indent="-514350">
              <a:lnSpc>
                <a:spcPct val="100000"/>
              </a:lnSpc>
              <a:buClr>
                <a:srgbClr val="234465"/>
              </a:buClr>
              <a:tabLst>
                <a:tab pos="279400" algn="l"/>
              </a:tabLst>
              <a:defRPr sz="3100"/>
            </a:pPr>
            <a:r>
              <a:t>Software University @ Facebook</a:t>
            </a:r>
          </a:p>
          <a:p>
            <a:pPr marL="803275" lvl="1" indent="-360362">
              <a:lnSpc>
                <a:spcPct val="100000"/>
              </a:lnSpc>
              <a:tabLst>
                <a:tab pos="279400" algn="l"/>
              </a:tabLst>
              <a:defRPr sz="29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/>
              </a:rPr>
              <a:t>facebook.com/SoftwareUniversity</a:t>
            </a:r>
          </a:p>
          <a:p>
            <a:pPr marL="304746" lvl="1" indent="-304746">
              <a:lnSpc>
                <a:spcPct val="100000"/>
              </a:lnSpc>
              <a:buClr>
                <a:srgbClr val="234465"/>
              </a:buClr>
              <a:tabLst>
                <a:tab pos="279400" algn="l"/>
              </a:tabLst>
              <a:defRPr sz="3100"/>
            </a:pPr>
            <a:r>
              <a:t>Software University Forums</a:t>
            </a:r>
          </a:p>
          <a:p>
            <a:pPr marL="609493" lvl="2" indent="-304746">
              <a:lnSpc>
                <a:spcPct val="100000"/>
              </a:lnSpc>
              <a:buClr>
                <a:srgbClr val="F2B254"/>
              </a:buClr>
              <a:tabLst>
                <a:tab pos="279400" algn="l"/>
              </a:tabLst>
              <a:defRPr sz="29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/>
              </a:rPr>
              <a:t>forum.softuni.bg</a:t>
            </a:r>
          </a:p>
        </p:txBody>
      </p:sp>
      <p:sp>
        <p:nvSpPr>
          <p:cNvPr id="369" name="Title 2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/>
          <a:p>
            <a:r>
              <a:t>Trainings @ Software University (SoftUni)</a:t>
            </a:r>
          </a:p>
        </p:txBody>
      </p:sp>
      <p:grpSp>
        <p:nvGrpSpPr>
          <p:cNvPr id="372" name="Picture 9">
            <a:hlinkClick r:id="rId2"/>
          </p:cNvPr>
          <p:cNvGrpSpPr/>
          <p:nvPr/>
        </p:nvGrpSpPr>
        <p:grpSpPr>
          <a:xfrm>
            <a:off x="9458686" y="3019985"/>
            <a:ext cx="2269871" cy="566148"/>
            <a:chOff x="0" y="0"/>
            <a:chExt cx="2269869" cy="566147"/>
          </a:xfrm>
        </p:grpSpPr>
        <p:sp>
          <p:nvSpPr>
            <p:cNvPr id="370" name="Shape"/>
            <p:cNvSpPr/>
            <p:nvPr/>
          </p:nvSpPr>
          <p:spPr>
            <a:xfrm>
              <a:off x="-1" y="0"/>
              <a:ext cx="2269871" cy="56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51"/>
                  </a:moveTo>
                  <a:lnTo>
                    <a:pt x="0" y="851"/>
                  </a:lnTo>
                  <a:cubicBezTo>
                    <a:pt x="0" y="381"/>
                    <a:pt x="95" y="0"/>
                    <a:pt x="212" y="0"/>
                  </a:cubicBezTo>
                  <a:lnTo>
                    <a:pt x="21388" y="0"/>
                  </a:lnTo>
                  <a:lnTo>
                    <a:pt x="21388" y="0"/>
                  </a:lnTo>
                  <a:cubicBezTo>
                    <a:pt x="21505" y="0"/>
                    <a:pt x="21600" y="381"/>
                    <a:pt x="21600" y="851"/>
                  </a:cubicBezTo>
                  <a:lnTo>
                    <a:pt x="21600" y="20749"/>
                  </a:lnTo>
                  <a:lnTo>
                    <a:pt x="21600" y="20749"/>
                  </a:lnTo>
                  <a:cubicBezTo>
                    <a:pt x="21600" y="21219"/>
                    <a:pt x="21505" y="21600"/>
                    <a:pt x="21388" y="21600"/>
                  </a:cubicBezTo>
                  <a:lnTo>
                    <a:pt x="212" y="21600"/>
                  </a:lnTo>
                  <a:lnTo>
                    <a:pt x="212" y="21600"/>
                  </a:lnTo>
                  <a:cubicBezTo>
                    <a:pt x="95" y="21600"/>
                    <a:pt x="0" y="21219"/>
                    <a:pt x="0" y="20749"/>
                  </a:cubicBezTo>
                  <a:close/>
                </a:path>
              </a:pathLst>
            </a:custGeom>
            <a:solidFill>
              <a:srgbClr val="231F2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1" name="image43.png" descr="image43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r="6"/>
            <a:stretch>
              <a:fillRect/>
            </a:stretch>
          </p:blipFill>
          <p:spPr>
            <a:xfrm>
              <a:off x="0" y="0"/>
              <a:ext cx="2269729" cy="56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" y="0"/>
                  </a:moveTo>
                  <a:cubicBezTo>
                    <a:pt x="94" y="0"/>
                    <a:pt x="0" y="378"/>
                    <a:pt x="0" y="848"/>
                  </a:cubicBezTo>
                  <a:lnTo>
                    <a:pt x="0" y="20737"/>
                  </a:lnTo>
                  <a:cubicBezTo>
                    <a:pt x="0" y="21207"/>
                    <a:pt x="94" y="21600"/>
                    <a:pt x="212" y="21600"/>
                  </a:cubicBezTo>
                  <a:lnTo>
                    <a:pt x="21388" y="21600"/>
                  </a:lnTo>
                  <a:cubicBezTo>
                    <a:pt x="21506" y="21600"/>
                    <a:pt x="21600" y="21207"/>
                    <a:pt x="21600" y="20737"/>
                  </a:cubicBezTo>
                  <a:lnTo>
                    <a:pt x="21600" y="848"/>
                  </a:lnTo>
                  <a:cubicBezTo>
                    <a:pt x="21600" y="378"/>
                    <a:pt x="21506" y="0"/>
                    <a:pt x="21388" y="0"/>
                  </a:cubicBezTo>
                  <a:lnTo>
                    <a:pt x="212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373" name="Software University @ FacebookPicture 4" descr="Software University @ FacebookPicture 4">
            <a:hlinkClick r:id="rId8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77123" y="406426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Software University - ForumPicture 12" descr="Software University - ForumPicture 12">
            <a:hlinkClick r:id="rId6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110922" y="5410200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4" descr="Picture 4">
            <a:hlinkClick r:id="rId3"/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96771" y="2727413"/>
            <a:ext cx="2746994" cy="365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15" descr="Picture 1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958492" y="1058278"/>
            <a:ext cx="1496138" cy="1845842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75488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tent Placeholder 1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446087" indent="-446087">
              <a:lnSpc>
                <a:spcPts val="4000"/>
              </a:lnSpc>
              <a:buAutoNum type="arabicPeriod"/>
              <a:defRPr sz="3600"/>
            </a:pPr>
            <a:r>
              <a:t>Цели на курса</a:t>
            </a:r>
          </a:p>
          <a:p>
            <a:pPr marL="446087" indent="-446087">
              <a:lnSpc>
                <a:spcPts val="4000"/>
              </a:lnSpc>
              <a:buAutoNum type="arabicPeriod"/>
              <a:defRPr sz="3600"/>
            </a:pPr>
            <a:r>
              <a:t>Учебна програма</a:t>
            </a:r>
          </a:p>
          <a:p>
            <a:pPr marL="446087" indent="-446087">
              <a:lnSpc>
                <a:spcPts val="4000"/>
              </a:lnSpc>
              <a:buAutoNum type="arabicPeriod"/>
              <a:defRPr sz="3600"/>
            </a:pPr>
            <a:r>
              <a:t>Преподаватели</a:t>
            </a:r>
          </a:p>
          <a:p>
            <a:pPr marL="446087" indent="-446087">
              <a:lnSpc>
                <a:spcPts val="4000"/>
              </a:lnSpc>
              <a:buAutoNum type="arabicPeriod"/>
              <a:defRPr sz="3600"/>
            </a:pPr>
            <a:r>
              <a:t>Изпит и оценяване</a:t>
            </a:r>
          </a:p>
          <a:p>
            <a:pPr marL="446087" indent="-446087">
              <a:lnSpc>
                <a:spcPts val="4000"/>
              </a:lnSpc>
              <a:buAutoNum type="arabicPeriod"/>
              <a:defRPr sz="3600"/>
            </a:pPr>
            <a:r>
              <a:t>Учебни ресурси</a:t>
            </a:r>
          </a:p>
        </p:txBody>
      </p:sp>
      <p:sp>
        <p:nvSpPr>
          <p:cNvPr id="26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Съдържание</a:t>
            </a:r>
          </a:p>
        </p:txBody>
      </p:sp>
      <p:pic>
        <p:nvPicPr>
          <p:cNvPr id="26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781800" y="1066800"/>
            <a:ext cx="4495800" cy="551898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4000" b="1"/>
            </a:pPr>
            <a:endParaRPr/>
          </a:p>
          <a:p>
            <a:pPr marL="0" indent="0" algn="ctr">
              <a:buSzTx/>
              <a:buFont typeface="Wingdings"/>
              <a:buNone/>
              <a:defRPr sz="8800" b="1" u="sng">
                <a:solidFill>
                  <a:schemeClr val="accent1"/>
                </a:solidFill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Font typeface="Wingdings"/>
              <a:buNone/>
              <a:defRPr sz="8000" b="1"/>
            </a:pPr>
            <a:r>
              <a:t>#AWS-Essentials</a:t>
            </a:r>
          </a:p>
        </p:txBody>
      </p:sp>
      <p:sp>
        <p:nvSpPr>
          <p:cNvPr id="26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  <p:transition spd="med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4"/>
          <p:cNvSpPr txBox="1">
            <a:spLocks noGrp="1"/>
          </p:cNvSpPr>
          <p:nvPr>
            <p:ph type="title"/>
          </p:nvPr>
        </p:nvSpPr>
        <p:spPr>
          <a:xfrm>
            <a:off x="615109" y="4817831"/>
            <a:ext cx="10961783" cy="768085"/>
          </a:xfrm>
          <a:prstGeom prst="rect">
            <a:avLst/>
          </a:prstGeom>
        </p:spPr>
        <p:txBody>
          <a:bodyPr/>
          <a:lstStyle/>
          <a:p>
            <a:r>
              <a:t>Цели на курса и учебна програма</a:t>
            </a:r>
          </a:p>
        </p:txBody>
      </p:sp>
      <p:pic>
        <p:nvPicPr>
          <p:cNvPr id="2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728999"/>
            <a:ext cx="4114800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ontent Placeholder 1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000"/>
              </a:lnSpc>
              <a:defRPr sz="3400"/>
            </a:pPr>
            <a:r>
              <a:t>Курсът "AWS Essentials" дава: </a:t>
            </a:r>
          </a:p>
          <a:p>
            <a:pPr marL="803275" lvl="1" indent="-360362">
              <a:lnSpc>
                <a:spcPts val="4000"/>
              </a:lnSpc>
              <a:defRPr sz="3200"/>
            </a:pPr>
            <a:r>
              <a:t>въведение в администрацията на AWS среда </a:t>
            </a:r>
            <a:endParaRPr sz="3100"/>
          </a:p>
          <a:p>
            <a:pPr marL="803275" lvl="1" indent="-360362">
              <a:lnSpc>
                <a:spcPts val="4000"/>
              </a:lnSpc>
              <a:defRPr sz="3200"/>
            </a:pPr>
            <a:r>
              <a:t>Познания върху основните функционалности и услуги в AWS</a:t>
            </a:r>
            <a:endParaRPr sz="3100"/>
          </a:p>
          <a:p>
            <a:pPr marL="803275" lvl="1" indent="-360362">
              <a:lnSpc>
                <a:spcPts val="4000"/>
              </a:lnSpc>
              <a:defRPr sz="3200"/>
            </a:pPr>
            <a:r>
              <a:t>Компетенции по изграждане на базови oблачни архитектури</a:t>
            </a:r>
          </a:p>
          <a:p>
            <a:pPr marL="803275" lvl="1" indent="-360362">
              <a:lnSpc>
                <a:spcPts val="4000"/>
              </a:lnSpc>
              <a:defRPr sz="3200"/>
            </a:pPr>
            <a:r>
              <a:t>Познания върху </a:t>
            </a:r>
            <a:r>
              <a:rPr b="1">
                <a:solidFill>
                  <a:schemeClr val="accent1"/>
                </a:solidFill>
              </a:rPr>
              <a:t>основни cloud концепции</a:t>
            </a:r>
            <a:r>
              <a:t>, които са релевантни за всички позиции в ИТ сферата</a:t>
            </a:r>
          </a:p>
        </p:txBody>
      </p:sp>
      <p:sp>
        <p:nvSpPr>
          <p:cNvPr id="273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Цели на курса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ontent Placeholder 1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What are the Clouds Made of ?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Identity Access Management and S3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Amazon Elastic Compute Cloud and EBS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Amazon Virtual Private Cloud and  Route 53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Databases on AWS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AWS Serverless Applications</a:t>
            </a:r>
          </a:p>
          <a:p>
            <a:pPr marL="514350" indent="-514350">
              <a:lnSpc>
                <a:spcPts val="4000"/>
              </a:lnSpc>
              <a:buAutoNum type="arabicPeriod"/>
              <a:defRPr sz="3400"/>
            </a:pPr>
            <a:r>
              <a:t>Highly Available Architecture</a:t>
            </a:r>
          </a:p>
        </p:txBody>
      </p:sp>
      <p:sp>
        <p:nvSpPr>
          <p:cNvPr id="277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Учебна програма</a:t>
            </a:r>
          </a:p>
        </p:txBody>
      </p:sp>
      <p:sp>
        <p:nvSpPr>
          <p:cNvPr id="2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7730" y="1278792"/>
            <a:ext cx="2330769" cy="2433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2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/>
          <a:p>
            <a:r>
              <a:t>Преподаватели в курса</a:t>
            </a:r>
          </a:p>
        </p:txBody>
      </p:sp>
      <p:pic>
        <p:nvPicPr>
          <p:cNvPr id="28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0" y="457200"/>
            <a:ext cx="4402000" cy="44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Senior DevOps Engineer </a:t>
            </a:r>
          </a:p>
          <a:p>
            <a:pPr>
              <a:defRPr sz="3600"/>
            </a:pPr>
            <a:r>
              <a:t>Занимавам се със AWS архитектури </a:t>
            </a:r>
          </a:p>
          <a:p>
            <a:pPr>
              <a:defRPr sz="3600"/>
            </a:pPr>
            <a:r>
              <a:t>AWS Certified Architect, AWS Certified </a:t>
            </a:r>
            <a:br/>
            <a:r>
              <a:t>Developer, AWS Certified SysOps </a:t>
            </a:r>
          </a:p>
          <a:p>
            <a:pPr>
              <a:defRPr sz="3600"/>
            </a:pPr>
            <a:r>
              <a:t>Има дълбоки интереси </a:t>
            </a:r>
            <a:br/>
            <a:r>
              <a:t>в автоматизирането на процеси</a:t>
            </a:r>
          </a:p>
        </p:txBody>
      </p:sp>
      <p:sp>
        <p:nvSpPr>
          <p:cNvPr id="28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Стоян Янев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75488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89" name="Picture 1"/>
          <p:cNvGrpSpPr/>
          <p:nvPr/>
        </p:nvGrpSpPr>
        <p:grpSpPr>
          <a:xfrm>
            <a:off x="8083499" y="1854000"/>
            <a:ext cx="3645001" cy="3721738"/>
            <a:chOff x="0" y="0"/>
            <a:chExt cx="3644999" cy="3721737"/>
          </a:xfrm>
        </p:grpSpPr>
        <p:sp>
          <p:nvSpPr>
            <p:cNvPr id="287" name="Rectangle"/>
            <p:cNvSpPr/>
            <p:nvPr/>
          </p:nvSpPr>
          <p:spPr>
            <a:xfrm>
              <a:off x="0" y="0"/>
              <a:ext cx="3645000" cy="3721738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88" name="image25.png" descr="image2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5000" cy="3721738"/>
            </a:xfrm>
            <a:prstGeom prst="rect">
              <a:avLst/>
            </a:prstGeom>
            <a:ln w="57150" cap="rnd">
              <a:solidFill>
                <a:srgbClr val="FFFFFF"/>
              </a:solidFill>
              <a:prstDash val="solid"/>
              <a:round/>
            </a:ln>
            <a:effectLst>
              <a:outerShdw blurRad="50800" rotWithShape="0">
                <a:srgbClr val="000000">
                  <a:alpha val="41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4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/>
          <a:p>
            <a:r>
              <a:t>Изпит и оценяване</a:t>
            </a:r>
          </a:p>
        </p:txBody>
      </p:sp>
      <p:pic>
        <p:nvPicPr>
          <p:cNvPr id="29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400" y="867739"/>
            <a:ext cx="3657600" cy="365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15109" y="5585916"/>
            <a:ext cx="10961783" cy="76808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84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Helvetica</vt:lpstr>
      <vt:lpstr>Wingdings</vt:lpstr>
      <vt:lpstr>SoftUni</vt:lpstr>
      <vt:lpstr>AWS Essentials</vt:lpstr>
      <vt:lpstr>Съдържание</vt:lpstr>
      <vt:lpstr>Have a Question?</vt:lpstr>
      <vt:lpstr>Цели на курса и учебна програма</vt:lpstr>
      <vt:lpstr>Цели на курса</vt:lpstr>
      <vt:lpstr>Учебна програма</vt:lpstr>
      <vt:lpstr>Преподаватели в курса</vt:lpstr>
      <vt:lpstr>Стоян Янев</vt:lpstr>
      <vt:lpstr>Изпит и оценяване</vt:lpstr>
      <vt:lpstr>Онлайн изпит</vt:lpstr>
      <vt:lpstr>Ресурси</vt:lpstr>
      <vt:lpstr>Сайт на курса и материали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Essentials</dc:title>
  <dc:creator>User</dc:creator>
  <cp:lastModifiedBy>User</cp:lastModifiedBy>
  <cp:revision>1</cp:revision>
  <dcterms:modified xsi:type="dcterms:W3CDTF">2021-08-29T06:31:47Z</dcterms:modified>
</cp:coreProperties>
</file>