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Basics" id="{96C32C16-1C63-4344-AA82-98C35150A711}">
          <p14:sldIdLst>
            <p14:sldId id="259"/>
            <p14:sldId id="260"/>
            <p14:sldId id="657"/>
            <p14:sldId id="261"/>
            <p14:sldId id="262"/>
          </p14:sldIdLst>
        </p14:section>
        <p14:section name="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Lst>
        </p14:section>
        <p14:section name="Untitled Section" id="{B95AA7FE-9136-4686-B000-7D6FFB0A40BE}">
          <p14:sldIdLst>
            <p14:sldId id="281"/>
            <p14:sldId id="282"/>
            <p14:sldId id="283"/>
            <p14:sldId id="284"/>
            <p14:sldId id="285"/>
          </p14:sldIdLst>
        </p14:section>
        <p14:section name="Conclusion" id="{57B581EB-70DD-4CD6-A454-D7DDF3166468}">
          <p14:sldIdLst>
            <p14:sldId id="286"/>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56281" autoAdjust="0"/>
  </p:normalViewPr>
  <p:slideViewPr>
    <p:cSldViewPr showGuides="1">
      <p:cViewPr varScale="1">
        <p:scale>
          <a:sx n="48" d="100"/>
          <a:sy n="48" d="100"/>
        </p:scale>
        <p:origin x="1973" y="58"/>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10" Type="http://schemas.microsoft.com/office/2007/relationships/hdphoto" Target="../media/hdphoto2.wdp"/><Relationship Id="rId4" Type="http://schemas.openxmlformats.org/officeDocument/2006/relationships/image" Target="../media/image46.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200" dirty="0">
                <a:hlinkClick r:id="rId3"/>
              </a:rPr>
              <a:t>Chrome Developer Tools</a:t>
            </a:r>
            <a:endParaRPr lang="en-US" sz="3200" dirty="0"/>
          </a:p>
          <a:p>
            <a:pPr lvl="1"/>
            <a:r>
              <a:rPr lang="en-US" dirty="0"/>
              <a:t>Press </a:t>
            </a:r>
            <a:r>
              <a:rPr lang="en-US" b="1" dirty="0"/>
              <a:t>[F12]</a:t>
            </a:r>
            <a:r>
              <a:rPr lang="en-US" dirty="0"/>
              <a:t> 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1">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attribute</a:t>
            </a:r>
            <a:r>
              <a:rPr lang="en-US" dirty="0"/>
              <a:t>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343887" cy="553998"/>
          </a:xfrm>
          <a:prstGeom prst="rect">
            <a:avLst/>
          </a:prstGeom>
        </p:spPr>
        <p:txBody>
          <a:bodyPr wrap="none">
            <a:spAutoFit/>
          </a:bodyPr>
          <a:lstStyle/>
          <a:p>
            <a:r>
              <a:rPr lang="en-US" sz="3000" dirty="0"/>
              <a:t>Example: </a:t>
            </a:r>
            <a:r>
              <a:rPr lang="en-US" sz="3000" dirty="0">
                <a:hlinkClick r:id="rId5"/>
              </a:rPr>
              <a:t>https://repl.it/@nakov/http-form-example</a:t>
            </a:r>
            <a:endParaRPr lang="en-US" sz="30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170378" cy="553998"/>
          </a:xfrm>
          <a:prstGeom prst="rect">
            <a:avLst/>
          </a:prstGeom>
        </p:spPr>
        <p:txBody>
          <a:bodyPr wrap="none">
            <a:spAutoFit/>
          </a:bodyPr>
          <a:lstStyle/>
          <a:p>
            <a:r>
              <a:rPr lang="en-US" sz="3000" dirty="0"/>
              <a:t>Example: </a:t>
            </a:r>
            <a:r>
              <a:rPr lang="en-US" sz="3000" dirty="0">
                <a:hlinkClick r:id="rId4"/>
              </a:rPr>
              <a:t>https://repl.it/@nakov/http-get-example</a:t>
            </a:r>
            <a:endParaRPr lang="en-US" sz="30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355685" cy="553998"/>
          </a:xfrm>
          <a:prstGeom prst="rect">
            <a:avLst/>
          </a:prstGeom>
        </p:spPr>
        <p:txBody>
          <a:bodyPr wrap="none">
            <a:spAutoFit/>
          </a:bodyPr>
          <a:lstStyle/>
          <a:p>
            <a:r>
              <a:rPr lang="en-US" sz="3000" dirty="0"/>
              <a:t>Example: </a:t>
            </a:r>
            <a:r>
              <a:rPr lang="en-US" sz="3000" dirty="0">
                <a:hlinkClick r:id="rId4"/>
              </a:rPr>
              <a:t>https://repl.it/@nakov/http-post-example</a:t>
            </a:r>
            <a:endParaRPr lang="en-US" sz="30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299469" cy="523220"/>
          </a:xfrm>
          <a:prstGeom prst="rect">
            <a:avLst/>
          </a:prstGeom>
        </p:spPr>
        <p:txBody>
          <a:bodyPr wrap="none">
            <a:spAutoFit/>
          </a:bodyPr>
          <a:lstStyle/>
          <a:p>
            <a:r>
              <a:rPr lang="en-US" sz="2800" dirty="0"/>
              <a:t>Example: </a:t>
            </a:r>
            <a:r>
              <a:rPr lang="en-US" sz="2800" dirty="0">
                <a:hlinkClick r:id="rId4"/>
              </a:rPr>
              <a:t>https://repl.it/@nakov/http-post-example-name-age</a:t>
            </a:r>
            <a:endParaRPr lang="en-US" sz="28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0"/>
          </p:nvPr>
        </p:nvSpPr>
        <p:spPr>
          <a:xfrm>
            <a:off x="246000" y="1224000"/>
            <a:ext cx="10890000" cy="5112875"/>
          </a:xfrm>
        </p:spPr>
        <p:txBody>
          <a:bodyPr>
            <a:normAutofit/>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Structure</a:t>
            </a:r>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5664" y="1449000"/>
            <a:ext cx="2115000" cy="2115000"/>
          </a:xfrm>
          <a:prstGeom prst="rect">
            <a:avLst/>
          </a:prstGeom>
        </p:spPr>
      </p:pic>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a:t>
            </a:r>
            <a:r>
              <a:rPr lang="en-US" sz="3200" b="1" dirty="0"/>
              <a:t>media types</a:t>
            </a:r>
            <a:r>
              <a:rPr lang="en-US" sz="3200" dirty="0"/>
              <a:t>: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000" b="1" dirty="0">
                <a:solidFill>
                  <a:schemeClr val="bg1"/>
                </a:solidFill>
                <a:latin typeface="Consolas" pitchFamily="49" charset="0"/>
                <a:cs typeface="Consolas" pitchFamily="49" charset="0"/>
              </a:rPr>
              <a:t>Network</a:t>
            </a:r>
            <a:r>
              <a:rPr lang="en-US" sz="3000" dirty="0"/>
              <a:t> </a:t>
            </a:r>
            <a:r>
              <a:rPr lang="en-US" sz="3000" b="1" dirty="0">
                <a:solidFill>
                  <a:schemeClr val="bg1"/>
                </a:solidFill>
                <a:latin typeface="Consolas" pitchFamily="49" charset="0"/>
                <a:cs typeface="Consolas" pitchFamily="49" charset="0"/>
              </a:rPr>
              <a:t>protocol</a:t>
            </a:r>
            <a:r>
              <a:rPr lang="en-US" sz="3000" dirty="0"/>
              <a:t> (</a:t>
            </a:r>
            <a:r>
              <a:rPr lang="en-US" sz="3000" b="1" dirty="0">
                <a:solidFill>
                  <a:schemeClr val="bg1"/>
                </a:solidFill>
                <a:latin typeface="Consolas" pitchFamily="49" charset="0"/>
                <a:cs typeface="Consolas" pitchFamily="49" charset="0"/>
              </a:rPr>
              <a:t>http</a:t>
            </a:r>
            <a:r>
              <a:rPr lang="en-US" sz="3000" dirty="0"/>
              <a:t>, </a:t>
            </a:r>
            <a:r>
              <a:rPr lang="en-US" sz="3000" b="1" dirty="0">
                <a:solidFill>
                  <a:schemeClr val="bg1"/>
                </a:solidFill>
                <a:latin typeface="Consolas" pitchFamily="49" charset="0"/>
                <a:cs typeface="Consolas" pitchFamily="49" charset="0"/>
              </a:rPr>
              <a:t>ftp</a:t>
            </a:r>
            <a:r>
              <a:rPr lang="en-US" sz="3000" dirty="0"/>
              <a:t>, </a:t>
            </a:r>
            <a:r>
              <a:rPr lang="en-US" sz="3000" b="1" dirty="0">
                <a:solidFill>
                  <a:schemeClr val="bg1"/>
                </a:solidFill>
                <a:latin typeface="Consolas" pitchFamily="49" charset="0"/>
                <a:cs typeface="Consolas" pitchFamily="49" charset="0"/>
              </a:rPr>
              <a:t>https</a:t>
            </a:r>
            <a:r>
              <a:rPr lang="en-US" sz="3000" dirty="0"/>
              <a:t>...) – HTTP in most cases</a:t>
            </a:r>
          </a:p>
          <a:p>
            <a:pPr marL="355600" indent="-355600">
              <a:buClr>
                <a:schemeClr val="tx1"/>
              </a:buClr>
            </a:pPr>
            <a:r>
              <a:rPr lang="en-US" sz="3000" b="1" dirty="0">
                <a:solidFill>
                  <a:schemeClr val="bg1"/>
                </a:solidFill>
                <a:latin typeface="Consolas" pitchFamily="49" charset="0"/>
                <a:cs typeface="Consolas" pitchFamily="49" charset="0"/>
              </a:rPr>
              <a:t>Host</a:t>
            </a:r>
            <a:r>
              <a:rPr lang="en-US" sz="3000" dirty="0"/>
              <a:t> or </a:t>
            </a:r>
            <a:r>
              <a:rPr lang="en-US" sz="3000" b="1" dirty="0"/>
              <a:t>IP</a:t>
            </a:r>
            <a:r>
              <a:rPr lang="en-US" sz="3000" dirty="0"/>
              <a:t> address (</a:t>
            </a:r>
            <a:r>
              <a:rPr lang="en-US" sz="3000" b="1" noProof="1">
                <a:solidFill>
                  <a:schemeClr val="bg1"/>
                </a:solidFill>
                <a:latin typeface="Consolas" pitchFamily="49" charset="0"/>
                <a:cs typeface="Consolas" pitchFamily="49" charset="0"/>
              </a:rPr>
              <a:t>softuni.org</a:t>
            </a:r>
            <a:r>
              <a:rPr lang="en-US" sz="3000" dirty="0"/>
              <a:t>, </a:t>
            </a:r>
            <a:r>
              <a:rPr lang="en-US" sz="3000" b="1" dirty="0">
                <a:solidFill>
                  <a:schemeClr val="bg1"/>
                </a:solidFill>
                <a:latin typeface="Consolas" pitchFamily="49" charset="0"/>
                <a:cs typeface="Consolas" pitchFamily="49" charset="0"/>
              </a:rPr>
              <a:t>gmail.com</a:t>
            </a:r>
            <a:r>
              <a:rPr lang="en-US" sz="3000" dirty="0"/>
              <a:t>, </a:t>
            </a:r>
            <a:r>
              <a:rPr lang="en-US" sz="3000" b="1" dirty="0">
                <a:solidFill>
                  <a:schemeClr val="bg1"/>
                </a:solidFill>
                <a:latin typeface="Consolas" pitchFamily="49" charset="0"/>
                <a:cs typeface="Consolas" pitchFamily="49" charset="0"/>
              </a:rPr>
              <a:t>127.0.0.1</a:t>
            </a:r>
            <a:r>
              <a:rPr lang="en-US" sz="3000" dirty="0"/>
              <a:t>, </a:t>
            </a:r>
            <a:r>
              <a:rPr lang="en-US" sz="3000" b="1" dirty="0">
                <a:solidFill>
                  <a:schemeClr val="bg1"/>
                </a:solidFill>
                <a:latin typeface="Consolas" pitchFamily="49" charset="0"/>
                <a:cs typeface="Consolas" pitchFamily="49" charset="0"/>
              </a:rPr>
              <a:t>web</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Port</a:t>
            </a:r>
            <a:r>
              <a:rPr lang="en-US" sz="3000" dirty="0"/>
              <a:t> (the default port is </a:t>
            </a:r>
            <a:r>
              <a:rPr lang="en-US" sz="3000" b="1" dirty="0">
                <a:solidFill>
                  <a:schemeClr val="bg1"/>
                </a:solidFill>
              </a:rPr>
              <a:t>80</a:t>
            </a:r>
            <a:r>
              <a:rPr lang="en-US" sz="3000" dirty="0"/>
              <a:t>) – integer in the range [0…65535]</a:t>
            </a:r>
          </a:p>
          <a:p>
            <a:pPr marL="355600" indent="-355600">
              <a:buClr>
                <a:schemeClr val="tx1"/>
              </a:buClr>
            </a:pPr>
            <a:r>
              <a:rPr lang="en-US" sz="3000" b="1" dirty="0">
                <a:solidFill>
                  <a:schemeClr val="bg1"/>
                </a:solidFill>
                <a:latin typeface="Consolas" pitchFamily="49" charset="0"/>
                <a:cs typeface="Consolas" pitchFamily="49" charset="0"/>
              </a:rPr>
              <a:t>Path</a:t>
            </a:r>
            <a:r>
              <a:rPr lang="en-US" sz="3000" dirty="0"/>
              <a:t> (</a:t>
            </a:r>
            <a:r>
              <a:rPr lang="en-US" sz="3000" b="1" dirty="0">
                <a:solidFill>
                  <a:schemeClr val="bg1"/>
                </a:solidFill>
                <a:latin typeface="Consolas" pitchFamily="49" charset="0"/>
                <a:cs typeface="Consolas" pitchFamily="49" charset="0"/>
              </a:rPr>
              <a:t>/forum</a:t>
            </a:r>
            <a:r>
              <a:rPr lang="en-US" sz="3000" dirty="0"/>
              <a:t>, </a:t>
            </a:r>
            <a:r>
              <a:rPr lang="en-US" sz="3000" b="1" dirty="0">
                <a:solidFill>
                  <a:schemeClr val="bg1"/>
                </a:solidFill>
              </a:rPr>
              <a:t>/path/</a:t>
            </a:r>
            <a:r>
              <a:rPr lang="en-US" sz="3000" b="1" noProof="1">
                <a:solidFill>
                  <a:schemeClr val="bg1"/>
                </a:solidFill>
                <a:latin typeface="Consolas" pitchFamily="49" charset="0"/>
                <a:cs typeface="Consolas" pitchFamily="49" charset="0"/>
              </a:rPr>
              <a:t>index.php</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Query</a:t>
            </a:r>
            <a:r>
              <a:rPr lang="en-US" sz="3000" dirty="0"/>
              <a:t> </a:t>
            </a:r>
            <a:r>
              <a:rPr lang="en-US" sz="3000" b="1" dirty="0">
                <a:solidFill>
                  <a:schemeClr val="bg1"/>
                </a:solidFill>
                <a:latin typeface="Consolas" pitchFamily="49" charset="0"/>
                <a:cs typeface="Consolas" pitchFamily="49" charset="0"/>
              </a:rPr>
              <a:t>string</a:t>
            </a:r>
            <a:r>
              <a:rPr lang="en-US" sz="3000" dirty="0"/>
              <a:t> (</a:t>
            </a:r>
            <a:r>
              <a:rPr lang="en-US" sz="3000" b="1" dirty="0">
                <a:solidFill>
                  <a:schemeClr val="bg1"/>
                </a:solidFill>
                <a:latin typeface="Consolas" pitchFamily="49" charset="0"/>
                <a:cs typeface="Consolas" pitchFamily="49" charset="0"/>
              </a:rPr>
              <a:t>?</a:t>
            </a:r>
            <a:r>
              <a:rPr lang="en-US" sz="3000" b="1" noProof="1">
                <a:solidFill>
                  <a:schemeClr val="bg1"/>
                </a:solidFill>
                <a:latin typeface="Consolas" pitchFamily="49" charset="0"/>
                <a:cs typeface="Consolas" pitchFamily="49" charset="0"/>
              </a:rPr>
              <a:t>id=27&amp;lang=en</a:t>
            </a:r>
            <a:r>
              <a:rPr lang="en-US" sz="3000" dirty="0"/>
              <a:t>)</a:t>
            </a:r>
          </a:p>
          <a:p>
            <a:pPr marL="355600" indent="-355600">
              <a:buClr>
                <a:schemeClr val="tx1"/>
              </a:buClr>
            </a:pPr>
            <a:r>
              <a:rPr lang="en-US" sz="3000" b="1" dirty="0">
                <a:solidFill>
                  <a:schemeClr val="bg1"/>
                </a:solidFill>
                <a:latin typeface="Consolas" pitchFamily="49" charset="0"/>
                <a:cs typeface="Consolas" pitchFamily="49" charset="0"/>
              </a:rPr>
              <a:t>Fragment</a:t>
            </a:r>
            <a:r>
              <a:rPr lang="en-US" sz="3000" dirty="0"/>
              <a:t> (</a:t>
            </a:r>
            <a:r>
              <a:rPr lang="en-US" sz="3000" b="1" dirty="0">
                <a:solidFill>
                  <a:schemeClr val="bg1"/>
                </a:solidFill>
                <a:latin typeface="Consolas" pitchFamily="49" charset="0"/>
                <a:cs typeface="Consolas" pitchFamily="49" charset="0"/>
              </a:rPr>
              <a:t>#slides</a:t>
            </a:r>
            <a:r>
              <a:rPr lang="en-US" sz="30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547886"/>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H</a:t>
            </a:r>
            <a:r>
              <a:rPr lang="en-US" sz="3200" b="1" dirty="0">
                <a:solidFill>
                  <a:schemeClr val="bg2"/>
                </a:solidFill>
              </a:rPr>
              <a:t>yper</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Request</a:t>
            </a:r>
            <a:r>
              <a:rPr lang="en-US" sz="3200" dirty="0">
                <a:solidFill>
                  <a:schemeClr val="bg2"/>
                </a:solidFill>
              </a:rPr>
              <a:t>: method + headers + body</a:t>
            </a:r>
            <a:endParaRPr lang="en-US" sz="32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200" b="1" dirty="0">
                <a:solidFill>
                  <a:schemeClr val="bg1">
                    <a:lumMod val="60000"/>
                    <a:lumOff val="40000"/>
                  </a:schemeClr>
                </a:solidFill>
              </a:rPr>
              <a:t>Response</a:t>
            </a:r>
            <a:r>
              <a:rPr lang="en-US" sz="32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endParaRPr lang="en-US" sz="2800" dirty="0">
              <a:solidFill>
                <a:schemeClr val="bg2"/>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r>
              <a:rPr lang="en-US" b="1" dirty="0"/>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pPr>
            <a:r>
              <a:rPr lang="en-US" dirty="0"/>
              <a:t>Text-based client-server protocol for the Internet</a:t>
            </a:r>
          </a:p>
          <a:p>
            <a:pPr lvl="1">
              <a:lnSpc>
                <a:spcPct val="100000"/>
              </a:lnSpc>
            </a:pPr>
            <a:r>
              <a:rPr lang="en-US" dirty="0"/>
              <a:t>For transferring Web resources (HTML files, images, styles, etc.)</a:t>
            </a:r>
          </a:p>
          <a:p>
            <a:pPr lvl="1">
              <a:lnSpc>
                <a:spcPct val="100000"/>
              </a:lnSpc>
            </a:pPr>
            <a:r>
              <a:rPr lang="en-US" dirty="0"/>
              <a:t>Request-response based, relies on URLs (like </a:t>
            </a:r>
            <a:r>
              <a:rPr lang="en-US" dirty="0">
                <a:hlinkClick r:id="rId3"/>
              </a:rPr>
              <a:t>https://softuni.org</a:t>
            </a:r>
            <a:r>
              <a:rPr lang="en-US" dirty="0"/>
              <a:t>)</a:t>
            </a:r>
          </a:p>
          <a:p>
            <a:pPr lvl="1">
              <a:lnSpc>
                <a:spcPct val="100000"/>
              </a:lnSpc>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5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1000"/>
                            </p:stCondLst>
                            <p:childTnLst>
                              <p:par>
                                <p:cTn id="20" presetID="10" presetClass="entr" presetSubtype="0" fill="hold" nodeType="after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3000"/>
                            </p:stCondLst>
                            <p:childTnLst>
                              <p:par>
                                <p:cTn id="32" presetID="22" presetClass="entr" presetSubtype="2"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right)">
                                      <p:cBhvr>
                                        <p:cTn id="34" dur="500"/>
                                        <p:tgtEl>
                                          <p:spTgt spid="7"/>
                                        </p:tgtEl>
                                      </p:cBhvr>
                                    </p:animEffect>
                                  </p:childTnLst>
                                </p:cTn>
                              </p:par>
                            </p:childTnLst>
                          </p:cTn>
                        </p:par>
                        <p:par>
                          <p:cTn id="35" fill="hold">
                            <p:stCondLst>
                              <p:cond delay="3500"/>
                            </p:stCondLst>
                            <p:childTnLst>
                              <p:par>
                                <p:cTn id="36" presetID="22" presetClass="entr" presetSubtype="2"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(UI) and </a:t>
            </a:r>
            <a:r>
              <a:rPr lang="en-US" b="1" dirty="0"/>
              <a:t>server-side</a:t>
            </a:r>
            <a:r>
              <a:rPr lang="en-US" dirty="0"/>
              <a:t> (data) components</a:t>
            </a:r>
          </a:p>
          <a:p>
            <a:r>
              <a:rPr lang="en-US" b="1" dirty="0"/>
              <a:t>Front-end</a:t>
            </a:r>
            <a:r>
              <a:rPr lang="en-US" dirty="0"/>
              <a:t> == client-side components (presentation layer), e.g. React app</a:t>
            </a:r>
          </a:p>
          <a:p>
            <a:pPr lvl="1">
              <a:lnSpc>
                <a:spcPct val="100000"/>
              </a:lnSpc>
              <a:spcBef>
                <a:spcPts val="300"/>
              </a:spcBef>
            </a:pPr>
            <a:r>
              <a:rPr lang="en-US" dirty="0"/>
              <a:t>Implement the </a:t>
            </a:r>
            <a:r>
              <a:rPr lang="en-US" b="1" dirty="0"/>
              <a:t>user interface</a:t>
            </a:r>
            <a:r>
              <a:rPr lang="en-US" dirty="0"/>
              <a:t> (UI)</a:t>
            </a:r>
          </a:p>
          <a:p>
            <a:r>
              <a:rPr lang="en-US" b="1" dirty="0"/>
              <a:t>Back-end </a:t>
            </a:r>
            <a:r>
              <a:rPr lang="en-US" dirty="0"/>
              <a:t>== server-side components (business logic APIs), e.g. ASP.NET Core</a:t>
            </a:r>
          </a:p>
          <a:p>
            <a:pPr lvl="1">
              <a:lnSpc>
                <a:spcPct val="100000"/>
              </a:lnSpc>
              <a:spcBef>
                <a:spcPts val="300"/>
              </a:spcBef>
            </a:pPr>
            <a:r>
              <a:rPr lang="en-US" dirty="0"/>
              <a:t>Provide </a:t>
            </a:r>
            <a:r>
              <a:rPr lang="en-US" b="1" dirty="0"/>
              <a:t>data storage and processing</a:t>
            </a:r>
            <a:endParaRPr lang="en-US" dirty="0"/>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717330"/>
          </a:xfrm>
          <a:prstGeom prst="rect">
            <a:avLst/>
          </a:prstGeom>
        </p:spPr>
        <p:txBody>
          <a:bodyPr wrap="square">
            <a:spAutoFit/>
          </a:bodyPr>
          <a:lstStyle/>
          <a:p>
            <a:pPr marL="360363" lvl="0" indent="-360363" defTabSz="1218438">
              <a:lnSpc>
                <a:spcPct val="105000"/>
              </a:lnSpc>
              <a:spcBef>
                <a:spcPts val="600"/>
              </a:spcBef>
              <a:spcAft>
                <a:spcPts val="600"/>
              </a:spcAft>
              <a:buFont typeface="Wingdings" panose="05000000000000000000" pitchFamily="2" charset="2"/>
              <a:buChar char="§"/>
            </a:pPr>
            <a:r>
              <a:rPr lang="en-US" sz="3398" b="1" dirty="0">
                <a:solidFill>
                  <a:srgbClr val="234465"/>
                </a:solidFill>
              </a:rPr>
              <a:t>HTTP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13129</Words>
  <Application>Microsoft Office PowerPoint</Application>
  <PresentationFormat>Widescreen</PresentationFormat>
  <Paragraphs>983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Sibina</cp:lastModifiedBy>
  <cp:revision>387</cp:revision>
  <dcterms:created xsi:type="dcterms:W3CDTF">2018-05-23T13:08:44Z</dcterms:created>
  <dcterms:modified xsi:type="dcterms:W3CDTF">2024-04-28T12:20:57Z</dcterms:modified>
  <cp:category>programming;computer programming;software development;web development</cp:category>
</cp:coreProperties>
</file>