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7" r:id="rId8"/>
    <p:sldId id="305" r:id="rId9"/>
    <p:sldId id="306" r:id="rId10"/>
    <p:sldId id="308" r:id="rId11"/>
    <p:sldId id="313" r:id="rId12"/>
    <p:sldId id="314" r:id="rId13"/>
    <p:sldId id="315" r:id="rId14"/>
    <p:sldId id="316" r:id="rId15"/>
    <p:sldId id="317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279" r:id="rId25"/>
    <p:sldId id="280" r:id="rId26"/>
    <p:sldId id="401" r:id="rId27"/>
    <p:sldId id="327" r:id="rId28"/>
    <p:sldId id="328" r:id="rId29"/>
    <p:sldId id="405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9A306F7-6249-418B-BC4F-1917B54A94C1}">
          <p14:sldIdLst>
            <p14:sldId id="256"/>
            <p14:sldId id="257"/>
            <p14:sldId id="258"/>
          </p14:sldIdLst>
        </p14:section>
        <p14:section name="Definition" id="{6D3D805A-5389-49F3-8083-4169B90BCA40}">
          <p14:sldIdLst>
            <p14:sldId id="302"/>
            <p14:sldId id="303"/>
            <p14:sldId id="304"/>
            <p14:sldId id="307"/>
          </p14:sldIdLst>
        </p14:section>
        <p14:section name="Syntax" id="{16677442-28E3-4390-819E-9EE58EECD97F}">
          <p14:sldIdLst>
            <p14:sldId id="305"/>
            <p14:sldId id="306"/>
            <p14:sldId id="308"/>
            <p14:sldId id="313"/>
          </p14:sldIdLst>
        </p14:section>
        <p14:section name="RegEx in Python" id="{FE58D162-5260-4083-9437-B182DDFD27A3}">
          <p14:sldIdLst>
            <p14:sldId id="314"/>
            <p14:sldId id="315"/>
          </p14:sldIdLst>
        </p14:section>
        <p14:section name="RegEx Methods" id="{BD1DD2D1-C0AE-44A6-AE03-B3434176D759}">
          <p14:sldIdLst>
            <p14:sldId id="316"/>
            <p14:sldId id="317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Live Exercises" id="{2F4C2706-3282-4A13-AF04-8C6279167CC9}">
          <p14:sldIdLst>
            <p14:sldId id="279"/>
          </p14:sldIdLst>
        </p14:section>
        <p14:section name="Conclusion" id="{0557D57A-130B-468B-AF31-48BF0B7D4E8A}">
          <p14:sldIdLst>
            <p14:sldId id="280"/>
            <p14:sldId id="401"/>
            <p14:sldId id="327"/>
            <p14:sldId id="32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E15C6D-11AA-4BBE-A685-188ABB4B91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367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05D47B-6C67-4BEA-B9D5-BAFAAE4DB6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106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48A091-1953-4910-9605-DFFF1716AE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287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E98258-2073-4000-9F1A-5D975A26D5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986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6ED8E19-6683-4442-A96A-7837B7AE21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407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EDFE6E3-B19B-4A67-B8FB-31807771D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8248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CDD4A-C45F-4DD3-B16A-9EDD53DAAE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053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86C8CD-A402-482C-ABB9-3E9138FEF0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706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6ECD5EF-DE32-495C-AE2C-40B3DB7CC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A553837-C15E-4B03-B11C-F717E84BBB8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8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B1E8B5B9-66C9-4D62-BCCC-45538B56491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A66A9D8-799B-4993-BA2D-1AE7E25655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6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F383B6AC-B74C-49EC-A451-B5EEE2190C64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8F460760-896A-46DB-8EAE-E37987656A2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F40B3DB5-6BE6-4C09-9BA1-01D88A03506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6041570A-FDBC-4E29-B043-E89A8817A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A8554C91-384A-4629-AD8E-4C6995B0BB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D601F2CC-8CF7-42E3-9E3B-BC969566F2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C9FC2A1C-A218-470C-AB85-41ABD326F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BDDEE09-64FF-464D-BA7A-F6EE7D7B0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9EFE37D-113C-4919-9B6F-77241545A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FFA9C97-5539-4FD1-A181-37E2F6DC14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7C31A6CE-049A-4584-8015-7540BC6F05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BE98782-F3E6-48F7-9624-64741720F27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B2435A32-A989-41BC-A0F6-68978A13CED9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B8DE3A5-9090-4619-ABE8-730B7425B87E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DE438F0-9966-4D20-BC9B-6D17EC2A495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91B579A8-F00B-4C24-8BD1-BFF30B8F5E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BE00291E-77D4-41C0-A4D0-E1DD25196C7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BBA675C-5365-4AA5-9CCD-72AFA1BFF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197B833D-D083-4BF9-8766-993A45BC3CF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6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E69E3AC-38F9-4E28-979C-00CF1174FB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D15B9B83-E0FD-4685-8FCF-98E79E30B4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A4AA312-F859-4947-B782-EAD41E284FD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DCA732FC-0985-4A9C-8410-26BB38C2565D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3F69B6FC-58C1-481D-B234-FB39400C7CE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956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FF6D7A6-5B07-4548-9F41-A35D57E45FE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7B7F73FF-882F-4797-BE76-0D0F054DD7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3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B2E0E63A-5B3F-4692-A6F8-3B64E67A04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8E388ACF-4423-45AC-BAE5-473C556564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C7814715-B50A-4304-B530-C042D6738DB6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F5B278E-1C29-40F1-BF90-44AE8FBE7B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480A436B-E9B9-49E4-944A-9135C80C45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53CB900-2347-469C-92B3-3053BABDD0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0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FCFDBB5-7C42-4991-89F3-33DC989B2DD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81C3F68B-8F6B-4C97-BDB7-CCCC391415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9499E7E-CD57-4D0F-989C-A865F999BAA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1D01738-3B51-4885-8BB1-DA043FFC9D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0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EB9394F9-F4FF-42FF-AAC7-4ECA11F0CA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6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pythex.org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pic>
        <p:nvPicPr>
          <p:cNvPr id="1026" name="Picture 2" descr="Ð ÐµÐ·ÑÐ»ÑÐ°Ñ Ñ Ð¸Ð·Ð¾Ð±ÑÐ°Ð¶ÐµÐ½Ð¸Ðµ Ð·Ð° regular expression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86" y="3429000"/>
            <a:ext cx="3572962" cy="1190987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2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Metacharacters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43356"/>
              </p:ext>
            </p:extLst>
          </p:nvPr>
        </p:nvGraphicFramePr>
        <p:xfrm>
          <a:off x="648044" y="1271601"/>
          <a:ext cx="10761362" cy="47212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1602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9419760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Signals a special sequence (can also be used to escape special characters)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character (except newline character)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One or more occurrences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 or more occurrences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Either 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Capture and group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the specified number of occurrences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8962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Starts with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6233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Ends with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96517206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7937F098-0EF4-4B6D-BDFC-BC4418208C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6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17496"/>
              </p:ext>
            </p:extLst>
          </p:nvPr>
        </p:nvGraphicFramePr>
        <p:xfrm>
          <a:off x="919893" y="1304552"/>
          <a:ext cx="10028194" cy="5177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30201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8497993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[arn]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specified characters (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r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/>
                        <a:t>n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present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47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lower-case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character, alphabetically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[^arn]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character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r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 </a:t>
                      </a: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[0123]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specified digits (</a:t>
                      </a:r>
                      <a:r>
                        <a:rPr lang="en-US" dirty="0"/>
                        <a:t>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1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2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/>
                        <a:t>3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present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digit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/>
                        <a:t>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[0-5][0-9]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two-digit numbers from </a:t>
                      </a:r>
                      <a:r>
                        <a:rPr lang="en-US" dirty="0"/>
                        <a:t>00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character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alphabetically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between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z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 case OR upper case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562C36CF-019D-4722-832F-12C171B603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E4C3-6977-4C3C-B2AF-6C0B8C39324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RegEx in Python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9802" y="2250643"/>
            <a:ext cx="2892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import re</a:t>
            </a:r>
          </a:p>
        </p:txBody>
      </p:sp>
    </p:spTree>
    <p:extLst>
      <p:ext uri="{BB962C8B-B14F-4D97-AF65-F5344CB8AC3E}">
        <p14:creationId xmlns:p14="http://schemas.microsoft.com/office/powerpoint/2010/main" val="17461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3314144"/>
            <a:ext cx="2025000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import 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has a built-in package called 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can be used to work with Regular Expressions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</a:rPr>
              <a:t>re</a:t>
            </a:r>
            <a:r>
              <a:rPr lang="en-US" dirty="0"/>
              <a:t> module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it to search in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Module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6000" y="4748831"/>
            <a:ext cx="7110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2800" dirty="0">
                <a:solidFill>
                  <a:schemeClr val="tx1"/>
                </a:solidFill>
              </a:rPr>
              <a:t>import </a:t>
            </a:r>
            <a:r>
              <a:rPr lang="en-US" sz="2800" dirty="0">
                <a:solidFill>
                  <a:schemeClr val="bg1"/>
                </a:solidFill>
              </a:rPr>
              <a:t>re</a:t>
            </a:r>
          </a:p>
          <a:p>
            <a:pPr latinLnBrk="0"/>
            <a:r>
              <a:rPr lang="en-US" sz="2800" dirty="0">
                <a:solidFill>
                  <a:schemeClr val="tx1"/>
                </a:solidFill>
              </a:rPr>
              <a:t>txt = "The rain in Spain"</a:t>
            </a:r>
          </a:p>
          <a:p>
            <a:pPr latinLnBrk="0"/>
            <a:r>
              <a:rPr lang="en-US" sz="2800" dirty="0">
                <a:solidFill>
                  <a:schemeClr val="tx1"/>
                </a:solidFill>
              </a:rPr>
              <a:t>x = re.</a:t>
            </a:r>
            <a:r>
              <a:rPr lang="en-US" sz="2800" dirty="0">
                <a:solidFill>
                  <a:schemeClr val="bg1"/>
                </a:solidFill>
              </a:rPr>
              <a:t>search</a:t>
            </a:r>
            <a:r>
              <a:rPr lang="en-US" sz="2800" dirty="0">
                <a:solidFill>
                  <a:schemeClr val="tx1"/>
                </a:solidFill>
              </a:rPr>
              <a:t>("^The.*Spain$", txt)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6D079E9-0520-4452-882E-5AF2EC4535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8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46C4-E876-48B1-8605-61232727E7C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RegEx Methods</a:t>
            </a:r>
          </a:p>
        </p:txBody>
      </p:sp>
      <p:pic>
        <p:nvPicPr>
          <p:cNvPr id="512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955" y="1179000"/>
            <a:ext cx="2950090" cy="295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21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8326" y="2094084"/>
            <a:ext cx="5101729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x = re.</a:t>
            </a:r>
            <a:r>
              <a:rPr lang="en-US" dirty="0">
                <a:solidFill>
                  <a:schemeClr val="bg1"/>
                </a:solidFill>
              </a:rPr>
              <a:t>findall</a:t>
            </a:r>
            <a:r>
              <a:rPr lang="en-US" dirty="0"/>
              <a:t>("ai",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print(x) # ["ai", "ai"]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findall()</a:t>
            </a:r>
            <a:r>
              <a:rPr lang="en-US" dirty="0"/>
              <a:t> function returns a list containing all matches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list contains the matches in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they are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no matches </a:t>
            </a:r>
            <a:r>
              <a:rPr lang="en-US" dirty="0"/>
              <a:t>are found, an </a:t>
            </a:r>
            <a:r>
              <a:rPr lang="en-US" b="1" dirty="0">
                <a:solidFill>
                  <a:schemeClr val="bg1"/>
                </a:solidFill>
              </a:rPr>
              <a:t>empty list </a:t>
            </a:r>
            <a:r>
              <a:rPr lang="en-US" dirty="0"/>
              <a:t>is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Findall()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E99921A-E14B-43C5-A97B-9D5E171CFB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Write a program to match full names from a list of names</a:t>
            </a:r>
            <a:r>
              <a:rPr lang="bg-BG" sz="3400" dirty="0"/>
              <a:t> </a:t>
            </a:r>
            <a:r>
              <a:rPr lang="en-US" sz="3400" dirty="0"/>
              <a:t>and print them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A valid full name has the following characteristics: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 consists of two words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Each word starts with a capital letter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After the first letter, it only contains lowercase letters afterwards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Each of the two words should be at least two letters long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The two words are separated by a single 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Full Name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3B95FB-33E5-4264-B846-EF53BAF50B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C53118-4F9D-4B37-93EF-3BE420CD00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809000"/>
            <a:ext cx="7769766" cy="2299385"/>
          </a:xfrm>
        </p:spPr>
        <p:txBody>
          <a:bodyPr/>
          <a:lstStyle/>
          <a:p>
            <a:r>
              <a:rPr lang="en-US" sz="2600" dirty="0"/>
              <a:t>import re</a:t>
            </a:r>
          </a:p>
          <a:p>
            <a:r>
              <a:rPr lang="en-US" sz="2600" dirty="0"/>
              <a:t>names = input()</a:t>
            </a:r>
          </a:p>
          <a:p>
            <a:r>
              <a:rPr lang="en-US" sz="2600" dirty="0"/>
              <a:t>regex = "\\b[A-Z][a-z]+ [A-Z][a-z]+\\b"</a:t>
            </a:r>
          </a:p>
          <a:p>
            <a:r>
              <a:rPr lang="en-US" sz="2600" dirty="0"/>
              <a:t>matches = </a:t>
            </a:r>
            <a:r>
              <a:rPr lang="en-US" sz="2600" dirty="0" err="1"/>
              <a:t>re.findall</a:t>
            </a:r>
            <a:r>
              <a:rPr lang="en-US" sz="2600" dirty="0"/>
              <a:t>(regex, names)</a:t>
            </a:r>
          </a:p>
          <a:p>
            <a:r>
              <a:rPr lang="en-US" sz="2600" dirty="0"/>
              <a:t>print(" ".join(matches))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6ADECB5-67F7-4065-9BFD-3F2818DC2B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24" y="3564000"/>
            <a:ext cx="2504563" cy="250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6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4103" y="3708701"/>
            <a:ext cx="10938913" cy="19576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x = re.search("\s",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print("The first white-space character is located in position:", x.start())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search()</a:t>
            </a:r>
            <a:r>
              <a:rPr lang="en-US" dirty="0"/>
              <a:t> function searches the string for a match, and </a:t>
            </a:r>
            <a:br>
              <a:rPr lang="en-US" dirty="0"/>
            </a:b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Match object</a:t>
            </a:r>
            <a:r>
              <a:rPr lang="en-US" dirty="0"/>
              <a:t> if there is a match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there is more than one match, only the </a:t>
            </a:r>
            <a:r>
              <a:rPr lang="en-US" b="1" dirty="0">
                <a:solidFill>
                  <a:schemeClr val="bg1"/>
                </a:solidFill>
              </a:rPr>
              <a:t>first occurrence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the match will be returned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no matches are found, the value </a:t>
            </a:r>
            <a:r>
              <a:rPr lang="en-US" b="1" dirty="0">
                <a:latin typeface="Consolas" panose="020B0609020204030204" pitchFamily="49" charset="0"/>
              </a:rPr>
              <a:t>None</a:t>
            </a:r>
            <a:r>
              <a:rPr lang="en-US" dirty="0"/>
              <a:t> is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Search()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762457F-8CB7-4E52-B7D8-2133936BC6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Write a program to match a valid phone number from Sofia. After you find all valid phones, print them on the console, separated by ", "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A valid number has the following characteristics: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It starts with "+359"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Then, it is followed by the area code (always 2)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After that, it's followed by the number itself:</a:t>
            </a:r>
          </a:p>
          <a:p>
            <a:pPr marL="1980248" lvl="2" indent="-457200">
              <a:lnSpc>
                <a:spcPct val="115000"/>
              </a:lnSpc>
            </a:pPr>
            <a:r>
              <a:rPr lang="en-US" dirty="0"/>
              <a:t>The number consists of 7 digits (separated in two groups of 3 and 4 digits respectively)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different parts are separated by either a space or a hyphen ('-')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Phone Number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0D6845-960A-4573-9D1D-369D8CE6FC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9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RegEx in Python</a:t>
            </a:r>
          </a:p>
          <a:p>
            <a:r>
              <a:rPr lang="en-US" dirty="0"/>
              <a:t>RegEx Method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57785A1-4157-4379-8478-54DDF1B879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9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283F27-9490-4A14-A35D-FF6082347E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4329" y="1404000"/>
            <a:ext cx="11684766" cy="2137802"/>
          </a:xfrm>
        </p:spPr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pattern = "(\+359-2-[0-9]{3}-[0-9]{4}|\+359 2 [0-9]{3} [0-9]{4})\\b"</a:t>
            </a:r>
          </a:p>
          <a:p>
            <a:r>
              <a:rPr lang="en-US" dirty="0"/>
              <a:t>text = input()</a:t>
            </a:r>
          </a:p>
          <a:p>
            <a:r>
              <a:rPr lang="en-US" dirty="0"/>
              <a:t>matches = </a:t>
            </a:r>
            <a:r>
              <a:rPr lang="en-US" dirty="0" err="1"/>
              <a:t>re.findall</a:t>
            </a:r>
            <a:r>
              <a:rPr lang="en-US" dirty="0"/>
              <a:t>(pattern, text)</a:t>
            </a:r>
          </a:p>
          <a:p>
            <a:r>
              <a:rPr lang="en-US" dirty="0"/>
              <a:t>print(", ".join(matches))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Phone Number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3C5977D-8541-47C9-A2EA-2D038C7A8F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000" y="3744000"/>
            <a:ext cx="2684285" cy="26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7136" y="2619790"/>
            <a:ext cx="6203863" cy="28342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re.split("\s",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print(x)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['The', 'rain', 'in', 'Spain']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split()</a:t>
            </a:r>
            <a:r>
              <a:rPr lang="en-US" dirty="0"/>
              <a:t> function returns a list where the string has been split at each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Split()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09F322-5594-434E-A206-4B7C240B02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07" y="3384351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70394" y="3285993"/>
            <a:ext cx="7001621" cy="13628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13/Jul/1928, 10-Nov-1934, , 01/Jan-1951,f 25.Dec.1937 23/09/1973, 1/Feb/2016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program, which matches a date in the format 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</a:rPr>
              <a:t>"dd{separator}MMM{separator}yyyy"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capturing groups </a:t>
            </a:r>
            <a:r>
              <a:rPr lang="en-US" dirty="0"/>
              <a:t>in your regular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5" name="Down Arrow 4"/>
          <p:cNvSpPr/>
          <p:nvPr/>
        </p:nvSpPr>
        <p:spPr bwMode="auto">
          <a:xfrm>
            <a:off x="5592896" y="4734000"/>
            <a:ext cx="233104" cy="2208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270394" y="5039631"/>
            <a:ext cx="7001621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Day: 13, Month: Jul, Year: 1928</a:t>
            </a:r>
            <a:br>
              <a:rPr lang="en-US" dirty="0"/>
            </a:br>
            <a:r>
              <a:rPr lang="en-US" dirty="0"/>
              <a:t>Day: 10, Month: Nov, Year: 1934</a:t>
            </a:r>
            <a:br>
              <a:rPr lang="en-US" dirty="0"/>
            </a:br>
            <a:r>
              <a:rPr lang="en-US" dirty="0"/>
              <a:t>Day: 25, Month: Dec, Year: 1937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B59FA0C-4183-4B9F-8B66-5BABB813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2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4E7791-8E96-4420-B1C6-ED61B00508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674000"/>
            <a:ext cx="9884766" cy="3300235"/>
          </a:xfrm>
        </p:spPr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pattern = "\\b(?P&lt;day&gt;\\d{2})([-.\\/])(?P&lt;month&gt;[A-Z]</a:t>
            </a:r>
            <a:br>
              <a:rPr lang="en-US" dirty="0"/>
            </a:br>
            <a:r>
              <a:rPr lang="en-US" dirty="0"/>
              <a:t>[a-z]{2})\\2(?P&lt;year&gt;\\d{4})\\b"</a:t>
            </a:r>
          </a:p>
          <a:p>
            <a:r>
              <a:rPr lang="en-US" dirty="0"/>
              <a:t>text = input()</a:t>
            </a:r>
          </a:p>
          <a:p>
            <a:r>
              <a:rPr lang="en-US" dirty="0"/>
              <a:t>matches = </a:t>
            </a:r>
            <a:r>
              <a:rPr lang="en-US" dirty="0" err="1"/>
              <a:t>re.finditer</a:t>
            </a:r>
            <a:r>
              <a:rPr lang="en-US" dirty="0"/>
              <a:t>(pattern, text)</a:t>
            </a:r>
          </a:p>
          <a:p>
            <a:r>
              <a:rPr lang="en-US" dirty="0"/>
              <a:t>for match in matches:</a:t>
            </a:r>
          </a:p>
          <a:p>
            <a:r>
              <a:rPr lang="en-US" dirty="0"/>
              <a:t>    print(</a:t>
            </a:r>
            <a:r>
              <a:rPr lang="en-US" dirty="0" err="1"/>
              <a:t>f"Day</a:t>
            </a:r>
            <a:r>
              <a:rPr lang="en-US" dirty="0"/>
              <a:t>: {</a:t>
            </a:r>
            <a:r>
              <a:rPr lang="en-US" dirty="0" err="1"/>
              <a:t>match.group</a:t>
            </a:r>
            <a:r>
              <a:rPr lang="en-US" dirty="0"/>
              <a:t>('day')}, Month: {</a:t>
            </a:r>
            <a:r>
              <a:rPr lang="en-US" dirty="0" err="1"/>
              <a:t>match.group</a:t>
            </a:r>
            <a:r>
              <a:rPr lang="en-US" dirty="0"/>
              <a:t>('month')}, Year: {</a:t>
            </a:r>
            <a:r>
              <a:rPr lang="en-US" dirty="0" err="1"/>
              <a:t>match.group</a:t>
            </a:r>
            <a:r>
              <a:rPr lang="en-US" dirty="0"/>
              <a:t>('year')}")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Dates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55DCED-F9C0-4364-9D2D-7E38CBADAA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6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1AD19-34F1-45E8-B1D0-D7B662CBC9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25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2B5BB43-02F1-449E-91B3-FF7EE79BD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A regular expression or regex is a sequence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of characters that define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search pattern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Python has a built-in package called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re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It can be used to work with Regular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Expressions</a:t>
            </a:r>
          </a:p>
          <a:p>
            <a:pPr>
              <a:lnSpc>
                <a:spcPct val="130000"/>
              </a:lnSpc>
            </a:pPr>
            <a:endParaRPr lang="en-US" sz="3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50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6141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E4903A38-45D3-4D30-8141-1791BD5AA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88843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16A6FEBE-2E1C-492B-A5BF-DFFB93CBB2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4171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3BB2765-4F33-4701-8A66-26DBF754ED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752BD59-470E-4993-82DA-27D7E58C3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44762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0667DFA-1F7A-4AD1-8600-ADE83A8576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3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A1A0-75D8-4EBE-A1D5-14AFBE42A8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723D698-5AA1-4328-A7C3-6CF023DBE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12" y="1385091"/>
            <a:ext cx="2546175" cy="25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9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210661"/>
            <a:ext cx="10129234" cy="5546589"/>
          </a:xfrm>
        </p:spPr>
        <p:txBody>
          <a:bodyPr/>
          <a:lstStyle/>
          <a:p>
            <a:r>
              <a:rPr lang="en-US" dirty="0"/>
              <a:t>A regular expression or regex is a sequence of </a:t>
            </a:r>
            <a:br>
              <a:rPr lang="en-US" dirty="0"/>
            </a:br>
            <a:r>
              <a:rPr lang="en-US" dirty="0"/>
              <a:t>characters that define a </a:t>
            </a:r>
            <a:r>
              <a:rPr lang="en-US" b="1" dirty="0">
                <a:solidFill>
                  <a:schemeClr val="bg1"/>
                </a:solidFill>
              </a:rPr>
              <a:t>search pattern</a:t>
            </a:r>
          </a:p>
          <a:p>
            <a:r>
              <a:rPr lang="en-US" dirty="0"/>
              <a:t>Usually such patterns are used by string </a:t>
            </a:r>
            <a:r>
              <a:rPr lang="en-US" b="1" dirty="0">
                <a:solidFill>
                  <a:schemeClr val="bg1"/>
                </a:solidFill>
              </a:rPr>
              <a:t>searching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algorithms for "find" or "find and replace"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on strings</a:t>
            </a:r>
          </a:p>
          <a:p>
            <a:r>
              <a:rPr lang="en-US" dirty="0"/>
              <a:t>Regular expressions are used in search engines, </a:t>
            </a:r>
            <a:br>
              <a:rPr lang="en-US" dirty="0"/>
            </a:br>
            <a:r>
              <a:rPr lang="en-US" dirty="0"/>
              <a:t>search and replace dialogs of word processors and </a:t>
            </a:r>
            <a:br>
              <a:rPr lang="en-US" dirty="0"/>
            </a:br>
            <a:r>
              <a:rPr lang="en-US" dirty="0"/>
              <a:t>text editors etc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A52EF1-FDD1-49E0-80AE-372C407A8E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3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dirty="0"/>
              <a:t>For example if you want to </a:t>
            </a:r>
            <a:r>
              <a:rPr lang="en-US" b="1" dirty="0">
                <a:solidFill>
                  <a:schemeClr val="bg1"/>
                </a:solidFill>
              </a:rPr>
              <a:t>validate</a:t>
            </a:r>
            <a:r>
              <a:rPr lang="en-US" dirty="0"/>
              <a:t> if an </a:t>
            </a:r>
            <a:r>
              <a:rPr lang="en-US" b="1" dirty="0">
                <a:solidFill>
                  <a:schemeClr val="bg1"/>
                </a:solidFill>
              </a:rPr>
              <a:t>email</a:t>
            </a:r>
            <a:r>
              <a:rPr lang="en-US" dirty="0"/>
              <a:t> is </a:t>
            </a:r>
            <a:br>
              <a:rPr lang="en-US" dirty="0"/>
            </a:br>
            <a:r>
              <a:rPr lang="en-US" dirty="0"/>
              <a:t>valid, it should follow these rules:</a:t>
            </a:r>
          </a:p>
          <a:p>
            <a:pPr lvl="1"/>
            <a:r>
              <a:rPr lang="en-US" dirty="0"/>
              <a:t>have only </a:t>
            </a:r>
            <a:r>
              <a:rPr lang="en-US" b="1" dirty="0">
                <a:solidFill>
                  <a:schemeClr val="bg1"/>
                </a:solidFill>
              </a:rPr>
              <a:t>alphanumeric</a:t>
            </a:r>
            <a:r>
              <a:rPr lang="en-US" dirty="0"/>
              <a:t> characters</a:t>
            </a:r>
          </a:p>
          <a:p>
            <a:pPr lvl="1"/>
            <a:r>
              <a:rPr lang="en-US" dirty="0"/>
              <a:t>include </a:t>
            </a:r>
            <a:r>
              <a:rPr lang="en-US" b="1" dirty="0">
                <a:latin typeface="Consolas" panose="020B0609020204030204" pitchFamily="49" charset="0"/>
              </a:rPr>
              <a:t>"@"</a:t>
            </a:r>
          </a:p>
          <a:p>
            <a:pPr lvl="1"/>
            <a:r>
              <a:rPr lang="en-US" dirty="0"/>
              <a:t>end with </a:t>
            </a:r>
            <a:r>
              <a:rPr lang="en-US" b="1" dirty="0">
                <a:latin typeface="Consolas" panose="020B0609020204030204" pitchFamily="49" charset="0"/>
              </a:rPr>
              <a:t>.com</a:t>
            </a:r>
            <a:r>
              <a:rPr lang="en-US" dirty="0"/>
              <a:t>/</a:t>
            </a:r>
            <a:r>
              <a:rPr lang="en-US" b="1" dirty="0">
                <a:latin typeface="Consolas" panose="020B0609020204030204" pitchFamily="49" charset="0"/>
              </a:rPr>
              <a:t>.bg</a:t>
            </a:r>
            <a:r>
              <a:rPr lang="en-US" dirty="0"/>
              <a:t>/</a:t>
            </a:r>
            <a:r>
              <a:rPr lang="en-US" b="1" dirty="0">
                <a:latin typeface="Consolas" panose="020B0609020204030204" pitchFamily="49" charset="0"/>
              </a:rPr>
              <a:t>.net</a:t>
            </a:r>
          </a:p>
          <a:p>
            <a:r>
              <a:rPr lang="en-US" dirty="0"/>
              <a:t>To validate emails will be very difficult without </a:t>
            </a:r>
            <a:br>
              <a:rPr lang="en-US" dirty="0"/>
            </a:br>
            <a:r>
              <a:rPr lang="en-US" dirty="0"/>
              <a:t>regular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7FEE427-5F96-43F1-A406-C291F9EB9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1B692453-DBC7-4CF5-89FD-6C8DDEFC7B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test Regular Expressions in Python, use </a:t>
            </a:r>
            <a:r>
              <a:rPr lang="en-US" dirty="0">
                <a:hlinkClick r:id="rId2"/>
              </a:rPr>
              <a:t>pythex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Pythex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855" y="2071614"/>
            <a:ext cx="7460134" cy="4243198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61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C513-6927-4457-BD4C-4418389457D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DCC2C68-3AC2-4716-9B8F-DBDEE0FCBD45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</p:spTree>
    <p:extLst>
      <p:ext uri="{BB962C8B-B14F-4D97-AF65-F5344CB8AC3E}">
        <p14:creationId xmlns:p14="http://schemas.microsoft.com/office/powerpoint/2010/main" val="270410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Sequences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7102"/>
              </p:ext>
            </p:extLst>
          </p:nvPr>
        </p:nvGraphicFramePr>
        <p:xfrm>
          <a:off x="458573" y="1535211"/>
          <a:ext cx="11387437" cy="438594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9654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9967783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match where the string contains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digits</a:t>
                      </a:r>
                      <a:r>
                        <a:rPr lang="en-US" dirty="0"/>
                        <a:t> (numbers from 0-9)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47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match where the string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DOES NOT </a:t>
                      </a:r>
                      <a:r>
                        <a:rPr lang="en-US" dirty="0"/>
                        <a:t>contain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specified characters are at the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beginning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at the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a 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contains a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 space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 a white space 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contains any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characters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(characters from a to Z, digits from 0-9, and the underscore _ character)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 any word characters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55973F91-0059-4033-AA51-D562B2426F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8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3359</TotalTime>
  <Words>1124</Words>
  <Application>Microsoft Office PowerPoint</Application>
  <PresentationFormat>Widescreen</PresentationFormat>
  <Paragraphs>229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Regular Expressions</vt:lpstr>
      <vt:lpstr>Table of Contents</vt:lpstr>
      <vt:lpstr>Have a Question?</vt:lpstr>
      <vt:lpstr>What is RegEx?</vt:lpstr>
      <vt:lpstr>What is RegEx?</vt:lpstr>
      <vt:lpstr>Example</vt:lpstr>
      <vt:lpstr>Pythex</vt:lpstr>
      <vt:lpstr>Syntax</vt:lpstr>
      <vt:lpstr>Special Sequences</vt:lpstr>
      <vt:lpstr>Metacharacters</vt:lpstr>
      <vt:lpstr>Sets</vt:lpstr>
      <vt:lpstr>RegEx in Python</vt:lpstr>
      <vt:lpstr>RegEx Module</vt:lpstr>
      <vt:lpstr>RegEx Methods</vt:lpstr>
      <vt:lpstr>Method Findall()</vt:lpstr>
      <vt:lpstr>Problem: Match Full Name</vt:lpstr>
      <vt:lpstr>Solution: Match Full Name</vt:lpstr>
      <vt:lpstr>Method Search()</vt:lpstr>
      <vt:lpstr>Problem: Match Phone Number</vt:lpstr>
      <vt:lpstr>Solution: Match Phone Number</vt:lpstr>
      <vt:lpstr>Method Split()</vt:lpstr>
      <vt:lpstr>Problem: Match Dates</vt:lpstr>
      <vt:lpstr>Solution: Match Dates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Regular Expressions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22</cp:revision>
  <dcterms:created xsi:type="dcterms:W3CDTF">2018-05-23T13:08:44Z</dcterms:created>
  <dcterms:modified xsi:type="dcterms:W3CDTF">2021-01-06T17:54:00Z</dcterms:modified>
  <cp:category>Python Fundamentals Course @ SoftUni: https://softuni.bg/trainings/2442/python-fundamentals-september-2019</cp:category>
</cp:coreProperties>
</file>