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4CEEF0-DEAC-452C-8EFA-7DEE0614D464}">
          <p14:sldIdLst>
            <p14:sldId id="256"/>
            <p14:sldId id="257"/>
            <p14:sldId id="258"/>
          </p14:sldIdLst>
        </p14:section>
        <p14:section name="SCM" id="{0F231E8B-1151-46F1-86DF-C72EFD15DBED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Git" id="{334A6C2D-C8DF-422C-94AA-C97B5CE16AB9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GitHub" id="{2BDB9817-25D8-4CD9-B869-9061FC0B411F}">
          <p14:sldIdLst>
            <p14:sldId id="275"/>
            <p14:sldId id="276"/>
            <p14:sldId id="277"/>
          </p14:sldIdLst>
        </p14:section>
        <p14:section name="Conclusion" id="{93B86954-CFB0-4F95-B5C1-1E5D9EEF5A46}">
          <p14:sldIdLst>
            <p14:sldId id="278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472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85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3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62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49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8867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773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4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23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366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49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2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75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9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167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4069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306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12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480118"/>
            <a:ext cx="10965303" cy="88265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34465"/>
                </a:solidFill>
              </a:rPr>
              <a:t>Version Control Systems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31833"/>
            <a:ext cx="10965303" cy="882654"/>
          </a:xfrm>
        </p:spPr>
        <p:txBody>
          <a:bodyPr>
            <a:noAutofit/>
          </a:bodyPr>
          <a:lstStyle/>
          <a:p>
            <a:r>
              <a:rPr lang="en-US" sz="6600" dirty="0"/>
              <a:t>Git and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935788"/>
            <a:ext cx="2951518" cy="38278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81287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6583-84B5-4061-A3D3-E8AAA2E91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74" y="3327811"/>
            <a:ext cx="2016369" cy="201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ACC19-D5DE-4837-B017-34DA69CB2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04134"/>
            <a:ext cx="2497015" cy="24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Sync (Pull / Push)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116" y="1643152"/>
            <a:ext cx="5272655" cy="26286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Pull – Take and Merge the Changes from the Remote </a:t>
            </a:r>
          </a:p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</a:rPr>
              <a:t>Push – Send Local Changes to the Remote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15" y="1431014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99" y="4642090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9265780" y="2054158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9518445" y="5005955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BFB32A9-969A-4231-84AC-D74DBF8A0997}"/>
              </a:ext>
            </a:extLst>
          </p:cNvPr>
          <p:cNvSpPr/>
          <p:nvPr/>
        </p:nvSpPr>
        <p:spPr bwMode="auto">
          <a:xfrm>
            <a:off x="6138941" y="2208628"/>
            <a:ext cx="754228" cy="3120493"/>
          </a:xfrm>
          <a:prstGeom prst="curved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6DD8AD-2BFD-4A3F-B454-38024A06A3DF}"/>
              </a:ext>
            </a:extLst>
          </p:cNvPr>
          <p:cNvSpPr/>
          <p:nvPr/>
        </p:nvSpPr>
        <p:spPr>
          <a:xfrm>
            <a:off x="6454587" y="3562324"/>
            <a:ext cx="8771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6BE94-E774-45F0-899F-4E0E2F91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091" y="4478781"/>
            <a:ext cx="823160" cy="1238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60DFF-4E3F-4FA9-A0B4-968D88536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5" y="3052584"/>
            <a:ext cx="1219200" cy="1219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D78AEC-63AB-4C43-BC02-C0C84A9293EE}"/>
              </a:ext>
            </a:extLst>
          </p:cNvPr>
          <p:cNvSpPr/>
          <p:nvPr/>
        </p:nvSpPr>
        <p:spPr>
          <a:xfrm>
            <a:off x="7410340" y="6128702"/>
            <a:ext cx="1616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Conflict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271FA3-5ABA-46A1-84BD-EB9766D0A742}"/>
              </a:ext>
            </a:extLst>
          </p:cNvPr>
          <p:cNvSpPr/>
          <p:nvPr/>
        </p:nvSpPr>
        <p:spPr>
          <a:xfrm>
            <a:off x="8683312" y="3390466"/>
            <a:ext cx="14056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935B08B5-D236-45FB-B05A-6A988C3C65C5}"/>
              </a:ext>
            </a:extLst>
          </p:cNvPr>
          <p:cNvSpPr/>
          <p:nvPr/>
        </p:nvSpPr>
        <p:spPr bwMode="auto">
          <a:xfrm flipV="1">
            <a:off x="9009019" y="2363702"/>
            <a:ext cx="754228" cy="3120492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47C3F-2777-459C-AFA7-196CFADC1B6A}"/>
              </a:ext>
            </a:extLst>
          </p:cNvPr>
          <p:cNvSpPr/>
          <p:nvPr/>
        </p:nvSpPr>
        <p:spPr>
          <a:xfrm>
            <a:off x="9793306" y="3445708"/>
            <a:ext cx="10887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5" grpId="0"/>
      <p:bldP spid="15" grpId="1"/>
      <p:bldP spid="16" grpId="0"/>
      <p:bldP spid="16" grpId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Branch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054B21B-BCFC-4E27-A863-B94C67DA3CF0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6F0F02-C54D-4AF2-9024-889B1B1D61F6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C5376-0D74-4C87-AE82-A60DF619623A}"/>
              </a:ext>
            </a:extLst>
          </p:cNvPr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B012CE-A807-4D14-BFD8-9B20F335B76B}"/>
              </a:ext>
            </a:extLst>
          </p:cNvPr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C3EB1-3DF9-4708-89C4-45BB27358083}"/>
              </a:ext>
            </a:extLst>
          </p:cNvPr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9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Merge Branches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CBE38-D932-4CD2-8FED-2FD1C5273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8" y="1389171"/>
            <a:ext cx="1733550" cy="1733550"/>
          </a:xfrm>
          <a:prstGeom prst="rect">
            <a:avLst/>
          </a:prstGeom>
        </p:spPr>
      </p:pic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8DFC12A7-9174-481A-A3B9-012C25BAE665}"/>
              </a:ext>
            </a:extLst>
          </p:cNvPr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B5E45-E4DB-47FC-B0E3-14B0A6FFBB2B}"/>
              </a:ext>
            </a:extLst>
          </p:cNvPr>
          <p:cNvSpPr txBox="1"/>
          <p:nvPr/>
        </p:nvSpPr>
        <p:spPr>
          <a:xfrm>
            <a:off x="5077828" y="2840581"/>
            <a:ext cx="149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Conflict</a:t>
            </a:r>
            <a:endParaRPr lang="en-GB" sz="28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069E20-AFFD-4AEC-A2F8-35499A0B1475}"/>
              </a:ext>
            </a:extLst>
          </p:cNvPr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E804F-330A-4701-8A35-671693A0699C}"/>
              </a:ext>
            </a:extLst>
          </p:cNvPr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custom-branch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5AF72EC-099B-4AEA-A048-44A937565614}"/>
              </a:ext>
            </a:extLst>
          </p:cNvPr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F6C198-58EE-4BB4-A1CF-930083EA0BFD}"/>
              </a:ext>
            </a:extLst>
          </p:cNvPr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FE68FE3-C803-4600-8DB2-668792FED32A}"/>
              </a:ext>
            </a:extLst>
          </p:cNvPr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master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8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Branches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96E2F-48F8-452B-8DF2-6A0838F3D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E90019F-7390-474C-875C-EE4A53818D56}"/>
              </a:ext>
            </a:extLst>
          </p:cNvPr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A64118-CB26-4598-B20C-61092A0A6DCC}"/>
              </a:ext>
            </a:extLst>
          </p:cNvPr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5982C-8E1F-44E8-A0B6-429450B398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044416-7F98-4C83-B6C3-8B94D0AB715F}"/>
              </a:ext>
            </a:extLst>
          </p:cNvPr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57D724-0A07-4CD7-8E66-5EF90BB1D738}"/>
              </a:ext>
            </a:extLst>
          </p:cNvPr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C211D7-BB8D-4A75-B967-BF85179CA223}"/>
              </a:ext>
            </a:extLst>
          </p:cNvPr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09B374D-A752-4A92-B170-51491ECE79FE}"/>
              </a:ext>
            </a:extLst>
          </p:cNvPr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DE7843-780B-46D8-B938-41862C697F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C4FC66-61F2-4BD7-9D8A-AA0AADC88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D811C3-6D85-4449-9512-8374C1ABFA9E}"/>
              </a:ext>
            </a:extLst>
          </p:cNvPr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250226-FC16-4747-B332-BF356497226D}"/>
              </a:ext>
            </a:extLst>
          </p:cNvPr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4B3BC99-6931-4F80-A20F-8B2F30D77392}"/>
              </a:ext>
            </a:extLst>
          </p:cNvPr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423D334-6C45-46AF-AC2A-4A98616112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DB3A68-3BDF-44D3-B8EA-D57DCF4EB2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A687A0-6823-472A-9ED2-832D23871F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AD7E98-D136-4396-9727-B2AAF70A89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44FB08-707B-4B4A-8E3A-625839376C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1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B76025-8AC1-42D5-9850-784DA34E7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4" y="1985249"/>
            <a:ext cx="3236083" cy="1351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250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</a:t>
            </a:r>
            <a:r>
              <a:rPr lang="en-US" sz="3500" dirty="0"/>
              <a:t> == distributed </a:t>
            </a:r>
            <a:r>
              <a:rPr lang="en-US" sz="3500" b="1" dirty="0">
                <a:solidFill>
                  <a:schemeClr val="bg1"/>
                </a:solidFill>
              </a:rPr>
              <a:t>source-control system</a:t>
            </a:r>
          </a:p>
          <a:p>
            <a:pPr lvl="1"/>
            <a:r>
              <a:rPr lang="en-US" dirty="0"/>
              <a:t>The most popular in the world</a:t>
            </a:r>
          </a:p>
          <a:p>
            <a:pPr lvl="1"/>
            <a:r>
              <a:rPr lang="en-US" dirty="0"/>
              <a:t>Free, open-source software</a:t>
            </a:r>
          </a:p>
          <a:p>
            <a:r>
              <a:rPr lang="en-US" sz="3500" dirty="0"/>
              <a:t>Works with </a:t>
            </a:r>
            <a:r>
              <a:rPr lang="en-US" sz="3500" b="1" dirty="0">
                <a:solidFill>
                  <a:schemeClr val="bg1"/>
                </a:solidFill>
              </a:rPr>
              <a:t>local</a:t>
            </a:r>
            <a:r>
              <a:rPr lang="en-US" sz="3500" dirty="0"/>
              <a:t> and </a:t>
            </a:r>
            <a:r>
              <a:rPr lang="en-US" sz="3500" b="1" dirty="0">
                <a:solidFill>
                  <a:schemeClr val="bg1"/>
                </a:solidFill>
              </a:rPr>
              <a:t>remote </a:t>
            </a:r>
            <a:r>
              <a:rPr lang="en-US" sz="3500" dirty="0"/>
              <a:t>repositories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Git bash </a:t>
            </a:r>
            <a:r>
              <a:rPr lang="en-US" sz="3500" dirty="0"/>
              <a:t>- command line interface for Git</a:t>
            </a:r>
          </a:p>
          <a:p>
            <a:r>
              <a:rPr lang="en-US" sz="3500" dirty="0"/>
              <a:t>Runs on Linux, macOS and Windows (</a:t>
            </a:r>
            <a:r>
              <a:rPr lang="en-US" sz="3500" b="1" noProof="1">
                <a:solidFill>
                  <a:schemeClr val="bg1"/>
                </a:solidFill>
                <a:cs typeface="Consolas" panose="020B0609020204030204" pitchFamily="49" charset="0"/>
              </a:rPr>
              <a:t>msysGit</a:t>
            </a:r>
            <a:r>
              <a:rPr lang="en-US" sz="3500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https://www.atlassian.com/git/tutorials/setting-up-a-repository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3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Git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309453"/>
            <a:ext cx="11181086" cy="52320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Console-based 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git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GitBash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Windows GUI Client – </a:t>
            </a:r>
            <a:r>
              <a:rPr lang="en-US" sz="3200" b="1" dirty="0" err="1">
                <a:solidFill>
                  <a:schemeClr val="bg1"/>
                </a:solidFill>
              </a:rPr>
              <a:t>TortoiseGit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https://tortoisegit.org/download/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Visual Studio / Eclipse Plug-ins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GitHub</a:t>
            </a:r>
            <a:r>
              <a:rPr lang="en-US" sz="3000" b="1" dirty="0">
                <a:solidFill>
                  <a:schemeClr val="bg1"/>
                </a:solidFill>
              </a:rPr>
              <a:t> Desktop </a:t>
            </a:r>
            <a:r>
              <a:rPr lang="en-US" dirty="0"/>
              <a:t>Client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000" dirty="0">
                <a:solidFill>
                  <a:srgbClr val="F2A40D"/>
                </a:solidFill>
              </a:rPr>
              <a:t>https://desktop.github.com </a:t>
            </a:r>
            <a:endParaRPr lang="bg-BG" sz="3000" dirty="0">
              <a:solidFill>
                <a:srgbClr val="F2A40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0671CE-023E-4BEB-A03E-35B0C9AC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86" y="2170512"/>
            <a:ext cx="2286117" cy="4089610"/>
          </a:xfrm>
          <a:prstGeom prst="rect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E48C1-57E5-407B-AA5A-74CD73C78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16" y="1167160"/>
            <a:ext cx="2343270" cy="509296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69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798620"/>
            <a:ext cx="1025444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MsysGit Installation On Windows</a:t>
            </a: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  <a:hlinkClick r:id="rId3"/>
              </a:rPr>
              <a:t>https://git-scm.com/downloads</a:t>
            </a:r>
            <a:endParaRPr lang="en-US" sz="3200" noProof="1"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noProof="1">
                <a:cs typeface="Consolas" pitchFamily="49" charset="0"/>
              </a:rPr>
              <a:t>Options to Select (They Should Be Selected by Default)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"Use Git Bash Only"</a:t>
            </a:r>
          </a:p>
          <a:p>
            <a:pPr lvl="2">
              <a:buClr>
                <a:schemeClr val="tx1"/>
              </a:buClr>
            </a:pPr>
            <a:r>
              <a:rPr lang="en-US" sz="3000" noProof="1">
                <a:cs typeface="Consolas" pitchFamily="49" charset="0"/>
              </a:rPr>
              <a:t>"Checkout Windows-style, Commit Unix-style Endings"</a:t>
            </a:r>
          </a:p>
          <a:p>
            <a:pPr>
              <a:buClr>
                <a:schemeClr val="tx1"/>
              </a:buClr>
            </a:pPr>
            <a:r>
              <a:rPr lang="en-US" sz="3400" noProof="1">
                <a:cs typeface="Consolas" pitchFamily="49" charset="0"/>
              </a:rPr>
              <a:t>Git Installation On Linux: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5235-F540-4440-A62E-2D6DBBE2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00" y="4824000"/>
            <a:ext cx="5625000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sudo apt-get install git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82" y="4056791"/>
            <a:ext cx="3624079" cy="26885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E2EFD6-423E-4248-BE3A-F9F89B7CAAF0}"/>
              </a:ext>
            </a:extLst>
          </p:cNvPr>
          <p:cNvSpPr txBox="1">
            <a:spLocks/>
          </p:cNvSpPr>
          <p:nvPr/>
        </p:nvSpPr>
        <p:spPr>
          <a:xfrm>
            <a:off x="255948" y="1203083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Cloning an existing </a:t>
            </a:r>
            <a:r>
              <a:rPr lang="en-US" noProof="1"/>
              <a:t>Git</a:t>
            </a:r>
            <a:r>
              <a:rPr lang="en-US" dirty="0"/>
              <a:t> repository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Fetch and merge the latest changes from the remote repository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Preparing (adding / selecting) files for a commit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Committing to the local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7F177-8686-4E53-9668-A2DFC12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1891401"/>
            <a:ext cx="47025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8CAB-7F75-41A6-8D94-8138389F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4662859"/>
            <a:ext cx="95654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[filename] ("git add ."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adds everything)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6CD6F-D2F5-4C41-A92A-C499F617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1" y="5966235"/>
            <a:ext cx="715077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–m "[your message here]"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7EC0D-DDB5-4108-89D3-B9F546B0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0" y="3232569"/>
            <a:ext cx="214190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2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Commands 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4BD929-369B-4BDC-9EB0-2052D8C08126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 the status of your local repository (see the local changes)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new local repository (in the current directory)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Creating a remote (assign a short name for remote </a:t>
            </a:r>
            <a:r>
              <a:rPr lang="en-US" noProof="1"/>
              <a:t>Git</a:t>
            </a:r>
            <a:r>
              <a:rPr lang="en-US" dirty="0"/>
              <a:t> URL)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Pushing to a remote (send changes to the remote repository)</a:t>
            </a:r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FC7699-C826-4278-9753-58E1585C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560106"/>
            <a:ext cx="81946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[remote name] [remote url]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87652-848F-49CB-9164-0D042E60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5869154"/>
            <a:ext cx="72922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[remote name] [local name]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0658A-FCFC-45B4-AB7A-0CF76158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222008"/>
            <a:ext cx="23072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3709D-4A95-4B05-967E-D4073929E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1874517"/>
            <a:ext cx="230884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4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29234"/>
            <a:ext cx="11818096" cy="5339766"/>
          </a:xfrm>
        </p:spPr>
        <p:txBody>
          <a:bodyPr>
            <a:noAutofit/>
          </a:bodyPr>
          <a:lstStyle/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Software Configuration Management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</a:t>
            </a:r>
          </a:p>
          <a:p>
            <a:pPr marL="742950" indent="-742950">
              <a:lnSpc>
                <a:spcPts val="4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4000" dirty="0"/>
              <a:t>Introduction to GitHub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79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86296-7638-46AD-BAED-46272862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84" y="1026942"/>
            <a:ext cx="3283031" cy="328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586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/>
              <a:t> is the world's #1 source code hosting site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Paid plans for private repositories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GitHub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 source code 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Issue tracker (bug tracker)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Project board (Kanban style)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Wiki pages (documentation)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7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602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463BBEF3-7342-4DD5-8DB1-F09B1D513D02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10065" cy="467342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6D586A-BD05-4815-AE45-375B80576922}"/>
              </a:ext>
            </a:extLst>
          </p:cNvPr>
          <p:cNvSpPr/>
          <p:nvPr/>
        </p:nvSpPr>
        <p:spPr>
          <a:xfrm>
            <a:off x="697879" y="1419225"/>
            <a:ext cx="7841609" cy="531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version control systems </a:t>
            </a:r>
            <a:r>
              <a:rPr lang="en-US" sz="3200" dirty="0">
                <a:solidFill>
                  <a:schemeClr val="bg2"/>
                </a:solidFill>
              </a:rPr>
              <a:t>to work in a team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Keep the code in a central repository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Handle merge conflicts with ease</a:t>
            </a:r>
          </a:p>
          <a:p>
            <a:pPr marL="354013" indent="-35401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Important Git commands:</a:t>
            </a:r>
          </a:p>
          <a:p>
            <a:pPr marL="806450" lvl="1" indent="-349250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pull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2"/>
                </a:solidFill>
              </a:rPr>
              <a:t> == the world's most used software project hosting platform</a:t>
            </a:r>
          </a:p>
          <a:p>
            <a:pPr marL="806450" lvl="1" indent="-3492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Git repository, issue tracker, Kanban board, Wiki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9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7D19C-5A20-49BC-A08E-7854FF0CFF8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26363" y="1395141"/>
            <a:ext cx="3139274" cy="26485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111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1000" y="1070603"/>
            <a:ext cx="10581213" cy="558489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Version Control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</a:t>
            </a:r>
            <a:r>
              <a:rPr lang="en-US" dirty="0"/>
              <a:t>Software Configuration Management (SCM)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 software engineering discipline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Consists of techniques, practices and tools for working </a:t>
            </a:r>
            <a:br>
              <a:rPr lang="en-US" dirty="0"/>
            </a:b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shared source code </a:t>
            </a:r>
            <a:r>
              <a:rPr lang="en-US" dirty="0"/>
              <a:t>and files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Mechanisms for management, control and tracking the changes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Defines the process of </a:t>
            </a:r>
            <a:r>
              <a:rPr lang="en-US" b="1" dirty="0">
                <a:solidFill>
                  <a:schemeClr val="bg1"/>
                </a:solidFill>
              </a:rPr>
              <a:t>change management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Keeps track of what is happening in the project</a:t>
            </a:r>
            <a:r>
              <a:rPr lang="bg-BG" dirty="0"/>
              <a:t> </a:t>
            </a:r>
            <a:r>
              <a:rPr lang="en-US" dirty="0"/>
              <a:t>over time</a:t>
            </a:r>
            <a:endParaRPr lang="bg-BG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Solves </a:t>
            </a:r>
            <a:r>
              <a:rPr lang="en-US" b="1" dirty="0">
                <a:solidFill>
                  <a:schemeClr val="bg1"/>
                </a:solidFill>
              </a:rPr>
              <a:t>conflicts</a:t>
            </a:r>
            <a:r>
              <a:rPr lang="en-US" dirty="0"/>
              <a:t> in the changes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Configuration Management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Systems for version control keep their own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change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log</a:t>
            </a:r>
            <a:r>
              <a:rPr lang="en-US" dirty="0"/>
              <a:t> (version history). It shows: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When?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What had been</a:t>
            </a:r>
            <a:br>
              <a:rPr lang="en-US" dirty="0"/>
            </a:br>
            <a:r>
              <a:rPr lang="en-US" dirty="0"/>
              <a:t>changed?</a:t>
            </a:r>
          </a:p>
          <a:p>
            <a:r>
              <a:rPr lang="en-US" dirty="0"/>
              <a:t>Old versions could</a:t>
            </a:r>
            <a:br>
              <a:rPr lang="en-US" dirty="0"/>
            </a:br>
            <a:r>
              <a:rPr lang="en-US" dirty="0"/>
              <a:t>be </a:t>
            </a:r>
            <a:r>
              <a:rPr lang="en-US" b="1" dirty="0">
                <a:solidFill>
                  <a:schemeClr val="bg1"/>
                </a:solidFill>
              </a:rPr>
              <a:t>restored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7D7E8-F0C5-4FF8-B76B-3E2D01BA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85" y="2339582"/>
            <a:ext cx="5335127" cy="419535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5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Repository (Repo)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Stores the Project in a Remote Server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2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Clone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Downloads a Local Copy of the Project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52FBEE1-1438-41B0-A528-674E31EEB3CD}"/>
              </a:ext>
            </a:extLst>
          </p:cNvPr>
          <p:cNvSpPr/>
          <p:nvPr/>
        </p:nvSpPr>
        <p:spPr bwMode="auto">
          <a:xfrm>
            <a:off x="3496680" y="3162300"/>
            <a:ext cx="642938" cy="2286000"/>
          </a:xfrm>
          <a:prstGeom prst="curvedRightArrow">
            <a:avLst>
              <a:gd name="adj1" fmla="val 33475"/>
              <a:gd name="adj2" fmla="val 61200"/>
              <a:gd name="adj3" fmla="val 3833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D68A6-9C62-44BA-89E0-C4C16C134C29}"/>
              </a:ext>
            </a:extLst>
          </p:cNvPr>
          <p:cNvSpPr/>
          <p:nvPr/>
        </p:nvSpPr>
        <p:spPr>
          <a:xfrm>
            <a:off x="2029997" y="3913717"/>
            <a:ext cx="12522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Clone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96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0F6D9541-07EC-48B9-B967-03988898BBF2}"/>
              </a:ext>
            </a:extLst>
          </p:cNvPr>
          <p:cNvSpPr txBox="1">
            <a:spLocks/>
          </p:cNvSpPr>
          <p:nvPr/>
        </p:nvSpPr>
        <p:spPr>
          <a:xfrm>
            <a:off x="255948" y="114817"/>
            <a:ext cx="8399495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Vocabulary: Commit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C12201-18EB-4577-9341-432A8871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948" y="1221157"/>
            <a:ext cx="9929724" cy="707656"/>
          </a:xfrm>
        </p:spPr>
        <p:txBody>
          <a:bodyPr>
            <a:normAutofit/>
          </a:bodyPr>
          <a:lstStyle/>
          <a:p>
            <a:r>
              <a:rPr lang="en-US"/>
              <a:t>Saves the Changes Locally</a:t>
            </a:r>
            <a:endParaRPr lang="en-US" sz="31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160CC-5DDE-44E9-AA76-DA676FD6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56" y="2347913"/>
            <a:ext cx="1184119" cy="145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27E1E-6B19-4678-A676-AB96489EA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35" y="4581525"/>
            <a:ext cx="1733550" cy="1733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388351-A632-4218-94CA-AA6238F12111}"/>
              </a:ext>
            </a:extLst>
          </p:cNvPr>
          <p:cNvSpPr/>
          <p:nvPr/>
        </p:nvSpPr>
        <p:spPr>
          <a:xfrm>
            <a:off x="6544413" y="2782669"/>
            <a:ext cx="16463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34DAF-1674-4C49-9174-608D2E3CBAC4}"/>
              </a:ext>
            </a:extLst>
          </p:cNvPr>
          <p:cNvSpPr/>
          <p:nvPr/>
        </p:nvSpPr>
        <p:spPr>
          <a:xfrm>
            <a:off x="6797078" y="4993577"/>
            <a:ext cx="1141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6B24C-F560-44F0-84A4-5ABD36D7C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08" y="4867423"/>
            <a:ext cx="708653" cy="70865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1028</Words>
  <Application>Microsoft Office PowerPoint</Application>
  <PresentationFormat>Widescreen</PresentationFormat>
  <Paragraphs>211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Git and GitHub</vt:lpstr>
      <vt:lpstr>Table of Contents</vt:lpstr>
      <vt:lpstr>Have a Question?</vt:lpstr>
      <vt:lpstr>Software Configuration Management</vt:lpstr>
      <vt:lpstr>Software Configuration Management</vt:lpstr>
      <vt:lpstr>Change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</vt:lpstr>
      <vt:lpstr>What is Git?</vt:lpstr>
      <vt:lpstr>PowerPoint Presentation</vt:lpstr>
      <vt:lpstr>Installing Git</vt:lpstr>
      <vt:lpstr>PowerPoint Presentation</vt:lpstr>
      <vt:lpstr>PowerPoint Presentation</vt:lpstr>
      <vt:lpstr>GitHub</vt:lpstr>
      <vt:lpstr>What is GitHub?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11</cp:revision>
  <dcterms:created xsi:type="dcterms:W3CDTF">2018-05-23T13:08:44Z</dcterms:created>
  <dcterms:modified xsi:type="dcterms:W3CDTF">2021-01-06T17:57:02Z</dcterms:modified>
  <cp:category>programming;computer programming;software development;web development</cp:category>
</cp:coreProperties>
</file>