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8"/>
  </p:notesMasterIdLst>
  <p:handoutMasterIdLst>
    <p:handoutMasterId r:id="rId49"/>
  </p:handoutMasterIdLst>
  <p:sldIdLst>
    <p:sldId id="507" r:id="rId2"/>
    <p:sldId id="508" r:id="rId3"/>
    <p:sldId id="509" r:id="rId4"/>
    <p:sldId id="516" r:id="rId5"/>
    <p:sldId id="517" r:id="rId6"/>
    <p:sldId id="570" r:id="rId7"/>
    <p:sldId id="571" r:id="rId8"/>
    <p:sldId id="600" r:id="rId9"/>
    <p:sldId id="510" r:id="rId10"/>
    <p:sldId id="511" r:id="rId11"/>
    <p:sldId id="598" r:id="rId12"/>
    <p:sldId id="581" r:id="rId13"/>
    <p:sldId id="597" r:id="rId14"/>
    <p:sldId id="580" r:id="rId15"/>
    <p:sldId id="607" r:id="rId16"/>
    <p:sldId id="608" r:id="rId17"/>
    <p:sldId id="522" r:id="rId18"/>
    <p:sldId id="519" r:id="rId19"/>
    <p:sldId id="599" r:id="rId20"/>
    <p:sldId id="567" r:id="rId21"/>
    <p:sldId id="601" r:id="rId22"/>
    <p:sldId id="518" r:id="rId23"/>
    <p:sldId id="568" r:id="rId24"/>
    <p:sldId id="565" r:id="rId25"/>
    <p:sldId id="569" r:id="rId26"/>
    <p:sldId id="566" r:id="rId27"/>
    <p:sldId id="609" r:id="rId28"/>
    <p:sldId id="579" r:id="rId29"/>
    <p:sldId id="590" r:id="rId30"/>
    <p:sldId id="604" r:id="rId31"/>
    <p:sldId id="592" r:id="rId32"/>
    <p:sldId id="593" r:id="rId33"/>
    <p:sldId id="594" r:id="rId34"/>
    <p:sldId id="595" r:id="rId35"/>
    <p:sldId id="606" r:id="rId36"/>
    <p:sldId id="602" r:id="rId37"/>
    <p:sldId id="583" r:id="rId38"/>
    <p:sldId id="586" r:id="rId39"/>
    <p:sldId id="587" r:id="rId40"/>
    <p:sldId id="588" r:id="rId41"/>
    <p:sldId id="589" r:id="rId42"/>
    <p:sldId id="578" r:id="rId43"/>
    <p:sldId id="401" r:id="rId44"/>
    <p:sldId id="575" r:id="rId45"/>
    <p:sldId id="493"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9A4788-6958-4C72-805D-7ADE51ED4262}">
          <p14:sldIdLst>
            <p14:sldId id="507"/>
            <p14:sldId id="508"/>
            <p14:sldId id="509"/>
          </p14:sldIdLst>
        </p14:section>
        <p14:section name="QA Introduction" id="{78196172-882D-4F58-A0FD-A6B1E5F3243F}">
          <p14:sldIdLst>
            <p14:sldId id="516"/>
            <p14:sldId id="517"/>
          </p14:sldIdLst>
        </p14:section>
        <p14:section name="QA Role and Responsibilities" id="{009BC259-6DA0-4258-B911-C8FB3831991A}">
          <p14:sldIdLst>
            <p14:sldId id="570"/>
            <p14:sldId id="571"/>
            <p14:sldId id="600"/>
          </p14:sldIdLst>
        </p14:section>
        <p14:section name="Bugs and Bug Trackers" id="{24B4AF2C-D4A7-4969-80DF-B3F022E33373}">
          <p14:sldIdLst>
            <p14:sldId id="510"/>
            <p14:sldId id="511"/>
            <p14:sldId id="598"/>
            <p14:sldId id="581"/>
            <p14:sldId id="597"/>
            <p14:sldId id="580"/>
            <p14:sldId id="607"/>
            <p14:sldId id="608"/>
          </p14:sldIdLst>
        </p14:section>
        <p14:section name="Software Testing" id="{C7EC6758-1B2A-40F1-9271-09C2F4612B80}">
          <p14:sldIdLst>
            <p14:sldId id="522"/>
            <p14:sldId id="519"/>
            <p14:sldId id="599"/>
            <p14:sldId id="567"/>
            <p14:sldId id="601"/>
            <p14:sldId id="518"/>
            <p14:sldId id="568"/>
            <p14:sldId id="565"/>
            <p14:sldId id="569"/>
            <p14:sldId id="566"/>
            <p14:sldId id="609"/>
          </p14:sldIdLst>
        </p14:section>
        <p14:section name="Test Automation" id="{0672694D-43CB-4650-9D71-ACC181F401E5}">
          <p14:sldIdLst>
            <p14:sldId id="579"/>
            <p14:sldId id="590"/>
            <p14:sldId id="604"/>
            <p14:sldId id="592"/>
            <p14:sldId id="593"/>
            <p14:sldId id="594"/>
            <p14:sldId id="595"/>
            <p14:sldId id="606"/>
            <p14:sldId id="602"/>
            <p14:sldId id="583"/>
          </p14:sldIdLst>
        </p14:section>
        <p14:section name="CI-CD Pipeline" id="{015C701E-0D9C-499F-B26A-0A958693D109}">
          <p14:sldIdLst>
            <p14:sldId id="586"/>
            <p14:sldId id="587"/>
            <p14:sldId id="588"/>
            <p14:sldId id="589"/>
          </p14:sldIdLst>
        </p14:section>
        <p14:section name="Conclusion" id="{61442DED-5213-4170-A052-CDABA3C5AFDB}">
          <p14:sldIdLst>
            <p14:sldId id="578"/>
            <p14:sldId id="401"/>
            <p14:sldId id="575"/>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60328" autoAdjust="0"/>
  </p:normalViewPr>
  <p:slideViewPr>
    <p:cSldViewPr showGuides="1">
      <p:cViewPr varScale="1">
        <p:scale>
          <a:sx n="53" d="100"/>
          <a:sy n="53" d="100"/>
        </p:scale>
        <p:origin x="1570" y="4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6.1.2021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182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063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42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5693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85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337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36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41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870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8425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10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9297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797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6929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24</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916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3564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272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90413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1665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1703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993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9766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07752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6125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16F5179F-17D4-4A1F-B900-81BF71F66B5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67683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323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766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866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141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869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696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13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633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6.sv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6.sv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BBBA4BE9-8535-44A3-ACCA-A3D8A1483B18}"/>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044000" y="253184"/>
            <a:ext cx="1934372" cy="595457"/>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3" name="Logo SoftUni">
            <a:extLst>
              <a:ext uri="{FF2B5EF4-FFF2-40B4-BE49-F238E27FC236}">
                <a16:creationId xmlns:a16="http://schemas.microsoft.com/office/drawing/2014/main" id="{F402B0E0-E93E-4E94-A66A-E3EC5FD5F295}"/>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044000" y="253184"/>
            <a:ext cx="1943428" cy="598400"/>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042C92DA-6E87-4C44-A17C-B733BF5BE3B5}"/>
              </a:ext>
            </a:extLst>
          </p:cNvPr>
          <p:cNvPicPr>
            <a:picLocks noChangeAspect="1"/>
          </p:cNvPicPr>
          <p:nvPr userDrawn="1"/>
        </p:nvPicPr>
        <p:blipFill>
          <a:blip r:embed="rId11" cstate="print">
            <a:lum bright="100000"/>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044000" y="253184"/>
            <a:ext cx="1934372" cy="595457"/>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1/6/2021</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30772" y="228600"/>
            <a:ext cx="2176092" cy="762000"/>
          </a:xfrm>
          <a:prstGeom prst="rect">
            <a:avLst/>
          </a:prstGeom>
          <a:noFill/>
        </p:spPr>
      </p:pic>
    </p:spTree>
    <p:extLst>
      <p:ext uri="{BB962C8B-B14F-4D97-AF65-F5344CB8AC3E}">
        <p14:creationId xmlns:p14="http://schemas.microsoft.com/office/powerpoint/2010/main" val="12048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0027485C-096F-494D-9FC6-591BD8FB938B}"/>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044000" y="253184"/>
            <a:ext cx="1934372" cy="595457"/>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4" name="Logo SoftUni">
            <a:extLst>
              <a:ext uri="{FF2B5EF4-FFF2-40B4-BE49-F238E27FC236}">
                <a16:creationId xmlns:a16="http://schemas.microsoft.com/office/drawing/2014/main" id="{CA239F96-2EB9-484D-B989-D8B9BD925F7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044000" y="253184"/>
            <a:ext cx="1943428" cy="598400"/>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2" name="Logo SoftUni">
            <a:extLst>
              <a:ext uri="{FF2B5EF4-FFF2-40B4-BE49-F238E27FC236}">
                <a16:creationId xmlns:a16="http://schemas.microsoft.com/office/drawing/2014/main" id="{7380DE7C-FD97-40B6-9110-8194012C8DE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044000" y="253184"/>
            <a:ext cx="1943428" cy="598400"/>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9FFDF665-23DE-42B1-A863-491D77E5B3D9}"/>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044000" y="253184"/>
            <a:ext cx="1934372" cy="595457"/>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 name="Logo SoftUni">
            <a:extLst>
              <a:ext uri="{FF2B5EF4-FFF2-40B4-BE49-F238E27FC236}">
                <a16:creationId xmlns:a16="http://schemas.microsoft.com/office/drawing/2014/main" id="{73699CE4-073F-4A25-A81A-D735F764C9B1}"/>
              </a:ext>
            </a:extLst>
          </p:cNvPr>
          <p:cNvPicPr>
            <a:picLocks noChangeAspect="1"/>
          </p:cNvPicPr>
          <p:nvPr userDrawn="1"/>
        </p:nvPicPr>
        <p:blipFill>
          <a:blip r:embed="rId3" cstate="print">
            <a:lum bright="10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044000" y="253184"/>
            <a:ext cx="1934372" cy="595457"/>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90" r:id="rId8"/>
    <p:sldLayoutId id="2147483683" r:id="rId9"/>
    <p:sldLayoutId id="2147483685" r:id="rId10"/>
    <p:sldLayoutId id="2147483686" r:id="rId11"/>
    <p:sldLayoutId id="2147483687" r:id="rId12"/>
    <p:sldLayoutId id="214748369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46.jpeg"/><Relationship Id="rId4" Type="http://schemas.openxmlformats.org/officeDocument/2006/relationships/hyperlink" Target="https://www.smartdcc.co.uk/media/3609/testing-approach-document-for-june-2020-release_v03-clean.pdf"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2.png"/><Relationship Id="rId4" Type="http://schemas.openxmlformats.org/officeDocument/2006/relationships/hyperlink" Target="https://github.com/nakov/MVC-app-integration-tests-example-mocha/ac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8.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hyperlink" Target="http://www.postbank.bg/" TargetMode="External"/><Relationship Id="rId18" Type="http://schemas.openxmlformats.org/officeDocument/2006/relationships/image" Target="../media/image66.png"/><Relationship Id="rId26" Type="http://schemas.openxmlformats.org/officeDocument/2006/relationships/image" Target="../media/image70.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63.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31.xml"/><Relationship Id="rId16" Type="http://schemas.openxmlformats.org/officeDocument/2006/relationships/image" Target="../media/image65.png"/><Relationship Id="rId20" Type="http://schemas.openxmlformats.org/officeDocument/2006/relationships/image" Target="../media/image67.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hyperlink" Target="https://www.sbtech.com/" TargetMode="External"/><Relationship Id="rId24" Type="http://schemas.openxmlformats.org/officeDocument/2006/relationships/image" Target="../media/image69.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71.png"/><Relationship Id="rId10" Type="http://schemas.openxmlformats.org/officeDocument/2006/relationships/image" Target="../media/image62.png"/><Relationship Id="rId19" Type="http://schemas.openxmlformats.org/officeDocument/2006/relationships/hyperlink" Target="https://coca-colahellenic.com/" TargetMode="External"/><Relationship Id="rId4" Type="http://schemas.openxmlformats.org/officeDocument/2006/relationships/image" Target="../media/image59.png"/><Relationship Id="rId9" Type="http://schemas.openxmlformats.org/officeDocument/2006/relationships/hyperlink" Target="https://www.softwaregroup.com/" TargetMode="External"/><Relationship Id="rId14" Type="http://schemas.openxmlformats.org/officeDocument/2006/relationships/image" Target="../media/image64.png"/><Relationship Id="rId22" Type="http://schemas.openxmlformats.org/officeDocument/2006/relationships/image" Target="../media/image68.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72.png"/></Relationships>
</file>

<file path=ppt/slides/_rel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hyperlink" Target="https://softuni.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182" y="1352207"/>
            <a:ext cx="11083636" cy="771793"/>
          </a:xfrm>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a:xfrm>
            <a:off x="554182" y="321502"/>
            <a:ext cx="11083636" cy="978732"/>
          </a:xfrm>
        </p:spPr>
        <p:txBody>
          <a:bodyPr>
            <a:normAutofit/>
          </a:bodyPr>
          <a:lstStyle/>
          <a:p>
            <a:r>
              <a:rPr lang="en-US" sz="5400" dirty="0">
                <a:ea typeface="Calibri"/>
                <a:cs typeface="Calibri"/>
                <a:sym typeface="Calibri"/>
              </a:rPr>
              <a:t>QA Introduction</a:t>
            </a:r>
            <a:endParaRPr lang="bg-BG" sz="4400" dirty="0"/>
          </a:p>
        </p:txBody>
      </p:sp>
      <p:sp>
        <p:nvSpPr>
          <p:cNvPr id="5" name="Text Placeholder 4"/>
          <p:cNvSpPr>
            <a:spLocks noGrp="1"/>
          </p:cNvSpPr>
          <p:nvPr>
            <p:ph type="body" sz="quarter" idx="17"/>
          </p:nvPr>
        </p:nvSpPr>
        <p:spPr>
          <a:xfrm>
            <a:off x="8643191" y="5839949"/>
            <a:ext cx="2950749" cy="705697"/>
          </a:xfrm>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6" name="Text Placeholder 5"/>
          <p:cNvSpPr>
            <a:spLocks noGrp="1"/>
          </p:cNvSpPr>
          <p:nvPr>
            <p:ph type="body" sz="quarter" idx="18"/>
          </p:nvPr>
        </p:nvSpPr>
        <p:spPr>
          <a:xfrm>
            <a:off x="8643191" y="6189117"/>
            <a:ext cx="2950749" cy="654081"/>
          </a:xfrm>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7" name="Text Placeholder 6"/>
          <p:cNvSpPr>
            <a:spLocks noGrp="1"/>
          </p:cNvSpPr>
          <p:nvPr>
            <p:ph type="body" sz="quarter" idx="19"/>
          </p:nvPr>
        </p:nvSpPr>
        <p:spPr>
          <a:xfrm>
            <a:off x="598060" y="4811795"/>
            <a:ext cx="2950749" cy="958971"/>
          </a:xfrm>
        </p:spPr>
        <p:txBody>
          <a:bodyPr/>
          <a:lstStyle/>
          <a:p>
            <a:pPr lvl="0"/>
            <a:r>
              <a:rPr lang="en-US" sz="2800" dirty="0">
                <a:ea typeface="Calibri"/>
                <a:cs typeface="Calibri"/>
                <a:sym typeface="Calibri"/>
              </a:rPr>
              <a:t>SoftUni Team</a:t>
            </a:r>
          </a:p>
          <a:p>
            <a:endParaRPr lang="bg-BG" dirty="0"/>
          </a:p>
        </p:txBody>
      </p:sp>
      <p:sp>
        <p:nvSpPr>
          <p:cNvPr id="8" name="Text Placeholder 7"/>
          <p:cNvSpPr>
            <a:spLocks noGrp="1"/>
          </p:cNvSpPr>
          <p:nvPr>
            <p:ph type="body" sz="quarter" idx="20"/>
          </p:nvPr>
        </p:nvSpPr>
        <p:spPr>
          <a:xfrm>
            <a:off x="598060" y="5319000"/>
            <a:ext cx="2950749" cy="444793"/>
          </a:xfrm>
        </p:spPr>
        <p:txBody>
          <a:bodyPr/>
          <a:lstStyle/>
          <a:p>
            <a:pPr lvl="0"/>
            <a:r>
              <a:rPr lang="en-US" sz="2400" dirty="0">
                <a:ea typeface="Calibri"/>
                <a:cs typeface="Calibri"/>
                <a:sym typeface="Calibri"/>
              </a:rPr>
              <a:t>Technical Trainers</a:t>
            </a:r>
            <a:endParaRPr lang="bg-BG"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3990970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a:t>
            </a:r>
            <a:br>
              <a:rPr lang="en-US" dirty="0"/>
            </a:br>
            <a:r>
              <a:rPr lang="en-US" dirty="0"/>
              <a:t>mistakes in the </a:t>
            </a:r>
            <a:r>
              <a:rPr lang="en-US" dirty="0">
                <a:solidFill>
                  <a:schemeClr val="bg1"/>
                </a:solidFill>
              </a:rPr>
              <a:t>requirements</a:t>
            </a:r>
            <a:r>
              <a:rPr lang="en-US" dirty="0"/>
              <a:t> / </a:t>
            </a:r>
            <a:r>
              <a:rPr lang="en-US"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pPr>
            <a:r>
              <a:rPr lang="en-US" b="1" dirty="0">
                <a:solidFill>
                  <a:schemeClr val="bg1"/>
                </a:solidFill>
              </a:rPr>
              <a:t>QA </a:t>
            </a:r>
            <a:r>
              <a:rPr lang="en-US" dirty="0"/>
              <a:t>/</a:t>
            </a:r>
            <a:r>
              <a:rPr lang="en-US" b="1" dirty="0">
                <a:solidFill>
                  <a:schemeClr val="bg1"/>
                </a:solidFill>
              </a:rPr>
              <a:t> software testing </a:t>
            </a:r>
            <a:r>
              <a:rPr lang="en-US" dirty="0"/>
              <a:t>aims to </a:t>
            </a:r>
            <a:r>
              <a:rPr lang="en-US" dirty="0">
                <a:solidFill>
                  <a:schemeClr val="bg1"/>
                </a:solidFill>
              </a:rPr>
              <a:t>find the </a:t>
            </a:r>
            <a:r>
              <a:rPr lang="en-US" b="1" dirty="0">
                <a:solidFill>
                  <a:schemeClr val="bg1"/>
                </a:solidFill>
              </a:rPr>
              <a:t>defects</a:t>
            </a:r>
          </a:p>
          <a:p>
            <a:pPr lvl="1"/>
            <a:r>
              <a:rPr lang="en-US" dirty="0">
                <a:solidFill>
                  <a:schemeClr val="bg1"/>
                </a:solidFill>
              </a:rPr>
              <a:t>Automated testing </a:t>
            </a:r>
            <a:r>
              <a:rPr lang="en-US" dirty="0"/>
              <a:t>and </a:t>
            </a:r>
            <a:r>
              <a:rPr lang="en-US"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64932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dirty="0">
                <a:solidFill>
                  <a:schemeClr val="bg1"/>
                </a:solidFill>
              </a:rPr>
              <a:t>cost less</a:t>
            </a:r>
            <a:r>
              <a:rPr lang="en-US" dirty="0">
                <a:solidFill>
                  <a:srgbClr val="234465"/>
                </a:solidFill>
              </a:rPr>
              <a:t> when found </a:t>
            </a:r>
            <a:r>
              <a:rPr lang="en-US"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938512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5914436"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2306425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r>
              <a:rPr lang="en-US" b="1" dirty="0">
                <a:solidFill>
                  <a:schemeClr val="bg1"/>
                </a:solidFill>
              </a:rPr>
              <a:t>QAs</a:t>
            </a:r>
            <a:r>
              <a:rPr lang="en-US" dirty="0"/>
              <a:t> report, describe and </a:t>
            </a:r>
            <a:r>
              <a:rPr lang="en-US" dirty="0">
                <a:solidFill>
                  <a:schemeClr val="bg1"/>
                </a:solidFill>
              </a:rPr>
              <a:t>track issues </a:t>
            </a:r>
            <a:r>
              <a:rPr lang="en-US" dirty="0"/>
              <a:t>in an issue tracker</a:t>
            </a:r>
          </a:p>
          <a:p>
            <a:r>
              <a:rPr lang="en-US" b="1" dirty="0">
                <a:solidFill>
                  <a:schemeClr val="bg1"/>
                </a:solidFill>
              </a:rPr>
              <a:t>Issues</a:t>
            </a:r>
            <a:r>
              <a:rPr lang="en-US" dirty="0"/>
              <a:t> hold the following information:</a:t>
            </a:r>
          </a:p>
          <a:p>
            <a:pPr lvl="1"/>
            <a:r>
              <a:rPr lang="en-US" dirty="0">
                <a:solidFill>
                  <a:schemeClr val="bg1"/>
                </a:solidFill>
              </a:rPr>
              <a:t>Title</a:t>
            </a:r>
            <a:r>
              <a:rPr lang="en-US" dirty="0"/>
              <a:t> and </a:t>
            </a:r>
            <a:r>
              <a:rPr lang="en-US" dirty="0">
                <a:solidFill>
                  <a:schemeClr val="bg1"/>
                </a:solidFill>
              </a:rPr>
              <a:t>description</a:t>
            </a:r>
            <a:r>
              <a:rPr lang="en-US" dirty="0"/>
              <a:t> (with steps to reproduce)</a:t>
            </a:r>
          </a:p>
          <a:p>
            <a:pPr lvl="1"/>
            <a:r>
              <a:rPr lang="en-US" dirty="0"/>
              <a:t>State: </a:t>
            </a:r>
            <a:r>
              <a:rPr lang="en-US" dirty="0">
                <a:solidFill>
                  <a:schemeClr val="bg1"/>
                </a:solidFill>
              </a:rPr>
              <a:t>open</a:t>
            </a:r>
            <a:r>
              <a:rPr lang="en-US" dirty="0"/>
              <a:t> / </a:t>
            </a:r>
            <a:r>
              <a:rPr lang="en-US" dirty="0">
                <a:solidFill>
                  <a:schemeClr val="bg1"/>
                </a:solidFill>
              </a:rPr>
              <a:t>closed</a:t>
            </a:r>
          </a:p>
          <a:p>
            <a:pPr lvl="1"/>
            <a:r>
              <a:rPr lang="en-US" dirty="0"/>
              <a:t>Status: </a:t>
            </a:r>
            <a:r>
              <a:rPr lang="en-US" dirty="0">
                <a:solidFill>
                  <a:schemeClr val="bg1"/>
                </a:solidFill>
              </a:rPr>
              <a:t>new</a:t>
            </a:r>
            <a:r>
              <a:rPr lang="en-US" dirty="0"/>
              <a:t> / </a:t>
            </a:r>
            <a:r>
              <a:rPr lang="en-US" dirty="0">
                <a:solidFill>
                  <a:schemeClr val="bg1"/>
                </a:solidFill>
              </a:rPr>
              <a:t>assigned</a:t>
            </a:r>
            <a:r>
              <a:rPr lang="en-US" dirty="0"/>
              <a:t> / </a:t>
            </a:r>
            <a:r>
              <a:rPr lang="en-US" dirty="0">
                <a:solidFill>
                  <a:schemeClr val="bg1"/>
                </a:solidFill>
              </a:rPr>
              <a:t>rejected</a:t>
            </a:r>
            <a:r>
              <a:rPr lang="en-US" dirty="0"/>
              <a:t> / </a:t>
            </a:r>
            <a:r>
              <a:rPr lang="en-US" dirty="0">
                <a:solidFill>
                  <a:schemeClr val="bg1"/>
                </a:solidFill>
              </a:rPr>
              <a:t>fixed</a:t>
            </a:r>
            <a:r>
              <a:rPr lang="en-US" dirty="0"/>
              <a:t> / </a:t>
            </a:r>
            <a:r>
              <a:rPr lang="en-US" dirty="0">
                <a:solidFill>
                  <a:schemeClr val="bg1"/>
                </a:solidFill>
              </a:rPr>
              <a:t>verified</a:t>
            </a:r>
          </a:p>
          <a:p>
            <a:pPr lvl="1"/>
            <a:r>
              <a:rPr lang="en-US" dirty="0"/>
              <a:t>Priority: </a:t>
            </a:r>
            <a:r>
              <a:rPr lang="en-US" dirty="0">
                <a:solidFill>
                  <a:schemeClr val="bg1"/>
                </a:solidFill>
              </a:rPr>
              <a:t>low</a:t>
            </a:r>
            <a:r>
              <a:rPr lang="en-US" dirty="0"/>
              <a:t>, </a:t>
            </a:r>
            <a:r>
              <a:rPr lang="en-US" dirty="0">
                <a:solidFill>
                  <a:schemeClr val="bg1"/>
                </a:solidFill>
              </a:rPr>
              <a:t>medium</a:t>
            </a:r>
            <a:r>
              <a:rPr lang="en-US" dirty="0"/>
              <a:t>, </a:t>
            </a:r>
            <a:r>
              <a:rPr lang="en-US" dirty="0">
                <a:solidFill>
                  <a:schemeClr val="bg1"/>
                </a:solidFill>
              </a:rPr>
              <a:t>high</a:t>
            </a:r>
            <a:r>
              <a:rPr lang="en-US" dirty="0"/>
              <a:t>, </a:t>
            </a:r>
            <a:r>
              <a:rPr lang="en-US" dirty="0">
                <a:solidFill>
                  <a:schemeClr val="bg1"/>
                </a:solidFill>
              </a:rPr>
              <a:t>critical</a:t>
            </a:r>
          </a:p>
          <a:p>
            <a:pPr lvl="1"/>
            <a:r>
              <a:rPr lang="en-US" dirty="0">
                <a:solidFill>
                  <a:schemeClr val="bg1"/>
                </a:solidFill>
              </a:rPr>
              <a:t>Assigned</a:t>
            </a:r>
            <a:r>
              <a:rPr lang="en-US" dirty="0"/>
              <a:t> team members</a:t>
            </a:r>
          </a:p>
          <a:p>
            <a:pPr lvl="1"/>
            <a:r>
              <a:rPr lang="en-US" dirty="0"/>
              <a:t>Discussion / </a:t>
            </a:r>
            <a:r>
              <a:rPr lang="en-US" dirty="0">
                <a:solidFill>
                  <a:schemeClr val="bg1"/>
                </a:solidFill>
              </a:rPr>
              <a:t>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3292372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49234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2234180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590370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1812938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dirty="0">
                <a:solidFill>
                  <a:schemeClr val="bg1"/>
                </a:solidFill>
              </a:rPr>
              <a:t>conforms to the requirements</a:t>
            </a:r>
            <a:r>
              <a:rPr lang="en-US" dirty="0"/>
              <a:t>, aims to </a:t>
            </a:r>
            <a:r>
              <a:rPr lang="en-US" dirty="0">
                <a:solidFill>
                  <a:schemeClr val="bg1"/>
                </a:solidFill>
              </a:rPr>
              <a:t>find defects</a:t>
            </a:r>
            <a:endParaRPr lang="en-US" dirty="0"/>
          </a:p>
          <a:p>
            <a:pPr>
              <a:spcAft>
                <a:spcPts val="0"/>
              </a:spcAft>
            </a:pPr>
            <a:r>
              <a:rPr lang="en-US" dirty="0"/>
              <a:t>Types of software tests</a:t>
            </a:r>
            <a:endParaRPr lang="bg-BG" dirty="0"/>
          </a:p>
          <a:p>
            <a:pPr lvl="1"/>
            <a:r>
              <a:rPr lang="en-US" dirty="0">
                <a:solidFill>
                  <a:schemeClr val="bg1"/>
                </a:solidFill>
              </a:rPr>
              <a:t>Functional</a:t>
            </a:r>
            <a:r>
              <a:rPr lang="en-US" dirty="0"/>
              <a:t> and </a:t>
            </a:r>
            <a:r>
              <a:rPr lang="en-US" dirty="0">
                <a:solidFill>
                  <a:schemeClr val="bg1"/>
                </a:solidFill>
              </a:rPr>
              <a:t>non-functional</a:t>
            </a:r>
          </a:p>
          <a:p>
            <a:pPr lvl="1"/>
            <a:r>
              <a:rPr lang="en-US" dirty="0">
                <a:solidFill>
                  <a:schemeClr val="bg1"/>
                </a:solidFill>
              </a:rPr>
              <a:t>Black-box</a:t>
            </a:r>
            <a:r>
              <a:rPr lang="en-US" dirty="0"/>
              <a:t> and </a:t>
            </a:r>
            <a:r>
              <a:rPr lang="en-US" dirty="0">
                <a:solidFill>
                  <a:schemeClr val="bg1"/>
                </a:solidFill>
              </a:rPr>
              <a:t>white-box</a:t>
            </a:r>
            <a:r>
              <a:rPr lang="en-US" dirty="0"/>
              <a:t> tests,</a:t>
            </a:r>
            <a:br>
              <a:rPr lang="en-US" dirty="0"/>
            </a:br>
            <a:r>
              <a:rPr lang="en-US" dirty="0">
                <a:solidFill>
                  <a:schemeClr val="bg1"/>
                </a:solidFill>
              </a:rPr>
              <a:t>regression</a:t>
            </a:r>
            <a:r>
              <a:rPr lang="en-US" dirty="0"/>
              <a:t> tests</a:t>
            </a:r>
          </a:p>
          <a:p>
            <a:pPr lvl="1"/>
            <a:r>
              <a:rPr lang="en-US" dirty="0">
                <a:solidFill>
                  <a:schemeClr val="bg1"/>
                </a:solidFill>
              </a:rPr>
              <a:t>Stress</a:t>
            </a:r>
            <a:r>
              <a:rPr lang="en-US" dirty="0"/>
              <a:t> tests, </a:t>
            </a:r>
            <a:r>
              <a:rPr lang="en-US" dirty="0">
                <a:solidFill>
                  <a:schemeClr val="bg1"/>
                </a:solidFill>
              </a:rPr>
              <a:t>load</a:t>
            </a:r>
            <a:r>
              <a:rPr lang="en-US" dirty="0"/>
              <a:t> tests, </a:t>
            </a:r>
            <a:r>
              <a:rPr lang="en-US" dirty="0">
                <a:solidFill>
                  <a:schemeClr val="bg1"/>
                </a:solidFill>
              </a:rPr>
              <a:t>UX</a:t>
            </a:r>
            <a:r>
              <a:rPr lang="en-US" dirty="0"/>
              <a:t> and</a:t>
            </a:r>
            <a:br>
              <a:rPr lang="en-US" dirty="0"/>
            </a:br>
            <a:r>
              <a:rPr lang="en-US" dirty="0">
                <a:solidFill>
                  <a:schemeClr val="bg1"/>
                </a:solidFill>
              </a:rPr>
              <a:t>usability</a:t>
            </a:r>
            <a:r>
              <a:rPr lang="en-US" dirty="0"/>
              <a:t> tests, </a:t>
            </a:r>
            <a:r>
              <a:rPr lang="en-US" dirty="0">
                <a:solidFill>
                  <a:schemeClr val="bg1"/>
                </a:solidFill>
              </a:rPr>
              <a:t>security</a:t>
            </a:r>
            <a:r>
              <a:rPr lang="en-US" dirty="0"/>
              <a:t> tests</a:t>
            </a:r>
          </a:p>
          <a:p>
            <a:pPr lvl="1"/>
            <a:r>
              <a:rPr lang="en-US" dirty="0">
                <a:solidFill>
                  <a:srgbClr val="FFA000"/>
                </a:solidFill>
              </a:rPr>
              <a:t>Manual</a:t>
            </a:r>
            <a:r>
              <a:rPr lang="en-US" dirty="0">
                <a:solidFill>
                  <a:srgbClr val="234465"/>
                </a:solidFill>
              </a:rPr>
              <a:t> vs. </a:t>
            </a:r>
            <a:r>
              <a:rPr lang="en-US" dirty="0">
                <a:solidFill>
                  <a:srgbClr val="FFA000"/>
                </a:solidFill>
              </a:rPr>
              <a:t>automated</a:t>
            </a:r>
            <a:r>
              <a:rPr lang="en-US" dirty="0">
                <a:solidFill>
                  <a:srgbClr val="234465"/>
                </a:solidFill>
              </a:rPr>
              <a:t> tests</a:t>
            </a:r>
            <a:endParaRPr lang="en-US" dirty="0"/>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80" y="1899000"/>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r>
              <a:rPr lang="en-US" b="1" dirty="0">
                <a:solidFill>
                  <a:schemeClr val="bg1"/>
                </a:solidFill>
              </a:rPr>
              <a:t>Unit tests</a:t>
            </a:r>
          </a:p>
          <a:p>
            <a:pPr lvl="1"/>
            <a:r>
              <a:rPr lang="en-US" dirty="0"/>
              <a:t>Test single component</a:t>
            </a:r>
          </a:p>
          <a:p>
            <a:pPr lvl="1"/>
            <a:r>
              <a:rPr lang="en-US" dirty="0"/>
              <a:t>Automated by developers</a:t>
            </a:r>
          </a:p>
          <a:p>
            <a:r>
              <a:rPr lang="en-US" b="1" dirty="0">
                <a:solidFill>
                  <a:schemeClr val="bg1"/>
                </a:solidFill>
              </a:rPr>
              <a:t>Integration tests</a:t>
            </a:r>
          </a:p>
          <a:p>
            <a:pPr lvl="1"/>
            <a:r>
              <a:rPr lang="en-US" dirty="0"/>
              <a:t>Test interaction between components</a:t>
            </a:r>
          </a:p>
          <a:p>
            <a:r>
              <a:rPr lang="en-US" b="1" dirty="0">
                <a:solidFill>
                  <a:schemeClr val="bg1"/>
                </a:solidFill>
              </a:rPr>
              <a:t>System tests </a:t>
            </a:r>
            <a:r>
              <a:rPr lang="en-US" dirty="0"/>
              <a:t>/ </a:t>
            </a:r>
            <a:r>
              <a:rPr lang="en-US" b="1" dirty="0">
                <a:solidFill>
                  <a:schemeClr val="bg1"/>
                </a:solidFill>
              </a:rPr>
              <a:t>acceptance tests</a:t>
            </a:r>
          </a:p>
          <a:p>
            <a:pPr lvl="1"/>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000" y="1403999"/>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50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Software Quality Assurance: </a:t>
            </a:r>
            <a:r>
              <a:rPr lang="en-US" sz="3400" b="1" dirty="0">
                <a:ea typeface="Calibri"/>
                <a:cs typeface="Calibri"/>
                <a:sym typeface="Calibri"/>
              </a:rPr>
              <a:t>Introduction</a:t>
            </a:r>
            <a:endParaRPr lang="bg-BG"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QA Engineers</a:t>
            </a:r>
            <a:r>
              <a:rPr lang="en-US" sz="3400" dirty="0">
                <a:ea typeface="Calibri"/>
                <a:cs typeface="Calibri"/>
                <a:sym typeface="Calibri"/>
              </a:rPr>
              <a:t> and Responsibilities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Bugs </a:t>
            </a:r>
            <a:r>
              <a:rPr lang="en-US" sz="3400" dirty="0">
                <a:ea typeface="Calibri"/>
                <a:cs typeface="Calibri"/>
                <a:sym typeface="Calibri"/>
              </a:rPr>
              <a:t>and </a:t>
            </a:r>
            <a:r>
              <a:rPr lang="en-US" sz="3400" b="1" dirty="0">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Testing</a:t>
            </a:r>
            <a:r>
              <a:rPr lang="en-US" sz="3400" dirty="0">
                <a:ea typeface="Calibri"/>
                <a:cs typeface="Calibri"/>
                <a:sym typeface="Calibri"/>
              </a:rPr>
              <a:t>, </a:t>
            </a:r>
            <a:r>
              <a:rPr lang="en-US" sz="3400" b="1" dirty="0">
                <a:ea typeface="Calibri"/>
                <a:cs typeface="Calibri"/>
                <a:sym typeface="Calibri"/>
              </a:rPr>
              <a:t>Test Types </a:t>
            </a:r>
            <a:r>
              <a:rPr lang="en-US" sz="3400" dirty="0">
                <a:ea typeface="Calibri"/>
                <a:cs typeface="Calibri"/>
                <a:sym typeface="Calibri"/>
              </a:rPr>
              <a:t>and </a:t>
            </a:r>
            <a:r>
              <a:rPr lang="en-US" sz="3400" b="1" dirty="0">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ea typeface="Calibri"/>
                <a:cs typeface="Calibri"/>
                <a:sym typeface="Calibri"/>
              </a:rPr>
              <a:t>Automation</a:t>
            </a:r>
            <a:r>
              <a:rPr lang="en-US" sz="3400" dirty="0">
                <a:ea typeface="Calibri"/>
                <a:cs typeface="Calibri"/>
                <a:sym typeface="Calibri"/>
              </a:rPr>
              <a:t>, Frameworks and Tools</a:t>
            </a:r>
            <a:endParaRPr lang="en-US"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Continuous Integration and Continuous Delivery</a:t>
            </a:r>
            <a:r>
              <a:rPr lang="en-US" sz="3400" dirty="0">
                <a:ea typeface="Calibri"/>
                <a:cs typeface="Calibri"/>
                <a:sym typeface="Calibri"/>
              </a:rPr>
              <a:t>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pic>
        <p:nvPicPr>
          <p:cNvPr id="4" name="Picture 3">
            <a:extLst>
              <a:ext uri="{FF2B5EF4-FFF2-40B4-BE49-F238E27FC236}">
                <a16:creationId xmlns:a16="http://schemas.microsoft.com/office/drawing/2014/main" id="{5FCF96B2-EF03-4F96-91AB-7EE99681E648}"/>
              </a:ext>
            </a:extLst>
          </p:cNvPr>
          <p:cNvPicPr>
            <a:picLocks noChangeAspect="1"/>
          </p:cNvPicPr>
          <p:nvPr/>
        </p:nvPicPr>
        <p:blipFill>
          <a:blip r:embed="rId4"/>
          <a:stretch>
            <a:fillRect/>
          </a:stretch>
        </p:blipFill>
        <p:spPr>
          <a:xfrm>
            <a:off x="7025623" y="2079000"/>
            <a:ext cx="2495455" cy="1942166"/>
          </a:xfrm>
          <a:prstGeom prst="rect">
            <a:avLst/>
          </a:prstGeom>
        </p:spPr>
      </p:pic>
    </p:spTree>
    <p:extLst>
      <p:ext uri="{BB962C8B-B14F-4D97-AF65-F5344CB8AC3E}">
        <p14:creationId xmlns:p14="http://schemas.microsoft.com/office/powerpoint/2010/main" val="666499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pPr>
            <a:r>
              <a:rPr lang="en-US" sz="3300" b="1" dirty="0">
                <a:solidFill>
                  <a:schemeClr val="bg1"/>
                </a:solidFill>
              </a:rPr>
              <a:t>Unit tests</a:t>
            </a:r>
            <a:r>
              <a:rPr lang="en-US" sz="3300" dirty="0"/>
              <a:t>: fully automated</a:t>
            </a:r>
          </a:p>
          <a:p>
            <a:pPr>
              <a:lnSpc>
                <a:spcPct val="110000"/>
              </a:lnSpc>
            </a:pPr>
            <a:r>
              <a:rPr lang="en-US" sz="3300" b="1" dirty="0">
                <a:solidFill>
                  <a:schemeClr val="bg1"/>
                </a:solidFill>
              </a:rPr>
              <a:t>Integration tests</a:t>
            </a:r>
            <a:r>
              <a:rPr lang="en-US" sz="3300" dirty="0"/>
              <a:t>: fully automated</a:t>
            </a:r>
          </a:p>
          <a:p>
            <a:pPr>
              <a:lnSpc>
                <a:spcPct val="110000"/>
              </a:lnSpc>
            </a:pPr>
            <a:r>
              <a:rPr lang="en-US" sz="3300" b="1" dirty="0">
                <a:solidFill>
                  <a:schemeClr val="bg1"/>
                </a:solidFill>
              </a:rPr>
              <a:t>System tests </a:t>
            </a:r>
            <a:r>
              <a:rPr lang="en-US" sz="3300" dirty="0"/>
              <a:t>/ </a:t>
            </a:r>
            <a:r>
              <a:rPr lang="en-US" sz="3300" b="1" dirty="0">
                <a:solidFill>
                  <a:schemeClr val="bg1"/>
                </a:solidFill>
              </a:rPr>
              <a:t>acceptance tests</a:t>
            </a:r>
            <a:r>
              <a:rPr lang="en-US" sz="3300" dirty="0"/>
              <a:t>: partially automated</a:t>
            </a:r>
          </a:p>
          <a:p>
            <a:pPr>
              <a:lnSpc>
                <a:spcPct val="110000"/>
              </a:lnSpc>
            </a:pPr>
            <a:r>
              <a:rPr lang="en-US" sz="3300" b="1" dirty="0">
                <a:solidFill>
                  <a:schemeClr val="bg1"/>
                </a:solidFill>
              </a:rPr>
              <a:t>UI</a:t>
            </a:r>
            <a:r>
              <a:rPr lang="bg-BG" sz="3300" b="1" dirty="0">
                <a:solidFill>
                  <a:schemeClr val="bg1"/>
                </a:solidFill>
              </a:rPr>
              <a:t> / </a:t>
            </a:r>
            <a:r>
              <a:rPr lang="en-US" sz="3300" b="1" dirty="0">
                <a:solidFill>
                  <a:schemeClr val="bg1"/>
                </a:solidFill>
              </a:rPr>
              <a:t>UX tests</a:t>
            </a:r>
            <a:r>
              <a:rPr lang="en-US" sz="3300" dirty="0"/>
              <a:t>: mostly manual</a:t>
            </a:r>
          </a:p>
        </p:txBody>
      </p:sp>
    </p:spTree>
    <p:extLst>
      <p:ext uri="{BB962C8B-B14F-4D97-AF65-F5344CB8AC3E}">
        <p14:creationId xmlns:p14="http://schemas.microsoft.com/office/powerpoint/2010/main" val="34194281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0026089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solidFill>
                  <a:schemeClr val="bg1"/>
                </a:solidFill>
              </a:rPr>
              <a:t>What</a:t>
            </a:r>
            <a:r>
              <a:rPr lang="en-US" dirty="0"/>
              <a:t> to test, </a:t>
            </a:r>
            <a:r>
              <a:rPr lang="en-US" dirty="0">
                <a:solidFill>
                  <a:schemeClr val="bg1"/>
                </a:solidFill>
              </a:rPr>
              <a:t>how</a:t>
            </a:r>
            <a:r>
              <a:rPr lang="en-US" dirty="0"/>
              <a:t> to test, </a:t>
            </a:r>
            <a:r>
              <a:rPr lang="en-US" dirty="0">
                <a:solidFill>
                  <a:schemeClr val="bg1"/>
                </a:solidFill>
              </a:rPr>
              <a:t>when</a:t>
            </a:r>
            <a:r>
              <a:rPr lang="en-US" dirty="0"/>
              <a:t>, test </a:t>
            </a:r>
            <a:r>
              <a:rPr lang="en-US" dirty="0">
                <a:solidFill>
                  <a:schemeClr val="bg1"/>
                </a:solidFill>
              </a:rPr>
              <a:t>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r>
              <a:rPr lang="bg-BG" dirty="0"/>
              <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55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a:t>
            </a:r>
            <a:r>
              <a:rPr lang="en-US" dirty="0">
                <a:solidFill>
                  <a:schemeClr val="bg1"/>
                </a:solidFill>
              </a:rPr>
              <a:t>how tests</a:t>
            </a:r>
            <a:r>
              <a:rPr lang="en-US" dirty="0"/>
              <a:t> will be </a:t>
            </a:r>
            <a:r>
              <a:rPr lang="en-US" dirty="0">
                <a:solidFill>
                  <a:schemeClr val="bg1"/>
                </a:solidFill>
              </a:rPr>
              <a:t>performed</a:t>
            </a:r>
          </a:p>
          <a:p>
            <a:pPr lvl="1"/>
            <a:r>
              <a:rPr lang="en-US" dirty="0"/>
              <a:t>List of QA and test activities to be performed to ensure </a:t>
            </a:r>
            <a:r>
              <a:rPr lang="en-US"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a:t>
            </a:r>
            <a:r>
              <a:rPr lang="en-US" dirty="0">
                <a:solidFill>
                  <a:schemeClr val="bg1"/>
                </a:solidFill>
              </a:rPr>
              <a:t>scenarios</a:t>
            </a:r>
            <a:r>
              <a:rPr lang="en-US" dirty="0"/>
              <a:t>), </a:t>
            </a:r>
            <a:r>
              <a:rPr lang="en-US" dirty="0">
                <a:solidFill>
                  <a:schemeClr val="bg1"/>
                </a:solidFill>
              </a:rPr>
              <a:t>test cases</a:t>
            </a:r>
            <a:r>
              <a:rPr lang="en-US" dirty="0"/>
              <a:t>, testing </a:t>
            </a:r>
            <a:r>
              <a:rPr lang="en-US" dirty="0">
                <a:solidFill>
                  <a:schemeClr val="bg1"/>
                </a:solidFill>
              </a:rPr>
              <a:t>approach</a:t>
            </a:r>
            <a:r>
              <a:rPr lang="en-US" dirty="0"/>
              <a:t>,</a:t>
            </a:r>
            <a:br>
              <a:rPr lang="en-US" dirty="0"/>
            </a:br>
            <a:r>
              <a:rPr lang="en-US" dirty="0"/>
              <a:t>test </a:t>
            </a:r>
            <a:r>
              <a:rPr lang="en-US" dirty="0">
                <a:solidFill>
                  <a:schemeClr val="bg1"/>
                </a:solidFill>
              </a:rPr>
              <a:t>schedule</a:t>
            </a:r>
            <a:r>
              <a:rPr lang="en-US" dirty="0"/>
              <a:t>, acceptance </a:t>
            </a:r>
            <a:r>
              <a:rPr lang="en-US" dirty="0">
                <a:solidFill>
                  <a:schemeClr val="bg1"/>
                </a:solidFill>
              </a:rPr>
              <a:t>criteria</a:t>
            </a:r>
          </a:p>
          <a:p>
            <a:r>
              <a:rPr lang="en-US" dirty="0"/>
              <a:t>Test scenarios and test cases</a:t>
            </a:r>
          </a:p>
          <a:p>
            <a:pPr lvl="1"/>
            <a:r>
              <a:rPr lang="en-US" dirty="0"/>
              <a:t>Test </a:t>
            </a:r>
            <a:r>
              <a:rPr lang="en-US" dirty="0">
                <a:solidFill>
                  <a:schemeClr val="bg1"/>
                </a:solidFill>
              </a:rPr>
              <a:t>scenarios</a:t>
            </a:r>
            <a:r>
              <a:rPr lang="en-US" dirty="0"/>
              <a:t> – stories to be tested</a:t>
            </a:r>
          </a:p>
          <a:p>
            <a:pPr lvl="1"/>
            <a:r>
              <a:rPr lang="en-US" dirty="0"/>
              <a:t>Test </a:t>
            </a:r>
            <a:r>
              <a:rPr lang="en-US" dirty="0">
                <a:solidFill>
                  <a:schemeClr val="bg1"/>
                </a:solidFill>
              </a:rPr>
              <a:t>cases</a:t>
            </a:r>
            <a:r>
              <a:rPr lang="en-US" dirty="0"/>
              <a:t>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4390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46000" y="1224000"/>
            <a:ext cx="9949236" cy="5443732"/>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200" dirty="0">
                <a:ea typeface="Calibri"/>
                <a:cs typeface="Calibri"/>
                <a:sym typeface="Calibri"/>
              </a:rPr>
              <a:t>Sequence of </a:t>
            </a:r>
            <a:r>
              <a:rPr lang="en-US" sz="3200" b="1" dirty="0">
                <a:solidFill>
                  <a:schemeClr val="bg1"/>
                </a:solidFill>
                <a:ea typeface="Calibri"/>
                <a:cs typeface="Calibri"/>
                <a:sym typeface="Calibri"/>
              </a:rPr>
              <a:t>steps</a:t>
            </a:r>
            <a:r>
              <a:rPr lang="en-US" sz="3200" dirty="0">
                <a:ea typeface="Calibri"/>
                <a:cs typeface="Calibri"/>
                <a:sym typeface="Calibri"/>
              </a:rPr>
              <a:t> to check the </a:t>
            </a:r>
            <a:r>
              <a:rPr lang="en-US" sz="3200" b="1" dirty="0">
                <a:solidFill>
                  <a:schemeClr val="bg1"/>
                </a:solidFill>
                <a:ea typeface="Calibri"/>
                <a:cs typeface="Calibri"/>
                <a:sym typeface="Calibri"/>
              </a:rPr>
              <a:t>correct</a:t>
            </a:r>
            <a:r>
              <a:rPr lang="en-US" sz="3200" dirty="0">
                <a:ea typeface="Calibri"/>
                <a:cs typeface="Calibri"/>
                <a:sym typeface="Calibri"/>
              </a:rPr>
              <a:t> behavior</a:t>
            </a:r>
            <a:endParaRPr sz="3200" dirty="0"/>
          </a:p>
          <a:p>
            <a:pPr>
              <a:lnSpc>
                <a:spcPct val="100000"/>
              </a:lnSpc>
              <a:buClr>
                <a:schemeClr val="tx1"/>
              </a:buClr>
              <a:buSzPts val="3400"/>
            </a:pPr>
            <a:r>
              <a:rPr lang="en-US" sz="3200" dirty="0">
                <a:ea typeface="Calibri"/>
                <a:cs typeface="Calibri"/>
                <a:sym typeface="Calibri"/>
              </a:rPr>
              <a:t>At </a:t>
            </a:r>
            <a:r>
              <a:rPr lang="en-US" sz="3200" b="1" dirty="0">
                <a:solidFill>
                  <a:schemeClr val="bg1"/>
                </a:solidFill>
                <a:ea typeface="Calibri"/>
                <a:cs typeface="Calibri"/>
                <a:sym typeface="Calibri"/>
              </a:rPr>
              <a:t>least two cases </a:t>
            </a:r>
            <a:r>
              <a:rPr lang="en-US" sz="3200" dirty="0">
                <a:ea typeface="Calibri"/>
                <a:cs typeface="Calibri"/>
                <a:sym typeface="Calibri"/>
              </a:rPr>
              <a:t>to fully test certain scenario</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positive</a:t>
            </a:r>
            <a:r>
              <a:rPr lang="en-US" sz="3200" dirty="0">
                <a:ea typeface="Consolas"/>
                <a:cs typeface="Consolas"/>
                <a:sym typeface="Consolas"/>
              </a:rPr>
              <a:t> test</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negative</a:t>
            </a:r>
            <a:r>
              <a:rPr lang="en-US" sz="3200" dirty="0">
                <a:ea typeface="Consolas"/>
                <a:cs typeface="Consolas"/>
                <a:sym typeface="Consolas"/>
              </a:rPr>
              <a:t> test</a:t>
            </a:r>
            <a:endParaRPr sz="3200" dirty="0"/>
          </a:p>
          <a:p>
            <a:pPr>
              <a:lnSpc>
                <a:spcPct val="100000"/>
              </a:lnSpc>
              <a:buClr>
                <a:schemeClr val="tx1"/>
              </a:buClr>
              <a:buSzPts val="3400"/>
            </a:pPr>
            <a:r>
              <a:rPr lang="en-US" sz="3200" dirty="0">
                <a:ea typeface="Calibri"/>
                <a:cs typeface="Calibri"/>
                <a:sym typeface="Calibri"/>
              </a:rPr>
              <a:t>Test cases consist of:</a:t>
            </a:r>
            <a:endParaRPr sz="32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37908701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08162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9241150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52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5241000" y="2669438"/>
            <a:ext cx="6065892" cy="1360707"/>
          </a:xfrm>
        </p:spPr>
        <p:txBody>
          <a:bodyPr/>
          <a:lstStyle/>
          <a:p>
            <a:r>
              <a:rPr lang="en-US" dirty="0"/>
              <a:t>Unit Testing, Integration Testing, Mocha, Selenium</a:t>
            </a:r>
          </a:p>
        </p:txBody>
      </p:sp>
      <p:sp>
        <p:nvSpPr>
          <p:cNvPr id="5" name="Title 4"/>
          <p:cNvSpPr>
            <a:spLocks noGrp="1"/>
          </p:cNvSpPr>
          <p:nvPr>
            <p:ph type="title" sz="quarter" idx="10"/>
          </p:nvPr>
        </p:nvSpPr>
        <p:spPr>
          <a:xfrm>
            <a:off x="4937706" y="1629000"/>
            <a:ext cx="6672481" cy="1089303"/>
          </a:xfrm>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1211036" y="1803562"/>
            <a:ext cx="2763978" cy="2057896"/>
          </a:xfrm>
          <a:prstGeom prst="rect">
            <a:avLst/>
          </a:prstGeom>
        </p:spPr>
      </p:pic>
    </p:spTree>
    <p:extLst>
      <p:ext uri="{BB962C8B-B14F-4D97-AF65-F5344CB8AC3E}">
        <p14:creationId xmlns:p14="http://schemas.microsoft.com/office/powerpoint/2010/main" val="600295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10000"/>
          </a:bodyPr>
          <a:lstStyle/>
          <a:p>
            <a:pPr>
              <a:lnSpc>
                <a:spcPct val="112000"/>
              </a:lnSpc>
            </a:pPr>
            <a:r>
              <a:rPr lang="en-US" b="1" dirty="0">
                <a:solidFill>
                  <a:schemeClr val="bg1"/>
                </a:solidFill>
              </a:rPr>
              <a:t>Test automation </a:t>
            </a:r>
            <a:r>
              <a:rPr lang="en-US" dirty="0"/>
              <a:t>is important part of software development</a:t>
            </a:r>
          </a:p>
          <a:p>
            <a:pPr>
              <a:lnSpc>
                <a:spcPct val="112000"/>
              </a:lnSpc>
            </a:pPr>
            <a:r>
              <a:rPr lang="en-US" dirty="0"/>
              <a:t>Test automation is done at </a:t>
            </a:r>
            <a:r>
              <a:rPr lang="en-US" dirty="0">
                <a:solidFill>
                  <a:schemeClr val="bg1"/>
                </a:solidFill>
              </a:rPr>
              <a:t>many levels</a:t>
            </a:r>
            <a:r>
              <a:rPr lang="en-US" dirty="0"/>
              <a:t>:</a:t>
            </a:r>
          </a:p>
          <a:p>
            <a:pPr lvl="1">
              <a:lnSpc>
                <a:spcPct val="112000"/>
              </a:lnSpc>
            </a:pPr>
            <a:r>
              <a:rPr lang="en-US" dirty="0">
                <a:solidFill>
                  <a:schemeClr val="bg1"/>
                </a:solidFill>
              </a:rPr>
              <a:t>Unit tests</a:t>
            </a:r>
            <a:r>
              <a:rPr lang="en-US" dirty="0"/>
              <a:t>: written by developers</a:t>
            </a:r>
          </a:p>
          <a:p>
            <a:pPr lvl="1">
              <a:lnSpc>
                <a:spcPct val="112000"/>
              </a:lnSpc>
            </a:pPr>
            <a:r>
              <a:rPr lang="en-US" dirty="0">
                <a:solidFill>
                  <a:schemeClr val="bg1"/>
                </a:solidFill>
              </a:rPr>
              <a:t>Integration tests</a:t>
            </a:r>
            <a:r>
              <a:rPr lang="en-US" dirty="0"/>
              <a:t>: written by </a:t>
            </a:r>
            <a:r>
              <a:rPr lang="en-US" dirty="0" err="1"/>
              <a:t>devs</a:t>
            </a:r>
            <a:r>
              <a:rPr lang="en-US" dirty="0"/>
              <a:t> and QAs</a:t>
            </a:r>
          </a:p>
          <a:p>
            <a:pPr lvl="1">
              <a:lnSpc>
                <a:spcPct val="112000"/>
              </a:lnSpc>
            </a:pPr>
            <a:r>
              <a:rPr lang="en-US" dirty="0">
                <a:solidFill>
                  <a:schemeClr val="bg1"/>
                </a:solidFill>
              </a:rPr>
              <a:t>UI tests</a:t>
            </a:r>
            <a:r>
              <a:rPr lang="en-US" dirty="0"/>
              <a:t>: written by QAs</a:t>
            </a:r>
          </a:p>
          <a:p>
            <a:pPr>
              <a:lnSpc>
                <a:spcPct val="112000"/>
              </a:lnSpc>
            </a:pPr>
            <a:r>
              <a:rPr lang="en-US" b="1" dirty="0">
                <a:solidFill>
                  <a:schemeClr val="bg1"/>
                </a:solidFill>
              </a:rPr>
              <a:t>Test automation tools </a:t>
            </a:r>
            <a:r>
              <a:rPr lang="en-US" dirty="0"/>
              <a:t>record and execute recorded tests</a:t>
            </a:r>
          </a:p>
          <a:p>
            <a:pPr lvl="1">
              <a:lnSpc>
                <a:spcPct val="112000"/>
              </a:lnSpc>
            </a:pPr>
            <a:r>
              <a:rPr lang="en-US" dirty="0"/>
              <a:t>Testing </a:t>
            </a:r>
            <a:r>
              <a:rPr lang="en-US" dirty="0">
                <a:solidFill>
                  <a:schemeClr val="bg1"/>
                </a:solidFill>
              </a:rPr>
              <a:t>frameworks</a:t>
            </a:r>
            <a:r>
              <a:rPr lang="en-US" dirty="0"/>
              <a:t> (JUnit, </a:t>
            </a:r>
            <a:r>
              <a:rPr lang="en-US" dirty="0" err="1"/>
              <a:t>NUnit</a:t>
            </a:r>
            <a:r>
              <a:rPr lang="en-US" dirty="0"/>
              <a:t>, Mocha, …)</a:t>
            </a:r>
          </a:p>
          <a:p>
            <a:pPr lvl="1">
              <a:lnSpc>
                <a:spcPct val="112000"/>
              </a:lnSpc>
            </a:pPr>
            <a:r>
              <a:rPr lang="en-US" dirty="0"/>
              <a:t>Automated testing </a:t>
            </a:r>
            <a:r>
              <a:rPr lang="en-US" dirty="0">
                <a:solidFill>
                  <a:schemeClr val="bg1"/>
                </a:solidFill>
              </a:rPr>
              <a:t>tools</a:t>
            </a:r>
            <a:r>
              <a:rPr lang="en-US" dirty="0"/>
              <a:t> (Selenium, Appium, Sikuli)</a:t>
            </a:r>
          </a:p>
          <a:p>
            <a:pPr lvl="1">
              <a:lnSpc>
                <a:spcPct val="112000"/>
              </a:lnSpc>
            </a:pPr>
            <a:r>
              <a:rPr lang="en-US" dirty="0">
                <a:solidFill>
                  <a:schemeClr val="bg1"/>
                </a:solidFill>
              </a:rPr>
              <a:t>Web</a:t>
            </a:r>
            <a:r>
              <a:rPr lang="en-US" dirty="0"/>
              <a:t> testing, </a:t>
            </a:r>
            <a:r>
              <a:rPr lang="en-US" dirty="0">
                <a:solidFill>
                  <a:schemeClr val="bg1"/>
                </a:solidFill>
              </a:rPr>
              <a:t>API</a:t>
            </a:r>
            <a:r>
              <a:rPr lang="en-US" dirty="0"/>
              <a:t> testing, </a:t>
            </a:r>
            <a:r>
              <a:rPr lang="en-US"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2167300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207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pPr>
            <a:r>
              <a:rPr lang="en-US"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pPr>
            <a:r>
              <a:rPr lang="en-US" dirty="0">
                <a:solidFill>
                  <a:schemeClr val="bg1"/>
                </a:solidFill>
              </a:rPr>
              <a:t>Technical skills</a:t>
            </a:r>
            <a:r>
              <a:rPr lang="en-US" dirty="0"/>
              <a:t>: coding, OOP, Web technologies, front-end, back-end, databases, services and APIs, software engineering, etc.</a:t>
            </a:r>
          </a:p>
          <a:p>
            <a:pPr lvl="1">
              <a:lnSpc>
                <a:spcPct val="110000"/>
              </a:lnSpc>
            </a:pPr>
            <a:r>
              <a:rPr lang="en-US" dirty="0">
                <a:solidFill>
                  <a:schemeClr val="bg1"/>
                </a:solidFill>
              </a:rPr>
              <a:t>QA skills</a:t>
            </a:r>
            <a:r>
              <a:rPr lang="en-US" dirty="0"/>
              <a:t>: testing frameworks and test automation tools</a:t>
            </a:r>
          </a:p>
          <a:p>
            <a:pPr lvl="1">
              <a:lnSpc>
                <a:spcPct val="110000"/>
              </a:lnSpc>
            </a:pPr>
            <a:r>
              <a:rPr lang="en-US" dirty="0">
                <a:solidFill>
                  <a:schemeClr val="bg1"/>
                </a:solidFill>
              </a:rPr>
              <a:t>DevOps</a:t>
            </a:r>
            <a:r>
              <a:rPr lang="en-US" dirty="0"/>
              <a:t> skills: containers, cloud, CI/CD pipeline</a:t>
            </a:r>
          </a:p>
          <a:p>
            <a:pPr lvl="1">
              <a:lnSpc>
                <a:spcPct val="110000"/>
              </a:lnSpc>
            </a:pPr>
            <a:r>
              <a:rPr lang="en-US" dirty="0"/>
              <a:t>Logical thinking and problem-solving skills</a:t>
            </a:r>
          </a:p>
          <a:p>
            <a:pPr lvl="1">
              <a:lnSpc>
                <a:spcPct val="110000"/>
              </a:lnSpc>
            </a:pPr>
            <a:r>
              <a:rPr lang="en-US" dirty="0"/>
              <a:t>Planning and organizational skills</a:t>
            </a:r>
          </a:p>
          <a:p>
            <a:pPr lvl="1">
              <a:lnSpc>
                <a:spcPct val="110000"/>
              </a:lnSpc>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737509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2811032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r>
              <a:rPr lang="en-US" b="1" dirty="0"/>
              <a:t>Unit testing frameworks </a:t>
            </a:r>
            <a:r>
              <a:rPr lang="en-US" dirty="0"/>
              <a:t>simplify unit testing and reporting</a:t>
            </a:r>
          </a:p>
          <a:p>
            <a:pPr lvl="1"/>
            <a:r>
              <a:rPr lang="en-US" dirty="0"/>
              <a:t>Example: </a:t>
            </a:r>
            <a:r>
              <a:rPr lang="en-US" b="1" dirty="0"/>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500852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1615424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lnSpcReduction="10000"/>
          </a:bodyPr>
          <a:lstStyle/>
          <a:p>
            <a:r>
              <a:rPr lang="en-US" b="1" dirty="0">
                <a:solidFill>
                  <a:schemeClr val="bg1"/>
                </a:solidFill>
              </a:rPr>
              <a:t>Integration testing </a:t>
            </a:r>
            <a:r>
              <a:rPr lang="en-US" dirty="0"/>
              <a:t>test several units (components) together</a:t>
            </a:r>
          </a:p>
          <a:p>
            <a:pPr lvl="1"/>
            <a:r>
              <a:rPr lang="en-US" dirty="0"/>
              <a:t>Aims to expose faults in the </a:t>
            </a:r>
            <a:r>
              <a:rPr lang="en-US" dirty="0">
                <a:solidFill>
                  <a:schemeClr val="bg1"/>
                </a:solidFill>
              </a:rPr>
              <a:t>interaction between integrated units</a:t>
            </a:r>
          </a:p>
          <a:p>
            <a:pPr lvl="1"/>
            <a:r>
              <a:rPr lang="en-US" dirty="0">
                <a:solidFill>
                  <a:schemeClr val="bg1"/>
                </a:solidFill>
              </a:rPr>
              <a:t>Example</a:t>
            </a:r>
            <a:r>
              <a:rPr lang="en-US" dirty="0"/>
              <a:t>: test user registration + data access services + database storage (check whether the new user is stored in the DB)</a:t>
            </a:r>
          </a:p>
          <a:p>
            <a:r>
              <a:rPr lang="en-US" dirty="0">
                <a:solidFill>
                  <a:schemeClr val="bg1"/>
                </a:solidFill>
              </a:rPr>
              <a:t>Unit testing </a:t>
            </a:r>
            <a:r>
              <a:rPr lang="en-US" dirty="0"/>
              <a:t>vs. </a:t>
            </a:r>
            <a:r>
              <a:rPr lang="en-US" dirty="0">
                <a:solidFill>
                  <a:schemeClr val="bg1"/>
                </a:solidFill>
              </a:rPr>
              <a:t>integration testing</a:t>
            </a:r>
          </a:p>
          <a:p>
            <a:pPr lvl="1"/>
            <a:r>
              <a:rPr lang="en-US" dirty="0">
                <a:solidFill>
                  <a:schemeClr val="bg1"/>
                </a:solidFill>
              </a:rPr>
              <a:t>Integration testing </a:t>
            </a:r>
            <a:r>
              <a:rPr lang="en-US" dirty="0"/>
              <a:t>tests the </a:t>
            </a:r>
            <a:r>
              <a:rPr lang="en-US" dirty="0">
                <a:solidFill>
                  <a:schemeClr val="bg1"/>
                </a:solidFill>
              </a:rPr>
              <a:t>interaction</a:t>
            </a:r>
            <a:r>
              <a:rPr lang="en-US" dirty="0"/>
              <a:t> between several units</a:t>
            </a:r>
          </a:p>
          <a:p>
            <a:pPr lvl="1"/>
            <a:r>
              <a:rPr lang="en-US" dirty="0">
                <a:solidFill>
                  <a:schemeClr val="bg1"/>
                </a:solidFill>
              </a:rPr>
              <a:t>Unit testing </a:t>
            </a:r>
            <a:r>
              <a:rPr lang="en-US" dirty="0"/>
              <a:t>tests a </a:t>
            </a:r>
            <a:r>
              <a:rPr lang="en-US" dirty="0">
                <a:solidFill>
                  <a:schemeClr val="bg1"/>
                </a:solidFill>
              </a:rPr>
              <a:t>single</a:t>
            </a:r>
            <a:r>
              <a:rPr lang="en-US" dirty="0"/>
              <a:t> unit (component)</a:t>
            </a:r>
          </a:p>
          <a:p>
            <a:r>
              <a:rPr lang="en-US" dirty="0"/>
              <a:t>Integration testing is implemented by:</a:t>
            </a:r>
          </a:p>
          <a:p>
            <a:pPr lvl="1"/>
            <a:r>
              <a:rPr lang="en-US" dirty="0">
                <a:solidFill>
                  <a:schemeClr val="bg1"/>
                </a:solidFill>
              </a:rPr>
              <a:t>Testing framework </a:t>
            </a:r>
            <a:r>
              <a:rPr lang="en-US" dirty="0"/>
              <a:t>+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3420399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4234730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pPr>
            <a:r>
              <a:rPr lang="en-US" b="1" dirty="0">
                <a:solidFill>
                  <a:schemeClr val="bg1"/>
                </a:solidFill>
              </a:rPr>
              <a:t>System testing </a:t>
            </a:r>
            <a:r>
              <a:rPr lang="en-US" dirty="0"/>
              <a:t>tests the </a:t>
            </a:r>
            <a:r>
              <a:rPr lang="en-US" dirty="0">
                <a:solidFill>
                  <a:schemeClr val="bg1"/>
                </a:solidFill>
              </a:rPr>
              <a:t>entire system</a:t>
            </a:r>
            <a:r>
              <a:rPr lang="en-US" dirty="0"/>
              <a:t>:</a:t>
            </a:r>
          </a:p>
          <a:p>
            <a:pPr lvl="1">
              <a:lnSpc>
                <a:spcPct val="110000"/>
              </a:lnSpc>
            </a:pPr>
            <a:r>
              <a:rPr lang="en-US" dirty="0"/>
              <a:t>E.g. front-end (UI logic) + back-end (business logic) + database</a:t>
            </a:r>
          </a:p>
          <a:p>
            <a:pPr>
              <a:lnSpc>
                <a:spcPct val="110000"/>
              </a:lnSpc>
            </a:pPr>
            <a:r>
              <a:rPr lang="en-US" dirty="0">
                <a:solidFill>
                  <a:schemeClr val="bg1"/>
                </a:solidFill>
              </a:rPr>
              <a:t>Example</a:t>
            </a:r>
            <a:r>
              <a:rPr lang="en-US" dirty="0"/>
              <a:t>: automated system testing for Web apps</a:t>
            </a:r>
          </a:p>
          <a:p>
            <a:pPr lvl="1">
              <a:lnSpc>
                <a:spcPct val="110000"/>
              </a:lnSpc>
            </a:pPr>
            <a:r>
              <a:rPr lang="en-US" dirty="0"/>
              <a:t>Auto deploy the Web app in a </a:t>
            </a:r>
            <a:r>
              <a:rPr lang="en-US" dirty="0">
                <a:solidFill>
                  <a:schemeClr val="bg1"/>
                </a:solidFill>
              </a:rPr>
              <a:t>testing environment </a:t>
            </a:r>
            <a:r>
              <a:rPr lang="en-US" dirty="0"/>
              <a:t>(e.g. Docker)</a:t>
            </a:r>
          </a:p>
          <a:p>
            <a:pPr lvl="1">
              <a:lnSpc>
                <a:spcPct val="110000"/>
              </a:lnSpc>
            </a:pPr>
            <a:r>
              <a:rPr lang="en-US" dirty="0"/>
              <a:t>Execute </a:t>
            </a:r>
            <a:r>
              <a:rPr lang="en-US"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pPr>
            <a:r>
              <a:rPr lang="en-US" b="1" dirty="0">
                <a:solidFill>
                  <a:schemeClr val="bg1"/>
                </a:solidFill>
              </a:rPr>
              <a:t>Selenium </a:t>
            </a:r>
            <a:r>
              <a:rPr lang="en-US" dirty="0"/>
              <a:t>automates testing of </a:t>
            </a:r>
            <a:r>
              <a:rPr lang="en-US" dirty="0">
                <a:solidFill>
                  <a:schemeClr val="bg1"/>
                </a:solidFill>
              </a:rPr>
              <a:t>Web apps</a:t>
            </a:r>
          </a:p>
          <a:p>
            <a:pPr lvl="1">
              <a:lnSpc>
                <a:spcPct val="110000"/>
              </a:lnSpc>
            </a:pPr>
            <a:r>
              <a:rPr lang="en-US" dirty="0"/>
              <a:t>Automates the </a:t>
            </a:r>
            <a:r>
              <a:rPr lang="en-US" dirty="0">
                <a:solidFill>
                  <a:schemeClr val="bg1"/>
                </a:solidFill>
              </a:rPr>
              <a:t>Web browser</a:t>
            </a:r>
            <a:r>
              <a:rPr lang="en-US" dirty="0"/>
              <a:t>:</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3354988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352869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4604082" y="3294000"/>
            <a:ext cx="7339729" cy="768084"/>
          </a:xfrm>
        </p:spPr>
        <p:txBody>
          <a:bodyPr/>
          <a:lstStyle/>
          <a:p>
            <a:r>
              <a:rPr lang="en-US" dirty="0"/>
              <a:t>The CI/CD Pipeline</a:t>
            </a:r>
          </a:p>
        </p:txBody>
      </p:sp>
      <p:sp>
        <p:nvSpPr>
          <p:cNvPr id="5" name="Title 4"/>
          <p:cNvSpPr>
            <a:spLocks noGrp="1"/>
          </p:cNvSpPr>
          <p:nvPr>
            <p:ph type="title" sz="quarter" idx="10"/>
          </p:nvPr>
        </p:nvSpPr>
        <p:spPr>
          <a:xfrm>
            <a:off x="4604082" y="1471047"/>
            <a:ext cx="7339729" cy="1754333"/>
          </a:xfrm>
        </p:spPr>
        <p:txBody>
          <a:bodyPr/>
          <a:lstStyle/>
          <a:p>
            <a:pPr>
              <a:buClr>
                <a:schemeClr val="tx1"/>
              </a:buClr>
              <a:buSzPts val="3400"/>
            </a:pPr>
            <a:r>
              <a:rPr lang="en-US" sz="5000" b="1" dirty="0">
                <a:ea typeface="Calibri"/>
                <a:cs typeface="Calibri"/>
                <a:sym typeface="Calibri"/>
              </a:rPr>
              <a:t>Continuous Integration and Continuous Delivery</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1120664" y="2158976"/>
            <a:ext cx="2944623" cy="1475360"/>
          </a:xfrm>
          <a:prstGeom prst="rect">
            <a:avLst/>
          </a:prstGeom>
        </p:spPr>
      </p:pic>
    </p:spTree>
    <p:extLst>
      <p:ext uri="{BB962C8B-B14F-4D97-AF65-F5344CB8AC3E}">
        <p14:creationId xmlns:p14="http://schemas.microsoft.com/office/powerpoint/2010/main" val="1191732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r>
              <a:rPr lang="en-US" b="1" dirty="0"/>
              <a:t>Software engineering</a:t>
            </a:r>
            <a:r>
              <a:rPr lang="en-US" dirty="0"/>
              <a:t> is not just coding!</a:t>
            </a:r>
          </a:p>
          <a:p>
            <a:pPr>
              <a:spcBef>
                <a:spcPts val="1200"/>
              </a:spcBef>
            </a:pPr>
            <a:r>
              <a:rPr lang="en-US" dirty="0"/>
              <a:t>The </a:t>
            </a:r>
            <a:r>
              <a:rPr lang="en-US" b="1" dirty="0"/>
              <a:t>SDLC</a:t>
            </a:r>
            <a:r>
              <a:rPr lang="en-US" dirty="0"/>
              <a:t> includes the following activities</a:t>
            </a:r>
            <a:r>
              <a:rPr lang="bg-BG" dirty="0"/>
              <a:t>:</a:t>
            </a:r>
            <a:endParaRPr lang="en-US" dirty="0"/>
          </a:p>
          <a:p>
            <a:pPr lvl="1"/>
            <a:r>
              <a:rPr lang="en-US" b="1" dirty="0"/>
              <a:t>Requirements</a:t>
            </a:r>
            <a:r>
              <a:rPr lang="en-US" dirty="0"/>
              <a:t> analysis</a:t>
            </a:r>
          </a:p>
          <a:p>
            <a:pPr lvl="1"/>
            <a:r>
              <a:rPr lang="en-US" dirty="0"/>
              <a:t>Software </a:t>
            </a:r>
            <a:r>
              <a:rPr lang="en-US" b="1" dirty="0"/>
              <a:t>design</a:t>
            </a:r>
          </a:p>
          <a:p>
            <a:pPr lvl="1"/>
            <a:r>
              <a:rPr lang="en-US" b="1" dirty="0"/>
              <a:t>Construction</a:t>
            </a:r>
          </a:p>
          <a:p>
            <a:pPr lvl="1"/>
            <a:r>
              <a:rPr lang="en-US" b="1" dirty="0"/>
              <a:t>Testing</a:t>
            </a:r>
          </a:p>
          <a:p>
            <a:pPr>
              <a:spcBef>
                <a:spcPts val="1200"/>
              </a:spcBef>
            </a:pPr>
            <a:r>
              <a:rPr lang="en-US" b="1" dirty="0"/>
              <a:t>Development processes </a:t>
            </a:r>
            <a:r>
              <a:rPr lang="en-US" dirty="0"/>
              <a:t>(Waterfall / Scrum /</a:t>
            </a:r>
            <a:br>
              <a:rPr lang="en-US" dirty="0"/>
            </a:br>
            <a:r>
              <a:rPr lang="en-US" dirty="0"/>
              <a:t>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Maintenance</a:t>
            </a:r>
          </a:p>
        </p:txBody>
      </p:sp>
    </p:spTree>
    <p:extLst>
      <p:ext uri="{BB962C8B-B14F-4D97-AF65-F5344CB8AC3E}">
        <p14:creationId xmlns:p14="http://schemas.microsoft.com/office/powerpoint/2010/main" val="3894157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a:t>Software Quality Assurance</a:t>
            </a:r>
          </a:p>
        </p:txBody>
      </p:sp>
    </p:spTree>
    <p:extLst>
      <p:ext uri="{BB962C8B-B14F-4D97-AF65-F5344CB8AC3E}">
        <p14:creationId xmlns:p14="http://schemas.microsoft.com/office/powerpoint/2010/main" val="542431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r>
              <a:rPr lang="en-US" b="1" dirty="0">
                <a:solidFill>
                  <a:schemeClr val="bg1"/>
                </a:solidFill>
              </a:rPr>
              <a:t>CI/CD pipeline</a:t>
            </a:r>
          </a:p>
          <a:p>
            <a:pPr lvl="1"/>
            <a:r>
              <a:rPr lang="en-US" dirty="0"/>
              <a:t>Continuously integrate</a:t>
            </a:r>
            <a:br>
              <a:rPr lang="en-US" dirty="0"/>
            </a:br>
            <a:r>
              <a:rPr lang="en-US" dirty="0"/>
              <a:t>and release new features</a:t>
            </a:r>
          </a:p>
          <a:p>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r>
              <a:rPr lang="en-US" dirty="0"/>
              <a:t>Write code, test and integrate it in the product</a:t>
            </a:r>
          </a:p>
          <a:p>
            <a:r>
              <a:rPr lang="en-US" b="1" dirty="0">
                <a:solidFill>
                  <a:schemeClr val="bg1"/>
                </a:solidFill>
              </a:rPr>
              <a:t>Continuous delivery</a:t>
            </a:r>
            <a:r>
              <a:rPr lang="en-US" dirty="0"/>
              <a:t> (</a:t>
            </a:r>
            <a:r>
              <a:rPr lang="en-US" b="1" dirty="0">
                <a:solidFill>
                  <a:schemeClr val="bg1"/>
                </a:solidFill>
              </a:rPr>
              <a:t>CD</a:t>
            </a:r>
            <a:r>
              <a:rPr lang="en-US" dirty="0"/>
              <a:t>)</a:t>
            </a:r>
          </a:p>
          <a:p>
            <a:pPr lvl="1"/>
            <a:r>
              <a:rPr lang="en-US" dirty="0"/>
              <a:t>Continuously release new features</a:t>
            </a:r>
          </a:p>
          <a:p>
            <a:r>
              <a:rPr lang="en-US" b="1" dirty="0">
                <a:solidFill>
                  <a:schemeClr val="bg1"/>
                </a:solidFill>
              </a:rPr>
              <a:t>QAs</a:t>
            </a:r>
            <a:r>
              <a:rPr lang="en-US" dirty="0"/>
              <a:t> maintain and monitor the CI/CD pipeline</a:t>
            </a:r>
          </a:p>
          <a:p>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424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10359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accent1">
                    <a:lumMod val="60000"/>
                    <a:lumOff val="40000"/>
                  </a:schemeClr>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accent1">
                    <a:lumMod val="60000"/>
                    <a:lumOff val="40000"/>
                  </a:schemeClr>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accent1">
                    <a:lumMod val="60000"/>
                    <a:lumOff val="40000"/>
                  </a:schemeClr>
                </a:solidFill>
                <a:latin typeface="+mj-lt"/>
                <a:ea typeface="Calibri"/>
                <a:cs typeface="Calibri"/>
                <a:sym typeface="Calibri"/>
              </a:rPr>
              <a:t>test cases</a:t>
            </a:r>
            <a:r>
              <a:rPr lang="en-US" sz="3600" dirty="0">
                <a:solidFill>
                  <a:schemeClr val="bg2"/>
                </a:solidFill>
                <a:latin typeface="+mj-lt"/>
                <a:ea typeface="Calibri"/>
                <a:cs typeface="Calibri"/>
                <a:sym typeface="Calibri"/>
              </a:rPr>
              <a:t> and execute </a:t>
            </a:r>
            <a:r>
              <a:rPr lang="en-US" sz="3600" b="1" dirty="0">
                <a:solidFill>
                  <a:schemeClr val="accent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accent1">
                    <a:lumMod val="60000"/>
                    <a:lumOff val="40000"/>
                  </a:schemeClr>
                </a:solidFill>
                <a:latin typeface="+mj-lt"/>
                <a:ea typeface="Calibri"/>
                <a:cs typeface="Calibri"/>
                <a:sym typeface="Calibri"/>
              </a:rPr>
              <a:t>test automation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accent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accent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342276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038171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
        <p:nvSpPr>
          <p:cNvPr id="18" name="Slide Number">
            <a:extLst>
              <a:ext uri="{FF2B5EF4-FFF2-40B4-BE49-F238E27FC236}">
                <a16:creationId xmlns:a16="http://schemas.microsoft.com/office/drawing/2014/main" id="{8357DC34-8C8E-499B-ABA9-AEEBCA3E8B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260817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spTree>
    <p:extLst>
      <p:ext uri="{BB962C8B-B14F-4D97-AF65-F5344CB8AC3E}">
        <p14:creationId xmlns:p14="http://schemas.microsoft.com/office/powerpoint/2010/main" val="16466557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70568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dirty="0">
                <a:solidFill>
                  <a:schemeClr val="bg1"/>
                </a:solidFill>
              </a:rPr>
              <a:t>assure</a:t>
            </a:r>
            <a:r>
              <a:rPr lang="en-US" dirty="0"/>
              <a:t> that</a:t>
            </a:r>
            <a:br>
              <a:rPr lang="en-US" dirty="0"/>
            </a:br>
            <a:r>
              <a:rPr lang="en-US" dirty="0"/>
              <a:t>the </a:t>
            </a:r>
            <a:r>
              <a:rPr lang="en-US" dirty="0">
                <a:solidFill>
                  <a:schemeClr val="bg1"/>
                </a:solidFill>
              </a:rPr>
              <a:t>software</a:t>
            </a:r>
            <a:r>
              <a:rPr lang="en-US" dirty="0"/>
              <a:t> is </a:t>
            </a:r>
            <a:r>
              <a:rPr lang="en-US" dirty="0">
                <a:solidFill>
                  <a:schemeClr val="bg1"/>
                </a:solidFill>
              </a:rPr>
              <a:t>bug free </a:t>
            </a:r>
            <a:r>
              <a:rPr lang="en-US" dirty="0"/>
              <a:t>(behaves as expected)</a:t>
            </a:r>
          </a:p>
          <a:p>
            <a:pPr lvl="1">
              <a:buClr>
                <a:schemeClr val="tx1"/>
              </a:buClr>
            </a:pPr>
            <a:r>
              <a:rPr lang="en-US" dirty="0"/>
              <a:t>Defects are reported and tracked through a </a:t>
            </a:r>
            <a:r>
              <a:rPr lang="en-US" dirty="0">
                <a:solidFill>
                  <a:schemeClr val="bg1"/>
                </a:solidFill>
              </a:rPr>
              <a:t>bug tracking system</a:t>
            </a:r>
          </a:p>
          <a:p>
            <a:pPr lvl="1">
              <a:buClr>
                <a:schemeClr val="tx1"/>
              </a:buClr>
            </a:pPr>
            <a:r>
              <a:rPr lang="en-US" dirty="0"/>
              <a:t>Performed by the Quality Assurance engineers (</a:t>
            </a:r>
            <a:r>
              <a:rPr lang="en-US"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dirty="0">
                <a:solidFill>
                  <a:schemeClr val="bg1"/>
                </a:solidFill>
              </a:rPr>
              <a:t>Manual</a:t>
            </a:r>
            <a:r>
              <a:rPr lang="en-US" dirty="0"/>
              <a:t> testing (click and check the results)</a:t>
            </a:r>
          </a:p>
          <a:p>
            <a:pPr lvl="1">
              <a:buClr>
                <a:schemeClr val="tx1"/>
              </a:buClr>
            </a:pPr>
            <a:r>
              <a:rPr lang="en-US"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274498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3359979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776000" y="1044000"/>
            <a:ext cx="10219236" cy="5636107"/>
          </a:xfrm>
        </p:spPr>
        <p:txBody>
          <a:bodyPr>
            <a:normAutofit fontScale="92500" lnSpcReduction="20000"/>
          </a:bodyPr>
          <a:lstStyle/>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a:lnSpc>
                <a:spcPct val="110000"/>
              </a:lnSpc>
            </a:pPr>
            <a:r>
              <a:rPr lang="en-US" altLang="bg-BG" dirty="0"/>
              <a:t>Plan and execute </a:t>
            </a:r>
            <a:r>
              <a:rPr lang="en-US" altLang="bg-BG" dirty="0">
                <a:solidFill>
                  <a:schemeClr val="bg1"/>
                </a:solidFill>
              </a:rPr>
              <a:t>testing activities</a:t>
            </a:r>
            <a:endParaRPr lang="en-US" dirty="0">
              <a:solidFill>
                <a:schemeClr val="bg1"/>
              </a:solidFill>
            </a:endParaRPr>
          </a:p>
          <a:p>
            <a:pPr lvl="1">
              <a:lnSpc>
                <a:spcPct val="110000"/>
              </a:lnSpc>
            </a:pPr>
            <a:r>
              <a:rPr lang="en-US" dirty="0">
                <a:solidFill>
                  <a:schemeClr val="bg1"/>
                </a:solidFill>
              </a:rPr>
              <a:t>Test</a:t>
            </a:r>
            <a:r>
              <a:rPr lang="en-US" dirty="0"/>
              <a:t> the software, its functionality, UX and usability, etc.</a:t>
            </a:r>
          </a:p>
          <a:p>
            <a:pPr lvl="1">
              <a:lnSpc>
                <a:spcPct val="110000"/>
              </a:lnSpc>
            </a:pPr>
            <a:r>
              <a:rPr lang="en-US" altLang="bg-BG" dirty="0"/>
              <a:t>Create </a:t>
            </a:r>
            <a:r>
              <a:rPr lang="en-US" altLang="bg-BG" dirty="0">
                <a:solidFill>
                  <a:schemeClr val="bg1"/>
                </a:solidFill>
              </a:rPr>
              <a:t>test plans</a:t>
            </a:r>
            <a:r>
              <a:rPr lang="en-US" altLang="bg-BG" dirty="0"/>
              <a:t>, design </a:t>
            </a:r>
            <a:r>
              <a:rPr lang="en-US" altLang="bg-BG" dirty="0">
                <a:solidFill>
                  <a:schemeClr val="bg1"/>
                </a:solidFill>
              </a:rPr>
              <a:t>test cases</a:t>
            </a:r>
            <a:r>
              <a:rPr lang="en-US" altLang="bg-BG" dirty="0"/>
              <a:t>, </a:t>
            </a:r>
            <a:r>
              <a:rPr lang="en-US" altLang="bg-BG" dirty="0">
                <a:solidFill>
                  <a:schemeClr val="bg1"/>
                </a:solidFill>
              </a:rPr>
              <a:t>execute tests</a:t>
            </a:r>
            <a:endParaRPr lang="en-US" dirty="0">
              <a:solidFill>
                <a:schemeClr val="bg1"/>
              </a:solidFill>
            </a:endParaRPr>
          </a:p>
          <a:p>
            <a:pPr lvl="1">
              <a:lnSpc>
                <a:spcPct val="110000"/>
              </a:lnSpc>
            </a:pPr>
            <a:r>
              <a:rPr lang="en-US" altLang="bg-BG" dirty="0"/>
              <a:t>Develop and execute </a:t>
            </a:r>
            <a:r>
              <a:rPr lang="en-US" altLang="bg-BG" dirty="0">
                <a:solidFill>
                  <a:schemeClr val="bg1"/>
                </a:solidFill>
              </a:rPr>
              <a:t>test automation</a:t>
            </a:r>
            <a:r>
              <a:rPr lang="en-US" altLang="bg-BG" dirty="0"/>
              <a:t> scripts </a:t>
            </a:r>
          </a:p>
          <a:p>
            <a:pPr>
              <a:lnSpc>
                <a:spcPct val="110000"/>
              </a:lnSpc>
            </a:pPr>
            <a:r>
              <a:rPr lang="en-US" dirty="0">
                <a:solidFill>
                  <a:schemeClr val="bg1"/>
                </a:solidFill>
              </a:rPr>
              <a:t>Report </a:t>
            </a:r>
            <a:r>
              <a:rPr lang="en-US" dirty="0"/>
              <a:t>and </a:t>
            </a:r>
            <a:r>
              <a:rPr lang="en-US" dirty="0">
                <a:solidFill>
                  <a:schemeClr val="bg1"/>
                </a:solidFill>
              </a:rPr>
              <a:t>track bugs</a:t>
            </a:r>
            <a:r>
              <a:rPr lang="en-US" dirty="0"/>
              <a:t> and their lifecycle</a:t>
            </a:r>
          </a:p>
          <a:p>
            <a:pPr lvl="1">
              <a:lnSpc>
                <a:spcPct val="110000"/>
              </a:lnSpc>
            </a:pPr>
            <a:r>
              <a:rPr lang="en-US" altLang="bg-BG" dirty="0"/>
              <a:t>Perform </a:t>
            </a:r>
            <a:r>
              <a:rPr lang="en-US" altLang="bg-BG" dirty="0">
                <a:solidFill>
                  <a:schemeClr val="bg1"/>
                </a:solidFill>
              </a:rPr>
              <a:t>regression testing </a:t>
            </a:r>
            <a:r>
              <a:rPr lang="en-US" altLang="bg-BG" dirty="0"/>
              <a:t>when bugs are resolved</a:t>
            </a:r>
            <a:endParaRPr lang="en-US" dirty="0">
              <a:solidFill>
                <a:schemeClr val="bg1"/>
              </a:solidFill>
            </a:endParaRPr>
          </a:p>
          <a:p>
            <a:pPr>
              <a:lnSpc>
                <a:spcPct val="110000"/>
              </a:lnSpc>
            </a:pPr>
            <a:r>
              <a:rPr lang="en-US" dirty="0"/>
              <a:t>Track the </a:t>
            </a:r>
            <a:r>
              <a:rPr lang="en-US" dirty="0">
                <a:solidFill>
                  <a:schemeClr val="bg1"/>
                </a:solidFill>
              </a:rPr>
              <a:t>development process </a:t>
            </a:r>
            <a:r>
              <a:rPr lang="en-US" dirty="0"/>
              <a:t>and its quality</a:t>
            </a:r>
          </a:p>
          <a:p>
            <a:pPr lvl="1">
              <a:lnSpc>
                <a:spcPct val="110000"/>
              </a:lnSpc>
            </a:pPr>
            <a:r>
              <a:rPr lang="en-US" altLang="bg-BG" dirty="0"/>
              <a:t>Review the </a:t>
            </a:r>
            <a:r>
              <a:rPr lang="en-US" altLang="bg-BG" dirty="0">
                <a:solidFill>
                  <a:schemeClr val="bg1"/>
                </a:solidFill>
              </a:rPr>
              <a:t>requirements</a:t>
            </a:r>
            <a:r>
              <a:rPr lang="en-US" altLang="bg-BG" dirty="0"/>
              <a:t>, </a:t>
            </a:r>
            <a:r>
              <a:rPr lang="en-US" altLang="bg-BG" dirty="0">
                <a:solidFill>
                  <a:schemeClr val="bg1"/>
                </a:solidFill>
              </a:rPr>
              <a:t>design</a:t>
            </a:r>
            <a:r>
              <a:rPr lang="en-US" altLang="bg-BG" dirty="0"/>
              <a:t> and </a:t>
            </a:r>
            <a:r>
              <a:rPr lang="en-US" altLang="bg-BG" dirty="0">
                <a:solidFill>
                  <a:schemeClr val="bg1"/>
                </a:solidFill>
              </a:rPr>
              <a:t>code</a:t>
            </a:r>
          </a:p>
          <a:p>
            <a:pPr lvl="1">
              <a:lnSpc>
                <a:spcPct val="110000"/>
              </a:lnSpc>
            </a:pPr>
            <a:r>
              <a:rPr lang="en-US" altLang="bg-BG" dirty="0"/>
              <a:t>Build and monitor </a:t>
            </a:r>
            <a:r>
              <a:rPr lang="en-US" altLang="bg-BG" dirty="0">
                <a:solidFill>
                  <a:schemeClr val="bg1"/>
                </a:solidFill>
              </a:rPr>
              <a:t>CI/CD pipeline</a:t>
            </a:r>
            <a:r>
              <a:rPr lang="en-US" altLang="bg-BG" dirty="0"/>
              <a:t>, track QA </a:t>
            </a:r>
            <a:r>
              <a:rPr lang="en-US" altLang="bg-BG"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992420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2560053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351454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22200</TotalTime>
  <Words>12025</Words>
  <Application>Microsoft Office PowerPoint</Application>
  <PresentationFormat>Widescreen</PresentationFormat>
  <Paragraphs>1402</Paragraphs>
  <Slides>46</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맑은 고딕</vt:lpstr>
      <vt:lpstr>-apple-system</vt:lpstr>
      <vt:lpstr>Arial</vt:lpstr>
      <vt:lpstr>Arial</vt:lpstr>
      <vt:lpstr>Calibri</vt:lpstr>
      <vt:lpstr>Consolas</vt:lpstr>
      <vt:lpstr>Helvetica Neue</vt:lpstr>
      <vt:lpstr>Noto Sans</vt:lpstr>
      <vt:lpstr>Noto Sans Symbols</vt:lpstr>
      <vt:lpstr>Roboto</vt:lpstr>
      <vt:lpstr>Wingdings</vt:lpstr>
      <vt:lpstr>Wingdings 2</vt:lpstr>
      <vt:lpstr>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Continuous Integration and Continuous Delivery</vt:lpstr>
      <vt:lpstr>Software Development Lifecycle (SLDC)</vt:lpstr>
      <vt:lpstr>CI/CD Pipeline</vt:lpstr>
      <vt:lpstr>CI/CD Pipeline with GitHub Actions</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Common Lecture - QA Introduction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User</cp:lastModifiedBy>
  <cp:revision>399</cp:revision>
  <dcterms:created xsi:type="dcterms:W3CDTF">2018-05-23T13:08:44Z</dcterms:created>
  <dcterms:modified xsi:type="dcterms:W3CDTF">2021-01-06T18:02:18Z</dcterms:modified>
  <cp:category>computer programming;programming;software development;software engineering</cp:category>
</cp:coreProperties>
</file>